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8" r:id="rId10"/>
    <p:sldId id="269" r:id="rId11"/>
    <p:sldId id="270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217543"/>
          </a:xfrm>
        </p:spPr>
        <p:txBody>
          <a:bodyPr/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br>
              <a:rPr lang="fr-FR" sz="22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22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22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22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22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recherche documentaire efficace </a:t>
            </a:r>
            <a:br>
              <a:rPr lang="fr-FR" sz="2200" b="1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(QQQOCP, mots clés, CRAAP, vide documentaire, bruit documentaire…)</a:t>
            </a:r>
            <a:br>
              <a:rPr lang="fr-FR" sz="22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</a:p>
          <a:p>
            <a:r>
              <a:rPr lang="fr-FR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lang="fr-FR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 9 </a:t>
            </a:r>
            <a:r>
              <a:rPr lang="fr-FR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1098169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Synthèse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0" y="2556932"/>
            <a:ext cx="9860279" cy="3318936"/>
          </a:xfrm>
        </p:spPr>
        <p:txBody>
          <a:bodyPr/>
          <a:lstStyle/>
          <a:p>
            <a:r>
              <a:rPr lang="fr-FR" b="1" u="sng" dirty="0">
                <a:solidFill>
                  <a:schemeClr val="tx1"/>
                </a:solidFill>
              </a:rPr>
              <a:t>Thème</a:t>
            </a:r>
            <a:r>
              <a:rPr lang="fr-FR" b="1" dirty="0">
                <a:solidFill>
                  <a:schemeClr val="tx1"/>
                </a:solidFill>
              </a:rPr>
              <a:t> : </a:t>
            </a:r>
          </a:p>
          <a:p>
            <a:pPr marL="0" indent="0">
              <a:buNone/>
            </a:pPr>
            <a:r>
              <a:rPr lang="fr-FR" dirty="0"/>
              <a:t>Les </a:t>
            </a:r>
            <a:r>
              <a:rPr lang="fr-FR" b="1" dirty="0">
                <a:solidFill>
                  <a:srgbClr val="C00000"/>
                </a:solidFill>
              </a:rPr>
              <a:t>réseaux sociaux </a:t>
            </a:r>
            <a:r>
              <a:rPr lang="fr-FR" dirty="0"/>
              <a:t>et </a:t>
            </a:r>
            <a:r>
              <a:rPr lang="fr-FR" b="1" dirty="0">
                <a:solidFill>
                  <a:srgbClr val="C00000"/>
                </a:solidFill>
              </a:rPr>
              <a:t>les jeunes       </a:t>
            </a:r>
          </a:p>
          <a:p>
            <a:pPr marL="0" indent="0">
              <a:buNone/>
            </a:pPr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Sujet clarifié avec QQQOCP :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L’impact de l’usage d’</a:t>
            </a:r>
            <a:r>
              <a:rPr lang="fr-FR" dirty="0" err="1">
                <a:solidFill>
                  <a:schemeClr val="tx1"/>
                </a:solidFill>
              </a:rPr>
              <a:t>Instagram</a:t>
            </a:r>
            <a:r>
              <a:rPr lang="fr-FR" dirty="0">
                <a:solidFill>
                  <a:schemeClr val="tx1"/>
                </a:solidFill>
              </a:rPr>
              <a:t> sur l’estime de soi des étudiants de la faculté des SHS durant l’année en cours. </a:t>
            </a:r>
          </a:p>
          <a:p>
            <a:pPr marL="0" indent="0">
              <a:buNone/>
            </a:pPr>
            <a:r>
              <a:rPr lang="fr-FR" dirty="0"/>
              <a:t>Cette étape permet de </a:t>
            </a:r>
            <a:r>
              <a:rPr lang="fr-FR" b="1" dirty="0"/>
              <a:t>transformer un thème général en objet de recherche</a:t>
            </a:r>
            <a:r>
              <a:rPr lang="fr-FR" dirty="0"/>
              <a:t>.</a:t>
            </a:r>
            <a:endParaRPr lang="fr-FR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950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ÉTAPE 2 : DÉFINIR LES MOTS-CLÉS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Pourquoi les mots-clés sont essentiels ?</a:t>
            </a:r>
          </a:p>
          <a:p>
            <a:pPr marL="0" indent="0">
              <a:buNone/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</a:rPr>
              <a:t>Les </a:t>
            </a:r>
            <a:r>
              <a:rPr lang="fr-FR" b="1" dirty="0">
                <a:solidFill>
                  <a:srgbClr val="C00000"/>
                </a:solidFill>
              </a:rPr>
              <a:t>réseaux sociaux 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</a:rPr>
              <a:t>et </a:t>
            </a:r>
            <a:r>
              <a:rPr lang="fr-FR" b="1" dirty="0">
                <a:solidFill>
                  <a:srgbClr val="C00000"/>
                </a:solidFill>
              </a:rPr>
              <a:t>les jeunes            « Mots clés »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876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ÉTAPE 3 : REPÉRER LES 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5402" y="2560320"/>
            <a:ext cx="4828032" cy="3540034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Clr>
                <a:srgbClr val="AB946B"/>
              </a:buClr>
              <a:buNone/>
            </a:pPr>
            <a:r>
              <a:rPr lang="fr-FR" b="1" dirty="0">
                <a:solidFill>
                  <a:srgbClr val="C00000"/>
                </a:solidFill>
              </a:rPr>
              <a:t>Où chercher ?</a:t>
            </a:r>
          </a:p>
          <a:p>
            <a:pPr marL="0" lvl="0" indent="0">
              <a:buClr>
                <a:srgbClr val="AB946B"/>
              </a:buClr>
              <a:buNone/>
            </a:pPr>
            <a:r>
              <a:rPr lang="fr-FR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 académiques :</a:t>
            </a:r>
          </a:p>
          <a:p>
            <a:pPr lvl="0">
              <a:buClr>
                <a:srgbClr val="AB946B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fr-F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Scholar</a:t>
            </a:r>
            <a:endParaRPr lang="fr-F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AB946B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Cairn.info</a:t>
            </a:r>
          </a:p>
          <a:p>
            <a:pPr lvl="0">
              <a:buClr>
                <a:srgbClr val="AB946B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Persée</a:t>
            </a:r>
          </a:p>
          <a:p>
            <a:pPr lvl="0">
              <a:buClr>
                <a:srgbClr val="AB946B"/>
              </a:buClr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PubMed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fr-F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PsycINFO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(psycho)</a:t>
            </a:r>
          </a:p>
          <a:p>
            <a:pPr lvl="0">
              <a:buClr>
                <a:srgbClr val="AB946B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72783" y="2560320"/>
            <a:ext cx="4935147" cy="35400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de documents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Article scientifique → actualité, précision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Livre → cadre théorique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Thèse → état de l’art approfondi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Rapport → données empiriques</a:t>
            </a:r>
          </a:p>
          <a:p>
            <a:pPr marL="0" indent="0">
              <a:buNone/>
            </a:pP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Selon Eco (1992)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il faut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croiser les types de sources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117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ÉTAPE 4 : ÉVALUER LES SOURCES (CRAAP)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CRAAP =  </a:t>
            </a:r>
            <a:endParaRPr lang="fr-FR" dirty="0"/>
          </a:p>
          <a:p>
            <a:pPr marL="0" indent="0">
              <a:buNone/>
            </a:pP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urrency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(actualité)</a:t>
            </a:r>
          </a:p>
          <a:p>
            <a:pPr marL="0" indent="0"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elevance (pertinence)</a:t>
            </a:r>
          </a:p>
          <a:p>
            <a:pPr marL="0" indent="0">
              <a:buNone/>
            </a:pP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uthority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(auteur)</a:t>
            </a:r>
          </a:p>
          <a:p>
            <a:pPr marL="0" indent="0">
              <a:buNone/>
            </a:pP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ccuracy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(fiabilité)</a:t>
            </a:r>
          </a:p>
          <a:p>
            <a:pPr marL="0" indent="0">
              <a:buNone/>
            </a:pP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urpose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(objectif)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9499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45029" y="2560319"/>
            <a:ext cx="4971723" cy="36706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 –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Currency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(Actualité)</a:t>
            </a:r>
          </a:p>
          <a:p>
            <a:pPr marL="0" indent="0">
              <a:buNone/>
            </a:pPr>
            <a:r>
              <a:rPr lang="fr-FR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L’information est-elle récente ?  </a:t>
            </a:r>
          </a:p>
          <a:p>
            <a:pPr marL="0" indent="0">
              <a:buNone/>
            </a:pPr>
            <a:r>
              <a:rPr lang="fr-FR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à se poser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de publication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Mise à jour récente ?</a:t>
            </a:r>
          </a:p>
          <a:p>
            <a:pPr marL="0" indent="0">
              <a:buNone/>
            </a:pPr>
            <a:r>
              <a:rPr lang="fr-F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R – 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Relevance (Pertinence)</a:t>
            </a:r>
          </a:p>
          <a:p>
            <a:pPr marL="0" indent="0">
              <a:buNone/>
            </a:pP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document répond-il au besoin de la recherche ?</a:t>
            </a:r>
          </a:p>
          <a:p>
            <a:pPr marL="0" indent="0">
              <a:buNone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contenu correspond-il au sujet ?  (un lien)</a:t>
            </a:r>
          </a:p>
          <a:p>
            <a:pPr marL="0" indent="0">
              <a:buNone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Authority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(Autorité de l’auteur)</a:t>
            </a:r>
          </a:p>
          <a:p>
            <a:pPr marL="0" indent="0">
              <a:buNone/>
            </a:pP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est l’auteur ? </a:t>
            </a:r>
          </a:p>
          <a:p>
            <a:pPr marL="0" indent="0">
              <a:buNone/>
            </a:pP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Auteur identifié ?Spécialiste du domaine ?</a:t>
            </a:r>
          </a:p>
          <a:p>
            <a:pPr marL="0" indent="0">
              <a:buNone/>
            </a:pPr>
            <a:endParaRPr lang="fr-FR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026587" cy="3566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C00000"/>
                </a:solidFill>
              </a:rPr>
              <a:t>     A – </a:t>
            </a:r>
            <a:r>
              <a:rPr lang="fr-FR" b="1" dirty="0" err="1">
                <a:solidFill>
                  <a:srgbClr val="C00000"/>
                </a:solidFill>
              </a:rPr>
              <a:t>Accuracy</a:t>
            </a:r>
            <a:r>
              <a:rPr lang="fr-FR" b="1" dirty="0">
                <a:solidFill>
                  <a:srgbClr val="C00000"/>
                </a:solidFill>
              </a:rPr>
              <a:t> (Fiabilité / exactitude)</a:t>
            </a:r>
          </a:p>
          <a:p>
            <a:pPr marL="0" indent="0">
              <a:buNone/>
            </a:pPr>
            <a:r>
              <a:rPr lang="fr-FR" sz="1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informations sont-elles vérifiables </a:t>
            </a:r>
            <a:r>
              <a:rPr lang="fr-FR" i="1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fr-F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FR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– </a:t>
            </a:r>
            <a:r>
              <a:rPr lang="fr-FR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fr-FR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(Objectif / intention)</a:t>
            </a:r>
          </a:p>
          <a:p>
            <a:pPr marL="0" indent="0">
              <a:buNone/>
            </a:pP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Pourquoi ce document a-t-il été produit 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Informer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Convaincre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Donner une opinion ?</a:t>
            </a:r>
          </a:p>
        </p:txBody>
      </p:sp>
    </p:spTree>
    <p:extLst>
      <p:ext uri="{BB962C8B-B14F-4D97-AF65-F5344CB8AC3E}">
        <p14:creationId xmlns:p14="http://schemas.microsoft.com/office/powerpoint/2010/main" val="2032109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ÉTAPE 5 : BRUIT ET VIDE DOCUMENTAIRE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1703" y="2560320"/>
            <a:ext cx="5455049" cy="359228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vide documentaire </a:t>
            </a:r>
            <a:r>
              <a:rPr lang="fr-F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fr-FR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 documentaire</a:t>
            </a:r>
            <a:r>
              <a:rPr lang="fr-FR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désigne une situation où la recherche donne </a:t>
            </a:r>
            <a:r>
              <a:rPr lang="fr-FR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 ou aucun résultat pertinent</a:t>
            </a:r>
            <a:r>
              <a:rPr lang="fr-FR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fr-FR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a l’impression que </a:t>
            </a:r>
            <a:r>
              <a:rPr lang="fr-FR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rien n’existe »</a:t>
            </a:r>
            <a:r>
              <a:rPr lang="fr-FR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 le sujet.</a:t>
            </a:r>
          </a:p>
          <a:p>
            <a:pPr marL="0" indent="0">
              <a:buNone/>
            </a:pPr>
            <a:r>
              <a:rPr lang="fr-FR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reconnaître un vide documentaire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Très peu de résultats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Documents hors sujet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Seulement des articles de presse ou des blogs</a:t>
            </a:r>
          </a:p>
          <a:p>
            <a:pPr marL="0" indent="0">
              <a:buNone/>
            </a:pPr>
            <a:endParaRPr lang="fr-FR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fréquentes (</a:t>
            </a:r>
            <a:r>
              <a:rPr lang="fr-F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Sujet </a:t>
            </a:r>
            <a:r>
              <a:rPr lang="fr-F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 précis</a:t>
            </a:r>
            <a:r>
              <a:rPr lang="fr-F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trop récent, mal formulé)</a:t>
            </a:r>
          </a:p>
          <a:p>
            <a:pPr marL="0" indent="0">
              <a:buNone/>
            </a:pPr>
            <a:r>
              <a:rPr lang="fr-F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conséquence: </a:t>
            </a:r>
            <a:r>
              <a:rPr lang="fr-F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Perte de temps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81342" y="2560319"/>
            <a:ext cx="5679731" cy="35922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bruit documentaire : 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bruit documentaire correspond à une situation où la recherche </a:t>
            </a:r>
            <a: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renvoie trop de documents</a:t>
            </a: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dont une majorité est </a:t>
            </a:r>
            <a: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 pertinente</a:t>
            </a: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est noyé sous l’information.</a:t>
            </a:r>
          </a:p>
          <a:p>
            <a:pPr marL="0" indent="0">
              <a:buNone/>
            </a:pPr>
            <a: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reconnaître un bruit documentaire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centaines / milliers de résultats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Difficulté à sélectionner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Perte de temps</a:t>
            </a:r>
          </a:p>
          <a:p>
            <a:pPr marL="0" indent="0">
              <a:buNone/>
            </a:pP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C’est </a:t>
            </a:r>
            <a:r>
              <a:rPr lang="fr-FR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ainqi</a:t>
            </a: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Préciser le sujet (QQQOCP) est nécessaire </a:t>
            </a:r>
          </a:p>
          <a:p>
            <a:pPr marL="0" indent="0">
              <a:buNone/>
            </a:pPr>
            <a:endParaRPr lang="fr-F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15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ÉTAPE 6 :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b="1" dirty="0">
                <a:solidFill>
                  <a:srgbClr val="C00000"/>
                </a:solidFill>
              </a:rPr>
              <a:t> ORGANISER ET EXPLOITER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Prendre des notes efficacement 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Résumer les idées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Noter les références complètes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Distinguer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Paraphrases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Commentaires personnels</a:t>
            </a:r>
          </a:p>
          <a:p>
            <a:pPr marL="0" indent="0" algn="ctr">
              <a:buNone/>
            </a:pPr>
            <a:r>
              <a:rPr lang="fr-F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Selon Van </a:t>
            </a:r>
            <a:r>
              <a:rPr lang="fr-FR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Campenhoudt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écrire aide à penser.</a:t>
            </a:r>
          </a:p>
          <a:p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89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Outils utiles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Tableaux de synthèse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Cartes conceptuelles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➡ Gain de temps + rigueur scientifique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Éviter le plagiat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Toujours citer les 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Utiliser les normes (APA, Chicago…)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Reformuler avec ses propres mots</a:t>
            </a:r>
          </a:p>
          <a:p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76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dirty="0">
                <a:solidFill>
                  <a:srgbClr val="C00000"/>
                </a:solidFill>
              </a:rPr>
              <a:t>Erreurs fréquentes des étudiants</a:t>
            </a:r>
            <a:br>
              <a:rPr lang="fr-FR" b="1" i="1" dirty="0">
                <a:solidFill>
                  <a:srgbClr val="C00000"/>
                </a:solidFill>
              </a:rPr>
            </a:br>
            <a:endParaRPr lang="fr-FR" i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03961" y="2556931"/>
            <a:ext cx="9601196" cy="3465045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Sans clarifier le sujet </a:t>
            </a:r>
            <a:r>
              <a:rPr lang="fr-FR" sz="3800" dirty="0"/>
              <a:t>(QQQOCP)</a:t>
            </a:r>
            <a:endParaRPr lang="fr-FR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Commencer à consulter déterminer les mots clés ou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Commencer à écrire sans lire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Tout prendre sans trier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Confondre opinion et savoir scientifique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pas reformuler les propos et tomber dans plagiat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pas mettre sa propre analyse </a:t>
            </a:r>
          </a:p>
          <a:p>
            <a:pPr marL="0" indent="0" algn="ctr">
              <a:buNone/>
            </a:pPr>
            <a:b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fr-FR" sz="5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Bonne pratique </a:t>
            </a:r>
            <a:r>
              <a:rPr lang="fr-FR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FR" sz="5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méthode + esprit critique</a:t>
            </a:r>
            <a:endParaRPr lang="fr-FR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04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Exemple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Sujet :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Histoire de l’Algérie à l’époque médiévale</a:t>
            </a:r>
          </a:p>
          <a:p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Clarifier le sujet (QQQOCP)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s’agit d’étudier l’histoire politique et sociale de l’Algérie entre le VIIIᵉ et le XVᵉ siècle, dans l’espace du Maghreb central.</a:t>
            </a:r>
          </a:p>
          <a:p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Définir les mots-clés</a:t>
            </a:r>
          </a:p>
          <a:p>
            <a:pPr marL="0" indent="0">
              <a:buNone/>
            </a:pPr>
            <a:r>
              <a:rPr lang="fr-F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Mots-clés possibles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Algérie médiévale, Maghreb central, Moyen Âge, histoire islamique.</a:t>
            </a:r>
          </a:p>
          <a:p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Repérer les sources et outils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recherche se fait dans des ouvrages d’histoire, des articles scientifiques et des travaux d’historiens spécialisés du Maghreb.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7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Les objectifs de ce cours</a:t>
            </a:r>
            <a:r>
              <a:rPr lang="fr-FR" b="1" i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295402" y="2752875"/>
            <a:ext cx="9601196" cy="3318936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fr-FR" dirty="0">
                <a:solidFill>
                  <a:srgbClr val="000000"/>
                </a:solidFill>
                <a:latin typeface="georgia" panose="02040502050405020303" pitchFamily="18" charset="0"/>
              </a:rPr>
              <a:t>Apprendre à formuler une question de recherche précise.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dirty="0">
                <a:solidFill>
                  <a:srgbClr val="000000"/>
                </a:solidFill>
                <a:latin typeface="georgia" panose="02040502050405020303" pitchFamily="18" charset="0"/>
              </a:rPr>
              <a:t>Eviter de tomber dans la confusion (trop d’informations)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dirty="0">
                <a:solidFill>
                  <a:srgbClr val="000000"/>
                </a:solidFill>
                <a:latin typeface="georgia" panose="02040502050405020303" pitchFamily="18" charset="0"/>
              </a:rPr>
              <a:t>Identifier et utiliser des sources d'information pertinentes à l'aide de mots-clés efficaces.</a:t>
            </a:r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r-FR" dirty="0">
                <a:solidFill>
                  <a:srgbClr val="000000"/>
                </a:solidFill>
                <a:latin typeface="georgia" panose="02040502050405020303" pitchFamily="18" charset="0"/>
              </a:rPr>
              <a:t>Évaluer la qualité des sources.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dirty="0">
                <a:solidFill>
                  <a:srgbClr val="000000"/>
                </a:solidFill>
                <a:latin typeface="georgia" panose="02040502050405020303" pitchFamily="18" charset="0"/>
              </a:rPr>
              <a:t>Eviter le plagiat. </a:t>
            </a:r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r-FR" dirty="0">
                <a:solidFill>
                  <a:srgbClr val="000000"/>
                </a:solidFill>
                <a:latin typeface="georgia" panose="02040502050405020303" pitchFamily="18" charset="0"/>
              </a:rPr>
              <a:t>structurer le rapport final de manière cohérente et rigoureuse.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217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   Évaluer les sources (CRAAP)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documents sont sélectionnés selon leur actualité, l’auteur (historien), la fiabilité des sources et leur objectif scientifique.</a:t>
            </a:r>
          </a:p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   Gérer le vide et le bruit documentaire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sujet étant large, il faut réduire le bruit documentaire en se concentrant sur une période, une dynastie ou un espace précis.</a:t>
            </a:r>
          </a:p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    Organiser et exploiter l’information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informations sont classées par thèmes (politique, économie, société) et par périodes pour construire une synthèse cohérente.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2722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2" y="2717075"/>
            <a:ext cx="9781902" cy="258644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recherche documentaire est une démarche méthodique qui permet de transformer un thème général en objet de recherche scientifique.</a:t>
            </a:r>
          </a:p>
          <a:p>
            <a:pPr marL="0" indent="0" algn="just">
              <a:buNone/>
            </a:pP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sciences sociales, elle repose sur la précision du sujet, le choix rigoureux des sources et l’esprit critique.</a:t>
            </a:r>
          </a:p>
          <a:p>
            <a:pPr marL="0" indent="0" algn="just">
              <a:buNone/>
            </a:pP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Maîtriser cette méthode est une condition essentielle pour produire un travail universitaire fiable et pertinent.</a:t>
            </a:r>
          </a:p>
        </p:txBody>
      </p:sp>
    </p:spTree>
    <p:extLst>
      <p:ext uri="{BB962C8B-B14F-4D97-AF65-F5344CB8AC3E}">
        <p14:creationId xmlns:p14="http://schemas.microsoft.com/office/powerpoint/2010/main" val="1116220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Thank you for your attention! Or how to &quot;sink&quot; the presentation - Reprez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26" y="982133"/>
            <a:ext cx="9392193" cy="48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54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Introduction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2" y="2547257"/>
            <a:ext cx="9601196" cy="3749039"/>
          </a:xfrm>
        </p:spPr>
        <p:txBody>
          <a:bodyPr>
            <a:normAutofit/>
          </a:bodyPr>
          <a:lstStyle/>
          <a:p>
            <a:pPr algn="just"/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un monde où l’information est élargie et omniprésente, savoir utiliser une recherche documentaire efficace </a:t>
            </a: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 primordial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recherche bien réalisé repose sur une </a:t>
            </a: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méthodologie rigoureuse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 permet de </a:t>
            </a:r>
            <a:r>
              <a:rPr lang="fr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gagner du temps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trouver des informations pertinentes et fiables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d’organiser les résultats d’une marnière structurée.  </a:t>
            </a:r>
          </a:p>
          <a:p>
            <a:pPr algn="just"/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 cours à pour objectif de guider les étudiants à travers les différentes étapes de la recherche documentaire, </a:t>
            </a:r>
            <a:r>
              <a:rPr lang="fr-FR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préparation à la rédaction du rapport final. </a:t>
            </a:r>
          </a:p>
        </p:txBody>
      </p:sp>
    </p:spTree>
    <p:extLst>
      <p:ext uri="{BB962C8B-B14F-4D97-AF65-F5344CB8AC3E}">
        <p14:creationId xmlns:p14="http://schemas.microsoft.com/office/powerpoint/2010/main" val="97880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dirty="0">
                <a:solidFill>
                  <a:srgbClr val="C00000"/>
                </a:solidFill>
              </a:rPr>
              <a:t>Les étapes de la recherche documentaire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6775" y="2677886"/>
            <a:ext cx="6078450" cy="319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68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Qu’est-ce qu’une recherche documentaire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2149" y="2556932"/>
            <a:ext cx="10463348" cy="3318936"/>
          </a:xfrm>
        </p:spPr>
        <p:txBody>
          <a:bodyPr>
            <a:normAutofit lnSpcReduction="10000"/>
          </a:bodyPr>
          <a:lstStyle/>
          <a:p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Définition: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recherche documentaire consiste à </a:t>
            </a:r>
            <a:r>
              <a:rPr lang="fr-F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identifier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sélectionner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analyser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organiser des documents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pertinents pour répondre à une question de recherche.</a:t>
            </a:r>
          </a:p>
          <a:p>
            <a:pPr marL="0" indent="0">
              <a:buNone/>
            </a:pPr>
            <a:r>
              <a:rPr lang="fr-FR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📚 </a:t>
            </a:r>
            <a:r>
              <a:rPr lang="fr-FR" sz="2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de documents </a:t>
            </a:r>
            <a:r>
              <a:rPr lang="fr-FR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Articles scientifiques;  Livres ; Rapports ; Thèses ; Données institutionnelles……etc. </a:t>
            </a:r>
          </a:p>
          <a:p>
            <a:pPr marL="0" indent="0" algn="ctr">
              <a:buNone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📖 Selon </a:t>
            </a:r>
            <a:r>
              <a:rPr lang="fr-F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Quivy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Van </a:t>
            </a:r>
            <a:r>
              <a:rPr lang="fr-F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Campenhoudt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(2017) 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la recherche documentaire est une étape fondatrice de toute démarche scientifique.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837" y="-190772"/>
            <a:ext cx="33623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2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Les 6 grandes étapes de la recherche documentaire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Clarifier le sujet (QQQOCP)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Définir les mots-clés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Repérer les sources et outils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Évaluer les sources (CRAAP)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Gérer le bruit et le vide documentaire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Organiser et exploiter l’information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3692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ÉTAPE 1 : CLARIFIER LE SUJET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AB946B"/>
              </a:buClr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Cette étape doit permettre de </a:t>
            </a:r>
            <a:r>
              <a:rPr lang="fr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clarifier clairement le sujet 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recherche et ses objectifs. (cerner les besoins documentaires) et de </a:t>
            </a:r>
            <a:r>
              <a:rPr lang="fr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sélectionner les concepts/mots clés 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nécessaires à l’intégration des sources documentaires. </a:t>
            </a:r>
          </a:p>
          <a:p>
            <a:pPr marL="0" lvl="0" indent="0">
              <a:buClr>
                <a:srgbClr val="AB946B"/>
              </a:buClr>
              <a:buNone/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Donc il s’agit de : </a:t>
            </a:r>
          </a:p>
          <a:p>
            <a:pPr lvl="0">
              <a:buClr>
                <a:srgbClr val="AB946B"/>
              </a:buClr>
              <a:buFont typeface="Wingdings" panose="05000000000000000000" pitchFamily="2" charset="2"/>
              <a:buChar char="q"/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Formuler une question de recherche, précise et consiste. </a:t>
            </a:r>
          </a:p>
          <a:p>
            <a:pPr lvl="0">
              <a:buClr>
                <a:srgbClr val="AB946B"/>
              </a:buClr>
              <a:buFont typeface="Wingdings" panose="05000000000000000000" pitchFamily="2" charset="2"/>
              <a:buChar char="q"/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Identifier les mots clés, les concepts clés du sujet.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6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Avant de commencer, on pose les questions suivantes :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 est mon niveau de connaissance sur le sujet ? (Savoir si l’on commence de zéro ou non.)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 est l’objectif du travail à produire ? (Adapter la recherche au type de travail demandé. Exposé ? Dissertation ?)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Existe-il des informations sur le sujet????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 est le degré de profondeur du sujet??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62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C00000"/>
                </a:solidFill>
              </a:rPr>
              <a:t>La méthode </a:t>
            </a:r>
            <a:r>
              <a:rPr lang="fr-FR" sz="3600" dirty="0">
                <a:solidFill>
                  <a:srgbClr val="C00000"/>
                </a:solidFill>
              </a:rPr>
              <a:t>QQQOCP </a:t>
            </a:r>
            <a:br>
              <a:rPr lang="fr-FR" sz="3600" dirty="0">
                <a:solidFill>
                  <a:srgbClr val="C00000"/>
                </a:solidFill>
              </a:rPr>
            </a:br>
            <a:br>
              <a:rPr lang="fr-FR" sz="1800" dirty="0">
                <a:solidFill>
                  <a:srgbClr val="C00000"/>
                </a:solidFill>
              </a:rPr>
            </a:b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 permet de </a:t>
            </a: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décomposer un sujet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le rendre plus précis, plus compréhensible et plus facile à rechercher</a:t>
            </a:r>
            <a:b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53589" y="2560319"/>
            <a:ext cx="5063163" cy="3605349"/>
          </a:xfrm>
        </p:spPr>
        <p:txBody>
          <a:bodyPr>
            <a:normAutofit fontScale="92500" lnSpcReduction="20000"/>
          </a:bodyPr>
          <a:lstStyle/>
          <a:p>
            <a:r>
              <a:rPr lang="fr-FR" sz="1800" b="1" dirty="0">
                <a:solidFill>
                  <a:srgbClr val="C00000"/>
                </a:solidFill>
              </a:rPr>
              <a:t>Q</a:t>
            </a:r>
            <a:r>
              <a:rPr lang="fr-FR" sz="1800" b="1" dirty="0"/>
              <a:t>UI ? </a:t>
            </a:r>
          </a:p>
          <a:p>
            <a:pPr marL="0" indent="0">
              <a:buNone/>
            </a:pPr>
            <a:r>
              <a:rPr lang="fr-F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qui parle-t-on ? </a:t>
            </a:r>
          </a:p>
          <a:p>
            <a:pPr marL="0" indent="0"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Individus (enfants, adolescents, adultes…)</a:t>
            </a:r>
          </a:p>
          <a:p>
            <a:pPr marL="0" indent="0"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Groupes sociaux (étudiants, familles, travailleurs…)</a:t>
            </a:r>
          </a:p>
          <a:p>
            <a:pPr marL="0" indent="0"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 (école, hôpital, médias…)</a:t>
            </a:r>
          </a:p>
          <a:p>
            <a:r>
              <a:rPr lang="fr-FR" sz="1800" b="1" dirty="0">
                <a:solidFill>
                  <a:srgbClr val="C00000"/>
                </a:solidFill>
              </a:rPr>
              <a:t>Q</a:t>
            </a:r>
            <a:r>
              <a:rPr lang="fr-FR" sz="1800" b="1" dirty="0"/>
              <a:t>UOI ?</a:t>
            </a:r>
          </a:p>
          <a:p>
            <a:pPr marL="0" indent="0">
              <a:buNone/>
            </a:pPr>
            <a:r>
              <a:rPr lang="fr-FR" sz="1800" i="1" dirty="0"/>
              <a:t>Quel est le phénomène étudié ?</a:t>
            </a:r>
          </a:p>
          <a:p>
            <a:pPr marL="0" indent="0"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quoi parle le sujet exactement ?   </a:t>
            </a:r>
            <a:r>
              <a:rPr lang="fr-FR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endParaRPr lang="fr-FR" sz="1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94851" y="2436221"/>
            <a:ext cx="5104965" cy="3853543"/>
          </a:xfrm>
        </p:spPr>
        <p:txBody>
          <a:bodyPr>
            <a:normAutofit fontScale="92500" lnSpcReduction="20000"/>
          </a:bodyPr>
          <a:lstStyle/>
          <a:p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UAND ?</a:t>
            </a:r>
          </a:p>
          <a:p>
            <a:pPr marL="0" indent="0">
              <a:buNone/>
            </a:pP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quelle période ? </a:t>
            </a:r>
          </a:p>
          <a:p>
            <a:pPr marL="0" indent="0">
              <a:buNone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Avant / après un événement </a:t>
            </a:r>
          </a:p>
          <a:p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Ù ?</a:t>
            </a:r>
          </a:p>
          <a:p>
            <a:pPr marL="0" indent="0">
              <a:buNone/>
            </a:pP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quel espace géographique ou social ? </a:t>
            </a:r>
          </a:p>
          <a:p>
            <a:pPr marL="0" indent="0">
              <a:buNone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Pays, Ville / milieu urbain ou rural, Institution (école, université…)</a:t>
            </a:r>
          </a:p>
          <a:p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OMMENT ?</a:t>
            </a:r>
          </a:p>
          <a:p>
            <a:pPr marL="0" indent="0">
              <a:buNone/>
            </a:pP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quelle manière le phénomène est-il étudié ? (effet, rôle) </a:t>
            </a:r>
          </a:p>
          <a:p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OURQUOI ?</a:t>
            </a:r>
          </a:p>
          <a:p>
            <a:pPr marL="0" indent="0">
              <a:buNone/>
            </a:pP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quel objectif ?   </a:t>
            </a:r>
          </a:p>
          <a:p>
            <a:pPr marL="0" indent="0">
              <a:buNone/>
            </a:pP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Comprendre, Expliquer, Comparer</a:t>
            </a:r>
          </a:p>
          <a:p>
            <a:pPr marL="0" indent="0">
              <a:buNone/>
            </a:pPr>
            <a:endParaRPr lang="fr-FR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807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301</TotalTime>
  <Words>1325</Words>
  <Application>Microsoft Office PowerPoint</Application>
  <PresentationFormat>Grand écran</PresentationFormat>
  <Paragraphs>171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Garamond</vt:lpstr>
      <vt:lpstr>georgia</vt:lpstr>
      <vt:lpstr>Times New Roman</vt:lpstr>
      <vt:lpstr>Wingdings</vt:lpstr>
      <vt:lpstr>Organique</vt:lpstr>
      <vt:lpstr>     Une recherche documentaire efficace  (QQQOCP, mots clés, CRAAP, vide documentaire, bruit documentaire…) </vt:lpstr>
      <vt:lpstr>Les objectifs de ce cours </vt:lpstr>
      <vt:lpstr>Introduction </vt:lpstr>
      <vt:lpstr>Les étapes de la recherche documentaire </vt:lpstr>
      <vt:lpstr>Qu’est-ce qu’une recherche documentaire ?</vt:lpstr>
      <vt:lpstr>Les 6 grandes étapes de la recherche documentaire</vt:lpstr>
      <vt:lpstr>ÉTAPE 1 : CLARIFIER LE SUJET</vt:lpstr>
      <vt:lpstr>Avant de commencer, on pose les questions suivantes :  </vt:lpstr>
      <vt:lpstr>La méthode QQQOCP   Elle permet de décomposer un sujet pour le rendre plus précis, plus compréhensible et plus facile à rechercher </vt:lpstr>
      <vt:lpstr>Synthèse</vt:lpstr>
      <vt:lpstr>ÉTAPE 2 : DÉFINIR LES MOTS-CLÉS</vt:lpstr>
      <vt:lpstr>ÉTAPE 3 : REPÉRER LES SOURCES</vt:lpstr>
      <vt:lpstr>ÉTAPE 4 : ÉVALUER LES SOURCES (CRAAP)</vt:lpstr>
      <vt:lpstr>Présentation PowerPoint</vt:lpstr>
      <vt:lpstr>ÉTAPE 5 : BRUIT ET VIDE DOCUMENTAIRE</vt:lpstr>
      <vt:lpstr>ÉTAPE 6 :  ORGANISER ET EXPLOITER</vt:lpstr>
      <vt:lpstr>Présentation PowerPoint</vt:lpstr>
      <vt:lpstr>Erreurs fréquentes des étudiants </vt:lpstr>
      <vt:lpstr>Exemple </vt:lpstr>
      <vt:lpstr>Présentation PowerPoint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Recherche Documentaire 2</dc:title>
  <dc:creator>ATLAS PC</dc:creator>
  <cp:lastModifiedBy>STS</cp:lastModifiedBy>
  <cp:revision>28</cp:revision>
  <dcterms:created xsi:type="dcterms:W3CDTF">2026-02-06T17:59:25Z</dcterms:created>
  <dcterms:modified xsi:type="dcterms:W3CDTF">2026-04-04T20:37:33Z</dcterms:modified>
</cp:coreProperties>
</file>