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8" r:id="rId12"/>
    <p:sldId id="265" r:id="rId13"/>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24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11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22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fr-FR" smtClean="0"/>
              <a:t>Modifiez le style du titre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7387735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6056423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7254149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97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688476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fr-FR" smtClean="0"/>
              <a:t>Modifiez le style du titre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2593919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3808756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4" name="Content Placeholder 3"/>
          <p:cNvSpPr>
            <a:spLocks noGrp="1"/>
          </p:cNvSpPr>
          <p:nvPr>
            <p:ph sz="half" idx="2"/>
          </p:nvPr>
        </p:nvSpPr>
        <p:spPr>
          <a:xfrm>
            <a:off x="1007746" y="3006090"/>
            <a:ext cx="6189344" cy="442150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smtClean="0"/>
              <a:t>Modifier les styles du texte du masque</a:t>
            </a:r>
          </a:p>
        </p:txBody>
      </p:sp>
      <p:sp>
        <p:nvSpPr>
          <p:cNvPr id="6" name="Content Placeholder 5"/>
          <p:cNvSpPr>
            <a:spLocks noGrp="1"/>
          </p:cNvSpPr>
          <p:nvPr>
            <p:ph sz="quarter" idx="4"/>
          </p:nvPr>
        </p:nvSpPr>
        <p:spPr>
          <a:xfrm>
            <a:off x="7406640" y="3006090"/>
            <a:ext cx="6219826" cy="442150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2268772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6938162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9197755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fr-FR" smtClean="0"/>
              <a:t>Modifiez le style du titre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984250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0138303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4/30/2024</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‹N°›</a:t>
            </a:fld>
            <a:endParaRPr lang="en-US" dirty="0"/>
          </a:p>
        </p:txBody>
      </p:sp>
    </p:spTree>
    <p:extLst>
      <p:ext uri="{BB962C8B-B14F-4D97-AF65-F5344CB8AC3E}">
        <p14:creationId xmlns:p14="http://schemas.microsoft.com/office/powerpoint/2010/main" val="9100367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gamma.app"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7620" y="-743919"/>
            <a:ext cx="14630400" cy="8803038"/>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2107770" y="284331"/>
            <a:ext cx="11515241" cy="1916430"/>
          </a:xfrm>
          <a:prstGeom prst="rect">
            <a:avLst/>
          </a:prstGeom>
          <a:noFill/>
          <a:ln/>
        </p:spPr>
        <p:txBody>
          <a:bodyPr wrap="square" rtlCol="0" anchor="t"/>
          <a:lstStyle/>
          <a:p>
            <a:pPr algn="ctr">
              <a:lnSpc>
                <a:spcPts val="7545"/>
              </a:lnSpc>
            </a:pPr>
            <a:r>
              <a:rPr lang="fr-CA" sz="6036" b="1" dirty="0">
                <a:solidFill>
                  <a:srgbClr val="F2F0F4"/>
                </a:solidFill>
                <a:latin typeface="Montserrat" pitchFamily="34" charset="0"/>
                <a:ea typeface="Montserrat" pitchFamily="34" charset="-122"/>
                <a:cs typeface="Montserrat" pitchFamily="34" charset="-120"/>
              </a:rPr>
              <a:t>Les théories explicatives du comportement du consommateur</a:t>
            </a:r>
            <a:endParaRPr lang="en-US" sz="6036" b="1" dirty="0">
              <a:solidFill>
                <a:prstClr val="black"/>
              </a:solidFill>
              <a:latin typeface="Calibri" panose="020F0502020204030204"/>
            </a:endParaRPr>
          </a:p>
        </p:txBody>
      </p:sp>
      <p:sp>
        <p:nvSpPr>
          <p:cNvPr id="6" name="Text 2"/>
          <p:cNvSpPr/>
          <p:nvPr/>
        </p:nvSpPr>
        <p:spPr>
          <a:xfrm>
            <a:off x="1456841" y="3440625"/>
            <a:ext cx="11716718" cy="3378630"/>
          </a:xfrm>
          <a:prstGeom prst="rect">
            <a:avLst/>
          </a:prstGeom>
          <a:noFill/>
          <a:ln/>
        </p:spPr>
        <p:txBody>
          <a:bodyPr wrap="square" rtlCol="0" anchor="t"/>
          <a:lstStyle/>
          <a:p>
            <a:pPr algn="ctr">
              <a:lnSpc>
                <a:spcPts val="2799"/>
              </a:lnSpc>
            </a:pPr>
            <a:r>
              <a:rPr lang="fr-CA" sz="2800" b="1" dirty="0">
                <a:solidFill>
                  <a:srgbClr val="DCD7E5"/>
                </a:solidFill>
                <a:effectLst>
                  <a:outerShdw blurRad="38100" dist="38100" dir="2700000" algn="tl">
                    <a:srgbClr val="000000">
                      <a:alpha val="43137"/>
                    </a:srgbClr>
                  </a:outerShdw>
                </a:effectLst>
                <a:latin typeface="Heebo" pitchFamily="34" charset="0"/>
                <a:ea typeface="Heebo" pitchFamily="34" charset="-122"/>
                <a:cs typeface="Heebo" pitchFamily="34" charset="-120"/>
              </a:rPr>
              <a:t>Les théories du comportement du consommateur cherchent à comprendre les facteurs qui influencent les décisions d'achat des individus. Elles étudient les processus mentaux, les motivations et les attitudes qui guident les choix de consommation</a:t>
            </a:r>
            <a:endParaRPr lang="en-US" sz="2800" b="1" dirty="0">
              <a:solidFill>
                <a:prstClr val="black"/>
              </a:solidFill>
              <a:effectLst>
                <a:outerShdw blurRad="38100" dist="38100" dir="2700000" algn="tl">
                  <a:srgbClr val="000000">
                    <a:alpha val="43137"/>
                  </a:srgbClr>
                </a:outerShdw>
              </a:effectLst>
              <a:latin typeface="Calibri" panose="020F0502020204030204"/>
            </a:endParaRPr>
          </a:p>
        </p:txBody>
      </p:sp>
      <p:sp>
        <p:nvSpPr>
          <p:cNvPr id="9" name="Text 5"/>
          <p:cNvSpPr/>
          <p:nvPr/>
        </p:nvSpPr>
        <p:spPr>
          <a:xfrm>
            <a:off x="1299687" y="5880973"/>
            <a:ext cx="2434233" cy="388858"/>
          </a:xfrm>
          <a:prstGeom prst="rect">
            <a:avLst/>
          </a:prstGeom>
          <a:noFill/>
          <a:ln/>
        </p:spPr>
        <p:txBody>
          <a:bodyPr wrap="none" rtlCol="0" anchor="t"/>
          <a:lstStyle/>
          <a:p>
            <a:pPr>
              <a:lnSpc>
                <a:spcPts val="3062"/>
              </a:lnSpc>
            </a:pPr>
            <a:endParaRPr lang="en-US" sz="2187" dirty="0">
              <a:solidFill>
                <a:prstClr val="black"/>
              </a:solidFill>
              <a:latin typeface="Calibri" panose="020F0502020204030204"/>
            </a:endParaRPr>
          </a:p>
        </p:txBody>
      </p:sp>
    </p:spTree>
    <p:extLst>
      <p:ext uri="{BB962C8B-B14F-4D97-AF65-F5344CB8AC3E}">
        <p14:creationId xmlns:p14="http://schemas.microsoft.com/office/powerpoint/2010/main" val="209742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833199" y="934762"/>
            <a:ext cx="7170658"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Théorie du concept de soi</a:t>
            </a:r>
            <a:endParaRPr lang="en-US" sz="4374" dirty="0"/>
          </a:p>
        </p:txBody>
      </p:sp>
      <p:pic>
        <p:nvPicPr>
          <p:cNvPr id="6" name="Image 2" descr="preencoded.png"/>
          <p:cNvPicPr>
            <a:picLocks noChangeAspect="1"/>
          </p:cNvPicPr>
          <p:nvPr/>
        </p:nvPicPr>
        <p:blipFill>
          <a:blip r:embed="rId5"/>
          <a:stretch>
            <a:fillRect/>
          </a:stretch>
        </p:blipFill>
        <p:spPr>
          <a:xfrm>
            <a:off x="833199" y="1962388"/>
            <a:ext cx="1110972" cy="1777484"/>
          </a:xfrm>
          <a:prstGeom prst="rect">
            <a:avLst/>
          </a:prstGeom>
        </p:spPr>
      </p:pic>
      <p:sp>
        <p:nvSpPr>
          <p:cNvPr id="7" name="Text 2"/>
          <p:cNvSpPr/>
          <p:nvPr/>
        </p:nvSpPr>
        <p:spPr>
          <a:xfrm>
            <a:off x="2277428" y="2184559"/>
            <a:ext cx="2806898"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Identité Personnelle</a:t>
            </a:r>
            <a:endParaRPr lang="en-US" sz="2187" dirty="0"/>
          </a:p>
        </p:txBody>
      </p:sp>
      <p:sp>
        <p:nvSpPr>
          <p:cNvPr id="8" name="Text 3"/>
          <p:cNvSpPr/>
          <p:nvPr/>
        </p:nvSpPr>
        <p:spPr>
          <a:xfrm>
            <a:off x="2277430" y="2664978"/>
            <a:ext cx="7862173" cy="710803"/>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Le concept de soi fait référence à la perception qu'un individu a de lui-même, de ses valeurs, de ses croyances et de ses objectifs.</a:t>
            </a:r>
            <a:endParaRPr lang="en-US" sz="1750" dirty="0"/>
          </a:p>
        </p:txBody>
      </p:sp>
      <p:pic>
        <p:nvPicPr>
          <p:cNvPr id="9" name="Image 3" descr="preencoded.png"/>
          <p:cNvPicPr>
            <a:picLocks noChangeAspect="1"/>
          </p:cNvPicPr>
          <p:nvPr/>
        </p:nvPicPr>
        <p:blipFill>
          <a:blip r:embed="rId6"/>
          <a:stretch>
            <a:fillRect/>
          </a:stretch>
        </p:blipFill>
        <p:spPr>
          <a:xfrm>
            <a:off x="833199" y="3739872"/>
            <a:ext cx="1110972" cy="1777484"/>
          </a:xfrm>
          <a:prstGeom prst="rect">
            <a:avLst/>
          </a:prstGeom>
        </p:spPr>
      </p:pic>
      <p:sp>
        <p:nvSpPr>
          <p:cNvPr id="10" name="Text 4"/>
          <p:cNvSpPr/>
          <p:nvPr/>
        </p:nvSpPr>
        <p:spPr>
          <a:xfrm>
            <a:off x="2277428" y="3962043"/>
            <a:ext cx="2777490"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Influence Sociale</a:t>
            </a:r>
            <a:endParaRPr lang="en-US" sz="2187" dirty="0"/>
          </a:p>
        </p:txBody>
      </p:sp>
      <p:sp>
        <p:nvSpPr>
          <p:cNvPr id="11" name="Text 5"/>
          <p:cNvSpPr/>
          <p:nvPr/>
        </p:nvSpPr>
        <p:spPr>
          <a:xfrm>
            <a:off x="2277430" y="4442462"/>
            <a:ext cx="7862173" cy="710803"/>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Le concept de soi est façonné par les interactions avec les autres et les rétroactions qu'une personne reçoit de son entourage.</a:t>
            </a:r>
            <a:endParaRPr lang="en-US" sz="1750" dirty="0"/>
          </a:p>
        </p:txBody>
      </p:sp>
      <p:pic>
        <p:nvPicPr>
          <p:cNvPr id="12" name="Image 4" descr="preencoded.png"/>
          <p:cNvPicPr>
            <a:picLocks noChangeAspect="1"/>
          </p:cNvPicPr>
          <p:nvPr/>
        </p:nvPicPr>
        <p:blipFill>
          <a:blip r:embed="rId7"/>
          <a:stretch>
            <a:fillRect/>
          </a:stretch>
        </p:blipFill>
        <p:spPr>
          <a:xfrm>
            <a:off x="833199" y="5517356"/>
            <a:ext cx="1110972" cy="1777484"/>
          </a:xfrm>
          <a:prstGeom prst="rect">
            <a:avLst/>
          </a:prstGeom>
        </p:spPr>
      </p:pic>
      <p:sp>
        <p:nvSpPr>
          <p:cNvPr id="13" name="Text 6"/>
          <p:cNvSpPr/>
          <p:nvPr/>
        </p:nvSpPr>
        <p:spPr>
          <a:xfrm>
            <a:off x="2277430" y="5739527"/>
            <a:ext cx="3453527"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Développement Continu</a:t>
            </a:r>
            <a:endParaRPr lang="en-US" sz="2187" dirty="0"/>
          </a:p>
        </p:txBody>
      </p:sp>
      <p:sp>
        <p:nvSpPr>
          <p:cNvPr id="14" name="Text 7"/>
          <p:cNvSpPr/>
          <p:nvPr/>
        </p:nvSpPr>
        <p:spPr>
          <a:xfrm>
            <a:off x="2277430" y="6219946"/>
            <a:ext cx="7862173" cy="710803"/>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Le concept de soi évolue tout au long de la vie en fonction des expériences vécues et de l'apprentissage personnel.</a:t>
            </a:r>
            <a:endParaRPr lang="en-US"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sp>
        <p:nvSpPr>
          <p:cNvPr id="4" name="Text 1"/>
          <p:cNvSpPr/>
          <p:nvPr/>
        </p:nvSpPr>
        <p:spPr>
          <a:xfrm>
            <a:off x="2037995" y="1104664"/>
            <a:ext cx="7344489"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Théorie de l'auto-efficacité</a:t>
            </a:r>
            <a:endParaRPr lang="en-US" sz="4374" dirty="0">
              <a:solidFill>
                <a:prstClr val="black"/>
              </a:solidFill>
              <a:latin typeface="Calibri" panose="020F0502020204030204"/>
            </a:endParaRPr>
          </a:p>
        </p:txBody>
      </p:sp>
      <p:sp>
        <p:nvSpPr>
          <p:cNvPr id="5" name="Shape 2"/>
          <p:cNvSpPr/>
          <p:nvPr/>
        </p:nvSpPr>
        <p:spPr>
          <a:xfrm>
            <a:off x="2037995" y="2416971"/>
            <a:ext cx="499943" cy="499943"/>
          </a:xfrm>
          <a:prstGeom prst="roundRect">
            <a:avLst>
              <a:gd name="adj" fmla="val 20000"/>
            </a:avLst>
          </a:prstGeom>
          <a:noFill/>
          <a:ln w="7620">
            <a:solidFill>
              <a:srgbClr val="552C86"/>
            </a:solidFill>
            <a:prstDash val="solid"/>
          </a:ln>
        </p:spPr>
      </p:sp>
      <p:sp>
        <p:nvSpPr>
          <p:cNvPr id="6" name="Text 3"/>
          <p:cNvSpPr/>
          <p:nvPr/>
        </p:nvSpPr>
        <p:spPr>
          <a:xfrm>
            <a:off x="2227778" y="2458643"/>
            <a:ext cx="120372"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1</a:t>
            </a:r>
            <a:endParaRPr lang="en-US" sz="2624" dirty="0">
              <a:solidFill>
                <a:prstClr val="black"/>
              </a:solidFill>
              <a:latin typeface="Calibri" panose="020F0502020204030204"/>
            </a:endParaRPr>
          </a:p>
        </p:txBody>
      </p:sp>
      <p:sp>
        <p:nvSpPr>
          <p:cNvPr id="7" name="Text 4"/>
          <p:cNvSpPr/>
          <p:nvPr/>
        </p:nvSpPr>
        <p:spPr>
          <a:xfrm>
            <a:off x="2760107" y="2493288"/>
            <a:ext cx="2777490"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Confiance en soi</a:t>
            </a:r>
            <a:endParaRPr lang="en-US" sz="2187" dirty="0">
              <a:solidFill>
                <a:prstClr val="black"/>
              </a:solidFill>
              <a:latin typeface="Calibri" panose="020F0502020204030204"/>
            </a:endParaRPr>
          </a:p>
        </p:txBody>
      </p:sp>
      <p:sp>
        <p:nvSpPr>
          <p:cNvPr id="8" name="Text 5"/>
          <p:cNvSpPr/>
          <p:nvPr/>
        </p:nvSpPr>
        <p:spPr>
          <a:xfrm>
            <a:off x="2760107" y="2973705"/>
            <a:ext cx="4444008" cy="1421606"/>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L'auto-efficacité se définit comme la croyance d'un individu en sa capacité à accomplir avec succès une tâche ou à atteindre un objectif donné.</a:t>
            </a:r>
            <a:endParaRPr lang="en-US" sz="1750" dirty="0">
              <a:solidFill>
                <a:prstClr val="black"/>
              </a:solidFill>
              <a:latin typeface="Calibri" panose="020F0502020204030204"/>
            </a:endParaRPr>
          </a:p>
        </p:txBody>
      </p:sp>
      <p:sp>
        <p:nvSpPr>
          <p:cNvPr id="9" name="Shape 6"/>
          <p:cNvSpPr/>
          <p:nvPr/>
        </p:nvSpPr>
        <p:spPr>
          <a:xfrm>
            <a:off x="7426287" y="2416971"/>
            <a:ext cx="499943" cy="499943"/>
          </a:xfrm>
          <a:prstGeom prst="roundRect">
            <a:avLst>
              <a:gd name="adj" fmla="val 20000"/>
            </a:avLst>
          </a:prstGeom>
          <a:noFill/>
          <a:ln w="7620">
            <a:solidFill>
              <a:srgbClr val="552C86"/>
            </a:solidFill>
            <a:prstDash val="solid"/>
          </a:ln>
        </p:spPr>
      </p:sp>
      <p:sp>
        <p:nvSpPr>
          <p:cNvPr id="10" name="Text 7"/>
          <p:cNvSpPr/>
          <p:nvPr/>
        </p:nvSpPr>
        <p:spPr>
          <a:xfrm>
            <a:off x="7581545" y="2458643"/>
            <a:ext cx="189309"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2</a:t>
            </a:r>
            <a:endParaRPr lang="en-US" sz="2624" dirty="0">
              <a:solidFill>
                <a:prstClr val="black"/>
              </a:solidFill>
              <a:latin typeface="Calibri" panose="020F0502020204030204"/>
            </a:endParaRPr>
          </a:p>
        </p:txBody>
      </p:sp>
      <p:sp>
        <p:nvSpPr>
          <p:cNvPr id="11" name="Text 8"/>
          <p:cNvSpPr/>
          <p:nvPr/>
        </p:nvSpPr>
        <p:spPr>
          <a:xfrm>
            <a:off x="8148401" y="2493288"/>
            <a:ext cx="3758327"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Performance et motivation</a:t>
            </a:r>
            <a:endParaRPr lang="en-US" sz="2187" dirty="0">
              <a:solidFill>
                <a:prstClr val="black"/>
              </a:solidFill>
              <a:latin typeface="Calibri" panose="020F0502020204030204"/>
            </a:endParaRPr>
          </a:p>
        </p:txBody>
      </p:sp>
      <p:sp>
        <p:nvSpPr>
          <p:cNvPr id="12" name="Text 9"/>
          <p:cNvSpPr/>
          <p:nvPr/>
        </p:nvSpPr>
        <p:spPr>
          <a:xfrm>
            <a:off x="8148399" y="2973705"/>
            <a:ext cx="4444008" cy="1777008"/>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Plus l'auto-efficacité d'une personne est élevée, plus elle aura tendance à s'engager dans des défis, à persévérer face aux obstacles et à atteindre de meilleures performances.</a:t>
            </a:r>
            <a:endParaRPr lang="en-US" sz="1750" dirty="0">
              <a:solidFill>
                <a:prstClr val="black"/>
              </a:solidFill>
              <a:latin typeface="Calibri" panose="020F0502020204030204"/>
            </a:endParaRPr>
          </a:p>
        </p:txBody>
      </p:sp>
      <p:sp>
        <p:nvSpPr>
          <p:cNvPr id="13" name="Shape 10"/>
          <p:cNvSpPr/>
          <p:nvPr/>
        </p:nvSpPr>
        <p:spPr>
          <a:xfrm>
            <a:off x="2037995" y="5146479"/>
            <a:ext cx="499943" cy="499943"/>
          </a:xfrm>
          <a:prstGeom prst="roundRect">
            <a:avLst>
              <a:gd name="adj" fmla="val 20000"/>
            </a:avLst>
          </a:prstGeom>
          <a:noFill/>
          <a:ln w="7620">
            <a:solidFill>
              <a:srgbClr val="552C86"/>
            </a:solidFill>
            <a:prstDash val="solid"/>
          </a:ln>
        </p:spPr>
      </p:sp>
      <p:sp>
        <p:nvSpPr>
          <p:cNvPr id="14" name="Text 11"/>
          <p:cNvSpPr/>
          <p:nvPr/>
        </p:nvSpPr>
        <p:spPr>
          <a:xfrm>
            <a:off x="2193965" y="5188150"/>
            <a:ext cx="188000"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3</a:t>
            </a:r>
            <a:endParaRPr lang="en-US" sz="2624" dirty="0">
              <a:solidFill>
                <a:prstClr val="black"/>
              </a:solidFill>
              <a:latin typeface="Calibri" panose="020F0502020204030204"/>
            </a:endParaRPr>
          </a:p>
        </p:txBody>
      </p:sp>
      <p:sp>
        <p:nvSpPr>
          <p:cNvPr id="15" name="Text 12"/>
          <p:cNvSpPr/>
          <p:nvPr/>
        </p:nvSpPr>
        <p:spPr>
          <a:xfrm>
            <a:off x="2760109" y="5222796"/>
            <a:ext cx="3730943"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Développement personnel</a:t>
            </a:r>
            <a:endParaRPr lang="en-US" sz="2187" dirty="0">
              <a:solidFill>
                <a:prstClr val="black"/>
              </a:solidFill>
              <a:latin typeface="Calibri" panose="020F0502020204030204"/>
            </a:endParaRPr>
          </a:p>
        </p:txBody>
      </p:sp>
      <p:sp>
        <p:nvSpPr>
          <p:cNvPr id="16" name="Text 13"/>
          <p:cNvSpPr/>
          <p:nvPr/>
        </p:nvSpPr>
        <p:spPr>
          <a:xfrm>
            <a:off x="2760107" y="5703213"/>
            <a:ext cx="4444008" cy="1421606"/>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Cette théorie met l'accent sur l'importance du renforcement de l'auto-efficacité pour favoriser l'épanouissement personnel et la réalisation de soi.</a:t>
            </a:r>
            <a:endParaRPr lang="en-US" sz="1750" dirty="0">
              <a:solidFill>
                <a:prstClr val="black"/>
              </a:solidFill>
              <a:latin typeface="Calibri" panose="020F0502020204030204"/>
            </a:endParaRPr>
          </a:p>
        </p:txBody>
      </p:sp>
      <p:sp>
        <p:nvSpPr>
          <p:cNvPr id="17" name="Shape 14"/>
          <p:cNvSpPr/>
          <p:nvPr/>
        </p:nvSpPr>
        <p:spPr>
          <a:xfrm>
            <a:off x="7426287" y="5146479"/>
            <a:ext cx="499943" cy="499943"/>
          </a:xfrm>
          <a:prstGeom prst="roundRect">
            <a:avLst>
              <a:gd name="adj" fmla="val 20000"/>
            </a:avLst>
          </a:prstGeom>
          <a:noFill/>
          <a:ln w="7620">
            <a:solidFill>
              <a:srgbClr val="552C86"/>
            </a:solidFill>
            <a:prstDash val="solid"/>
          </a:ln>
        </p:spPr>
      </p:sp>
      <p:sp>
        <p:nvSpPr>
          <p:cNvPr id="18" name="Text 15"/>
          <p:cNvSpPr/>
          <p:nvPr/>
        </p:nvSpPr>
        <p:spPr>
          <a:xfrm>
            <a:off x="7566067" y="5188150"/>
            <a:ext cx="220385"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4</a:t>
            </a:r>
            <a:endParaRPr lang="en-US" sz="2624" dirty="0">
              <a:solidFill>
                <a:prstClr val="black"/>
              </a:solidFill>
              <a:latin typeface="Calibri" panose="020F0502020204030204"/>
            </a:endParaRPr>
          </a:p>
        </p:txBody>
      </p:sp>
      <p:sp>
        <p:nvSpPr>
          <p:cNvPr id="19" name="Text 16"/>
          <p:cNvSpPr/>
          <p:nvPr/>
        </p:nvSpPr>
        <p:spPr>
          <a:xfrm>
            <a:off x="8148399" y="5222796"/>
            <a:ext cx="2777966"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Rôle de l'expérience</a:t>
            </a:r>
            <a:endParaRPr lang="en-US" sz="2187" dirty="0">
              <a:solidFill>
                <a:prstClr val="black"/>
              </a:solidFill>
              <a:latin typeface="Calibri" panose="020F0502020204030204"/>
            </a:endParaRPr>
          </a:p>
        </p:txBody>
      </p:sp>
      <p:sp>
        <p:nvSpPr>
          <p:cNvPr id="20" name="Text 17"/>
          <p:cNvSpPr/>
          <p:nvPr/>
        </p:nvSpPr>
        <p:spPr>
          <a:xfrm>
            <a:off x="8148399" y="5703215"/>
            <a:ext cx="4444008" cy="1066205"/>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Les expériences passées réussies sont un facteur clé pour développer un sentiment d'auto-efficacité élevé chez un individu.</a:t>
            </a:r>
            <a:endParaRPr lang="en-US" sz="1750" dirty="0">
              <a:solidFill>
                <a:prstClr val="black"/>
              </a:solidFill>
              <a:latin typeface="Calibri" panose="020F0502020204030204"/>
            </a:endParaRPr>
          </a:p>
        </p:txBody>
      </p:sp>
    </p:spTree>
    <p:extLst>
      <p:ext uri="{BB962C8B-B14F-4D97-AF65-F5344CB8AC3E}">
        <p14:creationId xmlns:p14="http://schemas.microsoft.com/office/powerpoint/2010/main" val="3459989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52148"/>
            <a:ext cx="14630400" cy="8261230"/>
          </a:xfrm>
          <a:prstGeom prst="rect">
            <a:avLst/>
          </a:prstGeom>
        </p:spPr>
      </p:pic>
      <p:sp>
        <p:nvSpPr>
          <p:cNvPr id="4" name="Text 1"/>
          <p:cNvSpPr/>
          <p:nvPr/>
        </p:nvSpPr>
        <p:spPr>
          <a:xfrm>
            <a:off x="2154315" y="52149"/>
            <a:ext cx="10763606" cy="733485"/>
          </a:xfrm>
          <a:prstGeom prst="rect">
            <a:avLst/>
          </a:prstGeom>
          <a:noFill/>
          <a:ln/>
        </p:spPr>
        <p:txBody>
          <a:bodyPr wrap="none" rtlCol="0" anchor="t"/>
          <a:lstStyle/>
          <a:p>
            <a:pPr algn="ctr" defTabSz="914400">
              <a:lnSpc>
                <a:spcPts val="7545"/>
              </a:lnSpc>
            </a:pPr>
            <a:r>
              <a:rPr lang="en-US" sz="4000" dirty="0" err="1">
                <a:solidFill>
                  <a:srgbClr val="F2F0F4"/>
                </a:solidFill>
                <a:latin typeface="Montserrat" pitchFamily="34" charset="0"/>
                <a:ea typeface="Montserrat" pitchFamily="34" charset="-122"/>
                <a:cs typeface="Montserrat" pitchFamily="34" charset="-120"/>
              </a:rPr>
              <a:t>Théorie</a:t>
            </a:r>
            <a:r>
              <a:rPr lang="en-US" sz="4000" dirty="0">
                <a:solidFill>
                  <a:srgbClr val="F2F0F4"/>
                </a:solidFill>
                <a:latin typeface="Montserrat" pitchFamily="34" charset="0"/>
                <a:ea typeface="Montserrat" pitchFamily="34" charset="-122"/>
                <a:cs typeface="Montserrat" pitchFamily="34" charset="-120"/>
              </a:rPr>
              <a:t> de la </a:t>
            </a:r>
            <a:r>
              <a:rPr lang="en-US" sz="4000" dirty="0" err="1">
                <a:solidFill>
                  <a:srgbClr val="F2F0F4"/>
                </a:solidFill>
                <a:latin typeface="Montserrat" pitchFamily="34" charset="0"/>
                <a:ea typeface="Montserrat" pitchFamily="34" charset="-122"/>
                <a:cs typeface="Montserrat" pitchFamily="34" charset="-120"/>
              </a:rPr>
              <a:t>valeur</a:t>
            </a:r>
            <a:r>
              <a:rPr lang="en-US" sz="4000" dirty="0">
                <a:solidFill>
                  <a:srgbClr val="F2F0F4"/>
                </a:solidFill>
                <a:latin typeface="Montserrat" pitchFamily="34" charset="0"/>
                <a:ea typeface="Montserrat" pitchFamily="34" charset="-122"/>
                <a:cs typeface="Montserrat" pitchFamily="34" charset="-120"/>
              </a:rPr>
              <a:t> </a:t>
            </a:r>
            <a:r>
              <a:rPr lang="en-US" sz="4000" dirty="0" err="1">
                <a:solidFill>
                  <a:srgbClr val="F2F0F4"/>
                </a:solidFill>
                <a:latin typeface="Montserrat" pitchFamily="34" charset="0"/>
                <a:ea typeface="Montserrat" pitchFamily="34" charset="-122"/>
                <a:cs typeface="Montserrat" pitchFamily="34" charset="-120"/>
              </a:rPr>
              <a:t>attendue</a:t>
            </a:r>
            <a:endParaRPr lang="en-US" sz="4000" dirty="0">
              <a:solidFill>
                <a:prstClr val="black"/>
              </a:solidFill>
            </a:endParaRPr>
          </a:p>
        </p:txBody>
      </p:sp>
      <p:sp>
        <p:nvSpPr>
          <p:cNvPr id="6" name="Text 3"/>
          <p:cNvSpPr/>
          <p:nvPr/>
        </p:nvSpPr>
        <p:spPr>
          <a:xfrm>
            <a:off x="2227778" y="2458643"/>
            <a:ext cx="120372" cy="416481"/>
          </a:xfrm>
          <a:prstGeom prst="rect">
            <a:avLst/>
          </a:prstGeom>
          <a:noFill/>
          <a:ln/>
        </p:spPr>
        <p:txBody>
          <a:bodyPr wrap="none" rtlCol="0" anchor="t"/>
          <a:lstStyle/>
          <a:p>
            <a:pPr algn="ctr">
              <a:lnSpc>
                <a:spcPts val="3281"/>
              </a:lnSpc>
            </a:pPr>
            <a:endParaRPr lang="en-US" sz="2624" dirty="0"/>
          </a:p>
        </p:txBody>
      </p:sp>
      <p:sp>
        <p:nvSpPr>
          <p:cNvPr id="10" name="Text 7"/>
          <p:cNvSpPr/>
          <p:nvPr/>
        </p:nvSpPr>
        <p:spPr>
          <a:xfrm>
            <a:off x="7581545" y="2458643"/>
            <a:ext cx="189309" cy="416481"/>
          </a:xfrm>
          <a:prstGeom prst="rect">
            <a:avLst/>
          </a:prstGeom>
          <a:noFill/>
          <a:ln/>
        </p:spPr>
        <p:txBody>
          <a:bodyPr wrap="none" rtlCol="0" anchor="t"/>
          <a:lstStyle/>
          <a:p>
            <a:pPr algn="ctr">
              <a:lnSpc>
                <a:spcPts val="3281"/>
              </a:lnSpc>
            </a:pPr>
            <a:endParaRPr lang="en-US" sz="2624" dirty="0"/>
          </a:p>
        </p:txBody>
      </p:sp>
      <p:sp>
        <p:nvSpPr>
          <p:cNvPr id="14" name="Text 11"/>
          <p:cNvSpPr/>
          <p:nvPr/>
        </p:nvSpPr>
        <p:spPr>
          <a:xfrm>
            <a:off x="2193965" y="5188150"/>
            <a:ext cx="188000" cy="416481"/>
          </a:xfrm>
          <a:prstGeom prst="rect">
            <a:avLst/>
          </a:prstGeom>
          <a:noFill/>
          <a:ln/>
        </p:spPr>
        <p:txBody>
          <a:bodyPr wrap="none" rtlCol="0" anchor="t"/>
          <a:lstStyle/>
          <a:p>
            <a:pPr algn="ctr">
              <a:lnSpc>
                <a:spcPts val="3281"/>
              </a:lnSpc>
            </a:pPr>
            <a:endParaRPr lang="en-US" sz="2624" dirty="0"/>
          </a:p>
        </p:txBody>
      </p:sp>
      <p:sp>
        <p:nvSpPr>
          <p:cNvPr id="18" name="Text 15"/>
          <p:cNvSpPr/>
          <p:nvPr/>
        </p:nvSpPr>
        <p:spPr>
          <a:xfrm>
            <a:off x="7566067" y="5188150"/>
            <a:ext cx="220385" cy="416481"/>
          </a:xfrm>
          <a:prstGeom prst="rect">
            <a:avLst/>
          </a:prstGeom>
          <a:noFill/>
          <a:ln/>
        </p:spPr>
        <p:txBody>
          <a:bodyPr wrap="none" rtlCol="0" anchor="t"/>
          <a:lstStyle/>
          <a:p>
            <a:pPr algn="ctr">
              <a:lnSpc>
                <a:spcPts val="3281"/>
              </a:lnSpc>
            </a:pPr>
            <a:endParaRPr lang="en-US" sz="2624" dirty="0"/>
          </a:p>
        </p:txBody>
      </p:sp>
      <p:sp>
        <p:nvSpPr>
          <p:cNvPr id="27" name="Text 2"/>
          <p:cNvSpPr/>
          <p:nvPr/>
        </p:nvSpPr>
        <p:spPr>
          <a:xfrm>
            <a:off x="805913" y="1257716"/>
            <a:ext cx="12801600" cy="1305463"/>
          </a:xfrm>
          <a:prstGeom prst="rect">
            <a:avLst/>
          </a:prstGeom>
          <a:noFill/>
          <a:ln/>
        </p:spPr>
        <p:txBody>
          <a:bodyPr wrap="square" rtlCol="0" anchor="t"/>
          <a:lstStyle/>
          <a:p>
            <a:pPr algn="ctr" defTabSz="914400">
              <a:lnSpc>
                <a:spcPts val="2799"/>
              </a:lnSpc>
            </a:pPr>
            <a:r>
              <a:rPr lang="en-US" sz="2000" b="1" kern="0" dirty="0">
                <a:solidFill>
                  <a:srgbClr val="DCD7E5"/>
                </a:solidFill>
                <a:effectLst>
                  <a:outerShdw blurRad="38100" dist="38100" dir="2700000" algn="tl">
                    <a:srgbClr val="000000">
                      <a:alpha val="43137"/>
                    </a:srgbClr>
                  </a:outerShdw>
                </a:effectLst>
                <a:latin typeface="Heebo" pitchFamily="34" charset="0"/>
                <a:ea typeface="Heebo" pitchFamily="34" charset="-122"/>
                <a:cs typeface="Heebo" pitchFamily="34" charset="-120"/>
              </a:rPr>
              <a:t>La théorie de la valeur attendue est un modèle économique qui explique le comportement du consommateur en se basant sur l'utilité subjective que le consommateur accorde aux différents attributs d'un produit. Le consommateur évalue ainsi les avantages et les inconvénients de chaque option avant de faire son choix.</a:t>
            </a:r>
            <a:endParaRPr lang="en-US" sz="2000" b="1" kern="0" dirty="0">
              <a:solidFill>
                <a:prstClr val="black"/>
              </a:solidFill>
              <a:effectLst>
                <a:outerShdw blurRad="38100" dist="38100" dir="2700000" algn="tl">
                  <a:srgbClr val="000000">
                    <a:alpha val="43137"/>
                  </a:srgbClr>
                </a:outerShdw>
              </a:effectLst>
            </a:endParaRPr>
          </a:p>
        </p:txBody>
      </p:sp>
      <p:pic>
        <p:nvPicPr>
          <p:cNvPr id="28" name="Image 27"/>
          <p:cNvPicPr>
            <a:picLocks noChangeAspect="1"/>
          </p:cNvPicPr>
          <p:nvPr/>
        </p:nvPicPr>
        <p:blipFill>
          <a:blip r:embed="rId4">
            <a:duotone>
              <a:schemeClr val="accent4">
                <a:shade val="45000"/>
                <a:satMod val="135000"/>
              </a:schemeClr>
              <a:prstClr val="white"/>
            </a:duotone>
          </a:blip>
          <a:stretch>
            <a:fillRect/>
          </a:stretch>
        </p:blipFill>
        <p:spPr>
          <a:xfrm>
            <a:off x="2281265" y="2950257"/>
            <a:ext cx="554784" cy="554784"/>
          </a:xfrm>
          <a:prstGeom prst="rect">
            <a:avLst/>
          </a:prstGeom>
        </p:spPr>
      </p:pic>
      <p:pic>
        <p:nvPicPr>
          <p:cNvPr id="29" name="Image 2" descr="preencoded.png"/>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bright="-40000" contrast="-20000"/>
                    </a14:imgEffect>
                  </a14:imgLayer>
                </a14:imgProps>
              </a:ext>
            </a:extLst>
          </a:blip>
          <a:stretch>
            <a:fillRect/>
          </a:stretch>
        </p:blipFill>
        <p:spPr>
          <a:xfrm flipH="1">
            <a:off x="6287931" y="2950258"/>
            <a:ext cx="555427" cy="521211"/>
          </a:xfrm>
          <a:prstGeom prst="rect">
            <a:avLst/>
          </a:prstGeom>
        </p:spPr>
      </p:pic>
      <p:pic>
        <p:nvPicPr>
          <p:cNvPr id="30" name="Image 3" descr="preencoded.png"/>
          <p:cNvPicPr>
            <a:picLocks noChangeAspect="1"/>
          </p:cNvPicPr>
          <p:nvPr/>
        </p:nvPicPr>
        <p:blipFill>
          <a:blip r:embed="rId7">
            <a:duotone>
              <a:schemeClr val="accent4">
                <a:shade val="45000"/>
                <a:satMod val="135000"/>
              </a:schemeClr>
              <a:prstClr val="white"/>
            </a:duotone>
          </a:blip>
          <a:stretch>
            <a:fillRect/>
          </a:stretch>
        </p:blipFill>
        <p:spPr>
          <a:xfrm>
            <a:off x="11911956" y="2783148"/>
            <a:ext cx="691692" cy="691692"/>
          </a:xfrm>
          <a:prstGeom prst="rect">
            <a:avLst/>
          </a:prstGeom>
        </p:spPr>
      </p:pic>
      <p:sp>
        <p:nvSpPr>
          <p:cNvPr id="31" name="Text 2"/>
          <p:cNvSpPr/>
          <p:nvPr/>
        </p:nvSpPr>
        <p:spPr>
          <a:xfrm>
            <a:off x="1596325" y="3547882"/>
            <a:ext cx="2777490" cy="347186"/>
          </a:xfrm>
          <a:prstGeom prst="rect">
            <a:avLst/>
          </a:prstGeom>
          <a:noFill/>
          <a:ln/>
        </p:spPr>
        <p:txBody>
          <a:bodyPr wrap="none" rtlCol="0" anchor="t"/>
          <a:lstStyle/>
          <a:p>
            <a:pPr defTabSz="914400">
              <a:lnSpc>
                <a:spcPts val="2734"/>
              </a:lnSpc>
            </a:pPr>
            <a:r>
              <a:rPr lang="en-US" sz="2187" kern="0" dirty="0">
                <a:solidFill>
                  <a:srgbClr val="DCD7E5"/>
                </a:solidFill>
                <a:effectLst>
                  <a:outerShdw blurRad="38100" dist="38100" dir="2700000" algn="tl">
                    <a:srgbClr val="000000">
                      <a:alpha val="43137"/>
                    </a:srgbClr>
                  </a:outerShdw>
                </a:effectLst>
                <a:latin typeface="Montserrat" pitchFamily="34" charset="0"/>
                <a:ea typeface="Montserrat" pitchFamily="34" charset="-122"/>
                <a:cs typeface="Montserrat" pitchFamily="34" charset="-120"/>
              </a:rPr>
              <a:t>Arbitrage </a:t>
            </a:r>
            <a:r>
              <a:rPr lang="en-US" sz="2187" b="1" kern="0" dirty="0">
                <a:solidFill>
                  <a:srgbClr val="DCD7E5"/>
                </a:solidFill>
                <a:effectLst>
                  <a:outerShdw blurRad="38100" dist="38100" dir="2700000" algn="tl">
                    <a:srgbClr val="000000">
                      <a:alpha val="43137"/>
                    </a:srgbClr>
                  </a:outerShdw>
                </a:effectLst>
                <a:latin typeface="Montserrat" pitchFamily="34" charset="0"/>
                <a:ea typeface="Montserrat" pitchFamily="34" charset="-122"/>
                <a:cs typeface="Montserrat" pitchFamily="34" charset="-120"/>
              </a:rPr>
              <a:t>rationnel</a:t>
            </a:r>
            <a:endParaRPr lang="en-US" sz="2187" b="1" kern="0" dirty="0">
              <a:solidFill>
                <a:prstClr val="black"/>
              </a:solidFill>
              <a:effectLst>
                <a:outerShdw blurRad="38100" dist="38100" dir="2700000" algn="tl">
                  <a:srgbClr val="000000">
                    <a:alpha val="43137"/>
                  </a:srgbClr>
                </a:outerShdw>
              </a:effectLst>
            </a:endParaRPr>
          </a:p>
        </p:txBody>
      </p:sp>
      <p:sp>
        <p:nvSpPr>
          <p:cNvPr id="32" name="Text 4"/>
          <p:cNvSpPr/>
          <p:nvPr/>
        </p:nvSpPr>
        <p:spPr>
          <a:xfrm>
            <a:off x="5658623" y="3590512"/>
            <a:ext cx="3119199" cy="347186"/>
          </a:xfrm>
          <a:prstGeom prst="rect">
            <a:avLst/>
          </a:prstGeom>
          <a:noFill/>
          <a:ln/>
        </p:spPr>
        <p:txBody>
          <a:bodyPr wrap="none" rtlCol="0" anchor="t"/>
          <a:lstStyle/>
          <a:p>
            <a:pPr defTabSz="914400">
              <a:lnSpc>
                <a:spcPts val="2734"/>
              </a:lnSpc>
            </a:pPr>
            <a:r>
              <a:rPr lang="en-US" sz="2187" kern="0" dirty="0">
                <a:solidFill>
                  <a:srgbClr val="DCD7E5"/>
                </a:solidFill>
                <a:latin typeface="Montserrat" pitchFamily="34" charset="0"/>
                <a:ea typeface="Montserrat" pitchFamily="34" charset="-122"/>
                <a:cs typeface="Montserrat" pitchFamily="34" charset="-120"/>
              </a:rPr>
              <a:t>Calcul </a:t>
            </a:r>
            <a:r>
              <a:rPr lang="en-US" sz="2187" b="1" kern="0" dirty="0">
                <a:solidFill>
                  <a:srgbClr val="DCD7E5"/>
                </a:solidFill>
                <a:effectLst>
                  <a:outerShdw blurRad="38100" dist="38100" dir="2700000" algn="tl">
                    <a:srgbClr val="000000">
                      <a:alpha val="43137"/>
                    </a:srgbClr>
                  </a:outerShdw>
                </a:effectLst>
                <a:latin typeface="Montserrat" pitchFamily="34" charset="0"/>
                <a:ea typeface="Montserrat" pitchFamily="34" charset="-122"/>
                <a:cs typeface="Montserrat" pitchFamily="34" charset="-120"/>
              </a:rPr>
              <a:t>coûts/bénéfices</a:t>
            </a:r>
            <a:endParaRPr lang="en-US" sz="2187" b="1" kern="0" dirty="0">
              <a:solidFill>
                <a:prstClr val="black"/>
              </a:solidFill>
              <a:effectLst>
                <a:outerShdw blurRad="38100" dist="38100" dir="2700000" algn="tl">
                  <a:srgbClr val="000000">
                    <a:alpha val="43137"/>
                  </a:srgbClr>
                </a:outerShdw>
              </a:effectLst>
            </a:endParaRPr>
          </a:p>
        </p:txBody>
      </p:sp>
      <p:sp>
        <p:nvSpPr>
          <p:cNvPr id="33" name="Text 6"/>
          <p:cNvSpPr/>
          <p:nvPr/>
        </p:nvSpPr>
        <p:spPr>
          <a:xfrm>
            <a:off x="10582970" y="3547882"/>
            <a:ext cx="3270766" cy="347186"/>
          </a:xfrm>
          <a:prstGeom prst="rect">
            <a:avLst/>
          </a:prstGeom>
          <a:noFill/>
          <a:ln/>
        </p:spPr>
        <p:txBody>
          <a:bodyPr wrap="none" rtlCol="0" anchor="t"/>
          <a:lstStyle/>
          <a:p>
            <a:pPr defTabSz="914400">
              <a:lnSpc>
                <a:spcPts val="2734"/>
              </a:lnSpc>
            </a:pPr>
            <a:r>
              <a:rPr lang="en-US" sz="2187" b="1" kern="0" dirty="0">
                <a:solidFill>
                  <a:srgbClr val="DCD7E5"/>
                </a:solidFill>
                <a:latin typeface="Montserrat" pitchFamily="34" charset="0"/>
                <a:ea typeface="Montserrat" pitchFamily="34" charset="-122"/>
                <a:cs typeface="Montserrat" pitchFamily="34" charset="-120"/>
              </a:rPr>
              <a:t>Probabilités subjectives</a:t>
            </a:r>
            <a:endParaRPr lang="en-US" sz="2187" b="1" kern="0" dirty="0">
              <a:solidFill>
                <a:prstClr val="black"/>
              </a:solidFill>
            </a:endParaRPr>
          </a:p>
        </p:txBody>
      </p:sp>
      <p:sp>
        <p:nvSpPr>
          <p:cNvPr id="34" name="Text 3"/>
          <p:cNvSpPr/>
          <p:nvPr/>
        </p:nvSpPr>
        <p:spPr>
          <a:xfrm>
            <a:off x="1188105" y="4460775"/>
            <a:ext cx="3295888" cy="2885423"/>
          </a:xfrm>
          <a:prstGeom prst="rect">
            <a:avLst/>
          </a:prstGeom>
          <a:noFill/>
          <a:ln/>
        </p:spPr>
        <p:txBody>
          <a:bodyPr wrap="square" rtlCol="0" anchor="t"/>
          <a:lstStyle/>
          <a:p>
            <a:pPr algn="ctr" defTabSz="914400">
              <a:lnSpc>
                <a:spcPts val="2799"/>
              </a:lnSpc>
            </a:pPr>
            <a:r>
              <a:rPr lang="en-US" sz="2000" kern="0" dirty="0">
                <a:solidFill>
                  <a:srgbClr val="DCD7E5"/>
                </a:solidFill>
                <a:effectLst>
                  <a:outerShdw blurRad="38100" dist="38100" dir="2700000" algn="tl">
                    <a:srgbClr val="000000">
                      <a:alpha val="43137"/>
                    </a:srgbClr>
                  </a:outerShdw>
                </a:effectLst>
                <a:latin typeface="Heebo" pitchFamily="34" charset="0"/>
                <a:ea typeface="Heebo" pitchFamily="34" charset="-122"/>
                <a:cs typeface="Heebo" pitchFamily="34" charset="-120"/>
              </a:rPr>
              <a:t>Le consommateur évalue de manière rationnelle les différentes options qui s'offrent à lui et effectue un choix en fonction de la valeur qu'il escompte en retirer.</a:t>
            </a:r>
            <a:endParaRPr lang="en-US" sz="2000" kern="0" dirty="0">
              <a:solidFill>
                <a:prstClr val="black"/>
              </a:solidFill>
              <a:effectLst>
                <a:outerShdw blurRad="38100" dist="38100" dir="2700000" algn="tl">
                  <a:srgbClr val="000000">
                    <a:alpha val="43137"/>
                  </a:srgbClr>
                </a:outerShdw>
              </a:effectLst>
            </a:endParaRPr>
          </a:p>
        </p:txBody>
      </p:sp>
      <p:sp>
        <p:nvSpPr>
          <p:cNvPr id="35" name="Text 5"/>
          <p:cNvSpPr/>
          <p:nvPr/>
        </p:nvSpPr>
        <p:spPr>
          <a:xfrm>
            <a:off x="5481815" y="4653087"/>
            <a:ext cx="3296007" cy="2305652"/>
          </a:xfrm>
          <a:prstGeom prst="rect">
            <a:avLst/>
          </a:prstGeom>
          <a:noFill/>
          <a:ln/>
        </p:spPr>
        <p:txBody>
          <a:bodyPr wrap="square" rtlCol="0" anchor="t"/>
          <a:lstStyle/>
          <a:p>
            <a:pPr algn="ctr" defTabSz="914400">
              <a:lnSpc>
                <a:spcPts val="2799"/>
              </a:lnSpc>
            </a:pPr>
            <a:r>
              <a:rPr lang="en-US" sz="2000" kern="0" dirty="0">
                <a:solidFill>
                  <a:srgbClr val="DCD7E5"/>
                </a:solidFill>
                <a:effectLst>
                  <a:outerShdw blurRad="38100" dist="38100" dir="2700000" algn="tl">
                    <a:srgbClr val="000000">
                      <a:alpha val="43137"/>
                    </a:srgbClr>
                  </a:outerShdw>
                </a:effectLst>
                <a:latin typeface="Heebo" pitchFamily="34" charset="0"/>
                <a:ea typeface="Heebo" pitchFamily="34" charset="-122"/>
                <a:cs typeface="Heebo" pitchFamily="34" charset="-120"/>
              </a:rPr>
              <a:t>Le consommateur réalise une analyse coûts/bénéfices détaillée pour chaque option, afin de maximiser son utilité.</a:t>
            </a:r>
            <a:endParaRPr lang="en-US" sz="2000" kern="0" dirty="0">
              <a:solidFill>
                <a:prstClr val="black"/>
              </a:solidFill>
              <a:effectLst>
                <a:outerShdw blurRad="38100" dist="38100" dir="2700000" algn="tl">
                  <a:srgbClr val="000000">
                    <a:alpha val="43137"/>
                  </a:srgbClr>
                </a:outerShdw>
              </a:effectLst>
            </a:endParaRPr>
          </a:p>
        </p:txBody>
      </p:sp>
      <p:sp>
        <p:nvSpPr>
          <p:cNvPr id="36" name="Text 7"/>
          <p:cNvSpPr/>
          <p:nvPr/>
        </p:nvSpPr>
        <p:spPr>
          <a:xfrm>
            <a:off x="10557730" y="4539198"/>
            <a:ext cx="3296007" cy="2264558"/>
          </a:xfrm>
          <a:prstGeom prst="rect">
            <a:avLst/>
          </a:prstGeom>
          <a:noFill/>
          <a:ln/>
        </p:spPr>
        <p:txBody>
          <a:bodyPr wrap="square" rtlCol="0" anchor="t"/>
          <a:lstStyle/>
          <a:p>
            <a:pPr algn="ctr" defTabSz="914400">
              <a:lnSpc>
                <a:spcPts val="2799"/>
              </a:lnSpc>
            </a:pPr>
            <a:r>
              <a:rPr lang="en-US" sz="2000" kern="0" dirty="0">
                <a:solidFill>
                  <a:srgbClr val="DCD7E5"/>
                </a:solidFill>
                <a:latin typeface="Heebo" pitchFamily="34" charset="0"/>
                <a:ea typeface="Heebo" pitchFamily="34" charset="-122"/>
                <a:cs typeface="Heebo" pitchFamily="34" charset="-120"/>
              </a:rPr>
              <a:t>Le consommateur attribue des probabilités subjectives aux différents résultats possibles de son choix, en fonction de ses croyances et expériences.</a:t>
            </a:r>
            <a:endParaRPr lang="en-US" sz="2000" kern="0"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78360" y="-30989"/>
            <a:ext cx="14630400" cy="8229600"/>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2012608" y="1959769"/>
            <a:ext cx="7011114" cy="1916430"/>
          </a:xfrm>
          <a:prstGeom prst="rect">
            <a:avLst/>
          </a:prstGeom>
          <a:noFill/>
          <a:ln/>
        </p:spPr>
        <p:txBody>
          <a:bodyPr wrap="square" rtlCol="0" anchor="t"/>
          <a:lstStyle/>
          <a:p>
            <a:pPr>
              <a:lnSpc>
                <a:spcPts val="7545"/>
              </a:lnSpc>
            </a:pPr>
            <a:r>
              <a:rPr lang="en-US" sz="6036" b="1" dirty="0">
                <a:solidFill>
                  <a:srgbClr val="F2F0F4"/>
                </a:solidFill>
                <a:effectLst>
                  <a:outerShdw blurRad="38100" dist="38100" dir="2700000" algn="tl">
                    <a:srgbClr val="000000">
                      <a:alpha val="43137"/>
                    </a:srgbClr>
                  </a:outerShdw>
                </a:effectLst>
                <a:latin typeface="Montserrat" pitchFamily="34" charset="0"/>
                <a:ea typeface="Montserrat" pitchFamily="34" charset="-122"/>
                <a:cs typeface="Montserrat" pitchFamily="34" charset="-120"/>
              </a:rPr>
              <a:t>La théorie de l'utilité</a:t>
            </a:r>
            <a:endParaRPr lang="en-US" sz="6036" b="1" dirty="0">
              <a:effectLst>
                <a:outerShdw blurRad="38100" dist="38100" dir="2700000" algn="tl">
                  <a:srgbClr val="000000">
                    <a:alpha val="43137"/>
                  </a:srgbClr>
                </a:outerShdw>
              </a:effectLst>
            </a:endParaRPr>
          </a:p>
        </p:txBody>
      </p:sp>
      <p:sp>
        <p:nvSpPr>
          <p:cNvPr id="6" name="Text 2"/>
          <p:cNvSpPr/>
          <p:nvPr/>
        </p:nvSpPr>
        <p:spPr>
          <a:xfrm>
            <a:off x="2140506" y="4209455"/>
            <a:ext cx="7011114" cy="2268837"/>
          </a:xfrm>
          <a:prstGeom prst="rect">
            <a:avLst/>
          </a:prstGeom>
          <a:noFill/>
          <a:ln/>
        </p:spPr>
        <p:txBody>
          <a:bodyPr wrap="square" rtlCol="0" anchor="t"/>
          <a:lstStyle/>
          <a:p>
            <a:pPr algn="ctr">
              <a:lnSpc>
                <a:spcPts val="2799"/>
              </a:lnSpc>
            </a:pPr>
            <a:r>
              <a:rPr lang="en-US" sz="2000" b="1" dirty="0">
                <a:solidFill>
                  <a:srgbClr val="DCD7E5"/>
                </a:solidFill>
                <a:effectLst>
                  <a:outerShdw blurRad="38100" dist="38100" dir="2700000" algn="tl">
                    <a:srgbClr val="000000">
                      <a:alpha val="43137"/>
                    </a:srgbClr>
                  </a:outerShdw>
                </a:effectLst>
                <a:latin typeface="Heebo" pitchFamily="34" charset="0"/>
                <a:ea typeface="Heebo" pitchFamily="34" charset="-122"/>
                <a:cs typeface="Heebo" pitchFamily="34" charset="-120"/>
              </a:rPr>
              <a:t>La théorie de l'utilité est un concept fondamental en économie qui analyse le comportement du consommateur. Elle postule que les individus cherchent à maximiser leur satisfaction ou "utilité" en choisissant les biens et services qui leur procurent le plus de plaisir ou de bien-être.</a:t>
            </a:r>
            <a:endParaRPr lang="en-US" sz="2000" b="1" dirty="0">
              <a:effectLst>
                <a:outerShdw blurRad="38100" dist="38100" dir="2700000" algn="tl">
                  <a:srgbClr val="000000">
                    <a:alpha val="43137"/>
                  </a:srgbClr>
                </a:outerShdw>
              </a:effectLst>
            </a:endParaRPr>
          </a:p>
        </p:txBody>
      </p:sp>
      <p:sp>
        <p:nvSpPr>
          <p:cNvPr id="8" name="Text 4"/>
          <p:cNvSpPr/>
          <p:nvPr/>
        </p:nvSpPr>
        <p:spPr>
          <a:xfrm>
            <a:off x="-918210" y="6002179"/>
            <a:ext cx="200501" cy="146328"/>
          </a:xfrm>
          <a:prstGeom prst="rect">
            <a:avLst/>
          </a:prstGeom>
          <a:noFill/>
          <a:ln/>
        </p:spPr>
        <p:txBody>
          <a:bodyPr wrap="none" rtlCol="0" anchor="t"/>
          <a:lstStyle/>
          <a:p>
            <a:pPr algn="ctr">
              <a:lnSpc>
                <a:spcPts val="1152"/>
              </a:lnSpc>
            </a:pPr>
            <a:endParaRPr lang="en-US" sz="1152" dirty="0"/>
          </a:p>
        </p:txBody>
      </p:sp>
      <p:sp>
        <p:nvSpPr>
          <p:cNvPr id="9" name="Text 5"/>
          <p:cNvSpPr/>
          <p:nvPr/>
        </p:nvSpPr>
        <p:spPr>
          <a:xfrm>
            <a:off x="1299687" y="5880973"/>
            <a:ext cx="2434233" cy="388858"/>
          </a:xfrm>
          <a:prstGeom prst="rect">
            <a:avLst/>
          </a:prstGeom>
          <a:noFill/>
          <a:ln/>
        </p:spPr>
        <p:txBody>
          <a:bodyPr wrap="none" rtlCol="0" anchor="t"/>
          <a:lstStyle/>
          <a:p>
            <a:pPr>
              <a:lnSpc>
                <a:spcPts val="3062"/>
              </a:lnSpc>
            </a:pPr>
            <a:endParaRPr lang="en-US" sz="2187"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68937" y="-8929"/>
            <a:ext cx="15148787" cy="8229600"/>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90799" y="954645"/>
            <a:ext cx="8655844"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La théorie de l'action raisonnée</a:t>
            </a:r>
            <a:endParaRPr lang="en-US" sz="4374" dirty="0"/>
          </a:p>
        </p:txBody>
      </p:sp>
      <p:sp>
        <p:nvSpPr>
          <p:cNvPr id="6" name="Shape 2"/>
          <p:cNvSpPr/>
          <p:nvPr/>
        </p:nvSpPr>
        <p:spPr>
          <a:xfrm>
            <a:off x="4490801" y="1982272"/>
            <a:ext cx="4542115" cy="3419594"/>
          </a:xfrm>
          <a:prstGeom prst="roundRect">
            <a:avLst>
              <a:gd name="adj" fmla="val 2924"/>
            </a:avLst>
          </a:prstGeom>
          <a:noFill/>
          <a:ln w="7620">
            <a:solidFill>
              <a:srgbClr val="552C86"/>
            </a:solidFill>
            <a:prstDash val="solid"/>
          </a:ln>
        </p:spPr>
      </p:sp>
      <p:sp>
        <p:nvSpPr>
          <p:cNvPr id="7" name="Text 3"/>
          <p:cNvSpPr/>
          <p:nvPr/>
        </p:nvSpPr>
        <p:spPr>
          <a:xfrm>
            <a:off x="4720590" y="2212064"/>
            <a:ext cx="4082534" cy="694373"/>
          </a:xfrm>
          <a:prstGeom prst="rect">
            <a:avLst/>
          </a:prstGeom>
          <a:noFill/>
          <a:ln/>
        </p:spPr>
        <p:txBody>
          <a:bodyPr wrap="squar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Modèle explicatif du comportement</a:t>
            </a:r>
            <a:endParaRPr lang="en-US" sz="2187" dirty="0"/>
          </a:p>
        </p:txBody>
      </p:sp>
      <p:sp>
        <p:nvSpPr>
          <p:cNvPr id="8" name="Text 4"/>
          <p:cNvSpPr/>
          <p:nvPr/>
        </p:nvSpPr>
        <p:spPr>
          <a:xfrm>
            <a:off x="4720590" y="3039668"/>
            <a:ext cx="4082534" cy="2132409"/>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La théorie de l'action raisonnée propose que le comportement d'un individu est déterminé par son intention de réaliser ce comportement, elle-même influencée par ses attitudes et les normes sociales perçues.</a:t>
            </a:r>
            <a:endParaRPr lang="en-US" sz="1750" dirty="0"/>
          </a:p>
        </p:txBody>
      </p:sp>
      <p:sp>
        <p:nvSpPr>
          <p:cNvPr id="9" name="Shape 5"/>
          <p:cNvSpPr/>
          <p:nvPr/>
        </p:nvSpPr>
        <p:spPr>
          <a:xfrm>
            <a:off x="9255087" y="1982272"/>
            <a:ext cx="4542115" cy="3419594"/>
          </a:xfrm>
          <a:prstGeom prst="roundRect">
            <a:avLst>
              <a:gd name="adj" fmla="val 2924"/>
            </a:avLst>
          </a:prstGeom>
          <a:noFill/>
          <a:ln w="7620">
            <a:solidFill>
              <a:srgbClr val="552C86"/>
            </a:solidFill>
            <a:prstDash val="solid"/>
          </a:ln>
        </p:spPr>
      </p:sp>
      <p:sp>
        <p:nvSpPr>
          <p:cNvPr id="10" name="Text 6"/>
          <p:cNvSpPr/>
          <p:nvPr/>
        </p:nvSpPr>
        <p:spPr>
          <a:xfrm>
            <a:off x="9484876" y="2212064"/>
            <a:ext cx="4082534" cy="694373"/>
          </a:xfrm>
          <a:prstGeom prst="rect">
            <a:avLst/>
          </a:prstGeom>
          <a:noFill/>
          <a:ln/>
        </p:spPr>
        <p:txBody>
          <a:bodyPr wrap="squar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Importance des attitudes et des normes</a:t>
            </a:r>
            <a:endParaRPr lang="en-US" sz="2187" dirty="0"/>
          </a:p>
        </p:txBody>
      </p:sp>
      <p:sp>
        <p:nvSpPr>
          <p:cNvPr id="11" name="Text 7"/>
          <p:cNvSpPr/>
          <p:nvPr/>
        </p:nvSpPr>
        <p:spPr>
          <a:xfrm>
            <a:off x="9484876" y="3039666"/>
            <a:ext cx="4082534" cy="1777008"/>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Selon ce modèle, les attitudes personnelles envers un comportement et la perception des attentes des autres sont les deux principaux déterminants de l'intention comportementale.</a:t>
            </a:r>
            <a:endParaRPr lang="en-US" sz="1750" dirty="0"/>
          </a:p>
        </p:txBody>
      </p:sp>
      <p:sp>
        <p:nvSpPr>
          <p:cNvPr id="12" name="Shape 8"/>
          <p:cNvSpPr/>
          <p:nvPr/>
        </p:nvSpPr>
        <p:spPr>
          <a:xfrm>
            <a:off x="4490801" y="5624036"/>
            <a:ext cx="9306401" cy="1650802"/>
          </a:xfrm>
          <a:prstGeom prst="roundRect">
            <a:avLst>
              <a:gd name="adj" fmla="val 6057"/>
            </a:avLst>
          </a:prstGeom>
          <a:noFill/>
          <a:ln w="7620">
            <a:solidFill>
              <a:srgbClr val="552C86"/>
            </a:solidFill>
            <a:prstDash val="solid"/>
          </a:ln>
        </p:spPr>
      </p:sp>
      <p:sp>
        <p:nvSpPr>
          <p:cNvPr id="13" name="Text 9"/>
          <p:cNvSpPr/>
          <p:nvPr/>
        </p:nvSpPr>
        <p:spPr>
          <a:xfrm>
            <a:off x="4720592" y="5853827"/>
            <a:ext cx="3447693"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Flexibilité et applicabilité</a:t>
            </a:r>
            <a:endParaRPr lang="en-US" sz="2187" dirty="0"/>
          </a:p>
        </p:txBody>
      </p:sp>
      <p:sp>
        <p:nvSpPr>
          <p:cNvPr id="14" name="Text 10"/>
          <p:cNvSpPr/>
          <p:nvPr/>
        </p:nvSpPr>
        <p:spPr>
          <a:xfrm>
            <a:off x="4720590" y="6334246"/>
            <a:ext cx="8846820" cy="710803"/>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Cette théorie s'applique à une grande variété de comportements et permet de comprendre l'influence des facteurs sociaux et individuels sur la prise de décision du consommateur.</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sp>
        <p:nvSpPr>
          <p:cNvPr id="4" name="Text 1"/>
          <p:cNvSpPr/>
          <p:nvPr/>
        </p:nvSpPr>
        <p:spPr>
          <a:xfrm>
            <a:off x="2037993" y="1554601"/>
            <a:ext cx="10303788"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La théorie du comportement planifié</a:t>
            </a:r>
            <a:endParaRPr lang="en-US" sz="4374" dirty="0"/>
          </a:p>
        </p:txBody>
      </p:sp>
      <p:sp>
        <p:nvSpPr>
          <p:cNvPr id="5" name="Text 2"/>
          <p:cNvSpPr/>
          <p:nvPr/>
        </p:nvSpPr>
        <p:spPr>
          <a:xfrm>
            <a:off x="2037993" y="2693313"/>
            <a:ext cx="10554414" cy="1421606"/>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La théorie du comportement planifié est un modèle théorique qui explique comment les attitudes, les normes subjectives et le contrôle comportemental perçu influencent les intentions et les comportements des consommateurs. Cette théorie souligne l'importance de la planification et de la prise de décision réfléchie dans le processus d'achat.</a:t>
            </a:r>
            <a:endParaRPr lang="en-US" sz="1750" dirty="0"/>
          </a:p>
        </p:txBody>
      </p:sp>
      <p:sp>
        <p:nvSpPr>
          <p:cNvPr id="6" name="Text 3"/>
          <p:cNvSpPr/>
          <p:nvPr/>
        </p:nvSpPr>
        <p:spPr>
          <a:xfrm>
            <a:off x="2393396" y="4364833"/>
            <a:ext cx="10199013" cy="710803"/>
          </a:xfrm>
          <a:prstGeom prst="rect">
            <a:avLst/>
          </a:prstGeom>
          <a:noFill/>
          <a:ln/>
        </p:spPr>
        <p:txBody>
          <a:bodyPr wrap="square" rtlCol="0" anchor="t"/>
          <a:lstStyle/>
          <a:p>
            <a:pPr marL="342900" indent="-342900">
              <a:lnSpc>
                <a:spcPts val="2799"/>
              </a:lnSpc>
              <a:buSzPct val="100000"/>
              <a:buFont typeface="+mj-lt"/>
              <a:buAutoNum type="arabicPeriod"/>
            </a:pPr>
            <a:r>
              <a:rPr lang="en-US" sz="1750" dirty="0">
                <a:solidFill>
                  <a:srgbClr val="DCD7E5"/>
                </a:solidFill>
                <a:latin typeface="Heebo" pitchFamily="34" charset="0"/>
                <a:ea typeface="Heebo" pitchFamily="34" charset="-122"/>
                <a:cs typeface="Heebo" pitchFamily="34" charset="-120"/>
              </a:rPr>
              <a:t>L'attitude envers le comportement : les croyances et les évaluations du consommateur sur les conséquences d'un achat.</a:t>
            </a:r>
            <a:endParaRPr lang="en-US" sz="1750" dirty="0"/>
          </a:p>
        </p:txBody>
      </p:sp>
      <p:sp>
        <p:nvSpPr>
          <p:cNvPr id="7" name="Text 4"/>
          <p:cNvSpPr/>
          <p:nvPr/>
        </p:nvSpPr>
        <p:spPr>
          <a:xfrm>
            <a:off x="2393396" y="5164457"/>
            <a:ext cx="10199013" cy="710803"/>
          </a:xfrm>
          <a:prstGeom prst="rect">
            <a:avLst/>
          </a:prstGeom>
          <a:noFill/>
          <a:ln/>
        </p:spPr>
        <p:txBody>
          <a:bodyPr wrap="square" rtlCol="0" anchor="t"/>
          <a:lstStyle/>
          <a:p>
            <a:pPr marL="342900" indent="-342900">
              <a:lnSpc>
                <a:spcPts val="2799"/>
              </a:lnSpc>
              <a:buSzPct val="100000"/>
              <a:buFont typeface="+mj-lt"/>
              <a:buAutoNum type="arabicPeriod" startAt="2"/>
            </a:pPr>
            <a:r>
              <a:rPr lang="en-US" sz="1750" dirty="0">
                <a:solidFill>
                  <a:srgbClr val="DCD7E5"/>
                </a:solidFill>
                <a:latin typeface="Heebo" pitchFamily="34" charset="0"/>
                <a:ea typeface="Heebo" pitchFamily="34" charset="-122"/>
                <a:cs typeface="Heebo" pitchFamily="34" charset="-120"/>
              </a:rPr>
              <a:t>Les normes subjectives : la perception du consommateur sur ce que les personnes importantes pensent de son comportement d'achat.</a:t>
            </a:r>
            <a:endParaRPr lang="en-US" sz="1750" dirty="0"/>
          </a:p>
        </p:txBody>
      </p:sp>
      <p:sp>
        <p:nvSpPr>
          <p:cNvPr id="8" name="Text 5"/>
          <p:cNvSpPr/>
          <p:nvPr/>
        </p:nvSpPr>
        <p:spPr>
          <a:xfrm>
            <a:off x="2393396" y="5964081"/>
            <a:ext cx="10199013" cy="710803"/>
          </a:xfrm>
          <a:prstGeom prst="rect">
            <a:avLst/>
          </a:prstGeom>
          <a:noFill/>
          <a:ln/>
        </p:spPr>
        <p:txBody>
          <a:bodyPr wrap="square" rtlCol="0" anchor="t"/>
          <a:lstStyle/>
          <a:p>
            <a:pPr marL="342900" indent="-342900">
              <a:lnSpc>
                <a:spcPts val="2799"/>
              </a:lnSpc>
              <a:buSzPct val="100000"/>
              <a:buFont typeface="+mj-lt"/>
              <a:buAutoNum type="arabicPeriod" startAt="3"/>
            </a:pPr>
            <a:r>
              <a:rPr lang="en-US" sz="1750" dirty="0">
                <a:solidFill>
                  <a:srgbClr val="DCD7E5"/>
                </a:solidFill>
                <a:latin typeface="Heebo" pitchFamily="34" charset="0"/>
                <a:ea typeface="Heebo" pitchFamily="34" charset="-122"/>
                <a:cs typeface="Heebo" pitchFamily="34" charset="-120"/>
              </a:rPr>
              <a:t>Le contrôle comportemental perçu : la perception du consommateur sur sa capacité à effectuer le comportement d'achat.</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2"/>
            <a:ext cx="14630400" cy="8230791"/>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0" y="2"/>
            <a:ext cx="14630400" cy="8230791"/>
          </a:xfrm>
          <a:prstGeom prst="rect">
            <a:avLst/>
          </a:prstGeom>
        </p:spPr>
      </p:pic>
      <p:sp>
        <p:nvSpPr>
          <p:cNvPr id="5" name="Shape 1"/>
          <p:cNvSpPr/>
          <p:nvPr/>
        </p:nvSpPr>
        <p:spPr>
          <a:xfrm>
            <a:off x="0" y="2"/>
            <a:ext cx="14630400" cy="8230791"/>
          </a:xfrm>
          <a:prstGeom prst="rect">
            <a:avLst/>
          </a:prstGeom>
          <a:solidFill>
            <a:srgbClr val="0D0A2C">
              <a:alpha val="80000"/>
            </a:srgbClr>
          </a:solidFill>
          <a:ln/>
        </p:spPr>
      </p:sp>
      <p:sp>
        <p:nvSpPr>
          <p:cNvPr id="6" name="Text 2"/>
          <p:cNvSpPr/>
          <p:nvPr/>
        </p:nvSpPr>
        <p:spPr>
          <a:xfrm>
            <a:off x="2037995" y="611031"/>
            <a:ext cx="10498693"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La théorie du comportement impulsif</a:t>
            </a:r>
            <a:endParaRPr lang="en-US" sz="4374" dirty="0"/>
          </a:p>
        </p:txBody>
      </p:sp>
      <p:sp>
        <p:nvSpPr>
          <p:cNvPr id="7" name="Shape 3"/>
          <p:cNvSpPr/>
          <p:nvPr/>
        </p:nvSpPr>
        <p:spPr>
          <a:xfrm>
            <a:off x="7293054" y="1638659"/>
            <a:ext cx="44410" cy="5981105"/>
          </a:xfrm>
          <a:prstGeom prst="roundRect">
            <a:avLst>
              <a:gd name="adj" fmla="val 225151"/>
            </a:avLst>
          </a:prstGeom>
          <a:solidFill>
            <a:srgbClr val="552C86"/>
          </a:solidFill>
          <a:ln/>
        </p:spPr>
      </p:sp>
      <p:sp>
        <p:nvSpPr>
          <p:cNvPr id="8" name="Shape 4"/>
          <p:cNvSpPr/>
          <p:nvPr/>
        </p:nvSpPr>
        <p:spPr>
          <a:xfrm>
            <a:off x="6287633" y="2039957"/>
            <a:ext cx="777597" cy="44410"/>
          </a:xfrm>
          <a:prstGeom prst="roundRect">
            <a:avLst>
              <a:gd name="adj" fmla="val 225151"/>
            </a:avLst>
          </a:prstGeom>
          <a:solidFill>
            <a:srgbClr val="552C86"/>
          </a:solidFill>
          <a:ln/>
        </p:spPr>
      </p:sp>
      <p:sp>
        <p:nvSpPr>
          <p:cNvPr id="9" name="Shape 5"/>
          <p:cNvSpPr/>
          <p:nvPr/>
        </p:nvSpPr>
        <p:spPr>
          <a:xfrm>
            <a:off x="7065230" y="1812252"/>
            <a:ext cx="499943" cy="499943"/>
          </a:xfrm>
          <a:prstGeom prst="roundRect">
            <a:avLst>
              <a:gd name="adj" fmla="val 20000"/>
            </a:avLst>
          </a:prstGeom>
          <a:noFill/>
          <a:ln w="7620">
            <a:solidFill>
              <a:srgbClr val="552C86"/>
            </a:solidFill>
            <a:prstDash val="solid"/>
          </a:ln>
        </p:spPr>
      </p:sp>
      <p:sp>
        <p:nvSpPr>
          <p:cNvPr id="10" name="Text 6"/>
          <p:cNvSpPr/>
          <p:nvPr/>
        </p:nvSpPr>
        <p:spPr>
          <a:xfrm>
            <a:off x="7255014" y="1853924"/>
            <a:ext cx="120372"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1</a:t>
            </a:r>
            <a:endParaRPr lang="en-US" sz="2624" dirty="0"/>
          </a:p>
        </p:txBody>
      </p:sp>
      <p:sp>
        <p:nvSpPr>
          <p:cNvPr id="11" name="Text 7"/>
          <p:cNvSpPr/>
          <p:nvPr/>
        </p:nvSpPr>
        <p:spPr>
          <a:xfrm>
            <a:off x="3315653" y="1860828"/>
            <a:ext cx="2777490" cy="347186"/>
          </a:xfrm>
          <a:prstGeom prst="rect">
            <a:avLst/>
          </a:prstGeom>
          <a:noFill/>
          <a:ln/>
        </p:spPr>
        <p:txBody>
          <a:bodyPr wrap="none" rtlCol="0" anchor="t"/>
          <a:lstStyle/>
          <a:p>
            <a:pPr algn="r">
              <a:lnSpc>
                <a:spcPts val="2734"/>
              </a:lnSpc>
            </a:pPr>
            <a:r>
              <a:rPr lang="en-US" sz="2187" dirty="0">
                <a:solidFill>
                  <a:srgbClr val="DCD7E5"/>
                </a:solidFill>
                <a:latin typeface="Montserrat" pitchFamily="34" charset="0"/>
                <a:ea typeface="Montserrat" pitchFamily="34" charset="-122"/>
                <a:cs typeface="Montserrat" pitchFamily="34" charset="-120"/>
              </a:rPr>
              <a:t>Définition</a:t>
            </a:r>
            <a:endParaRPr lang="en-US" sz="2187" dirty="0"/>
          </a:p>
        </p:txBody>
      </p:sp>
      <p:sp>
        <p:nvSpPr>
          <p:cNvPr id="12" name="Text 8"/>
          <p:cNvSpPr/>
          <p:nvPr/>
        </p:nvSpPr>
        <p:spPr>
          <a:xfrm>
            <a:off x="2037993" y="2341245"/>
            <a:ext cx="4055150" cy="1777008"/>
          </a:xfrm>
          <a:prstGeom prst="rect">
            <a:avLst/>
          </a:prstGeom>
          <a:noFill/>
          <a:ln/>
        </p:spPr>
        <p:txBody>
          <a:bodyPr wrap="square" rtlCol="0" anchor="t"/>
          <a:lstStyle/>
          <a:p>
            <a:pPr algn="r">
              <a:lnSpc>
                <a:spcPts val="2799"/>
              </a:lnSpc>
            </a:pPr>
            <a:r>
              <a:rPr lang="en-US" sz="1750" dirty="0">
                <a:solidFill>
                  <a:srgbClr val="DCD7E5"/>
                </a:solidFill>
                <a:latin typeface="Heebo" pitchFamily="34" charset="0"/>
                <a:ea typeface="Heebo" pitchFamily="34" charset="-122"/>
                <a:cs typeface="Heebo" pitchFamily="34" charset="-120"/>
              </a:rPr>
              <a:t>Le comportement impulsif se caractérise par des achats spontanés, sans réflexion préalable, motivés par un désir irrépressible de se procurer un bien ou un service.</a:t>
            </a:r>
            <a:endParaRPr lang="en-US" sz="1750" dirty="0"/>
          </a:p>
        </p:txBody>
      </p:sp>
      <p:sp>
        <p:nvSpPr>
          <p:cNvPr id="13" name="Shape 9"/>
          <p:cNvSpPr/>
          <p:nvPr/>
        </p:nvSpPr>
        <p:spPr>
          <a:xfrm>
            <a:off x="7565174" y="3150810"/>
            <a:ext cx="777597" cy="44410"/>
          </a:xfrm>
          <a:prstGeom prst="roundRect">
            <a:avLst>
              <a:gd name="adj" fmla="val 225151"/>
            </a:avLst>
          </a:prstGeom>
          <a:solidFill>
            <a:srgbClr val="552C86"/>
          </a:solidFill>
          <a:ln/>
        </p:spPr>
      </p:sp>
      <p:sp>
        <p:nvSpPr>
          <p:cNvPr id="14" name="Shape 10"/>
          <p:cNvSpPr/>
          <p:nvPr/>
        </p:nvSpPr>
        <p:spPr>
          <a:xfrm>
            <a:off x="7065230" y="2923105"/>
            <a:ext cx="499943" cy="499943"/>
          </a:xfrm>
          <a:prstGeom prst="roundRect">
            <a:avLst>
              <a:gd name="adj" fmla="val 20000"/>
            </a:avLst>
          </a:prstGeom>
          <a:noFill/>
          <a:ln w="7620">
            <a:solidFill>
              <a:srgbClr val="552C86"/>
            </a:solidFill>
            <a:prstDash val="solid"/>
          </a:ln>
        </p:spPr>
      </p:sp>
      <p:sp>
        <p:nvSpPr>
          <p:cNvPr id="15" name="Text 11"/>
          <p:cNvSpPr/>
          <p:nvPr/>
        </p:nvSpPr>
        <p:spPr>
          <a:xfrm>
            <a:off x="7220488" y="2964777"/>
            <a:ext cx="189309"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2</a:t>
            </a:r>
            <a:endParaRPr lang="en-US" sz="2624" dirty="0"/>
          </a:p>
        </p:txBody>
      </p:sp>
      <p:sp>
        <p:nvSpPr>
          <p:cNvPr id="16" name="Text 12"/>
          <p:cNvSpPr/>
          <p:nvPr/>
        </p:nvSpPr>
        <p:spPr>
          <a:xfrm>
            <a:off x="8537260" y="2971681"/>
            <a:ext cx="3155037"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Facteurs déclencheurs</a:t>
            </a:r>
            <a:endParaRPr lang="en-US" sz="2187" dirty="0"/>
          </a:p>
        </p:txBody>
      </p:sp>
      <p:sp>
        <p:nvSpPr>
          <p:cNvPr id="17" name="Text 13"/>
          <p:cNvSpPr/>
          <p:nvPr/>
        </p:nvSpPr>
        <p:spPr>
          <a:xfrm>
            <a:off x="8537258" y="3452098"/>
            <a:ext cx="4055150" cy="1777008"/>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Les émotions, le besoin de gratification immédiate, l'influence du marketing et de l'environnement d'achat peuvent pousser les consommateurs à agir de manière impulsive.</a:t>
            </a:r>
            <a:endParaRPr lang="en-US" sz="1750" dirty="0"/>
          </a:p>
        </p:txBody>
      </p:sp>
      <p:sp>
        <p:nvSpPr>
          <p:cNvPr id="18" name="Shape 14"/>
          <p:cNvSpPr/>
          <p:nvPr/>
        </p:nvSpPr>
        <p:spPr>
          <a:xfrm>
            <a:off x="6287633" y="4963894"/>
            <a:ext cx="777597" cy="44410"/>
          </a:xfrm>
          <a:prstGeom prst="roundRect">
            <a:avLst>
              <a:gd name="adj" fmla="val 225151"/>
            </a:avLst>
          </a:prstGeom>
          <a:solidFill>
            <a:srgbClr val="552C86"/>
          </a:solidFill>
          <a:ln/>
        </p:spPr>
      </p:sp>
      <p:sp>
        <p:nvSpPr>
          <p:cNvPr id="19" name="Shape 15"/>
          <p:cNvSpPr/>
          <p:nvPr/>
        </p:nvSpPr>
        <p:spPr>
          <a:xfrm>
            <a:off x="7065230" y="4736189"/>
            <a:ext cx="499943" cy="499943"/>
          </a:xfrm>
          <a:prstGeom prst="roundRect">
            <a:avLst>
              <a:gd name="adj" fmla="val 20000"/>
            </a:avLst>
          </a:prstGeom>
          <a:noFill/>
          <a:ln w="7620">
            <a:solidFill>
              <a:srgbClr val="552C86"/>
            </a:solidFill>
            <a:prstDash val="solid"/>
          </a:ln>
        </p:spPr>
      </p:sp>
      <p:sp>
        <p:nvSpPr>
          <p:cNvPr id="20" name="Text 16"/>
          <p:cNvSpPr/>
          <p:nvPr/>
        </p:nvSpPr>
        <p:spPr>
          <a:xfrm>
            <a:off x="7221200" y="4777861"/>
            <a:ext cx="188000" cy="416481"/>
          </a:xfrm>
          <a:prstGeom prst="rect">
            <a:avLst/>
          </a:prstGeom>
          <a:noFill/>
          <a:ln/>
        </p:spPr>
        <p:txBody>
          <a:bodyPr wrap="none" rtlCol="0" anchor="t"/>
          <a:lstStyle/>
          <a:p>
            <a:pPr algn="ctr">
              <a:lnSpc>
                <a:spcPts val="3281"/>
              </a:lnSpc>
            </a:pPr>
            <a:r>
              <a:rPr lang="en-US" sz="2624" dirty="0">
                <a:solidFill>
                  <a:srgbClr val="DCD7E5"/>
                </a:solidFill>
                <a:latin typeface="Montserrat" pitchFamily="34" charset="0"/>
                <a:ea typeface="Montserrat" pitchFamily="34" charset="-122"/>
                <a:cs typeface="Montserrat" pitchFamily="34" charset="-120"/>
              </a:rPr>
              <a:t>3</a:t>
            </a:r>
            <a:endParaRPr lang="en-US" sz="2624" dirty="0"/>
          </a:p>
        </p:txBody>
      </p:sp>
      <p:sp>
        <p:nvSpPr>
          <p:cNvPr id="21" name="Text 17"/>
          <p:cNvSpPr/>
          <p:nvPr/>
        </p:nvSpPr>
        <p:spPr>
          <a:xfrm>
            <a:off x="3315653" y="4784765"/>
            <a:ext cx="2777490" cy="347186"/>
          </a:xfrm>
          <a:prstGeom prst="rect">
            <a:avLst/>
          </a:prstGeom>
          <a:noFill/>
          <a:ln/>
        </p:spPr>
        <p:txBody>
          <a:bodyPr wrap="none" rtlCol="0" anchor="t"/>
          <a:lstStyle/>
          <a:p>
            <a:pPr algn="r">
              <a:lnSpc>
                <a:spcPts val="2734"/>
              </a:lnSpc>
            </a:pPr>
            <a:r>
              <a:rPr lang="en-US" sz="2187" dirty="0">
                <a:solidFill>
                  <a:srgbClr val="DCD7E5"/>
                </a:solidFill>
                <a:latin typeface="Montserrat" pitchFamily="34" charset="0"/>
                <a:ea typeface="Montserrat" pitchFamily="34" charset="-122"/>
                <a:cs typeface="Montserrat" pitchFamily="34" charset="-120"/>
              </a:rPr>
              <a:t>Conséquences</a:t>
            </a:r>
            <a:endParaRPr lang="en-US" sz="2187" dirty="0"/>
          </a:p>
        </p:txBody>
      </p:sp>
      <p:sp>
        <p:nvSpPr>
          <p:cNvPr id="22" name="Text 18"/>
          <p:cNvSpPr/>
          <p:nvPr/>
        </p:nvSpPr>
        <p:spPr>
          <a:xfrm>
            <a:off x="2037993" y="5265184"/>
            <a:ext cx="4055150" cy="2132409"/>
          </a:xfrm>
          <a:prstGeom prst="rect">
            <a:avLst/>
          </a:prstGeom>
          <a:noFill/>
          <a:ln/>
        </p:spPr>
        <p:txBody>
          <a:bodyPr wrap="square" rtlCol="0" anchor="t"/>
          <a:lstStyle/>
          <a:p>
            <a:pPr algn="r">
              <a:lnSpc>
                <a:spcPts val="2799"/>
              </a:lnSpc>
            </a:pPr>
            <a:r>
              <a:rPr lang="en-US" sz="1750" dirty="0">
                <a:solidFill>
                  <a:srgbClr val="DCD7E5"/>
                </a:solidFill>
                <a:latin typeface="Heebo" pitchFamily="34" charset="0"/>
                <a:ea typeface="Heebo" pitchFamily="34" charset="-122"/>
                <a:cs typeface="Heebo" pitchFamily="34" charset="-120"/>
              </a:rPr>
              <a:t>Les achats impulsifs peuvent mener à des regrets, un sentiment de culpabilité et une mauvaise gestion du budget. Cependant, ils peuvent aussi apporter un sentiment de plaisir et de satisfaction à court terme.</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200" y="1707239"/>
            <a:ext cx="7477601" cy="1388745"/>
          </a:xfrm>
          <a:prstGeom prst="rect">
            <a:avLst/>
          </a:prstGeom>
          <a:noFill/>
          <a:ln/>
        </p:spPr>
        <p:txBody>
          <a:bodyPr wrap="squar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La théorie des valeurs, attitudes et styles de vie</a:t>
            </a:r>
            <a:endParaRPr lang="en-US" sz="4374" dirty="0"/>
          </a:p>
        </p:txBody>
      </p:sp>
      <p:sp>
        <p:nvSpPr>
          <p:cNvPr id="6" name="Text 2"/>
          <p:cNvSpPr/>
          <p:nvPr/>
        </p:nvSpPr>
        <p:spPr>
          <a:xfrm>
            <a:off x="833200" y="3429238"/>
            <a:ext cx="7477601" cy="1777008"/>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Cette théorie se concentre sur l'influence des valeurs personnelles, des attitudes et des modes de vie des individus sur leur comportement de consommation. Elle suggère que les décisions d'achat reflètent les systèmes de valeurs des consommateurs et leur recherche d'un style de vie particulier.</a:t>
            </a:r>
            <a:endParaRPr lang="en-US" sz="1750" dirty="0"/>
          </a:p>
        </p:txBody>
      </p:sp>
      <p:sp>
        <p:nvSpPr>
          <p:cNvPr id="7" name="Text 3"/>
          <p:cNvSpPr/>
          <p:nvPr/>
        </p:nvSpPr>
        <p:spPr>
          <a:xfrm>
            <a:off x="833200" y="5456160"/>
            <a:ext cx="7477601" cy="1066205"/>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Les styles de vie des consommateurs, façonnés par leurs valeurs et leurs attitudes, ont un impact important sur leurs choix de produits, de services et de marques, orientant ainsi leurs comportements d'achat.</a:t>
            </a:r>
            <a:endParaRPr lang="en-US" sz="1750" dirty="0"/>
          </a:p>
        </p:txBody>
      </p:sp>
      <p:pic>
        <p:nvPicPr>
          <p:cNvPr id="8" name="Image 2" descr="preencoded.png">
            <a:hlinkClick r:id="rId5"/>
          </p:cNvPr>
          <p:cNvPicPr>
            <a:picLocks noChangeAspect="1"/>
          </p:cNvPicPr>
          <p:nvPr/>
        </p:nvPicPr>
        <p:blipFill>
          <a:blip r:embed="rId6"/>
          <a:stretch>
            <a:fillRect/>
          </a:stretch>
        </p:blipFill>
        <p:spPr>
          <a:xfrm>
            <a:off x="12242155" y="7589520"/>
            <a:ext cx="2296807" cy="5486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sp>
        <p:nvSpPr>
          <p:cNvPr id="4" name="Text 1"/>
          <p:cNvSpPr/>
          <p:nvPr/>
        </p:nvSpPr>
        <p:spPr>
          <a:xfrm>
            <a:off x="2037993" y="2176584"/>
            <a:ext cx="5750362"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Théorie de la pulsion</a:t>
            </a:r>
            <a:endParaRPr lang="en-US" sz="4374" dirty="0"/>
          </a:p>
        </p:txBody>
      </p:sp>
      <p:sp>
        <p:nvSpPr>
          <p:cNvPr id="5" name="Text 2"/>
          <p:cNvSpPr/>
          <p:nvPr/>
        </p:nvSpPr>
        <p:spPr>
          <a:xfrm>
            <a:off x="2037993" y="3315295"/>
            <a:ext cx="10554414" cy="1421606"/>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Selon la théorie de la pulsion, le comportement du consommateur est guidé par des besoins primaires et des désirs innés. Ces pulsions, comme la faim, la soif ou le sexe, poussent l'individu à agir pour les satisfaire. Les marketeurs peuvent exploiter ces motivations profondes pour influencer les décisions d'achat des consommateurs.</a:t>
            </a:r>
            <a:endParaRPr lang="en-US" sz="1750" dirty="0"/>
          </a:p>
        </p:txBody>
      </p:sp>
      <p:sp>
        <p:nvSpPr>
          <p:cNvPr id="6" name="Text 3"/>
          <p:cNvSpPr/>
          <p:nvPr/>
        </p:nvSpPr>
        <p:spPr>
          <a:xfrm>
            <a:off x="2037993" y="4986816"/>
            <a:ext cx="10554414" cy="1066205"/>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Par exemple, les publicités mettant en scène des aliments appétissants ou des couples séduisants activent ces pulsions de base et incitent les consommateurs à se procurer les produits proposés pour combler ces besoins.</a:t>
            </a:r>
            <a:endParaRPr lang="en-US" sz="17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sp>
        <p:nvSpPr>
          <p:cNvPr id="4" name="Text 1"/>
          <p:cNvSpPr/>
          <p:nvPr/>
        </p:nvSpPr>
        <p:spPr>
          <a:xfrm>
            <a:off x="2037993" y="1498880"/>
            <a:ext cx="9555004" cy="694373"/>
          </a:xfrm>
          <a:prstGeom prst="rect">
            <a:avLst/>
          </a:prstGeom>
          <a:noFill/>
          <a:ln/>
        </p:spPr>
        <p:txBody>
          <a:bodyPr wrap="non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Théorie de la dissonance cognitive</a:t>
            </a:r>
            <a:endParaRPr lang="en-US" sz="4374" dirty="0"/>
          </a:p>
        </p:txBody>
      </p:sp>
      <p:pic>
        <p:nvPicPr>
          <p:cNvPr id="5" name="Image 1" descr="preencoded.png"/>
          <p:cNvPicPr>
            <a:picLocks noChangeAspect="1"/>
          </p:cNvPicPr>
          <p:nvPr/>
        </p:nvPicPr>
        <p:blipFill>
          <a:blip r:embed="rId4"/>
          <a:stretch>
            <a:fillRect/>
          </a:stretch>
        </p:blipFill>
        <p:spPr>
          <a:xfrm>
            <a:off x="2037995" y="2637594"/>
            <a:ext cx="555427" cy="555427"/>
          </a:xfrm>
          <a:prstGeom prst="rect">
            <a:avLst/>
          </a:prstGeom>
        </p:spPr>
      </p:pic>
      <p:sp>
        <p:nvSpPr>
          <p:cNvPr id="6" name="Text 2"/>
          <p:cNvSpPr/>
          <p:nvPr/>
        </p:nvSpPr>
        <p:spPr>
          <a:xfrm>
            <a:off x="2037993" y="3415191"/>
            <a:ext cx="3295888" cy="694373"/>
          </a:xfrm>
          <a:prstGeom prst="rect">
            <a:avLst/>
          </a:prstGeom>
          <a:noFill/>
          <a:ln/>
        </p:spPr>
        <p:txBody>
          <a:bodyPr wrap="squar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Équilibre psychologique</a:t>
            </a:r>
            <a:endParaRPr lang="en-US" sz="2187" dirty="0"/>
          </a:p>
        </p:txBody>
      </p:sp>
      <p:sp>
        <p:nvSpPr>
          <p:cNvPr id="7" name="Text 3"/>
          <p:cNvSpPr/>
          <p:nvPr/>
        </p:nvSpPr>
        <p:spPr>
          <a:xfrm>
            <a:off x="2037993" y="4242794"/>
            <a:ext cx="3295888" cy="2487811"/>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La théorie de la dissonance cognitive postule que les individus cherchent à maintenir un équilibre psychologique en harmonisant leurs connaissances, croyances et comportements.</a:t>
            </a:r>
            <a:endParaRPr lang="en-US" sz="1750" dirty="0"/>
          </a:p>
        </p:txBody>
      </p:sp>
      <p:pic>
        <p:nvPicPr>
          <p:cNvPr id="8" name="Image 2" descr="preencoded.png"/>
          <p:cNvPicPr>
            <a:picLocks noChangeAspect="1"/>
          </p:cNvPicPr>
          <p:nvPr/>
        </p:nvPicPr>
        <p:blipFill>
          <a:blip r:embed="rId5"/>
          <a:stretch>
            <a:fillRect/>
          </a:stretch>
        </p:blipFill>
        <p:spPr>
          <a:xfrm>
            <a:off x="5667139" y="2637594"/>
            <a:ext cx="555427" cy="555427"/>
          </a:xfrm>
          <a:prstGeom prst="rect">
            <a:avLst/>
          </a:prstGeom>
        </p:spPr>
      </p:pic>
      <p:sp>
        <p:nvSpPr>
          <p:cNvPr id="9" name="Text 4"/>
          <p:cNvSpPr/>
          <p:nvPr/>
        </p:nvSpPr>
        <p:spPr>
          <a:xfrm>
            <a:off x="5667137" y="3415189"/>
            <a:ext cx="2777490" cy="347186"/>
          </a:xfrm>
          <a:prstGeom prst="rect">
            <a:avLst/>
          </a:prstGeom>
          <a:noFill/>
          <a:ln/>
        </p:spPr>
        <p:txBody>
          <a:bodyPr wrap="non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Tension interne</a:t>
            </a:r>
            <a:endParaRPr lang="en-US" sz="2187" dirty="0"/>
          </a:p>
        </p:txBody>
      </p:sp>
      <p:sp>
        <p:nvSpPr>
          <p:cNvPr id="10" name="Text 5"/>
          <p:cNvSpPr/>
          <p:nvPr/>
        </p:nvSpPr>
        <p:spPr>
          <a:xfrm>
            <a:off x="5667139" y="3895606"/>
            <a:ext cx="3296007" cy="1421606"/>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Lorsqu'il y a incohérence entre ces éléments, cela crée une tension interne désagréable que l'individu cherche à réduire.</a:t>
            </a:r>
            <a:endParaRPr lang="en-US" sz="1750" dirty="0"/>
          </a:p>
        </p:txBody>
      </p:sp>
      <p:pic>
        <p:nvPicPr>
          <p:cNvPr id="11" name="Image 3" descr="preencoded.png"/>
          <p:cNvPicPr>
            <a:picLocks noChangeAspect="1"/>
          </p:cNvPicPr>
          <p:nvPr/>
        </p:nvPicPr>
        <p:blipFill>
          <a:blip r:embed="rId6"/>
          <a:stretch>
            <a:fillRect/>
          </a:stretch>
        </p:blipFill>
        <p:spPr>
          <a:xfrm>
            <a:off x="9296402" y="2637594"/>
            <a:ext cx="555427" cy="555427"/>
          </a:xfrm>
          <a:prstGeom prst="rect">
            <a:avLst/>
          </a:prstGeom>
        </p:spPr>
      </p:pic>
      <p:sp>
        <p:nvSpPr>
          <p:cNvPr id="12" name="Text 6"/>
          <p:cNvSpPr/>
          <p:nvPr/>
        </p:nvSpPr>
        <p:spPr>
          <a:xfrm>
            <a:off x="9296402" y="3415191"/>
            <a:ext cx="3296007" cy="694373"/>
          </a:xfrm>
          <a:prstGeom prst="rect">
            <a:avLst/>
          </a:prstGeom>
          <a:noFill/>
          <a:ln/>
        </p:spPr>
        <p:txBody>
          <a:bodyPr wrap="square" rtlCol="0" anchor="t"/>
          <a:lstStyle/>
          <a:p>
            <a:pPr>
              <a:lnSpc>
                <a:spcPts val="2734"/>
              </a:lnSpc>
            </a:pPr>
            <a:r>
              <a:rPr lang="en-US" sz="2187" dirty="0">
                <a:solidFill>
                  <a:srgbClr val="DCD7E5"/>
                </a:solidFill>
                <a:latin typeface="Montserrat" pitchFamily="34" charset="0"/>
                <a:ea typeface="Montserrat" pitchFamily="34" charset="-122"/>
                <a:cs typeface="Montserrat" pitchFamily="34" charset="-120"/>
              </a:rPr>
              <a:t>Changement de comportement</a:t>
            </a:r>
            <a:endParaRPr lang="en-US" sz="2187" dirty="0"/>
          </a:p>
        </p:txBody>
      </p:sp>
      <p:sp>
        <p:nvSpPr>
          <p:cNvPr id="13" name="Text 7"/>
          <p:cNvSpPr/>
          <p:nvPr/>
        </p:nvSpPr>
        <p:spPr>
          <a:xfrm>
            <a:off x="9296402" y="4242792"/>
            <a:ext cx="3296007" cy="1777008"/>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Pour résoudre cette dissonance, la personne modifie généralement son comportement ou ses attitudes afin de retrouver un état de consonance.</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200" y="1884880"/>
            <a:ext cx="7477601" cy="1388745"/>
          </a:xfrm>
          <a:prstGeom prst="rect">
            <a:avLst/>
          </a:prstGeom>
          <a:noFill/>
          <a:ln/>
        </p:spPr>
        <p:txBody>
          <a:bodyPr wrap="square" rtlCol="0" anchor="t"/>
          <a:lstStyle/>
          <a:p>
            <a:pPr>
              <a:lnSpc>
                <a:spcPts val="5468"/>
              </a:lnSpc>
            </a:pPr>
            <a:r>
              <a:rPr lang="en-US" sz="4374" dirty="0">
                <a:solidFill>
                  <a:srgbClr val="F2F0F4"/>
                </a:solidFill>
                <a:latin typeface="Montserrat" pitchFamily="34" charset="0"/>
                <a:ea typeface="Montserrat" pitchFamily="34" charset="-122"/>
                <a:cs typeface="Montserrat" pitchFamily="34" charset="-120"/>
              </a:rPr>
              <a:t>Théorie de l'apprentissage social</a:t>
            </a:r>
            <a:endParaRPr lang="en-US" sz="4374" dirty="0"/>
          </a:p>
        </p:txBody>
      </p:sp>
      <p:sp>
        <p:nvSpPr>
          <p:cNvPr id="6" name="Text 2"/>
          <p:cNvSpPr/>
          <p:nvPr/>
        </p:nvSpPr>
        <p:spPr>
          <a:xfrm>
            <a:off x="833200" y="3606879"/>
            <a:ext cx="7477601" cy="1421606"/>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Cette théorie souligne le rôle essentiel que jouent l'observation et l'imitation dans l'acquisition de nouveaux comportements. Les individus apprennent en observant les autres et en reproduisant leurs actions, surtout lorsqu'ils sont récompensés pour ces comportements.</a:t>
            </a:r>
            <a:endParaRPr lang="en-US" sz="1750" dirty="0"/>
          </a:p>
        </p:txBody>
      </p:sp>
      <p:sp>
        <p:nvSpPr>
          <p:cNvPr id="7" name="Text 3"/>
          <p:cNvSpPr/>
          <p:nvPr/>
        </p:nvSpPr>
        <p:spPr>
          <a:xfrm>
            <a:off x="833200" y="5278400"/>
            <a:ext cx="7477601" cy="1066205"/>
          </a:xfrm>
          <a:prstGeom prst="rect">
            <a:avLst/>
          </a:prstGeom>
          <a:noFill/>
          <a:ln/>
        </p:spPr>
        <p:txBody>
          <a:bodyPr wrap="square" rtlCol="0" anchor="t"/>
          <a:lstStyle/>
          <a:p>
            <a:pPr>
              <a:lnSpc>
                <a:spcPts val="2799"/>
              </a:lnSpc>
            </a:pPr>
            <a:r>
              <a:rPr lang="en-US" sz="1750" dirty="0">
                <a:solidFill>
                  <a:srgbClr val="DCD7E5"/>
                </a:solidFill>
                <a:latin typeface="Heebo" pitchFamily="34" charset="0"/>
                <a:ea typeface="Heebo" pitchFamily="34" charset="-122"/>
                <a:cs typeface="Heebo" pitchFamily="34" charset="-120"/>
              </a:rPr>
              <a:t>La théorie de l'apprentissage social est particulièrement pertinente pour comprendre comment les consommateurs adoptent de nouvelles tendances ou habitudes d'achat à travers l'influence de leur entourage et des médias.</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1084</Words>
  <Application>Microsoft Office PowerPoint</Application>
  <PresentationFormat>Personnalisé</PresentationFormat>
  <Paragraphs>82</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Heebo</vt:lpstr>
      <vt:lpstr>Montserrat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INFOTECH</cp:lastModifiedBy>
  <cp:revision>8</cp:revision>
  <dcterms:created xsi:type="dcterms:W3CDTF">2024-04-30T08:21:44Z</dcterms:created>
  <dcterms:modified xsi:type="dcterms:W3CDTF">2024-04-30T09:17:28Z</dcterms:modified>
</cp:coreProperties>
</file>