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2" r:id="rId15"/>
    <p:sldId id="274" r:id="rId16"/>
    <p:sldId id="269" r:id="rId17"/>
    <p:sldId id="270" r:id="rId18"/>
    <p:sldId id="271" r:id="rId19"/>
    <p:sldId id="275" r:id="rId2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3425AC04-FC66-42D8-B16E-A5A67232EF33}" type="datetimeFigureOut">
              <a:rPr lang="fr-FR" smtClean="0"/>
              <a:pPr/>
              <a:t>25/05/2010</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E2CE3379-67DB-4DBF-AD65-5E82C1FCF8E2}"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425AC04-FC66-42D8-B16E-A5A67232EF33}" type="datetimeFigureOut">
              <a:rPr lang="fr-FR" smtClean="0"/>
              <a:pPr/>
              <a:t>25/05/2010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2CE3379-67DB-4DBF-AD65-5E82C1FCF8E2}"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425AC04-FC66-42D8-B16E-A5A67232EF33}" type="datetimeFigureOut">
              <a:rPr lang="fr-FR" smtClean="0"/>
              <a:pPr/>
              <a:t>25/05/2010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2CE3379-67DB-4DBF-AD65-5E82C1FCF8E2}"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425AC04-FC66-42D8-B16E-A5A67232EF33}" type="datetimeFigureOut">
              <a:rPr lang="fr-FR" smtClean="0"/>
              <a:pPr/>
              <a:t>25/05/2010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2CE3379-67DB-4DBF-AD65-5E82C1FCF8E2}"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3425AC04-FC66-42D8-B16E-A5A67232EF33}" type="datetimeFigureOut">
              <a:rPr lang="fr-FR" smtClean="0"/>
              <a:pPr/>
              <a:t>25/05/2010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2CE3379-67DB-4DBF-AD65-5E82C1FCF8E2}"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3425AC04-FC66-42D8-B16E-A5A67232EF33}" type="datetimeFigureOut">
              <a:rPr lang="fr-FR" smtClean="0"/>
              <a:pPr/>
              <a:t>25/05/2010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2CE3379-67DB-4DBF-AD65-5E82C1FCF8E2}"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3425AC04-FC66-42D8-B16E-A5A67232EF33}" type="datetimeFigureOut">
              <a:rPr lang="fr-FR" smtClean="0"/>
              <a:pPr/>
              <a:t>25/05/2010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2CE3379-67DB-4DBF-AD65-5E82C1FCF8E2}"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3425AC04-FC66-42D8-B16E-A5A67232EF33}" type="datetimeFigureOut">
              <a:rPr lang="fr-FR" smtClean="0"/>
              <a:pPr/>
              <a:t>25/05/2010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2CE3379-67DB-4DBF-AD65-5E82C1FCF8E2}"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425AC04-FC66-42D8-B16E-A5A67232EF33}" type="datetimeFigureOut">
              <a:rPr lang="fr-FR" smtClean="0"/>
              <a:pPr/>
              <a:t>25/05/2010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2CE3379-67DB-4DBF-AD65-5E82C1FCF8E2}"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3425AC04-FC66-42D8-B16E-A5A67232EF33}" type="datetimeFigureOut">
              <a:rPr lang="fr-FR" smtClean="0"/>
              <a:pPr/>
              <a:t>25/05/2010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2CE3379-67DB-4DBF-AD65-5E82C1FCF8E2}"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3425AC04-FC66-42D8-B16E-A5A67232EF33}" type="datetimeFigureOut">
              <a:rPr lang="fr-FR" smtClean="0"/>
              <a:pPr/>
              <a:t>25/05/2010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E2CE3379-67DB-4DBF-AD65-5E82C1FCF8E2}"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425AC04-FC66-42D8-B16E-A5A67232EF33}" type="datetimeFigureOut">
              <a:rPr lang="fr-FR" smtClean="0"/>
              <a:pPr/>
              <a:t>25/05/2010</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2CE3379-67DB-4DBF-AD65-5E82C1FCF8E2}"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re 12"/>
          <p:cNvSpPr>
            <a:spLocks noGrp="1"/>
          </p:cNvSpPr>
          <p:nvPr>
            <p:ph type="ctrTitle" idx="4294967295"/>
          </p:nvPr>
        </p:nvSpPr>
        <p:spPr>
          <a:xfrm>
            <a:off x="642910" y="2428868"/>
            <a:ext cx="7851775" cy="2928958"/>
          </a:xfrm>
        </p:spPr>
        <p:style>
          <a:lnRef idx="0">
            <a:schemeClr val="accent5"/>
          </a:lnRef>
          <a:fillRef idx="3">
            <a:schemeClr val="accent5"/>
          </a:fillRef>
          <a:effectRef idx="3">
            <a:schemeClr val="accent5"/>
          </a:effectRef>
          <a:fontRef idx="minor">
            <a:schemeClr val="lt1"/>
          </a:fontRef>
        </p:style>
        <p:txBody>
          <a:bodyPr>
            <a:normAutofit/>
          </a:bodyPr>
          <a:lstStyle/>
          <a:p>
            <a:pPr algn="ctr"/>
            <a:r>
              <a:rPr lang="fr-FR" sz="600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lgerian" pitchFamily="82" charset="0"/>
              </a:rPr>
              <a:t>Analyse in </a:t>
            </a:r>
            <a:r>
              <a:rPr lang="fr-FR" sz="6000" dirty="0" err="1"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lgerian" pitchFamily="82" charset="0"/>
              </a:rPr>
              <a:t>silico</a:t>
            </a:r>
            <a:r>
              <a:rPr lang="fr-FR" sz="600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lgerian" pitchFamily="82" charset="0"/>
              </a:rPr>
              <a:t/>
            </a:r>
            <a:br>
              <a:rPr lang="fr-FR" sz="600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lgerian" pitchFamily="82" charset="0"/>
              </a:rPr>
            </a:br>
            <a:endParaRPr lang="fr-FR" sz="600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lgerian" pitchFamily="82"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85728"/>
            <a:ext cx="9144000" cy="192882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200" b="1" dirty="0" smtClean="0">
                <a:latin typeface="Arial Narrow" pitchFamily="34" charset="0"/>
              </a:rPr>
              <a:t>Les expériences </a:t>
            </a:r>
            <a:r>
              <a:rPr lang="fr-FR" sz="2200" b="1" i="1" dirty="0" smtClean="0">
                <a:latin typeface="Arial Narrow" pitchFamily="34" charset="0"/>
              </a:rPr>
              <a:t>in </a:t>
            </a:r>
            <a:r>
              <a:rPr lang="fr-FR" sz="2200" b="1" i="1" dirty="0" err="1" smtClean="0">
                <a:latin typeface="Arial Narrow" pitchFamily="34" charset="0"/>
              </a:rPr>
              <a:t>silico</a:t>
            </a:r>
            <a:r>
              <a:rPr lang="fr-FR" sz="2200" b="1" i="1" dirty="0" smtClean="0">
                <a:latin typeface="Arial Narrow" pitchFamily="34" charset="0"/>
              </a:rPr>
              <a:t> </a:t>
            </a:r>
            <a:r>
              <a:rPr lang="fr-FR" sz="2200" b="1" dirty="0" smtClean="0">
                <a:latin typeface="Arial Narrow" pitchFamily="34" charset="0"/>
              </a:rPr>
              <a:t>ont lieu virtuellement, sans toucher leur  objet d’investigation, sur </a:t>
            </a:r>
            <a:r>
              <a:rPr lang="fr-FR" sz="2200" b="1" dirty="0">
                <a:latin typeface="Arial Narrow" pitchFamily="34" charset="0"/>
              </a:rPr>
              <a:t>une représentation abstraite et numérisée de ces </a:t>
            </a:r>
            <a:r>
              <a:rPr lang="fr-FR" sz="2200" b="1" dirty="0" smtClean="0">
                <a:latin typeface="Arial Narrow" pitchFamily="34" charset="0"/>
              </a:rPr>
              <a:t>objets </a:t>
            </a:r>
            <a:r>
              <a:rPr lang="fr-FR" sz="2200" b="1" dirty="0">
                <a:latin typeface="Arial Narrow" pitchFamily="34" charset="0"/>
              </a:rPr>
              <a:t>Ces expériences relèvent essentiellement de deux principes </a:t>
            </a:r>
            <a:r>
              <a:rPr lang="fr-FR" sz="2200" b="1" dirty="0" smtClean="0">
                <a:latin typeface="Arial Narrow" pitchFamily="34" charset="0"/>
              </a:rPr>
              <a:t>:</a:t>
            </a:r>
          </a:p>
          <a:p>
            <a:pPr algn="ctr"/>
            <a:endParaRPr lang="fr-FR" dirty="0"/>
          </a:p>
        </p:txBody>
      </p:sp>
      <p:sp>
        <p:nvSpPr>
          <p:cNvPr id="5" name="Rectangle à coins arrondis 4"/>
          <p:cNvSpPr/>
          <p:nvPr/>
        </p:nvSpPr>
        <p:spPr>
          <a:xfrm>
            <a:off x="214282" y="2428868"/>
            <a:ext cx="3429024" cy="42148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000" b="1" dirty="0">
                <a:latin typeface="Arial Narrow" pitchFamily="34" charset="0"/>
              </a:rPr>
              <a:t>1 -Le premier tient à la validation d’hypothèses sur de grandes quantités</a:t>
            </a:r>
          </a:p>
          <a:p>
            <a:r>
              <a:rPr lang="fr-FR" sz="2000" b="1" dirty="0">
                <a:latin typeface="Arial Narrow" pitchFamily="34" charset="0"/>
              </a:rPr>
              <a:t>de </a:t>
            </a:r>
            <a:r>
              <a:rPr lang="fr-FR" sz="2000" b="1" dirty="0" smtClean="0">
                <a:latin typeface="Arial Narrow" pitchFamily="34" charset="0"/>
              </a:rPr>
              <a:t>données préenregistrées </a:t>
            </a:r>
            <a:r>
              <a:rPr lang="fr-FR" sz="2000" b="1" dirty="0">
                <a:latin typeface="Arial Narrow" pitchFamily="34" charset="0"/>
              </a:rPr>
              <a:t>comme, par exemple, celles qui du séquençage de génomes ou de protéines. </a:t>
            </a:r>
          </a:p>
          <a:p>
            <a:endParaRPr lang="fr-FR" dirty="0"/>
          </a:p>
        </p:txBody>
      </p:sp>
      <p:sp>
        <p:nvSpPr>
          <p:cNvPr id="7" name="Rectangle à coins arrondis 6"/>
          <p:cNvSpPr/>
          <p:nvPr/>
        </p:nvSpPr>
        <p:spPr>
          <a:xfrm>
            <a:off x="5286380" y="2428868"/>
            <a:ext cx="3643338" cy="42148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a:latin typeface="Arial Narrow" pitchFamily="34" charset="0"/>
              </a:rPr>
              <a:t>2-Le second repose sur la simulation de processus naturels </a:t>
            </a:r>
            <a:r>
              <a:rPr lang="fr-FR" sz="2000" b="1" dirty="0" smtClean="0">
                <a:latin typeface="Arial Narrow" pitchFamily="34" charset="0"/>
              </a:rPr>
              <a:t>: dans beaucoup d’expériences </a:t>
            </a:r>
            <a:r>
              <a:rPr lang="fr-FR" sz="2000" b="1" i="1" dirty="0" smtClean="0">
                <a:latin typeface="Arial Narrow" pitchFamily="34" charset="0"/>
              </a:rPr>
              <a:t>in </a:t>
            </a:r>
            <a:r>
              <a:rPr lang="fr-FR" sz="2000" b="1" i="1" dirty="0" err="1" smtClean="0">
                <a:latin typeface="Arial Narrow" pitchFamily="34" charset="0"/>
              </a:rPr>
              <a:t>silico</a:t>
            </a:r>
            <a:r>
              <a:rPr lang="fr-FR" sz="2000" b="1" dirty="0" smtClean="0">
                <a:latin typeface="Arial Narrow" pitchFamily="34" charset="0"/>
              </a:rPr>
              <a:t>, l’ordinateur mime, par des transformations de représentations, des processus matériels.</a:t>
            </a:r>
            <a:endParaRPr lang="fr-FR" sz="2000"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fade">
                                      <p:cBhvr>
                                        <p:cTn id="10" dur="2000"/>
                                        <p:tgtEl>
                                          <p:spTgt spid="2">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5">
                                            <p:bg/>
                                          </p:spTgt>
                                        </p:tgtEl>
                                        <p:attrNameLst>
                                          <p:attrName>style.visibility</p:attrName>
                                        </p:attrNameLst>
                                      </p:cBhvr>
                                      <p:to>
                                        <p:strVal val="visible"/>
                                      </p:to>
                                    </p:set>
                                    <p:animEffect transition="in" filter="wipe(down)">
                                      <p:cBhvr>
                                        <p:cTn id="15" dur="500"/>
                                        <p:tgtEl>
                                          <p:spTgt spid="5">
                                            <p:bg/>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5">
                                            <p:txEl>
                                              <p:pRg st="0" end="0"/>
                                            </p:txEl>
                                          </p:spTgt>
                                        </p:tgtEl>
                                        <p:attrNameLst>
                                          <p:attrName>style.visibility</p:attrName>
                                        </p:attrNameLst>
                                      </p:cBhvr>
                                      <p:to>
                                        <p:strVal val="visible"/>
                                      </p:to>
                                    </p:set>
                                    <p:animEffect transition="in" filter="wipe(down)">
                                      <p:cBhvr>
                                        <p:cTn id="18" dur="500"/>
                                        <p:tgtEl>
                                          <p:spTgt spid="5">
                                            <p:txEl>
                                              <p:pRg st="0" end="0"/>
                                            </p:txEl>
                                          </p:spTgt>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5">
                                            <p:txEl>
                                              <p:pRg st="1" end="1"/>
                                            </p:txEl>
                                          </p:spTgt>
                                        </p:tgtEl>
                                        <p:attrNameLst>
                                          <p:attrName>style.visibility</p:attrName>
                                        </p:attrNameLst>
                                      </p:cBhvr>
                                      <p:to>
                                        <p:strVal val="visible"/>
                                      </p:to>
                                    </p:set>
                                    <p:animEffect transition="in" filter="wipe(down)">
                                      <p:cBhvr>
                                        <p:cTn id="21" dur="500"/>
                                        <p:tgtEl>
                                          <p:spTgt spid="5">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7">
                                            <p:bg/>
                                          </p:spTgt>
                                        </p:tgtEl>
                                        <p:attrNameLst>
                                          <p:attrName>style.visibility</p:attrName>
                                        </p:attrNameLst>
                                      </p:cBhvr>
                                      <p:to>
                                        <p:strVal val="visible"/>
                                      </p:to>
                                    </p:set>
                                    <p:animEffect transition="in" filter="wipe(down)">
                                      <p:cBhvr>
                                        <p:cTn id="26" dur="500"/>
                                        <p:tgtEl>
                                          <p:spTgt spid="7">
                                            <p:bg/>
                                          </p:spTgt>
                                        </p:tgtEl>
                                      </p:cBhvr>
                                    </p:animEffect>
                                  </p:childTnLst>
                                </p:cTn>
                              </p:par>
                              <p:par>
                                <p:cTn id="27" presetID="22" presetClass="entr" presetSubtype="4" fill="hold" grpId="0" nodeType="withEffect">
                                  <p:stCondLst>
                                    <p:cond delay="0"/>
                                  </p:stCondLst>
                                  <p:childTnLst>
                                    <p:set>
                                      <p:cBhvr>
                                        <p:cTn id="28" dur="1" fill="hold">
                                          <p:stCondLst>
                                            <p:cond delay="0"/>
                                          </p:stCondLst>
                                        </p:cTn>
                                        <p:tgtEl>
                                          <p:spTgt spid="7">
                                            <p:txEl>
                                              <p:pRg st="0" end="0"/>
                                            </p:txEl>
                                          </p:spTgt>
                                        </p:tgtEl>
                                        <p:attrNameLst>
                                          <p:attrName>style.visibility</p:attrName>
                                        </p:attrNameLst>
                                      </p:cBhvr>
                                      <p:to>
                                        <p:strVal val="visible"/>
                                      </p:to>
                                    </p:set>
                                    <p:animEffect transition="in" filter="wipe(down)">
                                      <p:cBhvr>
                                        <p:cTn id="29"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animBg="1"/>
      <p:bldP spid="5" grpId="0" build="allAtOnce" animBg="1"/>
      <p:bldP spid="7" grpId="0" build="allAtOnce"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C:\Documents and Settings\HP\Bureau\in silico\T2_figure6.png"/>
          <p:cNvPicPr>
            <a:picLocks noGrp="1"/>
          </p:cNvPicPr>
          <p:nvPr>
            <p:ph idx="1"/>
          </p:nvPr>
        </p:nvPicPr>
        <p:blipFill>
          <a:blip r:embed="rId2" cstate="print"/>
          <a:srcRect/>
          <a:stretch>
            <a:fillRect/>
          </a:stretch>
        </p:blipFill>
        <p:spPr bwMode="auto">
          <a:xfrm>
            <a:off x="214282" y="0"/>
            <a:ext cx="8715436" cy="5000636"/>
          </a:xfrm>
          <a:prstGeom prst="rect">
            <a:avLst/>
          </a:prstGeom>
          <a:ln w="228600" cap="sq" cmpd="thickThin">
            <a:solidFill>
              <a:srgbClr val="000000"/>
            </a:solidFill>
            <a:prstDash val="solid"/>
            <a:miter lim="800000"/>
          </a:ln>
          <a:effectLst>
            <a:innerShdw blurRad="76200">
              <a:srgbClr val="000000"/>
            </a:innerShdw>
          </a:effectLst>
        </p:spPr>
      </p:pic>
      <p:sp>
        <p:nvSpPr>
          <p:cNvPr id="5" name="Rectangle 4"/>
          <p:cNvSpPr/>
          <p:nvPr/>
        </p:nvSpPr>
        <p:spPr>
          <a:xfrm>
            <a:off x="500034" y="5429264"/>
            <a:ext cx="8001056" cy="1323439"/>
          </a:xfrm>
          <a:prstGeom prst="rect">
            <a:avLst/>
          </a:prstGeom>
        </p:spPr>
        <p:txBody>
          <a:bodyPr wrap="square">
            <a:spAutoFit/>
          </a:bodyPr>
          <a:lstStyle/>
          <a:p>
            <a:r>
              <a:rPr lang="fr-FR" sz="2000" b="1" dirty="0" smtClean="0">
                <a:latin typeface="Arial Narrow" pitchFamily="34" charset="0"/>
              </a:rPr>
              <a:t>de même que, dans toute expérience mentale, nous reproduisons en imagination des phénomènes réels, de même, dans beaucoup d’expériences </a:t>
            </a:r>
            <a:r>
              <a:rPr lang="fr-FR" sz="2000" b="1" i="1" dirty="0" smtClean="0">
                <a:latin typeface="Arial Narrow" pitchFamily="34" charset="0"/>
              </a:rPr>
              <a:t>in </a:t>
            </a:r>
            <a:r>
              <a:rPr lang="fr-FR" sz="2000" b="1" i="1" dirty="0" err="1" smtClean="0">
                <a:latin typeface="Arial Narrow" pitchFamily="34" charset="0"/>
              </a:rPr>
              <a:t>silico</a:t>
            </a:r>
            <a:r>
              <a:rPr lang="fr-FR" sz="2000" b="1" dirty="0" smtClean="0">
                <a:latin typeface="Arial Narrow" pitchFamily="34" charset="0"/>
              </a:rPr>
              <a:t>, l’ordinateur mime, par des transformations de représentations, des processus matériels.</a:t>
            </a:r>
            <a:endParaRPr lang="fr-FR" sz="2000" b="1" dirty="0">
              <a:latin typeface="Arial Narrow" pitchFamily="34"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calcmode="lin" valueType="num">
                                      <p:cBhvr additive="base">
                                        <p:cTn id="12"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714620"/>
            <a:ext cx="8305800" cy="1143000"/>
          </a:xfrm>
        </p:spPr>
        <p:txBody>
          <a:bodyPr>
            <a:normAutofit/>
          </a:bodyPr>
          <a:lstStyle/>
          <a:p>
            <a:r>
              <a:rPr lang="fr-FR" sz="6000" b="1" dirty="0" smtClean="0">
                <a:latin typeface="Algerian" pitchFamily="82" charset="0"/>
              </a:rPr>
              <a:t>MODE D’APPLICATION:</a:t>
            </a:r>
            <a:endParaRPr lang="fr-FR" sz="6000" b="1" dirty="0">
              <a:latin typeface="Algerian" pitchFamily="82" charset="0"/>
            </a:endParaRPr>
          </a:p>
        </p:txBody>
      </p:sp>
    </p:spTree>
  </p:cSld>
  <p:clrMapOvr>
    <a:masterClrMapping/>
  </p:clrMapOvr>
  <p:transition spd="slow">
    <p:newsflash/>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642910" y="3857628"/>
            <a:ext cx="7929586" cy="11430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400" b="1" dirty="0" smtClean="0"/>
              <a:t>      </a:t>
            </a:r>
            <a:r>
              <a:rPr lang="fr-FR" sz="2800" b="1" dirty="0" smtClean="0">
                <a:latin typeface="Arial Narrow" pitchFamily="34" charset="0"/>
              </a:rPr>
              <a:t>L’annotation </a:t>
            </a:r>
            <a:r>
              <a:rPr lang="fr-FR" sz="2800" b="1" i="1" dirty="0" smtClean="0">
                <a:latin typeface="Arial Narrow" pitchFamily="34" charset="0"/>
              </a:rPr>
              <a:t>in </a:t>
            </a:r>
            <a:r>
              <a:rPr lang="fr-FR" sz="2800" b="1" i="1" dirty="0" err="1" smtClean="0">
                <a:latin typeface="Arial Narrow" pitchFamily="34" charset="0"/>
              </a:rPr>
              <a:t>silico</a:t>
            </a:r>
            <a:r>
              <a:rPr lang="fr-FR" sz="2800" b="1" i="1" dirty="0" smtClean="0">
                <a:latin typeface="Arial Narrow" pitchFamily="34" charset="0"/>
              </a:rPr>
              <a:t> des </a:t>
            </a:r>
            <a:r>
              <a:rPr lang="fr-FR" sz="2800" b="1" dirty="0" smtClean="0">
                <a:latin typeface="Arial Narrow" pitchFamily="34" charset="0"/>
              </a:rPr>
              <a:t>séquences génomiques</a:t>
            </a:r>
            <a:endParaRPr lang="fr-FR" sz="2800" dirty="0">
              <a:latin typeface="Arial Narrow" pitchFamily="34" charset="0"/>
            </a:endParaRPr>
          </a:p>
        </p:txBody>
      </p:sp>
      <p:sp>
        <p:nvSpPr>
          <p:cNvPr id="5" name="Rectangle à coins arrondis 4"/>
          <p:cNvSpPr/>
          <p:nvPr/>
        </p:nvSpPr>
        <p:spPr>
          <a:xfrm>
            <a:off x="642910" y="1643050"/>
            <a:ext cx="7929586" cy="11430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dirty="0" smtClean="0"/>
              <a:t>              </a:t>
            </a:r>
            <a:r>
              <a:rPr lang="fr-FR" sz="2800" b="1" dirty="0" smtClean="0">
                <a:latin typeface="Arial Narrow" pitchFamily="34" charset="0"/>
              </a:rPr>
              <a:t>Analyse in-</a:t>
            </a:r>
            <a:r>
              <a:rPr lang="fr-FR" sz="2800" b="1" dirty="0" err="1" smtClean="0">
                <a:latin typeface="Arial Narrow" pitchFamily="34" charset="0"/>
              </a:rPr>
              <a:t>silico</a:t>
            </a:r>
            <a:r>
              <a:rPr lang="fr-FR" sz="2800" b="1" dirty="0" smtClean="0">
                <a:latin typeface="Arial Narrow" pitchFamily="34" charset="0"/>
              </a:rPr>
              <a:t> de séquences protéiques</a:t>
            </a:r>
            <a:endParaRPr lang="fr-FR" sz="2800" b="1" dirty="0">
              <a:latin typeface="Arial Narrow" pitchFamily="34"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animEffect transition="in" filter="fade">
                                      <p:cBhvr>
                                        <p:cTn id="7" dur="2000"/>
                                        <p:tgtEl>
                                          <p:spTgt spid="5">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xEl>
                                              <p:pRg st="0" end="0"/>
                                            </p:txEl>
                                          </p:spTgt>
                                        </p:tgtEl>
                                        <p:attrNameLst>
                                          <p:attrName>style.visibility</p:attrName>
                                        </p:attrNameLst>
                                      </p:cBhvr>
                                      <p:to>
                                        <p:strVal val="visible"/>
                                      </p:to>
                                    </p:set>
                                    <p:animEffect transition="in" filter="fade">
                                      <p:cBhvr>
                                        <p:cTn id="10" dur="2000"/>
                                        <p:tgtEl>
                                          <p:spTgt spid="5">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4">
                                            <p:bg/>
                                          </p:spTgt>
                                        </p:tgtEl>
                                        <p:attrNameLst>
                                          <p:attrName>style.visibility</p:attrName>
                                        </p:attrNameLst>
                                      </p:cBhvr>
                                      <p:to>
                                        <p:strVal val="visible"/>
                                      </p:to>
                                    </p:set>
                                    <p:animEffect transition="in" filter="fade">
                                      <p:cBhvr>
                                        <p:cTn id="15" dur="2000"/>
                                        <p:tgtEl>
                                          <p:spTgt spid="4">
                                            <p:bg/>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4">
                                            <p:txEl>
                                              <p:pRg st="0" end="0"/>
                                            </p:txEl>
                                          </p:spTgt>
                                        </p:tgtEl>
                                        <p:attrNameLst>
                                          <p:attrName>style.visibility</p:attrName>
                                        </p:attrNameLst>
                                      </p:cBhvr>
                                      <p:to>
                                        <p:strVal val="visible"/>
                                      </p:to>
                                    </p:set>
                                    <p:animEffect transition="in" filter="fade">
                                      <p:cBhvr>
                                        <p:cTn id="18" dur="20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animBg="1"/>
      <p:bldP spid="5" grpId="0" build="allAtOnce"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avec flèche vers le bas 2"/>
          <p:cNvSpPr/>
          <p:nvPr/>
        </p:nvSpPr>
        <p:spPr>
          <a:xfrm>
            <a:off x="785786" y="214290"/>
            <a:ext cx="7358114" cy="2571768"/>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smtClean="0">
                <a:latin typeface="Arial Narrow" pitchFamily="34" charset="0"/>
              </a:rPr>
              <a:t> A quoi consiste une Stratégies d’annotation in </a:t>
            </a:r>
            <a:r>
              <a:rPr lang="fr-FR" sz="2400" b="1" dirty="0" err="1" smtClean="0">
                <a:latin typeface="Arial Narrow" pitchFamily="34" charset="0"/>
              </a:rPr>
              <a:t>silico</a:t>
            </a:r>
            <a:r>
              <a:rPr lang="fr-FR" sz="2400" b="1" dirty="0" smtClean="0">
                <a:latin typeface="Arial Narrow" pitchFamily="34" charset="0"/>
              </a:rPr>
              <a:t> des génomes</a:t>
            </a:r>
          </a:p>
          <a:p>
            <a:pPr algn="ctr"/>
            <a:r>
              <a:rPr lang="fr-FR" sz="4000" b="1" dirty="0" smtClean="0">
                <a:latin typeface="Arial Narrow" pitchFamily="34" charset="0"/>
              </a:rPr>
              <a:t>?</a:t>
            </a:r>
            <a:endParaRPr lang="fr-FR" sz="4000" dirty="0">
              <a:latin typeface="Arial Narrow" pitchFamily="34" charset="0"/>
            </a:endParaRPr>
          </a:p>
        </p:txBody>
      </p:sp>
      <p:sp>
        <p:nvSpPr>
          <p:cNvPr id="6" name="Rectangle 5"/>
          <p:cNvSpPr/>
          <p:nvPr/>
        </p:nvSpPr>
        <p:spPr>
          <a:xfrm>
            <a:off x="285720" y="2571744"/>
            <a:ext cx="2357454" cy="40005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smtClean="0">
                <a:latin typeface="Arial Narrow" pitchFamily="34" charset="0"/>
              </a:rPr>
              <a:t>extraire, à partir d’outils informatiques, le maximum d’information des données de</a:t>
            </a:r>
          </a:p>
          <a:p>
            <a:pPr algn="ctr"/>
            <a:r>
              <a:rPr lang="fr-FR" sz="2400" b="1" dirty="0" smtClean="0">
                <a:latin typeface="Arial Narrow" pitchFamily="34" charset="0"/>
              </a:rPr>
              <a:t>séquences</a:t>
            </a:r>
            <a:endParaRPr lang="fr-FR" sz="2400" b="1" dirty="0">
              <a:latin typeface="Arial Narrow" pitchFamily="34" charset="0"/>
            </a:endParaRPr>
          </a:p>
        </p:txBody>
      </p:sp>
      <p:sp>
        <p:nvSpPr>
          <p:cNvPr id="7" name="Chevron 6"/>
          <p:cNvSpPr/>
          <p:nvPr/>
        </p:nvSpPr>
        <p:spPr>
          <a:xfrm>
            <a:off x="3714744" y="3429000"/>
            <a:ext cx="1214446" cy="2071702"/>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8" name="Rectangle 7"/>
          <p:cNvSpPr/>
          <p:nvPr/>
        </p:nvSpPr>
        <p:spPr>
          <a:xfrm>
            <a:off x="5286380" y="3500438"/>
            <a:ext cx="3714776" cy="17859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fr-FR" sz="2400" dirty="0" smtClean="0">
                <a:latin typeface="Arial Narrow" pitchFamily="34" charset="0"/>
              </a:rPr>
              <a:t>prédire des caractéristiques phénotypiques permettant de guider le travail</a:t>
            </a:r>
          </a:p>
          <a:p>
            <a:r>
              <a:rPr lang="fr-FR" sz="2400" dirty="0" smtClean="0">
                <a:latin typeface="Arial Narrow" pitchFamily="34" charset="0"/>
              </a:rPr>
              <a:t>expérimental.</a:t>
            </a:r>
            <a:endParaRPr lang="fr-FR" sz="2400" dirty="0">
              <a:latin typeface="Arial Narrow" pitchFamily="34"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2000"/>
                                        <p:tgtEl>
                                          <p:spTgt spid="3">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2000"/>
                                        <p:tgtEl>
                                          <p:spTgt spid="3">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20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6">
                                            <p:bg/>
                                          </p:spTgt>
                                        </p:tgtEl>
                                        <p:attrNameLst>
                                          <p:attrName>style.visibility</p:attrName>
                                        </p:attrNameLst>
                                      </p:cBhvr>
                                      <p:to>
                                        <p:strVal val="visible"/>
                                      </p:to>
                                    </p:set>
                                    <p:animEffect transition="in" filter="wipe(down)">
                                      <p:cBhvr>
                                        <p:cTn id="18" dur="500"/>
                                        <p:tgtEl>
                                          <p:spTgt spid="6">
                                            <p:bg/>
                                          </p:spTgt>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6">
                                            <p:txEl>
                                              <p:pRg st="0" end="0"/>
                                            </p:txEl>
                                          </p:spTgt>
                                        </p:tgtEl>
                                        <p:attrNameLst>
                                          <p:attrName>style.visibility</p:attrName>
                                        </p:attrNameLst>
                                      </p:cBhvr>
                                      <p:to>
                                        <p:strVal val="visible"/>
                                      </p:to>
                                    </p:set>
                                    <p:animEffect transition="in" filter="wipe(down)">
                                      <p:cBhvr>
                                        <p:cTn id="21" dur="500"/>
                                        <p:tgtEl>
                                          <p:spTgt spid="6">
                                            <p:txEl>
                                              <p:pRg st="0" end="0"/>
                                            </p:txEl>
                                          </p:spTgt>
                                        </p:tgtEl>
                                      </p:cBhvr>
                                    </p:animEffect>
                                  </p:childTnLst>
                                </p:cTn>
                              </p:par>
                              <p:par>
                                <p:cTn id="22" presetID="22" presetClass="entr" presetSubtype="4" fill="hold" grpId="0" nodeType="withEffect">
                                  <p:stCondLst>
                                    <p:cond delay="0"/>
                                  </p:stCondLst>
                                  <p:childTnLst>
                                    <p:set>
                                      <p:cBhvr>
                                        <p:cTn id="23" dur="1" fill="hold">
                                          <p:stCondLst>
                                            <p:cond delay="0"/>
                                          </p:stCondLst>
                                        </p:cTn>
                                        <p:tgtEl>
                                          <p:spTgt spid="6">
                                            <p:txEl>
                                              <p:pRg st="1" end="1"/>
                                            </p:txEl>
                                          </p:spTgt>
                                        </p:tgtEl>
                                        <p:attrNameLst>
                                          <p:attrName>style.visibility</p:attrName>
                                        </p:attrNameLst>
                                      </p:cBhvr>
                                      <p:to>
                                        <p:strVal val="visible"/>
                                      </p:to>
                                    </p:set>
                                    <p:animEffect transition="in" filter="wipe(down)">
                                      <p:cBhvr>
                                        <p:cTn id="24" dur="500"/>
                                        <p:tgtEl>
                                          <p:spTgt spid="6">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 calcmode="lin" valueType="num">
                                      <p:cBhvr additive="base">
                                        <p:cTn id="29" dur="500" fill="hold"/>
                                        <p:tgtEl>
                                          <p:spTgt spid="7"/>
                                        </p:tgtEl>
                                        <p:attrNameLst>
                                          <p:attrName>ppt_x</p:attrName>
                                        </p:attrNameLst>
                                      </p:cBhvr>
                                      <p:tavLst>
                                        <p:tav tm="0">
                                          <p:val>
                                            <p:strVal val="#ppt_x"/>
                                          </p:val>
                                        </p:tav>
                                        <p:tav tm="100000">
                                          <p:val>
                                            <p:strVal val="#ppt_x"/>
                                          </p:val>
                                        </p:tav>
                                      </p:tavLst>
                                    </p:anim>
                                    <p:anim calcmode="lin" valueType="num">
                                      <p:cBhvr additive="base">
                                        <p:cTn id="3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8">
                                            <p:bg/>
                                          </p:spTgt>
                                        </p:tgtEl>
                                        <p:attrNameLst>
                                          <p:attrName>style.visibility</p:attrName>
                                        </p:attrNameLst>
                                      </p:cBhvr>
                                      <p:to>
                                        <p:strVal val="visible"/>
                                      </p:to>
                                    </p:set>
                                    <p:animEffect transition="in" filter="wipe(down)">
                                      <p:cBhvr>
                                        <p:cTn id="35" dur="500"/>
                                        <p:tgtEl>
                                          <p:spTgt spid="8">
                                            <p:bg/>
                                          </p:spTgt>
                                        </p:tgtEl>
                                      </p:cBhvr>
                                    </p:animEffect>
                                  </p:childTnLst>
                                </p:cTn>
                              </p:par>
                              <p:par>
                                <p:cTn id="36" presetID="22" presetClass="entr" presetSubtype="4" fill="hold" grpId="0" nodeType="withEffect">
                                  <p:stCondLst>
                                    <p:cond delay="0"/>
                                  </p:stCondLst>
                                  <p:childTnLst>
                                    <p:set>
                                      <p:cBhvr>
                                        <p:cTn id="37" dur="1" fill="hold">
                                          <p:stCondLst>
                                            <p:cond delay="0"/>
                                          </p:stCondLst>
                                        </p:cTn>
                                        <p:tgtEl>
                                          <p:spTgt spid="8">
                                            <p:txEl>
                                              <p:pRg st="0" end="0"/>
                                            </p:txEl>
                                          </p:spTgt>
                                        </p:tgtEl>
                                        <p:attrNameLst>
                                          <p:attrName>style.visibility</p:attrName>
                                        </p:attrNameLst>
                                      </p:cBhvr>
                                      <p:to>
                                        <p:strVal val="visible"/>
                                      </p:to>
                                    </p:set>
                                    <p:animEffect transition="in" filter="wipe(down)">
                                      <p:cBhvr>
                                        <p:cTn id="38" dur="500"/>
                                        <p:tgtEl>
                                          <p:spTgt spid="8">
                                            <p:txEl>
                                              <p:pRg st="0" end="0"/>
                                            </p:txEl>
                                          </p:spTgt>
                                        </p:tgtEl>
                                      </p:cBhvr>
                                    </p:animEffect>
                                  </p:childTnLst>
                                </p:cTn>
                              </p:par>
                              <p:par>
                                <p:cTn id="39" presetID="22" presetClass="entr" presetSubtype="4" fill="hold" grpId="0" nodeType="withEffect">
                                  <p:stCondLst>
                                    <p:cond delay="0"/>
                                  </p:stCondLst>
                                  <p:childTnLst>
                                    <p:set>
                                      <p:cBhvr>
                                        <p:cTn id="40" dur="1" fill="hold">
                                          <p:stCondLst>
                                            <p:cond delay="0"/>
                                          </p:stCondLst>
                                        </p:cTn>
                                        <p:tgtEl>
                                          <p:spTgt spid="8">
                                            <p:txEl>
                                              <p:pRg st="1" end="1"/>
                                            </p:txEl>
                                          </p:spTgt>
                                        </p:tgtEl>
                                        <p:attrNameLst>
                                          <p:attrName>style.visibility</p:attrName>
                                        </p:attrNameLst>
                                      </p:cBhvr>
                                      <p:to>
                                        <p:strVal val="visible"/>
                                      </p:to>
                                    </p:set>
                                    <p:animEffect transition="in" filter="wipe(down)">
                                      <p:cBhvr>
                                        <p:cTn id="41" dur="500"/>
                                        <p:tgtEl>
                                          <p:spTgt spid="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animBg="1"/>
      <p:bldP spid="6" grpId="0" build="allAtOnce" animBg="1"/>
      <p:bldP spid="7" grpId="0" animBg="1"/>
      <p:bldP spid="8" grpId="0" build="allAtOnce"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à coins arrondis 5"/>
          <p:cNvSpPr/>
          <p:nvPr/>
        </p:nvSpPr>
        <p:spPr>
          <a:xfrm>
            <a:off x="285720" y="714356"/>
            <a:ext cx="4000528" cy="55721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p:cNvSpPr/>
          <p:nvPr/>
        </p:nvSpPr>
        <p:spPr>
          <a:xfrm>
            <a:off x="428596" y="1928802"/>
            <a:ext cx="3286148" cy="2677656"/>
          </a:xfrm>
          <a:prstGeom prst="rect">
            <a:avLst/>
          </a:prstGeom>
        </p:spPr>
        <p:txBody>
          <a:bodyPr wrap="square">
            <a:spAutoFit/>
          </a:bodyPr>
          <a:lstStyle/>
          <a:p>
            <a:pPr>
              <a:buFont typeface="Wingdings" pitchFamily="2" charset="2"/>
              <a:buChar char="v"/>
            </a:pPr>
            <a:r>
              <a:rPr lang="fr-FR" sz="2400" b="1" dirty="0" smtClean="0">
                <a:solidFill>
                  <a:schemeClr val="bg1"/>
                </a:solidFill>
                <a:latin typeface="Arial Narrow" pitchFamily="34" charset="0"/>
              </a:rPr>
              <a:t>Dans une première étape, les régions codantes et les signaux (promoteurs et terminateurs de la transcription, sont </a:t>
            </a:r>
            <a:r>
              <a:rPr lang="fr-FR" sz="2400" b="1" dirty="0" smtClean="0">
                <a:solidFill>
                  <a:schemeClr val="bg1"/>
                </a:solidFill>
                <a:latin typeface="Arial Narrow" pitchFamily="34" charset="0"/>
              </a:rPr>
              <a:t>recherchés</a:t>
            </a:r>
            <a:endParaRPr lang="fr-FR" sz="2400" b="1" dirty="0" smtClean="0">
              <a:solidFill>
                <a:schemeClr val="bg1"/>
              </a:solidFill>
              <a:latin typeface="Arial Narrow" pitchFamily="34" charset="0"/>
            </a:endParaRPr>
          </a:p>
        </p:txBody>
      </p:sp>
      <p:sp>
        <p:nvSpPr>
          <p:cNvPr id="8" name="Rectangle à coins arrondis 7"/>
          <p:cNvSpPr/>
          <p:nvPr/>
        </p:nvSpPr>
        <p:spPr>
          <a:xfrm>
            <a:off x="5000628" y="714356"/>
            <a:ext cx="3857652" cy="557216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Wingdings" pitchFamily="2" charset="2"/>
              <a:buChar char="v"/>
            </a:pPr>
            <a:r>
              <a:rPr lang="fr-FR" sz="2400" b="1" dirty="0" smtClean="0">
                <a:solidFill>
                  <a:schemeClr val="bg1"/>
                </a:solidFill>
                <a:latin typeface="Arial Narrow" pitchFamily="34" charset="0"/>
              </a:rPr>
              <a:t>dans un deuxième temps, aux relations qui lient ces objets biologiques: caractérisation des réseaux de régulation,  des voies métaboliques, et de l’usage des codons des gènes des organismes étudiés</a:t>
            </a:r>
            <a:r>
              <a:rPr lang="fr-FR" sz="2400" dirty="0" smtClean="0"/>
              <a:t>.</a:t>
            </a:r>
            <a:endParaRPr lang="fr-FR"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bg/>
                                          </p:spTgt>
                                        </p:tgtEl>
                                        <p:attrNameLst>
                                          <p:attrName>style.visibility</p:attrName>
                                        </p:attrNameLst>
                                      </p:cBhvr>
                                      <p:to>
                                        <p:strVal val="visible"/>
                                      </p:to>
                                    </p:set>
                                    <p:animEffect transition="in" filter="fade">
                                      <p:cBhvr>
                                        <p:cTn id="12" dur="2000"/>
                                        <p:tgtEl>
                                          <p:spTgt spid="8">
                                            <p:bg/>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animEffect transition="in" filter="fade">
                                      <p:cBhvr>
                                        <p:cTn id="15" dur="2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build="allAtOnce"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71472" y="3143248"/>
            <a:ext cx="8305800" cy="1143000"/>
          </a:xfrm>
        </p:spPr>
        <p:txBody>
          <a:bodyPr>
            <a:normAutofit/>
          </a:bodyPr>
          <a:lstStyle/>
          <a:p>
            <a:pPr algn="ctr"/>
            <a:r>
              <a:rPr lang="fr-FR" sz="6000" b="1" dirty="0" smtClean="0">
                <a:latin typeface="Algerian" pitchFamily="82" charset="0"/>
              </a:rPr>
              <a:t>Avantages:</a:t>
            </a:r>
            <a:endParaRPr lang="fr-FR" sz="6000" b="1" dirty="0">
              <a:latin typeface="Algerian" pitchFamily="82" charset="0"/>
            </a:endParaRPr>
          </a:p>
        </p:txBody>
      </p:sp>
    </p:spTree>
  </p:cSld>
  <p:clrMapOvr>
    <a:masterClrMapping/>
  </p:clrMapOvr>
  <p:transition spd="slow"/>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rganigramme : Alternative 3"/>
          <p:cNvSpPr/>
          <p:nvPr/>
        </p:nvSpPr>
        <p:spPr>
          <a:xfrm>
            <a:off x="0" y="285728"/>
            <a:ext cx="9144000" cy="192882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Wingdings" pitchFamily="2" charset="2"/>
              <a:buChar char="Ø"/>
            </a:pPr>
            <a:r>
              <a:rPr lang="fr-FR" sz="2400" b="1" dirty="0" smtClean="0">
                <a:latin typeface="Arial Narrow" pitchFamily="34" charset="0"/>
              </a:rPr>
              <a:t>Actuellement, ces méthodes </a:t>
            </a:r>
            <a:r>
              <a:rPr lang="fr-FR" sz="2400" b="1" i="1" dirty="0" smtClean="0">
                <a:latin typeface="Arial Narrow" pitchFamily="34" charset="0"/>
              </a:rPr>
              <a:t>in </a:t>
            </a:r>
            <a:r>
              <a:rPr lang="fr-FR" sz="2400" b="1" i="1" dirty="0" err="1" smtClean="0">
                <a:latin typeface="Arial Narrow" pitchFamily="34" charset="0"/>
              </a:rPr>
              <a:t>silico</a:t>
            </a:r>
            <a:r>
              <a:rPr lang="fr-FR" sz="2400" b="1" dirty="0" smtClean="0">
                <a:latin typeface="Arial Narrow" pitchFamily="34" charset="0"/>
              </a:rPr>
              <a:t> jouent un rôle d’orientation pour l’évaluation de produits pour lesquels aucune donnée n’est disponible</a:t>
            </a:r>
            <a:endParaRPr lang="fr-FR" sz="2400" b="1" dirty="0">
              <a:latin typeface="Arial Narrow" pitchFamily="34" charset="0"/>
            </a:endParaRPr>
          </a:p>
        </p:txBody>
      </p:sp>
      <p:sp>
        <p:nvSpPr>
          <p:cNvPr id="5" name="Organigramme : Alternative 4"/>
          <p:cNvSpPr/>
          <p:nvPr/>
        </p:nvSpPr>
        <p:spPr>
          <a:xfrm>
            <a:off x="0" y="3357562"/>
            <a:ext cx="9144000" cy="928694"/>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Font typeface="Wingdings" pitchFamily="2" charset="2"/>
              <a:buChar char="Ø"/>
            </a:pPr>
            <a:r>
              <a:rPr lang="fr-FR" sz="2400" b="1" dirty="0">
                <a:latin typeface="Arial Narrow" pitchFamily="34" charset="0"/>
              </a:rPr>
              <a:t>Un exemple de recherche du potentiel </a:t>
            </a:r>
            <a:r>
              <a:rPr lang="fr-FR" sz="2400" b="1" dirty="0" err="1">
                <a:latin typeface="Arial Narrow" pitchFamily="34" charset="0"/>
              </a:rPr>
              <a:t>génotoxique</a:t>
            </a:r>
            <a:r>
              <a:rPr lang="fr-FR" sz="2400" b="1" dirty="0">
                <a:latin typeface="Arial Narrow" pitchFamily="34" charset="0"/>
              </a:rPr>
              <a:t> d’une molécule</a:t>
            </a:r>
            <a:r>
              <a:rPr lang="fr-FR" dirty="0"/>
              <a:t>.</a:t>
            </a:r>
          </a:p>
        </p:txBody>
      </p:sp>
      <p:sp>
        <p:nvSpPr>
          <p:cNvPr id="6" name="Organigramme : Alternative 5"/>
          <p:cNvSpPr/>
          <p:nvPr/>
        </p:nvSpPr>
        <p:spPr>
          <a:xfrm>
            <a:off x="214282" y="5143512"/>
            <a:ext cx="8643998" cy="1469904"/>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Font typeface="Wingdings" pitchFamily="2" charset="2"/>
              <a:buChar char="Ø"/>
            </a:pPr>
            <a:r>
              <a:rPr lang="fr-FR" sz="2400" b="1" dirty="0">
                <a:latin typeface="Arial Narrow" pitchFamily="34" charset="0"/>
              </a:rPr>
              <a:t>Dans la recherche in </a:t>
            </a:r>
            <a:r>
              <a:rPr lang="fr-FR" sz="2400" b="1" dirty="0" err="1">
                <a:latin typeface="Arial Narrow" pitchFamily="34" charset="0"/>
              </a:rPr>
              <a:t>silico</a:t>
            </a:r>
            <a:r>
              <a:rPr lang="fr-FR" sz="2400" b="1" dirty="0">
                <a:latin typeface="Arial Narrow" pitchFamily="34" charset="0"/>
              </a:rPr>
              <a:t> de la médecine est considérée comme ayant le potentiel d'accélérer le rythme des découvertes, tout en réduisant la nécessité de travaux de laboratoire et des essais cliniques coûteux.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animEffect transition="in" filter="fade">
                                      <p:cBhvr>
                                        <p:cTn id="7" dur="2000"/>
                                        <p:tgtEl>
                                          <p:spTgt spid="4">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xEl>
                                              <p:pRg st="0" end="0"/>
                                            </p:txEl>
                                          </p:spTgt>
                                        </p:tgtEl>
                                        <p:attrNameLst>
                                          <p:attrName>style.visibility</p:attrName>
                                        </p:attrNameLst>
                                      </p:cBhvr>
                                      <p:to>
                                        <p:strVal val="visible"/>
                                      </p:to>
                                    </p:set>
                                    <p:animEffect transition="in" filter="fade">
                                      <p:cBhvr>
                                        <p:cTn id="10" dur="2000"/>
                                        <p:tgtEl>
                                          <p:spTgt spid="4">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5">
                                            <p:bg/>
                                          </p:spTgt>
                                        </p:tgtEl>
                                        <p:attrNameLst>
                                          <p:attrName>style.visibility</p:attrName>
                                        </p:attrNameLst>
                                      </p:cBhvr>
                                      <p:to>
                                        <p:strVal val="visible"/>
                                      </p:to>
                                    </p:set>
                                    <p:animEffect transition="in" filter="wipe(down)">
                                      <p:cBhvr>
                                        <p:cTn id="15" dur="500"/>
                                        <p:tgtEl>
                                          <p:spTgt spid="5">
                                            <p:bg/>
                                          </p:spTgt>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5">
                                            <p:txEl>
                                              <p:pRg st="0" end="0"/>
                                            </p:txEl>
                                          </p:spTgt>
                                        </p:tgtEl>
                                        <p:attrNameLst>
                                          <p:attrName>style.visibility</p:attrName>
                                        </p:attrNameLst>
                                      </p:cBhvr>
                                      <p:to>
                                        <p:strVal val="visible"/>
                                      </p:to>
                                    </p:set>
                                    <p:animEffect transition="in" filter="wipe(down)">
                                      <p:cBhvr>
                                        <p:cTn id="18" dur="500"/>
                                        <p:tgtEl>
                                          <p:spTgt spid="5">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6">
                                            <p:bg/>
                                          </p:spTgt>
                                        </p:tgtEl>
                                        <p:attrNameLst>
                                          <p:attrName>style.visibility</p:attrName>
                                        </p:attrNameLst>
                                      </p:cBhvr>
                                      <p:to>
                                        <p:strVal val="visible"/>
                                      </p:to>
                                    </p:set>
                                    <p:animEffect transition="in" filter="wipe(down)">
                                      <p:cBhvr>
                                        <p:cTn id="23" dur="500"/>
                                        <p:tgtEl>
                                          <p:spTgt spid="6">
                                            <p:bg/>
                                          </p:spTgt>
                                        </p:tgtEl>
                                      </p:cBhvr>
                                    </p:animEffect>
                                  </p:childTnLst>
                                </p:cTn>
                              </p:par>
                              <p:par>
                                <p:cTn id="24" presetID="22" presetClass="entr" presetSubtype="4" fill="hold" grpId="0" nodeType="withEffect">
                                  <p:stCondLst>
                                    <p:cond delay="0"/>
                                  </p:stCondLst>
                                  <p:childTnLst>
                                    <p:set>
                                      <p:cBhvr>
                                        <p:cTn id="25" dur="1" fill="hold">
                                          <p:stCondLst>
                                            <p:cond delay="0"/>
                                          </p:stCondLst>
                                        </p:cTn>
                                        <p:tgtEl>
                                          <p:spTgt spid="6">
                                            <p:txEl>
                                              <p:pRg st="0" end="0"/>
                                            </p:txEl>
                                          </p:spTgt>
                                        </p:tgtEl>
                                        <p:attrNameLst>
                                          <p:attrName>style.visibility</p:attrName>
                                        </p:attrNameLst>
                                      </p:cBhvr>
                                      <p:to>
                                        <p:strVal val="visible"/>
                                      </p:to>
                                    </p:set>
                                    <p:animEffect transition="in" filter="wipe(down)">
                                      <p:cBhvr>
                                        <p:cTn id="26"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allAtOnce" animBg="1"/>
      <p:bldP spid="5" grpId="0" build="allAtOnce" animBg="1"/>
      <p:bldP spid="6" grpId="0" build="allAtOnce"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857496"/>
            <a:ext cx="8305800" cy="1143000"/>
          </a:xfrm>
        </p:spPr>
        <p:txBody>
          <a:bodyPr>
            <a:normAutofit/>
          </a:bodyPr>
          <a:lstStyle/>
          <a:p>
            <a:pPr algn="ctr"/>
            <a:r>
              <a:rPr lang="fr-FR" sz="6000" b="1" dirty="0" smtClean="0">
                <a:latin typeface="Algerian" pitchFamily="82" charset="0"/>
              </a:rPr>
              <a:t>Conclusion:</a:t>
            </a:r>
            <a:endParaRPr lang="fr-FR" sz="6000" b="1" dirty="0">
              <a:latin typeface="Algerian" pitchFamily="82" charset="0"/>
            </a:endParaRPr>
          </a:p>
        </p:txBody>
      </p:sp>
    </p:spTree>
  </p:cSld>
  <p:clrMapOvr>
    <a:masterClrMapping/>
  </p:clrMapOvr>
  <p:transition spd="slow">
    <p:newsflash/>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571480"/>
            <a:ext cx="8929718" cy="830997"/>
          </a:xfrm>
          <a:prstGeom prst="rect">
            <a:avLst/>
          </a:prstGeom>
        </p:spPr>
        <p:txBody>
          <a:bodyPr wrap="square">
            <a:spAutoFit/>
          </a:bodyPr>
          <a:lstStyle/>
          <a:p>
            <a:r>
              <a:rPr lang="fr-FR" sz="2400" b="1" dirty="0" smtClean="0">
                <a:latin typeface="Arial Narrow" pitchFamily="34" charset="0"/>
              </a:rPr>
              <a:t>Il résulte de tout ce qui vient d’être dit qu’une science nouvelle se constitue sous nos yeux. Les ordinateurs y prennent une part centrale.</a:t>
            </a:r>
            <a:endParaRPr lang="fr-FR" sz="2400" b="1" dirty="0">
              <a:latin typeface="Arial Narrow" pitchFamily="34" charset="0"/>
            </a:endParaRPr>
          </a:p>
        </p:txBody>
      </p:sp>
      <p:sp>
        <p:nvSpPr>
          <p:cNvPr id="1025" name="Rectangle 1"/>
          <p:cNvSpPr>
            <a:spLocks noChangeArrowheads="1"/>
          </p:cNvSpPr>
          <p:nvPr/>
        </p:nvSpPr>
        <p:spPr bwMode="auto">
          <a:xfrm>
            <a:off x="142844" y="2000240"/>
            <a:ext cx="8286808"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Ils ne se présentent pas seulement comme des outils de calcul ou comme des répertoires de stockage d’information.</a:t>
            </a:r>
            <a:r>
              <a:rPr kumimoji="0" lang="fr-FR" sz="2400" b="1" i="0" u="none" strike="noStrike" cap="none" normalizeH="0" baseline="0" dirty="0" smtClean="0">
                <a:ln>
                  <a:noFill/>
                </a:ln>
                <a:solidFill>
                  <a:schemeClr val="tx1"/>
                </a:solidFill>
                <a:effectLst/>
                <a:latin typeface="Arial Narrow" pitchFamily="34" charset="0"/>
                <a:cs typeface="Arial" pitchFamily="34" charset="0"/>
              </a:rPr>
              <a:t> </a:t>
            </a:r>
          </a:p>
        </p:txBody>
      </p:sp>
      <p:sp>
        <p:nvSpPr>
          <p:cNvPr id="5" name="Rectangle 4"/>
          <p:cNvSpPr/>
          <p:nvPr/>
        </p:nvSpPr>
        <p:spPr>
          <a:xfrm>
            <a:off x="0" y="3071810"/>
            <a:ext cx="8715436" cy="1200329"/>
          </a:xfrm>
          <a:prstGeom prst="rect">
            <a:avLst/>
          </a:prstGeom>
        </p:spPr>
        <p:txBody>
          <a:bodyPr wrap="square">
            <a:spAutoFit/>
          </a:bodyPr>
          <a:lstStyle/>
          <a:p>
            <a:r>
              <a:rPr lang="fr-FR" sz="2400" b="1" dirty="0" smtClean="0">
                <a:latin typeface="Arial Narrow" pitchFamily="34" charset="0"/>
              </a:rPr>
              <a:t>Les capacités de simulation et de stockage se sont accrues dans des proportions si importantes qu’elles changent radicalement la nature de l’activité scientifique</a:t>
            </a:r>
            <a:endParaRPr lang="fr-FR" sz="2400" b="1" dirty="0">
              <a:latin typeface="Arial Narrow" pitchFamily="34" charset="0"/>
            </a:endParaRPr>
          </a:p>
        </p:txBody>
      </p:sp>
      <p:sp>
        <p:nvSpPr>
          <p:cNvPr id="1026" name="Rectangle 2"/>
          <p:cNvSpPr>
            <a:spLocks noChangeArrowheads="1"/>
          </p:cNvSpPr>
          <p:nvPr/>
        </p:nvSpPr>
        <p:spPr bwMode="auto">
          <a:xfrm>
            <a:off x="214282" y="4643446"/>
            <a:ext cx="8215338"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enfin, la science</a:t>
            </a:r>
            <a:r>
              <a:rPr lang="fr-FR" sz="2400" b="1" dirty="0" smtClean="0">
                <a:latin typeface="Arial Narrow" pitchFamily="34" charset="0"/>
                <a:ea typeface="Calibri" pitchFamily="34" charset="0"/>
                <a:cs typeface="Arial" pitchFamily="34" charset="0"/>
              </a:rPr>
              <a:t> </a:t>
            </a:r>
            <a:r>
              <a:rPr kumimoji="0" lang="fr-FR" sz="2400" b="1"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opère sur des mondes numériques imaginaires qui reproduisent le réel afin de nous aider à le</a:t>
            </a:r>
            <a:r>
              <a:rPr kumimoji="0" lang="fr-FR" sz="2400" b="1" i="0" u="none" strike="noStrike" cap="none" normalizeH="0" dirty="0" smtClean="0">
                <a:ln>
                  <a:noFill/>
                </a:ln>
                <a:solidFill>
                  <a:schemeClr val="tx1"/>
                </a:solidFill>
                <a:effectLst/>
                <a:latin typeface="Arial Narrow" pitchFamily="34" charset="0"/>
                <a:ea typeface="Calibri" pitchFamily="34" charset="0"/>
                <a:cs typeface="Times New Roman" pitchFamily="18" charset="0"/>
              </a:rPr>
              <a:t> </a:t>
            </a:r>
            <a:r>
              <a:rPr kumimoji="0" lang="fr-FR" sz="2400" b="1" i="0" u="none" strike="noStrike" cap="none" normalizeH="0" baseline="0" dirty="0" smtClean="0">
                <a:ln>
                  <a:noFill/>
                </a:ln>
                <a:solidFill>
                  <a:schemeClr val="tx1"/>
                </a:solidFill>
                <a:effectLst/>
                <a:latin typeface="Arial Narrow" pitchFamily="34" charset="0"/>
                <a:ea typeface="Calibri" pitchFamily="34" charset="0"/>
                <a:cs typeface="Times New Roman" pitchFamily="18" charset="0"/>
              </a:rPr>
              <a:t>comprendre.</a:t>
            </a:r>
            <a:endParaRPr kumimoji="0" lang="fr-FR" sz="2400" b="1" i="0" u="none" strike="noStrike" cap="none" normalizeH="0" baseline="0" dirty="0" smtClean="0">
              <a:ln>
                <a:noFill/>
              </a:ln>
              <a:solidFill>
                <a:schemeClr val="tx1"/>
              </a:solidFill>
              <a:effectLst/>
              <a:latin typeface="Arial Narrow"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25">
                                            <p:txEl>
                                              <p:pRg st="0" end="0"/>
                                            </p:txEl>
                                          </p:spTgt>
                                        </p:tgtEl>
                                        <p:attrNameLst>
                                          <p:attrName>style.visibility</p:attrName>
                                        </p:attrNameLst>
                                      </p:cBhvr>
                                      <p:to>
                                        <p:strVal val="visible"/>
                                      </p:to>
                                    </p:set>
                                    <p:animEffect transition="in" filter="fade">
                                      <p:cBhvr>
                                        <p:cTn id="12" dur="2000"/>
                                        <p:tgtEl>
                                          <p:spTgt spid="102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fade">
                                      <p:cBhvr>
                                        <p:cTn id="17" dur="2000"/>
                                        <p:tgtEl>
                                          <p:spTgt spid="5">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26">
                                            <p:txEl>
                                              <p:pRg st="0" end="0"/>
                                            </p:txEl>
                                          </p:spTgt>
                                        </p:tgtEl>
                                        <p:attrNameLst>
                                          <p:attrName>style.visibility</p:attrName>
                                        </p:attrNameLst>
                                      </p:cBhvr>
                                      <p:to>
                                        <p:strVal val="visible"/>
                                      </p:to>
                                    </p:set>
                                    <p:animEffect transition="in" filter="fade">
                                      <p:cBhvr>
                                        <p:cTn id="22" dur="2000"/>
                                        <p:tgtEl>
                                          <p:spTgt spid="102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P spid="1025" grpId="0" build="allAtOnce"/>
      <p:bldP spid="5" grpId="0" build="allAtOnce"/>
      <p:bldP spid="1026" grpId="0" build="allAtOnce"/>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normAutofit/>
          </a:bodyPr>
          <a:lstStyle/>
          <a:p>
            <a:pPr algn="ctr"/>
            <a:r>
              <a:rPr lang="fr-FR" sz="6000" b="1" dirty="0" smtClean="0">
                <a:latin typeface="Algerian" pitchFamily="82" charset="0"/>
              </a:rPr>
              <a:t>Plan:</a:t>
            </a:r>
            <a:endParaRPr lang="fr-FR" sz="6000" b="1" dirty="0">
              <a:latin typeface="Algerian" pitchFamily="82" charset="0"/>
            </a:endParaRPr>
          </a:p>
        </p:txBody>
      </p:sp>
      <p:sp>
        <p:nvSpPr>
          <p:cNvPr id="6" name="Rectangle 5"/>
          <p:cNvSpPr/>
          <p:nvPr/>
        </p:nvSpPr>
        <p:spPr>
          <a:xfrm>
            <a:off x="214282" y="2071678"/>
            <a:ext cx="1898277" cy="523220"/>
          </a:xfrm>
          <a:prstGeom prst="rect">
            <a:avLst/>
          </a:prstGeom>
        </p:spPr>
        <p:txBody>
          <a:bodyPr wrap="none">
            <a:spAutoFit/>
          </a:bodyPr>
          <a:lstStyle/>
          <a:p>
            <a:r>
              <a:rPr lang="fr-FR" sz="2800" b="1" dirty="0">
                <a:latin typeface="Arial Narrow" pitchFamily="34" charset="0"/>
              </a:rPr>
              <a:t>Introduction</a:t>
            </a:r>
          </a:p>
        </p:txBody>
      </p:sp>
      <p:sp>
        <p:nvSpPr>
          <p:cNvPr id="8" name="Rectangle 7"/>
          <p:cNvSpPr/>
          <p:nvPr/>
        </p:nvSpPr>
        <p:spPr>
          <a:xfrm>
            <a:off x="357158" y="2857496"/>
            <a:ext cx="1883849" cy="523220"/>
          </a:xfrm>
          <a:prstGeom prst="rect">
            <a:avLst/>
          </a:prstGeom>
        </p:spPr>
        <p:txBody>
          <a:bodyPr wrap="none">
            <a:spAutoFit/>
          </a:bodyPr>
          <a:lstStyle/>
          <a:p>
            <a:r>
              <a:rPr lang="fr-FR" sz="2800" b="1" dirty="0">
                <a:latin typeface="Arial Narrow" pitchFamily="34" charset="0"/>
              </a:rPr>
              <a:t>1</a:t>
            </a:r>
            <a:r>
              <a:rPr lang="fr-FR" sz="2800" b="1" dirty="0" smtClean="0">
                <a:latin typeface="Arial Narrow" pitchFamily="34" charset="0"/>
              </a:rPr>
              <a:t>-Définition</a:t>
            </a:r>
            <a:r>
              <a:rPr lang="fr-FR" sz="2800" b="1" dirty="0">
                <a:latin typeface="Arial Narrow" pitchFamily="34" charset="0"/>
              </a:rPr>
              <a:t> </a:t>
            </a:r>
          </a:p>
        </p:txBody>
      </p:sp>
      <p:sp>
        <p:nvSpPr>
          <p:cNvPr id="9" name="Rectangle 8"/>
          <p:cNvSpPr/>
          <p:nvPr/>
        </p:nvSpPr>
        <p:spPr>
          <a:xfrm>
            <a:off x="428596" y="3643314"/>
            <a:ext cx="1670650" cy="523220"/>
          </a:xfrm>
          <a:prstGeom prst="rect">
            <a:avLst/>
          </a:prstGeom>
        </p:spPr>
        <p:txBody>
          <a:bodyPr wrap="none">
            <a:spAutoFit/>
          </a:bodyPr>
          <a:lstStyle/>
          <a:p>
            <a:r>
              <a:rPr lang="fr-FR" sz="2800" b="1" dirty="0">
                <a:latin typeface="Arial Narrow" pitchFamily="34" charset="0"/>
              </a:rPr>
              <a:t>2</a:t>
            </a:r>
            <a:r>
              <a:rPr lang="fr-FR" sz="2800" b="1" dirty="0" smtClean="0">
                <a:latin typeface="Arial Narrow" pitchFamily="34" charset="0"/>
              </a:rPr>
              <a:t>-principe</a:t>
            </a:r>
            <a:r>
              <a:rPr lang="fr-FR" sz="2800" b="1" dirty="0">
                <a:latin typeface="Arial Narrow" pitchFamily="34" charset="0"/>
              </a:rPr>
              <a:t> </a:t>
            </a:r>
          </a:p>
        </p:txBody>
      </p:sp>
      <p:sp>
        <p:nvSpPr>
          <p:cNvPr id="10" name="Rectangle 9"/>
          <p:cNvSpPr/>
          <p:nvPr/>
        </p:nvSpPr>
        <p:spPr>
          <a:xfrm>
            <a:off x="428596" y="4929198"/>
            <a:ext cx="4930068" cy="523220"/>
          </a:xfrm>
          <a:prstGeom prst="rect">
            <a:avLst/>
          </a:prstGeom>
        </p:spPr>
        <p:txBody>
          <a:bodyPr wrap="none">
            <a:spAutoFit/>
          </a:bodyPr>
          <a:lstStyle/>
          <a:p>
            <a:r>
              <a:rPr lang="fr-FR" sz="2800" b="1" dirty="0" smtClean="0">
                <a:latin typeface="Arial Narrow" pitchFamily="34" charset="0"/>
              </a:rPr>
              <a:t>4</a:t>
            </a:r>
            <a:r>
              <a:rPr lang="fr-FR" sz="2800" b="1" dirty="0" smtClean="0">
                <a:latin typeface="Arial Narrow" pitchFamily="34" charset="0"/>
              </a:rPr>
              <a:t>-Avantages  </a:t>
            </a:r>
            <a:r>
              <a:rPr lang="fr-FR" sz="2800" b="1" dirty="0">
                <a:latin typeface="Arial Narrow" pitchFamily="34" charset="0"/>
              </a:rPr>
              <a:t>de l’analyse in </a:t>
            </a:r>
            <a:r>
              <a:rPr lang="fr-FR" sz="2800" b="1" dirty="0" err="1" smtClean="0">
                <a:latin typeface="Arial Narrow" pitchFamily="34" charset="0"/>
              </a:rPr>
              <a:t>silico</a:t>
            </a:r>
            <a:endParaRPr lang="fr-FR" sz="2800" b="1" dirty="0">
              <a:latin typeface="Arial Narrow" pitchFamily="34" charset="0"/>
            </a:endParaRPr>
          </a:p>
        </p:txBody>
      </p:sp>
      <p:sp>
        <p:nvSpPr>
          <p:cNvPr id="11" name="Rectangle 10"/>
          <p:cNvSpPr/>
          <p:nvPr/>
        </p:nvSpPr>
        <p:spPr>
          <a:xfrm>
            <a:off x="285720" y="5643578"/>
            <a:ext cx="1786066" cy="523220"/>
          </a:xfrm>
          <a:prstGeom prst="rect">
            <a:avLst/>
          </a:prstGeom>
        </p:spPr>
        <p:txBody>
          <a:bodyPr wrap="none">
            <a:spAutoFit/>
          </a:bodyPr>
          <a:lstStyle/>
          <a:p>
            <a:r>
              <a:rPr lang="fr-FR" sz="2800" b="1" dirty="0" smtClean="0">
                <a:latin typeface="Arial Narrow" pitchFamily="34" charset="0"/>
              </a:rPr>
              <a:t>Conclusion</a:t>
            </a:r>
            <a:endParaRPr lang="fr-FR" sz="2800" b="1" dirty="0">
              <a:latin typeface="Arial Narrow" pitchFamily="34" charset="0"/>
            </a:endParaRPr>
          </a:p>
        </p:txBody>
      </p:sp>
      <p:sp>
        <p:nvSpPr>
          <p:cNvPr id="12" name="Rectangle 11"/>
          <p:cNvSpPr/>
          <p:nvPr/>
        </p:nvSpPr>
        <p:spPr>
          <a:xfrm>
            <a:off x="428596" y="4286256"/>
            <a:ext cx="3567002" cy="523220"/>
          </a:xfrm>
          <a:prstGeom prst="rect">
            <a:avLst/>
          </a:prstGeom>
        </p:spPr>
        <p:txBody>
          <a:bodyPr wrap="none">
            <a:spAutoFit/>
          </a:bodyPr>
          <a:lstStyle/>
          <a:p>
            <a:r>
              <a:rPr lang="fr-FR" sz="2800" b="1" dirty="0" smtClean="0">
                <a:latin typeface="Arial Narrow" pitchFamily="34" charset="0"/>
              </a:rPr>
              <a:t>3</a:t>
            </a:r>
            <a:r>
              <a:rPr lang="fr-FR" sz="2800" b="1" dirty="0" smtClean="0">
                <a:latin typeface="Arial Narrow" pitchFamily="34" charset="0"/>
              </a:rPr>
              <a:t>-Domaine </a:t>
            </a:r>
            <a:r>
              <a:rPr lang="fr-FR" sz="2800" b="1" dirty="0" smtClean="0">
                <a:latin typeface="Arial Narrow" pitchFamily="34" charset="0"/>
              </a:rPr>
              <a:t>d’</a:t>
            </a:r>
            <a:r>
              <a:rPr lang="fr-FR" sz="2800" b="1" dirty="0" err="1" smtClean="0">
                <a:latin typeface="Arial Narrow" pitchFamily="34" charset="0"/>
              </a:rPr>
              <a:t>aplications</a:t>
            </a:r>
            <a:endParaRPr lang="fr-FR" sz="2800" b="1" dirty="0">
              <a:latin typeface="Arial Narrow" pitchFamily="34"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 calcmode="lin" valueType="num">
                                      <p:cBhvr additive="base">
                                        <p:cTn id="12"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8">
                                            <p:txEl>
                                              <p:pRg st="0" end="0"/>
                                            </p:txEl>
                                          </p:spTgt>
                                        </p:tgtEl>
                                        <p:attrNameLst>
                                          <p:attrName>style.visibility</p:attrName>
                                        </p:attrNameLst>
                                      </p:cBhvr>
                                      <p:to>
                                        <p:strVal val="visible"/>
                                      </p:to>
                                    </p:set>
                                    <p:anim calcmode="lin" valueType="num">
                                      <p:cBhvr additive="base">
                                        <p:cTn id="18"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9">
                                            <p:txEl>
                                              <p:pRg st="0" end="0"/>
                                            </p:txEl>
                                          </p:spTgt>
                                        </p:tgtEl>
                                        <p:attrNameLst>
                                          <p:attrName>style.visibility</p:attrName>
                                        </p:attrNameLst>
                                      </p:cBhvr>
                                      <p:to>
                                        <p:strVal val="visible"/>
                                      </p:to>
                                    </p:set>
                                    <p:anim calcmode="lin" valueType="num">
                                      <p:cBhvr additive="base">
                                        <p:cTn id="24"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2">
                                            <p:txEl>
                                              <p:pRg st="0" end="0"/>
                                            </p:txEl>
                                          </p:spTgt>
                                        </p:tgtEl>
                                        <p:attrNameLst>
                                          <p:attrName>style.visibility</p:attrName>
                                        </p:attrNameLst>
                                      </p:cBhvr>
                                      <p:to>
                                        <p:strVal val="visible"/>
                                      </p:to>
                                    </p:set>
                                    <p:anim calcmode="lin" valueType="num">
                                      <p:cBhvr additive="base">
                                        <p:cTn id="30"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0">
                                            <p:txEl>
                                              <p:pRg st="0" end="0"/>
                                            </p:txEl>
                                          </p:spTgt>
                                        </p:tgtEl>
                                        <p:attrNameLst>
                                          <p:attrName>style.visibility</p:attrName>
                                        </p:attrNameLst>
                                      </p:cBhvr>
                                      <p:to>
                                        <p:strVal val="visible"/>
                                      </p:to>
                                    </p:set>
                                    <p:anim calcmode="lin" valueType="num">
                                      <p:cBhvr additive="base">
                                        <p:cTn id="36"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11">
                                            <p:txEl>
                                              <p:pRg st="0" end="0"/>
                                            </p:txEl>
                                          </p:spTgt>
                                        </p:tgtEl>
                                        <p:attrNameLst>
                                          <p:attrName>style.visibility</p:attrName>
                                        </p:attrNameLst>
                                      </p:cBhvr>
                                      <p:to>
                                        <p:strVal val="visible"/>
                                      </p:to>
                                    </p:set>
                                    <p:anim calcmode="lin" valueType="num">
                                      <p:cBhvr additive="base">
                                        <p:cTn id="42"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1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build="allAtOnce"/>
      <p:bldP spid="8" grpId="0" build="allAtOnce"/>
      <p:bldP spid="9" grpId="0" build="allAtOnce"/>
      <p:bldP spid="10" grpId="0" build="allAtOnce"/>
      <p:bldP spid="11" grpId="0" build="allAtOnce"/>
      <p:bldP spid="12"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838200" y="2714625"/>
            <a:ext cx="8305800" cy="1143000"/>
          </a:xfrm>
        </p:spPr>
        <p:txBody>
          <a:bodyPr/>
          <a:lstStyle/>
          <a:p>
            <a:pPr algn="ctr"/>
            <a:r>
              <a:rPr lang="fr-FR" b="1" dirty="0" smtClean="0"/>
              <a:t>INTRODUCTION:</a:t>
            </a:r>
            <a:endParaRPr lang="fr-FR" b="1" dirty="0"/>
          </a:p>
        </p:txBody>
      </p:sp>
    </p:spTree>
  </p:cSld>
  <p:clrMapOvr>
    <a:masterClrMapping/>
  </p:clrMapOvr>
  <p:transition spd="slow">
    <p:newsflash/>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2071670" y="285728"/>
            <a:ext cx="5072098"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600" b="1" dirty="0">
                <a:latin typeface="Arial Narrow" pitchFamily="34" charset="0"/>
              </a:rPr>
              <a:t> La bioinformatique </a:t>
            </a:r>
          </a:p>
        </p:txBody>
      </p:sp>
      <p:sp>
        <p:nvSpPr>
          <p:cNvPr id="3" name="Flèche vers le bas 2"/>
          <p:cNvSpPr/>
          <p:nvPr/>
        </p:nvSpPr>
        <p:spPr>
          <a:xfrm rot="2569747">
            <a:off x="1495566" y="2782111"/>
            <a:ext cx="484632" cy="72943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Flèche vers le bas 3"/>
          <p:cNvSpPr/>
          <p:nvPr/>
        </p:nvSpPr>
        <p:spPr>
          <a:xfrm>
            <a:off x="5429256" y="2786058"/>
            <a:ext cx="484632" cy="7143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Flèche vers le bas 4"/>
          <p:cNvSpPr/>
          <p:nvPr/>
        </p:nvSpPr>
        <p:spPr>
          <a:xfrm>
            <a:off x="4286248" y="1285860"/>
            <a:ext cx="357190" cy="6429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Rectangle 5"/>
          <p:cNvSpPr/>
          <p:nvPr/>
        </p:nvSpPr>
        <p:spPr>
          <a:xfrm>
            <a:off x="1571604" y="2000240"/>
            <a:ext cx="5857916" cy="7715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latin typeface="Arial Narrow" pitchFamily="34" charset="0"/>
              </a:rPr>
              <a:t>champ de recherche multidisciplinaire</a:t>
            </a:r>
          </a:p>
        </p:txBody>
      </p:sp>
      <p:sp>
        <p:nvSpPr>
          <p:cNvPr id="8" name="Flèche vers le bas 7"/>
          <p:cNvSpPr/>
          <p:nvPr/>
        </p:nvSpPr>
        <p:spPr>
          <a:xfrm rot="19136429">
            <a:off x="7035187" y="2785117"/>
            <a:ext cx="484632" cy="72094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vers le bas 8"/>
          <p:cNvSpPr/>
          <p:nvPr/>
        </p:nvSpPr>
        <p:spPr>
          <a:xfrm>
            <a:off x="3500430" y="2786058"/>
            <a:ext cx="484632" cy="7143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Ellipse 12"/>
          <p:cNvSpPr/>
          <p:nvPr/>
        </p:nvSpPr>
        <p:spPr>
          <a:xfrm>
            <a:off x="0" y="3571876"/>
            <a:ext cx="2143108"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u="sng" dirty="0" smtClean="0"/>
              <a:t>biologiste</a:t>
            </a:r>
            <a:endParaRPr lang="fr-FR" sz="2400" dirty="0"/>
          </a:p>
        </p:txBody>
      </p:sp>
      <p:sp>
        <p:nvSpPr>
          <p:cNvPr id="15" name="Ellipse 14"/>
          <p:cNvSpPr/>
          <p:nvPr/>
        </p:nvSpPr>
        <p:spPr>
          <a:xfrm>
            <a:off x="7072330" y="3571876"/>
            <a:ext cx="2071670"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u="sng" dirty="0" smtClean="0"/>
              <a:t>physicien</a:t>
            </a:r>
            <a:endParaRPr lang="fr-FR" sz="2400" dirty="0"/>
          </a:p>
        </p:txBody>
      </p:sp>
      <p:sp>
        <p:nvSpPr>
          <p:cNvPr id="16" name="Ellipse 15"/>
          <p:cNvSpPr/>
          <p:nvPr/>
        </p:nvSpPr>
        <p:spPr>
          <a:xfrm>
            <a:off x="2000232" y="3571876"/>
            <a:ext cx="2571736"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u="sng" dirty="0" smtClean="0"/>
              <a:t>informaticien</a:t>
            </a:r>
            <a:endParaRPr lang="fr-FR" sz="2000" dirty="0"/>
          </a:p>
        </p:txBody>
      </p:sp>
      <p:sp>
        <p:nvSpPr>
          <p:cNvPr id="17" name="Ellipse 16"/>
          <p:cNvSpPr/>
          <p:nvPr/>
        </p:nvSpPr>
        <p:spPr>
          <a:xfrm>
            <a:off x="4572000" y="3571876"/>
            <a:ext cx="2643206"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u="sng" dirty="0" smtClean="0"/>
              <a:t>mathématicien</a:t>
            </a:r>
            <a:endParaRPr lang="fr-FR" sz="2000" dirty="0"/>
          </a:p>
        </p:txBody>
      </p:sp>
      <p:sp>
        <p:nvSpPr>
          <p:cNvPr id="18" name="Rectangle à coins arrondis 17"/>
          <p:cNvSpPr/>
          <p:nvPr/>
        </p:nvSpPr>
        <p:spPr>
          <a:xfrm>
            <a:off x="0" y="5429264"/>
            <a:ext cx="9144000" cy="121442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3600" dirty="0"/>
              <a:t>dans le but de résoudre un problème scientifique posé par la </a:t>
            </a:r>
            <a:r>
              <a:rPr lang="fr-FR" sz="3600" u="sng" dirty="0"/>
              <a:t>biologie</a:t>
            </a:r>
            <a:endParaRPr lang="fr-FR" sz="3600" b="1" dirty="0">
              <a:latin typeface="Arial Narrow" pitchFamily="34" charset="0"/>
            </a:endParaRPr>
          </a:p>
        </p:txBody>
      </p:sp>
      <p:sp>
        <p:nvSpPr>
          <p:cNvPr id="19" name="Flèche vers le bas 18"/>
          <p:cNvSpPr/>
          <p:nvPr/>
        </p:nvSpPr>
        <p:spPr>
          <a:xfrm>
            <a:off x="4357686" y="4500570"/>
            <a:ext cx="357190" cy="64294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fade">
                                      <p:cBhvr>
                                        <p:cTn id="10" dur="2000"/>
                                        <p:tgtEl>
                                          <p:spTgt spid="2">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down)">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6">
                                            <p:bg/>
                                          </p:spTgt>
                                        </p:tgtEl>
                                        <p:attrNameLst>
                                          <p:attrName>style.visibility</p:attrName>
                                        </p:attrNameLst>
                                      </p:cBhvr>
                                      <p:to>
                                        <p:strVal val="visible"/>
                                      </p:to>
                                    </p:set>
                                    <p:animEffect transition="in" filter="fade">
                                      <p:cBhvr>
                                        <p:cTn id="20" dur="2000"/>
                                        <p:tgtEl>
                                          <p:spTgt spid="6">
                                            <p:bg/>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6">
                                            <p:txEl>
                                              <p:pRg st="0" end="0"/>
                                            </p:txEl>
                                          </p:spTgt>
                                        </p:tgtEl>
                                        <p:attrNameLst>
                                          <p:attrName>style.visibility</p:attrName>
                                        </p:attrNameLst>
                                      </p:cBhvr>
                                      <p:to>
                                        <p:strVal val="visible"/>
                                      </p:to>
                                    </p:set>
                                    <p:animEffect transition="in" filter="fade">
                                      <p:cBhvr>
                                        <p:cTn id="23" dur="2000"/>
                                        <p:tgtEl>
                                          <p:spTgt spid="6">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3"/>
                                        </p:tgtEl>
                                        <p:attrNameLst>
                                          <p:attrName>style.visibility</p:attrName>
                                        </p:attrNameLst>
                                      </p:cBhvr>
                                      <p:to>
                                        <p:strVal val="visible"/>
                                      </p:to>
                                    </p:set>
                                    <p:animEffect transition="in" filter="wipe(down)">
                                      <p:cBhvr>
                                        <p:cTn id="28" dur="500"/>
                                        <p:tgtEl>
                                          <p:spTgt spid="3"/>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13">
                                            <p:bg/>
                                          </p:spTgt>
                                        </p:tgtEl>
                                        <p:attrNameLst>
                                          <p:attrName>style.visibility</p:attrName>
                                        </p:attrNameLst>
                                      </p:cBhvr>
                                      <p:to>
                                        <p:strVal val="visible"/>
                                      </p:to>
                                    </p:set>
                                    <p:animEffect transition="in" filter="fade">
                                      <p:cBhvr>
                                        <p:cTn id="33" dur="2000"/>
                                        <p:tgtEl>
                                          <p:spTgt spid="13">
                                            <p:bg/>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13">
                                            <p:txEl>
                                              <p:pRg st="0" end="0"/>
                                            </p:txEl>
                                          </p:spTgt>
                                        </p:tgtEl>
                                        <p:attrNameLst>
                                          <p:attrName>style.visibility</p:attrName>
                                        </p:attrNameLst>
                                      </p:cBhvr>
                                      <p:to>
                                        <p:strVal val="visible"/>
                                      </p:to>
                                    </p:set>
                                    <p:animEffect transition="in" filter="fade">
                                      <p:cBhvr>
                                        <p:cTn id="36" dur="2000"/>
                                        <p:tgtEl>
                                          <p:spTgt spid="13">
                                            <p:txEl>
                                              <p:pRg st="0" end="0"/>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4" fill="hold" grpId="0" nodeType="click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wipe(down)">
                                      <p:cBhvr>
                                        <p:cTn id="41" dur="500"/>
                                        <p:tgtEl>
                                          <p:spTgt spid="9"/>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16">
                                            <p:bg/>
                                          </p:spTgt>
                                        </p:tgtEl>
                                        <p:attrNameLst>
                                          <p:attrName>style.visibility</p:attrName>
                                        </p:attrNameLst>
                                      </p:cBhvr>
                                      <p:to>
                                        <p:strVal val="visible"/>
                                      </p:to>
                                    </p:set>
                                    <p:animEffect transition="in" filter="fade">
                                      <p:cBhvr>
                                        <p:cTn id="46" dur="2000"/>
                                        <p:tgtEl>
                                          <p:spTgt spid="16">
                                            <p:bg/>
                                          </p:spTgt>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16">
                                            <p:txEl>
                                              <p:pRg st="0" end="0"/>
                                            </p:txEl>
                                          </p:spTgt>
                                        </p:tgtEl>
                                        <p:attrNameLst>
                                          <p:attrName>style.visibility</p:attrName>
                                        </p:attrNameLst>
                                      </p:cBhvr>
                                      <p:to>
                                        <p:strVal val="visible"/>
                                      </p:to>
                                    </p:set>
                                    <p:animEffect transition="in" filter="fade">
                                      <p:cBhvr>
                                        <p:cTn id="49" dur="2000"/>
                                        <p:tgtEl>
                                          <p:spTgt spid="16">
                                            <p:txEl>
                                              <p:pRg st="0" end="0"/>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22" presetClass="entr" presetSubtype="4" fill="hold" grpId="0" nodeType="clickEffect">
                                  <p:stCondLst>
                                    <p:cond delay="0"/>
                                  </p:stCondLst>
                                  <p:childTnLst>
                                    <p:set>
                                      <p:cBhvr>
                                        <p:cTn id="53" dur="1" fill="hold">
                                          <p:stCondLst>
                                            <p:cond delay="0"/>
                                          </p:stCondLst>
                                        </p:cTn>
                                        <p:tgtEl>
                                          <p:spTgt spid="4"/>
                                        </p:tgtEl>
                                        <p:attrNameLst>
                                          <p:attrName>style.visibility</p:attrName>
                                        </p:attrNameLst>
                                      </p:cBhvr>
                                      <p:to>
                                        <p:strVal val="visible"/>
                                      </p:to>
                                    </p:set>
                                    <p:animEffect transition="in" filter="wipe(down)">
                                      <p:cBhvr>
                                        <p:cTn id="54" dur="500"/>
                                        <p:tgtEl>
                                          <p:spTgt spid="4"/>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ntr" presetSubtype="0" fill="hold" grpId="0" nodeType="clickEffect">
                                  <p:stCondLst>
                                    <p:cond delay="0"/>
                                  </p:stCondLst>
                                  <p:childTnLst>
                                    <p:set>
                                      <p:cBhvr>
                                        <p:cTn id="58" dur="1" fill="hold">
                                          <p:stCondLst>
                                            <p:cond delay="0"/>
                                          </p:stCondLst>
                                        </p:cTn>
                                        <p:tgtEl>
                                          <p:spTgt spid="17">
                                            <p:bg/>
                                          </p:spTgt>
                                        </p:tgtEl>
                                        <p:attrNameLst>
                                          <p:attrName>style.visibility</p:attrName>
                                        </p:attrNameLst>
                                      </p:cBhvr>
                                      <p:to>
                                        <p:strVal val="visible"/>
                                      </p:to>
                                    </p:set>
                                    <p:animEffect transition="in" filter="fade">
                                      <p:cBhvr>
                                        <p:cTn id="59" dur="2000"/>
                                        <p:tgtEl>
                                          <p:spTgt spid="17">
                                            <p:bg/>
                                          </p:spTgt>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17">
                                            <p:txEl>
                                              <p:pRg st="0" end="0"/>
                                            </p:txEl>
                                          </p:spTgt>
                                        </p:tgtEl>
                                        <p:attrNameLst>
                                          <p:attrName>style.visibility</p:attrName>
                                        </p:attrNameLst>
                                      </p:cBhvr>
                                      <p:to>
                                        <p:strVal val="visible"/>
                                      </p:to>
                                    </p:set>
                                    <p:animEffect transition="in" filter="fade">
                                      <p:cBhvr>
                                        <p:cTn id="62" dur="2000"/>
                                        <p:tgtEl>
                                          <p:spTgt spid="17">
                                            <p:txEl>
                                              <p:pRg st="0" end="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4" fill="hold" grpId="0" nodeType="clickEffect">
                                  <p:stCondLst>
                                    <p:cond delay="0"/>
                                  </p:stCondLst>
                                  <p:childTnLst>
                                    <p:set>
                                      <p:cBhvr>
                                        <p:cTn id="66" dur="1" fill="hold">
                                          <p:stCondLst>
                                            <p:cond delay="0"/>
                                          </p:stCondLst>
                                        </p:cTn>
                                        <p:tgtEl>
                                          <p:spTgt spid="8"/>
                                        </p:tgtEl>
                                        <p:attrNameLst>
                                          <p:attrName>style.visibility</p:attrName>
                                        </p:attrNameLst>
                                      </p:cBhvr>
                                      <p:to>
                                        <p:strVal val="visible"/>
                                      </p:to>
                                    </p:set>
                                    <p:animEffect transition="in" filter="wipe(down)">
                                      <p:cBhvr>
                                        <p:cTn id="67" dur="500"/>
                                        <p:tgtEl>
                                          <p:spTgt spid="8"/>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15">
                                            <p:bg/>
                                          </p:spTgt>
                                        </p:tgtEl>
                                        <p:attrNameLst>
                                          <p:attrName>style.visibility</p:attrName>
                                        </p:attrNameLst>
                                      </p:cBhvr>
                                      <p:to>
                                        <p:strVal val="visible"/>
                                      </p:to>
                                    </p:set>
                                    <p:animEffect transition="in" filter="fade">
                                      <p:cBhvr>
                                        <p:cTn id="72" dur="2000"/>
                                        <p:tgtEl>
                                          <p:spTgt spid="15">
                                            <p:bg/>
                                          </p:spTgt>
                                        </p:tgtEl>
                                      </p:cBhvr>
                                    </p:animEffect>
                                  </p:childTnLst>
                                </p:cTn>
                              </p:par>
                              <p:par>
                                <p:cTn id="73" presetID="10" presetClass="entr" presetSubtype="0" fill="hold" grpId="0" nodeType="withEffect">
                                  <p:stCondLst>
                                    <p:cond delay="0"/>
                                  </p:stCondLst>
                                  <p:childTnLst>
                                    <p:set>
                                      <p:cBhvr>
                                        <p:cTn id="74" dur="1" fill="hold">
                                          <p:stCondLst>
                                            <p:cond delay="0"/>
                                          </p:stCondLst>
                                        </p:cTn>
                                        <p:tgtEl>
                                          <p:spTgt spid="15">
                                            <p:txEl>
                                              <p:pRg st="0" end="0"/>
                                            </p:txEl>
                                          </p:spTgt>
                                        </p:tgtEl>
                                        <p:attrNameLst>
                                          <p:attrName>style.visibility</p:attrName>
                                        </p:attrNameLst>
                                      </p:cBhvr>
                                      <p:to>
                                        <p:strVal val="visible"/>
                                      </p:to>
                                    </p:set>
                                    <p:animEffect transition="in" filter="fade">
                                      <p:cBhvr>
                                        <p:cTn id="75" dur="2000"/>
                                        <p:tgtEl>
                                          <p:spTgt spid="15">
                                            <p:txEl>
                                              <p:pRg st="0" end="0"/>
                                            </p:txEl>
                                          </p:spTgt>
                                        </p:tgtEl>
                                      </p:cBhvr>
                                    </p:animEffect>
                                  </p:childTnLst>
                                </p:cTn>
                              </p:par>
                            </p:childTnLst>
                          </p:cTn>
                        </p:par>
                      </p:childTnLst>
                    </p:cTn>
                  </p:par>
                  <p:par>
                    <p:cTn id="76" fill="hold">
                      <p:stCondLst>
                        <p:cond delay="indefinite"/>
                      </p:stCondLst>
                      <p:childTnLst>
                        <p:par>
                          <p:cTn id="77" fill="hold">
                            <p:stCondLst>
                              <p:cond delay="0"/>
                            </p:stCondLst>
                            <p:childTnLst>
                              <p:par>
                                <p:cTn id="78" presetID="2" presetClass="entr" presetSubtype="4" fill="hold" grpId="0" nodeType="clickEffect">
                                  <p:stCondLst>
                                    <p:cond delay="0"/>
                                  </p:stCondLst>
                                  <p:childTnLst>
                                    <p:set>
                                      <p:cBhvr>
                                        <p:cTn id="79" dur="1" fill="hold">
                                          <p:stCondLst>
                                            <p:cond delay="0"/>
                                          </p:stCondLst>
                                        </p:cTn>
                                        <p:tgtEl>
                                          <p:spTgt spid="19"/>
                                        </p:tgtEl>
                                        <p:attrNameLst>
                                          <p:attrName>style.visibility</p:attrName>
                                        </p:attrNameLst>
                                      </p:cBhvr>
                                      <p:to>
                                        <p:strVal val="visible"/>
                                      </p:to>
                                    </p:set>
                                    <p:anim calcmode="lin" valueType="num">
                                      <p:cBhvr additive="base">
                                        <p:cTn id="80" dur="500" fill="hold"/>
                                        <p:tgtEl>
                                          <p:spTgt spid="19"/>
                                        </p:tgtEl>
                                        <p:attrNameLst>
                                          <p:attrName>ppt_x</p:attrName>
                                        </p:attrNameLst>
                                      </p:cBhvr>
                                      <p:tavLst>
                                        <p:tav tm="0">
                                          <p:val>
                                            <p:strVal val="#ppt_x"/>
                                          </p:val>
                                        </p:tav>
                                        <p:tav tm="100000">
                                          <p:val>
                                            <p:strVal val="#ppt_x"/>
                                          </p:val>
                                        </p:tav>
                                      </p:tavLst>
                                    </p:anim>
                                    <p:anim calcmode="lin" valueType="num">
                                      <p:cBhvr additive="base">
                                        <p:cTn id="81"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82" fill="hold">
                      <p:stCondLst>
                        <p:cond delay="indefinite"/>
                      </p:stCondLst>
                      <p:childTnLst>
                        <p:par>
                          <p:cTn id="83" fill="hold">
                            <p:stCondLst>
                              <p:cond delay="0"/>
                            </p:stCondLst>
                            <p:childTnLst>
                              <p:par>
                                <p:cTn id="84" presetID="10" presetClass="entr" presetSubtype="0" fill="hold" grpId="0" nodeType="clickEffect">
                                  <p:stCondLst>
                                    <p:cond delay="0"/>
                                  </p:stCondLst>
                                  <p:childTnLst>
                                    <p:set>
                                      <p:cBhvr>
                                        <p:cTn id="85" dur="1" fill="hold">
                                          <p:stCondLst>
                                            <p:cond delay="0"/>
                                          </p:stCondLst>
                                        </p:cTn>
                                        <p:tgtEl>
                                          <p:spTgt spid="18">
                                            <p:bg/>
                                          </p:spTgt>
                                        </p:tgtEl>
                                        <p:attrNameLst>
                                          <p:attrName>style.visibility</p:attrName>
                                        </p:attrNameLst>
                                      </p:cBhvr>
                                      <p:to>
                                        <p:strVal val="visible"/>
                                      </p:to>
                                    </p:set>
                                    <p:animEffect transition="in" filter="fade">
                                      <p:cBhvr>
                                        <p:cTn id="86" dur="2000"/>
                                        <p:tgtEl>
                                          <p:spTgt spid="18">
                                            <p:bg/>
                                          </p:spTgt>
                                        </p:tgtEl>
                                      </p:cBhvr>
                                    </p:animEffect>
                                  </p:childTnLst>
                                </p:cTn>
                              </p:par>
                              <p:par>
                                <p:cTn id="87" presetID="10" presetClass="entr" presetSubtype="0" fill="hold" grpId="0" nodeType="withEffect">
                                  <p:stCondLst>
                                    <p:cond delay="0"/>
                                  </p:stCondLst>
                                  <p:childTnLst>
                                    <p:set>
                                      <p:cBhvr>
                                        <p:cTn id="88" dur="1" fill="hold">
                                          <p:stCondLst>
                                            <p:cond delay="0"/>
                                          </p:stCondLst>
                                        </p:cTn>
                                        <p:tgtEl>
                                          <p:spTgt spid="18">
                                            <p:txEl>
                                              <p:pRg st="0" end="0"/>
                                            </p:txEl>
                                          </p:spTgt>
                                        </p:tgtEl>
                                        <p:attrNameLst>
                                          <p:attrName>style.visibility</p:attrName>
                                        </p:attrNameLst>
                                      </p:cBhvr>
                                      <p:to>
                                        <p:strVal val="visible"/>
                                      </p:to>
                                    </p:set>
                                    <p:animEffect transition="in" filter="fade">
                                      <p:cBhvr>
                                        <p:cTn id="89" dur="2000"/>
                                        <p:tgtEl>
                                          <p:spTgt spid="1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animBg="1"/>
      <p:bldP spid="3" grpId="0" animBg="1"/>
      <p:bldP spid="4" grpId="0" animBg="1"/>
      <p:bldP spid="5" grpId="0" animBg="1"/>
      <p:bldP spid="6" grpId="0" build="allAtOnce" animBg="1"/>
      <p:bldP spid="8" grpId="0" animBg="1"/>
      <p:bldP spid="9" grpId="0" animBg="1"/>
      <p:bldP spid="13" grpId="0" build="allAtOnce" animBg="1"/>
      <p:bldP spid="15" grpId="0" build="allAtOnce" animBg="1"/>
      <p:bldP spid="16" grpId="0" build="allAtOnce" animBg="1"/>
      <p:bldP spid="17" grpId="0" build="allAtOnce" animBg="1"/>
      <p:bldP spid="18" grpId="0" build="allAtOnce" animBg="1"/>
      <p:bldP spid="1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rot="10800000" flipH="1" flipV="1">
            <a:off x="285720" y="214290"/>
            <a:ext cx="8643998" cy="78581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latin typeface="Arial Narrow" pitchFamily="34" charset="0"/>
              </a:rPr>
              <a:t>les biologistes </a:t>
            </a:r>
            <a:r>
              <a:rPr lang="fr-FR" sz="2400" b="1" dirty="0" smtClean="0">
                <a:latin typeface="Arial Narrow" pitchFamily="34" charset="0"/>
              </a:rPr>
              <a:t>peuvent désormais</a:t>
            </a:r>
            <a:r>
              <a:rPr lang="fr-FR" sz="2400" b="1" dirty="0">
                <a:latin typeface="Arial Narrow" pitchFamily="34" charset="0"/>
              </a:rPr>
              <a:t>, pour des données factuelles plus </a:t>
            </a:r>
            <a:r>
              <a:rPr lang="fr-FR" sz="2400" b="1" dirty="0" smtClean="0">
                <a:latin typeface="Arial Narrow" pitchFamily="34" charset="0"/>
              </a:rPr>
              <a:t>conséquentes:</a:t>
            </a:r>
            <a:endParaRPr lang="fr-FR" sz="2400" b="1" dirty="0">
              <a:latin typeface="Arial Narrow" pitchFamily="34" charset="0"/>
            </a:endParaRPr>
          </a:p>
        </p:txBody>
      </p:sp>
      <p:sp>
        <p:nvSpPr>
          <p:cNvPr id="4" name="Rectangle 3"/>
          <p:cNvSpPr/>
          <p:nvPr/>
        </p:nvSpPr>
        <p:spPr>
          <a:xfrm>
            <a:off x="500034" y="1357298"/>
            <a:ext cx="5429288" cy="10715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Wingdings" pitchFamily="2" charset="2"/>
              <a:buChar char="Ø"/>
            </a:pPr>
            <a:r>
              <a:rPr lang="fr-FR" sz="2400" b="1" dirty="0">
                <a:latin typeface="Arial Narrow" pitchFamily="34" charset="0"/>
              </a:rPr>
              <a:t>faire une recherche sélective </a:t>
            </a:r>
            <a:r>
              <a:rPr lang="fr-FR" sz="2400" b="1" dirty="0" smtClean="0">
                <a:latin typeface="Arial Narrow" pitchFamily="34" charset="0"/>
              </a:rPr>
              <a:t>et exhaustive</a:t>
            </a:r>
            <a:endParaRPr lang="fr-FR" sz="2400" b="1" dirty="0">
              <a:latin typeface="Arial Narrow" pitchFamily="34" charset="0"/>
            </a:endParaRPr>
          </a:p>
        </p:txBody>
      </p:sp>
      <p:sp>
        <p:nvSpPr>
          <p:cNvPr id="5" name="Rectangle 4"/>
          <p:cNvSpPr/>
          <p:nvPr/>
        </p:nvSpPr>
        <p:spPr>
          <a:xfrm>
            <a:off x="3929058" y="2786058"/>
            <a:ext cx="4857784" cy="10715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Wingdings" pitchFamily="2" charset="2"/>
              <a:buChar char="Ø"/>
            </a:pPr>
            <a:r>
              <a:rPr lang="fr-FR" sz="2400" b="1" dirty="0" smtClean="0">
                <a:latin typeface="Arial Narrow" pitchFamily="34" charset="0"/>
              </a:rPr>
              <a:t> les collecter </a:t>
            </a:r>
            <a:r>
              <a:rPr lang="fr-FR" sz="2400" b="1" i="1" dirty="0" smtClean="0">
                <a:latin typeface="Arial Narrow" pitchFamily="34" charset="0"/>
              </a:rPr>
              <a:t>via Internet</a:t>
            </a:r>
            <a:endParaRPr lang="fr-FR" sz="2400" b="1" dirty="0">
              <a:latin typeface="Arial Narrow" pitchFamily="34" charset="0"/>
            </a:endParaRPr>
          </a:p>
        </p:txBody>
      </p:sp>
      <p:sp>
        <p:nvSpPr>
          <p:cNvPr id="6" name="Rectangle 5"/>
          <p:cNvSpPr/>
          <p:nvPr/>
        </p:nvSpPr>
        <p:spPr>
          <a:xfrm>
            <a:off x="500034" y="4214818"/>
            <a:ext cx="5500726" cy="10715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Wingdings" pitchFamily="2" charset="2"/>
              <a:buChar char="Ø"/>
            </a:pPr>
            <a:r>
              <a:rPr lang="fr-FR" sz="2400" b="1" dirty="0">
                <a:latin typeface="Arial Narrow" pitchFamily="34" charset="0"/>
              </a:rPr>
              <a:t>les manipuler </a:t>
            </a:r>
            <a:r>
              <a:rPr lang="fr-FR" sz="2400" b="1" i="1" dirty="0">
                <a:latin typeface="Arial Narrow" pitchFamily="34" charset="0"/>
              </a:rPr>
              <a:t>in </a:t>
            </a:r>
            <a:r>
              <a:rPr lang="fr-FR" sz="2400" b="1" i="1" dirty="0" err="1">
                <a:latin typeface="Arial Narrow" pitchFamily="34" charset="0"/>
              </a:rPr>
              <a:t>silico</a:t>
            </a:r>
            <a:endParaRPr lang="fr-FR" sz="2400" b="1" dirty="0">
              <a:latin typeface="Arial Narrow" pitchFamily="34" charset="0"/>
            </a:endParaRPr>
          </a:p>
        </p:txBody>
      </p:sp>
      <p:sp>
        <p:nvSpPr>
          <p:cNvPr id="7" name="Rectangle 6"/>
          <p:cNvSpPr/>
          <p:nvPr/>
        </p:nvSpPr>
        <p:spPr>
          <a:xfrm>
            <a:off x="3857620" y="5572140"/>
            <a:ext cx="4929222" cy="10715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Wingdings" pitchFamily="2" charset="2"/>
              <a:buChar char="Ø"/>
            </a:pPr>
            <a:r>
              <a:rPr lang="fr-FR" sz="2400" b="1" dirty="0" smtClean="0">
                <a:latin typeface="Arial Narrow" pitchFamily="34" charset="0"/>
              </a:rPr>
              <a:t>proposer </a:t>
            </a:r>
            <a:r>
              <a:rPr lang="fr-FR" sz="2400" b="1" dirty="0">
                <a:latin typeface="Arial Narrow" pitchFamily="34" charset="0"/>
              </a:rPr>
              <a:t>une représentation</a:t>
            </a:r>
          </a:p>
          <a:p>
            <a:r>
              <a:rPr lang="fr-FR" sz="2400" b="1" dirty="0">
                <a:latin typeface="Arial Narrow" pitchFamily="34" charset="0"/>
              </a:rPr>
              <a:t>graphique sur écran.</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2000"/>
                                        <p:tgtEl>
                                          <p:spTgt spid="3">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2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4">
                                            <p:bg/>
                                          </p:spTgt>
                                        </p:tgtEl>
                                        <p:attrNameLst>
                                          <p:attrName>style.visibility</p:attrName>
                                        </p:attrNameLst>
                                      </p:cBhvr>
                                      <p:to>
                                        <p:strVal val="visible"/>
                                      </p:to>
                                    </p:set>
                                    <p:anim calcmode="lin" valueType="num">
                                      <p:cBhvr additive="base">
                                        <p:cTn id="15" dur="500" fill="hold"/>
                                        <p:tgtEl>
                                          <p:spTgt spid="4">
                                            <p:bg/>
                                          </p:spTgt>
                                        </p:tgtEl>
                                        <p:attrNameLst>
                                          <p:attrName>ppt_x</p:attrName>
                                        </p:attrNameLst>
                                      </p:cBhvr>
                                      <p:tavLst>
                                        <p:tav tm="0">
                                          <p:val>
                                            <p:strVal val="#ppt_x"/>
                                          </p:val>
                                        </p:tav>
                                        <p:tav tm="100000">
                                          <p:val>
                                            <p:strVal val="#ppt_x"/>
                                          </p:val>
                                        </p:tav>
                                      </p:tavLst>
                                    </p:anim>
                                    <p:anim calcmode="lin" valueType="num">
                                      <p:cBhvr additive="base">
                                        <p:cTn id="16" dur="500" fill="hold"/>
                                        <p:tgtEl>
                                          <p:spTgt spid="4">
                                            <p:bg/>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4">
                                            <p:txEl>
                                              <p:pRg st="0" end="0"/>
                                            </p:txEl>
                                          </p:spTgt>
                                        </p:tgtEl>
                                        <p:attrNameLst>
                                          <p:attrName>style.visibility</p:attrName>
                                        </p:attrNameLst>
                                      </p:cBhvr>
                                      <p:to>
                                        <p:strVal val="visible"/>
                                      </p:to>
                                    </p:set>
                                    <p:anim calcmode="lin" valueType="num">
                                      <p:cBhvr additive="base">
                                        <p:cTn id="19"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bg/>
                                          </p:spTgt>
                                        </p:tgtEl>
                                        <p:attrNameLst>
                                          <p:attrName>style.visibility</p:attrName>
                                        </p:attrNameLst>
                                      </p:cBhvr>
                                      <p:to>
                                        <p:strVal val="visible"/>
                                      </p:to>
                                    </p:set>
                                    <p:anim calcmode="lin" valueType="num">
                                      <p:cBhvr additive="base">
                                        <p:cTn id="25" dur="500" fill="hold"/>
                                        <p:tgtEl>
                                          <p:spTgt spid="5">
                                            <p:bg/>
                                          </p:spTgt>
                                        </p:tgtEl>
                                        <p:attrNameLst>
                                          <p:attrName>ppt_x</p:attrName>
                                        </p:attrNameLst>
                                      </p:cBhvr>
                                      <p:tavLst>
                                        <p:tav tm="0">
                                          <p:val>
                                            <p:strVal val="#ppt_x"/>
                                          </p:val>
                                        </p:tav>
                                        <p:tav tm="100000">
                                          <p:val>
                                            <p:strVal val="#ppt_x"/>
                                          </p:val>
                                        </p:tav>
                                      </p:tavLst>
                                    </p:anim>
                                    <p:anim calcmode="lin" valueType="num">
                                      <p:cBhvr additive="base">
                                        <p:cTn id="26" dur="500" fill="hold"/>
                                        <p:tgtEl>
                                          <p:spTgt spid="5">
                                            <p:bg/>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5">
                                            <p:txEl>
                                              <p:pRg st="0" end="0"/>
                                            </p:txEl>
                                          </p:spTgt>
                                        </p:tgtEl>
                                        <p:attrNameLst>
                                          <p:attrName>style.visibility</p:attrName>
                                        </p:attrNameLst>
                                      </p:cBhvr>
                                      <p:to>
                                        <p:strVal val="visible"/>
                                      </p:to>
                                    </p:set>
                                    <p:anim calcmode="lin" valueType="num">
                                      <p:cBhvr additive="base">
                                        <p:cTn id="29"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6">
                                            <p:bg/>
                                          </p:spTgt>
                                        </p:tgtEl>
                                        <p:attrNameLst>
                                          <p:attrName>style.visibility</p:attrName>
                                        </p:attrNameLst>
                                      </p:cBhvr>
                                      <p:to>
                                        <p:strVal val="visible"/>
                                      </p:to>
                                    </p:set>
                                    <p:anim calcmode="lin" valueType="num">
                                      <p:cBhvr additive="base">
                                        <p:cTn id="35" dur="500" fill="hold"/>
                                        <p:tgtEl>
                                          <p:spTgt spid="6">
                                            <p:bg/>
                                          </p:spTgt>
                                        </p:tgtEl>
                                        <p:attrNameLst>
                                          <p:attrName>ppt_x</p:attrName>
                                        </p:attrNameLst>
                                      </p:cBhvr>
                                      <p:tavLst>
                                        <p:tav tm="0">
                                          <p:val>
                                            <p:strVal val="#ppt_x"/>
                                          </p:val>
                                        </p:tav>
                                        <p:tav tm="100000">
                                          <p:val>
                                            <p:strVal val="#ppt_x"/>
                                          </p:val>
                                        </p:tav>
                                      </p:tavLst>
                                    </p:anim>
                                    <p:anim calcmode="lin" valueType="num">
                                      <p:cBhvr additive="base">
                                        <p:cTn id="36" dur="500" fill="hold"/>
                                        <p:tgtEl>
                                          <p:spTgt spid="6">
                                            <p:bg/>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6">
                                            <p:txEl>
                                              <p:pRg st="0" end="0"/>
                                            </p:txEl>
                                          </p:spTgt>
                                        </p:tgtEl>
                                        <p:attrNameLst>
                                          <p:attrName>style.visibility</p:attrName>
                                        </p:attrNameLst>
                                      </p:cBhvr>
                                      <p:to>
                                        <p:strVal val="visible"/>
                                      </p:to>
                                    </p:set>
                                    <p:anim calcmode="lin" valueType="num">
                                      <p:cBhvr additive="base">
                                        <p:cTn id="39"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7">
                                            <p:bg/>
                                          </p:spTgt>
                                        </p:tgtEl>
                                        <p:attrNameLst>
                                          <p:attrName>style.visibility</p:attrName>
                                        </p:attrNameLst>
                                      </p:cBhvr>
                                      <p:to>
                                        <p:strVal val="visible"/>
                                      </p:to>
                                    </p:set>
                                    <p:anim calcmode="lin" valueType="num">
                                      <p:cBhvr additive="base">
                                        <p:cTn id="45" dur="500" fill="hold"/>
                                        <p:tgtEl>
                                          <p:spTgt spid="7">
                                            <p:bg/>
                                          </p:spTgt>
                                        </p:tgtEl>
                                        <p:attrNameLst>
                                          <p:attrName>ppt_x</p:attrName>
                                        </p:attrNameLst>
                                      </p:cBhvr>
                                      <p:tavLst>
                                        <p:tav tm="0">
                                          <p:val>
                                            <p:strVal val="#ppt_x"/>
                                          </p:val>
                                        </p:tav>
                                        <p:tav tm="100000">
                                          <p:val>
                                            <p:strVal val="#ppt_x"/>
                                          </p:val>
                                        </p:tav>
                                      </p:tavLst>
                                    </p:anim>
                                    <p:anim calcmode="lin" valueType="num">
                                      <p:cBhvr additive="base">
                                        <p:cTn id="46" dur="500" fill="hold"/>
                                        <p:tgtEl>
                                          <p:spTgt spid="7">
                                            <p:bg/>
                                          </p:spTgt>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7">
                                            <p:txEl>
                                              <p:pRg st="0" end="0"/>
                                            </p:txEl>
                                          </p:spTgt>
                                        </p:tgtEl>
                                        <p:attrNameLst>
                                          <p:attrName>style.visibility</p:attrName>
                                        </p:attrNameLst>
                                      </p:cBhvr>
                                      <p:to>
                                        <p:strVal val="visible"/>
                                      </p:to>
                                    </p:set>
                                    <p:anim calcmode="lin" valueType="num">
                                      <p:cBhvr additive="base">
                                        <p:cTn id="49"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7">
                                            <p:txEl>
                                              <p:pRg st="0" end="0"/>
                                            </p:txEl>
                                          </p:spTgt>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7">
                                            <p:txEl>
                                              <p:pRg st="1" end="1"/>
                                            </p:txEl>
                                          </p:spTgt>
                                        </p:tgtEl>
                                        <p:attrNameLst>
                                          <p:attrName>style.visibility</p:attrName>
                                        </p:attrNameLst>
                                      </p:cBhvr>
                                      <p:to>
                                        <p:strVal val="visible"/>
                                      </p:to>
                                    </p:set>
                                    <p:anim calcmode="lin" valueType="num">
                                      <p:cBhvr additive="base">
                                        <p:cTn id="5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animBg="1"/>
      <p:bldP spid="4" grpId="0" build="allAtOnce" animBg="1"/>
      <p:bldP spid="5" grpId="0" build="allAtOnce" animBg="1"/>
      <p:bldP spid="6" grpId="0" build="allAtOnce" animBg="1"/>
      <p:bldP spid="7" grpId="0" build="allAtOnce"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714620"/>
            <a:ext cx="8305800" cy="1357322"/>
          </a:xfrm>
        </p:spPr>
        <p:txBody>
          <a:bodyPr>
            <a:normAutofit/>
          </a:bodyPr>
          <a:lstStyle/>
          <a:p>
            <a:pPr algn="ctr"/>
            <a:r>
              <a:rPr lang="fr-FR" sz="6000" dirty="0" smtClean="0">
                <a:latin typeface="Algerian" pitchFamily="82" charset="0"/>
                <a:cs typeface="Aharoni" pitchFamily="2" charset="-79"/>
              </a:rPr>
              <a:t>Definition:</a:t>
            </a:r>
            <a:endParaRPr lang="fr-FR" sz="6000" dirty="0">
              <a:latin typeface="Algerian" pitchFamily="82" charset="0"/>
              <a:cs typeface="Aharoni" pitchFamily="2" charset="-79"/>
            </a:endParaRPr>
          </a:p>
        </p:txBody>
      </p:sp>
    </p:spTree>
  </p:cSld>
  <p:clrMapOvr>
    <a:masterClrMapping/>
  </p:clrMapOvr>
  <p:transition spd="slow">
    <p:newsflash/>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0" y="214290"/>
            <a:ext cx="9144000" cy="1571636"/>
          </a:xfrm>
          <a:prstGeom prst="roundRect">
            <a:avLst/>
          </a:prstGeom>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latin typeface="Arial Narrow" pitchFamily="34" charset="0"/>
              </a:rPr>
              <a:t>In </a:t>
            </a:r>
            <a:r>
              <a:rPr lang="fr-FR" sz="2400" b="1" dirty="0" err="1">
                <a:latin typeface="Arial Narrow" pitchFamily="34" charset="0"/>
              </a:rPr>
              <a:t>silico</a:t>
            </a:r>
            <a:r>
              <a:rPr lang="fr-FR" sz="2400" b="1" dirty="0">
                <a:latin typeface="Arial Narrow" pitchFamily="34" charset="0"/>
              </a:rPr>
              <a:t> est une expression utilisée pour dire: </a:t>
            </a:r>
            <a:r>
              <a:rPr lang="fr-FR" sz="2400" b="1" dirty="0" smtClean="0">
                <a:latin typeface="Arial Narrow" pitchFamily="34" charset="0"/>
              </a:rPr>
              <a:t>réalisée </a:t>
            </a:r>
            <a:r>
              <a:rPr lang="fr-FR" sz="2400" b="1" dirty="0">
                <a:latin typeface="Arial Narrow" pitchFamily="34" charset="0"/>
              </a:rPr>
              <a:t>sur  ordinateur, et </a:t>
            </a:r>
            <a:r>
              <a:rPr lang="fr-FR" sz="2400" b="1" dirty="0" smtClean="0">
                <a:latin typeface="Arial Narrow" pitchFamily="34" charset="0"/>
              </a:rPr>
              <a:t>cette méthode ne </a:t>
            </a:r>
            <a:r>
              <a:rPr lang="fr-FR" sz="2400" b="1" dirty="0">
                <a:latin typeface="Arial Narrow" pitchFamily="34" charset="0"/>
              </a:rPr>
              <a:t>se réfère pas à des calculs effectués par ordinateur de façon générique</a:t>
            </a:r>
            <a:r>
              <a:rPr lang="fr-FR" sz="2000" b="1" dirty="0">
                <a:latin typeface="Arial Narrow" pitchFamily="34" charset="0"/>
              </a:rPr>
              <a:t>. </a:t>
            </a:r>
          </a:p>
        </p:txBody>
      </p:sp>
      <p:sp>
        <p:nvSpPr>
          <p:cNvPr id="6" name="Rectangle à coins arrondis 5"/>
          <p:cNvSpPr/>
          <p:nvPr/>
        </p:nvSpPr>
        <p:spPr>
          <a:xfrm flipH="1">
            <a:off x="928662" y="2786058"/>
            <a:ext cx="7072362" cy="11430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latin typeface="Arial Narrow" pitchFamily="34" charset="0"/>
              </a:rPr>
              <a:t>L’expérience </a:t>
            </a:r>
            <a:r>
              <a:rPr lang="fr-FR" sz="2400" b="1" i="1" dirty="0">
                <a:latin typeface="Arial Narrow" pitchFamily="34" charset="0"/>
              </a:rPr>
              <a:t>in </a:t>
            </a:r>
            <a:r>
              <a:rPr lang="fr-FR" sz="2400" b="1" i="1" dirty="0" err="1">
                <a:latin typeface="Arial Narrow" pitchFamily="34" charset="0"/>
              </a:rPr>
              <a:t>silico</a:t>
            </a:r>
            <a:r>
              <a:rPr lang="fr-FR" sz="2400" b="1" i="1" dirty="0">
                <a:latin typeface="Arial Narrow" pitchFamily="34" charset="0"/>
              </a:rPr>
              <a:t> </a:t>
            </a:r>
            <a:r>
              <a:rPr lang="fr-FR" sz="2400" b="1" dirty="0">
                <a:latin typeface="Arial Narrow" pitchFamily="34" charset="0"/>
              </a:rPr>
              <a:t>correspond alors à une intervention virtuelle sur un monde </a:t>
            </a:r>
            <a:r>
              <a:rPr lang="fr-FR" sz="2400" b="1" dirty="0" smtClean="0">
                <a:latin typeface="Arial Narrow" pitchFamily="34" charset="0"/>
              </a:rPr>
              <a:t>fictif.</a:t>
            </a:r>
            <a:endParaRPr lang="fr-FR" sz="2400" b="1" dirty="0">
              <a:latin typeface="Arial Narrow" pitchFamily="34" charset="0"/>
            </a:endParaRPr>
          </a:p>
        </p:txBody>
      </p:sp>
      <p:sp>
        <p:nvSpPr>
          <p:cNvPr id="8" name="Rectangle à coins arrondis 7"/>
          <p:cNvSpPr/>
          <p:nvPr/>
        </p:nvSpPr>
        <p:spPr>
          <a:xfrm>
            <a:off x="0" y="4929198"/>
            <a:ext cx="9144000" cy="15716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latin typeface="Arial Narrow" pitchFamily="34" charset="0"/>
              </a:rPr>
              <a:t>avec ces expériences </a:t>
            </a:r>
            <a:r>
              <a:rPr lang="fr-FR" sz="2400" b="1" i="1" dirty="0">
                <a:latin typeface="Arial Narrow" pitchFamily="34" charset="0"/>
              </a:rPr>
              <a:t>in </a:t>
            </a:r>
            <a:r>
              <a:rPr lang="fr-FR" sz="2400" b="1" i="1" dirty="0" err="1">
                <a:latin typeface="Arial Narrow" pitchFamily="34" charset="0"/>
              </a:rPr>
              <a:t>silico</a:t>
            </a:r>
            <a:r>
              <a:rPr lang="fr-FR" sz="2400" b="1" dirty="0">
                <a:latin typeface="Arial Narrow" pitchFamily="34" charset="0"/>
              </a:rPr>
              <a:t>, les sciences se trouvent à la croisée du réel et du </a:t>
            </a:r>
            <a:r>
              <a:rPr lang="fr-FR" sz="2400" b="1" dirty="0" smtClean="0">
                <a:latin typeface="Arial Narrow" pitchFamily="34" charset="0"/>
              </a:rPr>
              <a:t>virtuel.</a:t>
            </a:r>
            <a:endParaRPr lang="fr-FR" sz="2400" b="1" dirty="0">
              <a:latin typeface="Arial Narrow" pitchFamily="34"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animEffect transition="in" filter="fade">
                                      <p:cBhvr>
                                        <p:cTn id="7" dur="2000"/>
                                        <p:tgtEl>
                                          <p:spTgt spid="5">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
                                            <p:txEl>
                                              <p:pRg st="0" end="0"/>
                                            </p:txEl>
                                          </p:spTgt>
                                        </p:tgtEl>
                                        <p:attrNameLst>
                                          <p:attrName>style.visibility</p:attrName>
                                        </p:attrNameLst>
                                      </p:cBhvr>
                                      <p:to>
                                        <p:strVal val="visible"/>
                                      </p:to>
                                    </p:set>
                                    <p:animEffect transition="in" filter="fade">
                                      <p:cBhvr>
                                        <p:cTn id="10" dur="2000"/>
                                        <p:tgtEl>
                                          <p:spTgt spid="5">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6">
                                            <p:bg/>
                                          </p:spTgt>
                                        </p:tgtEl>
                                        <p:attrNameLst>
                                          <p:attrName>style.visibility</p:attrName>
                                        </p:attrNameLst>
                                      </p:cBhvr>
                                      <p:to>
                                        <p:strVal val="visible"/>
                                      </p:to>
                                    </p:set>
                                    <p:animEffect transition="in" filter="fade">
                                      <p:cBhvr>
                                        <p:cTn id="15" dur="2000"/>
                                        <p:tgtEl>
                                          <p:spTgt spid="6">
                                            <p:bg/>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6">
                                            <p:txEl>
                                              <p:pRg st="0" end="0"/>
                                            </p:txEl>
                                          </p:spTgt>
                                        </p:tgtEl>
                                        <p:attrNameLst>
                                          <p:attrName>style.visibility</p:attrName>
                                        </p:attrNameLst>
                                      </p:cBhvr>
                                      <p:to>
                                        <p:strVal val="visible"/>
                                      </p:to>
                                    </p:set>
                                    <p:animEffect transition="in" filter="fade">
                                      <p:cBhvr>
                                        <p:cTn id="18" dur="2000"/>
                                        <p:tgtEl>
                                          <p:spTgt spid="6">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8">
                                            <p:bg/>
                                          </p:spTgt>
                                        </p:tgtEl>
                                        <p:attrNameLst>
                                          <p:attrName>style.visibility</p:attrName>
                                        </p:attrNameLst>
                                      </p:cBhvr>
                                      <p:to>
                                        <p:strVal val="visible"/>
                                      </p:to>
                                    </p:set>
                                    <p:animEffect transition="in" filter="fade">
                                      <p:cBhvr>
                                        <p:cTn id="23" dur="2000"/>
                                        <p:tgtEl>
                                          <p:spTgt spid="8">
                                            <p:bg/>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8">
                                            <p:txEl>
                                              <p:pRg st="0" end="0"/>
                                            </p:txEl>
                                          </p:spTgt>
                                        </p:tgtEl>
                                        <p:attrNameLst>
                                          <p:attrName>style.visibility</p:attrName>
                                        </p:attrNameLst>
                                      </p:cBhvr>
                                      <p:to>
                                        <p:strVal val="visible"/>
                                      </p:to>
                                    </p:set>
                                    <p:animEffect transition="in" filter="fade">
                                      <p:cBhvr>
                                        <p:cTn id="26" dur="20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animBg="1"/>
      <p:bldP spid="6" grpId="0" build="allAtOnce" animBg="1"/>
      <p:bldP spid="8" grpId="0" build="allAtOnce"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avec flèche vers le bas 2"/>
          <p:cNvSpPr/>
          <p:nvPr/>
        </p:nvSpPr>
        <p:spPr>
          <a:xfrm>
            <a:off x="285720" y="285728"/>
            <a:ext cx="8643998" cy="2571768"/>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latin typeface="Arial Narrow" pitchFamily="34" charset="0"/>
              </a:rPr>
              <a:t>Ces méthodes, également appelées les SAR </a:t>
            </a:r>
            <a:r>
              <a:rPr lang="fr-FR" sz="2000" b="1" dirty="0">
                <a:latin typeface="Arial Narrow" pitchFamily="34" charset="0"/>
              </a:rPr>
              <a:t>ou (</a:t>
            </a:r>
            <a:r>
              <a:rPr lang="fr-FR" sz="2000" b="1" dirty="0" smtClean="0">
                <a:latin typeface="Arial Narrow" pitchFamily="34" charset="0"/>
              </a:rPr>
              <a:t>Q)SAR ou « </a:t>
            </a:r>
            <a:r>
              <a:rPr lang="fr-FR" sz="2000" b="1" dirty="0">
                <a:latin typeface="Arial Narrow" pitchFamily="34" charset="0"/>
              </a:rPr>
              <a:t>systèmes experts », font appel à des outils informatiques, d’où leur nom « in </a:t>
            </a:r>
            <a:r>
              <a:rPr lang="fr-FR" sz="2000" b="1" dirty="0" err="1">
                <a:latin typeface="Arial Narrow" pitchFamily="34" charset="0"/>
              </a:rPr>
              <a:t>silico</a:t>
            </a:r>
            <a:r>
              <a:rPr lang="fr-FR" sz="2000" b="1" dirty="0">
                <a:latin typeface="Arial Narrow" pitchFamily="34" charset="0"/>
              </a:rPr>
              <a:t> ».</a:t>
            </a:r>
            <a:endParaRPr lang="fr-FR" sz="2000" b="1" i="1" dirty="0">
              <a:latin typeface="Arial Narrow" pitchFamily="34" charset="0"/>
            </a:endParaRPr>
          </a:p>
          <a:p>
            <a:pPr algn="ctr"/>
            <a:r>
              <a:rPr lang="fr-FR" sz="2000" dirty="0" smtClean="0"/>
              <a:t>  </a:t>
            </a:r>
            <a:endParaRPr lang="fr-FR" sz="2000" dirty="0"/>
          </a:p>
        </p:txBody>
      </p:sp>
      <p:sp>
        <p:nvSpPr>
          <p:cNvPr id="1028" name="Rectangle 4"/>
          <p:cNvSpPr>
            <a:spLocks noChangeArrowheads="1"/>
          </p:cNvSpPr>
          <p:nvPr/>
        </p:nvSpPr>
        <p:spPr bwMode="auto">
          <a:xfrm>
            <a:off x="4071934" y="2143116"/>
            <a:ext cx="1285884"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trike="noStrike" normalizeH="0" baseline="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Narrow" pitchFamily="34" charset="0"/>
                <a:ea typeface="Calibri" pitchFamily="34" charset="0"/>
                <a:cs typeface="Arial" pitchFamily="34" charset="0"/>
              </a:rPr>
              <a:t>comment ?</a:t>
            </a:r>
            <a:endParaRPr kumimoji="0" lang="fr-FR" strike="noStrike" normalizeH="0" baseline="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Arial Narrow" pitchFamily="34" charset="0"/>
              <a:cs typeface="Arial" pitchFamily="34" charset="0"/>
            </a:endParaRPr>
          </a:p>
        </p:txBody>
      </p:sp>
      <p:sp>
        <p:nvSpPr>
          <p:cNvPr id="8" name="Organigramme : Alternative 7"/>
          <p:cNvSpPr/>
          <p:nvPr/>
        </p:nvSpPr>
        <p:spPr>
          <a:xfrm>
            <a:off x="0" y="3000372"/>
            <a:ext cx="9144000" cy="157163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i="1" dirty="0" smtClean="0">
                <a:latin typeface="Arial Narrow" pitchFamily="34" charset="0"/>
              </a:rPr>
              <a:t>En représentant </a:t>
            </a:r>
            <a:r>
              <a:rPr lang="fr-FR" sz="2000" b="1" i="1" dirty="0">
                <a:latin typeface="Arial Narrow" pitchFamily="34" charset="0"/>
              </a:rPr>
              <a:t>une relation entre la structure d’un composé ou d’une classe de composés et un effet biologique, et donnent une réponse de type oui/non</a:t>
            </a:r>
            <a:r>
              <a:rPr lang="fr-FR" sz="2000" b="1" dirty="0" smtClean="0">
                <a:latin typeface="Arial Narrow" pitchFamily="34" charset="0"/>
              </a:rPr>
              <a:t>.</a:t>
            </a:r>
            <a:r>
              <a:rPr lang="fr-FR" sz="2000" b="1" dirty="0">
                <a:latin typeface="Arial Narrow" pitchFamily="34" charset="0"/>
              </a:rPr>
              <a:t> </a:t>
            </a:r>
            <a:r>
              <a:rPr lang="fr-FR" sz="2000" b="1" dirty="0" smtClean="0">
                <a:latin typeface="Arial Narrow" pitchFamily="34" charset="0"/>
              </a:rPr>
              <a:t>La quantitative utilisent </a:t>
            </a:r>
            <a:r>
              <a:rPr lang="fr-FR" sz="2000" b="1" dirty="0">
                <a:latin typeface="Arial Narrow" pitchFamily="34" charset="0"/>
              </a:rPr>
              <a:t>des modèles mathématiques plus élaborés et donnent des réponses plus complètes</a:t>
            </a:r>
          </a:p>
        </p:txBody>
      </p:sp>
      <p:sp>
        <p:nvSpPr>
          <p:cNvPr id="9" name="Rectangle à coins arrondis 8"/>
          <p:cNvSpPr/>
          <p:nvPr/>
        </p:nvSpPr>
        <p:spPr>
          <a:xfrm>
            <a:off x="0" y="4786322"/>
            <a:ext cx="9144000" cy="178595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000" b="1" dirty="0" smtClean="0">
                <a:latin typeface="Arial Narrow" pitchFamily="34" charset="0"/>
              </a:rPr>
              <a:t>Ces </a:t>
            </a:r>
            <a:r>
              <a:rPr lang="fr-FR" sz="2000" b="1" dirty="0">
                <a:latin typeface="Arial Narrow" pitchFamily="34" charset="0"/>
              </a:rPr>
              <a:t>catégories reposent sur des bases de données obtenues d’après des études in vivo ou in vitro, ou d’après des observations d’études cliniques, et les relient par des corrélations statistiques aux informations structurales</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2000"/>
                                        <p:tgtEl>
                                          <p:spTgt spid="3">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2000"/>
                                        <p:tgtEl>
                                          <p:spTgt spid="3">
                                            <p:txEl>
                                              <p:pRg st="0" end="0"/>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2000"/>
                                        <p:tgtEl>
                                          <p:spTgt spid="3">
                                            <p:txEl>
                                              <p:pRg st="1" end="1"/>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028">
                                            <p:txEl>
                                              <p:pRg st="0" end="0"/>
                                            </p:txEl>
                                          </p:spTgt>
                                        </p:tgtEl>
                                        <p:attrNameLst>
                                          <p:attrName>style.visibility</p:attrName>
                                        </p:attrNameLst>
                                      </p:cBhvr>
                                      <p:to>
                                        <p:strVal val="visible"/>
                                      </p:to>
                                    </p:set>
                                    <p:anim calcmode="lin" valueType="num">
                                      <p:cBhvr additive="base">
                                        <p:cTn id="18" dur="500" fill="hold"/>
                                        <p:tgtEl>
                                          <p:spTgt spid="1028">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102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8">
                                            <p:bg/>
                                          </p:spTgt>
                                        </p:tgtEl>
                                        <p:attrNameLst>
                                          <p:attrName>style.visibility</p:attrName>
                                        </p:attrNameLst>
                                      </p:cBhvr>
                                      <p:to>
                                        <p:strVal val="visible"/>
                                      </p:to>
                                    </p:set>
                                    <p:animEffect transition="in" filter="wipe(down)">
                                      <p:cBhvr>
                                        <p:cTn id="24" dur="500"/>
                                        <p:tgtEl>
                                          <p:spTgt spid="8">
                                            <p:bg/>
                                          </p:spTgt>
                                        </p:tgtEl>
                                      </p:cBhvr>
                                    </p:animEffect>
                                  </p:childTnLst>
                                </p:cTn>
                              </p:par>
                              <p:par>
                                <p:cTn id="25" presetID="22" presetClass="entr" presetSubtype="4" fill="hold" grpId="0" nodeType="withEffect">
                                  <p:stCondLst>
                                    <p:cond delay="0"/>
                                  </p:stCondLst>
                                  <p:childTnLst>
                                    <p:set>
                                      <p:cBhvr>
                                        <p:cTn id="26" dur="1" fill="hold">
                                          <p:stCondLst>
                                            <p:cond delay="0"/>
                                          </p:stCondLst>
                                        </p:cTn>
                                        <p:tgtEl>
                                          <p:spTgt spid="8">
                                            <p:txEl>
                                              <p:pRg st="0" end="0"/>
                                            </p:txEl>
                                          </p:spTgt>
                                        </p:tgtEl>
                                        <p:attrNameLst>
                                          <p:attrName>style.visibility</p:attrName>
                                        </p:attrNameLst>
                                      </p:cBhvr>
                                      <p:to>
                                        <p:strVal val="visible"/>
                                      </p:to>
                                    </p:set>
                                    <p:animEffect transition="in" filter="wipe(down)">
                                      <p:cBhvr>
                                        <p:cTn id="27" dur="500"/>
                                        <p:tgtEl>
                                          <p:spTgt spid="8">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
                                            <p:bg/>
                                          </p:spTgt>
                                        </p:tgtEl>
                                        <p:attrNameLst>
                                          <p:attrName>style.visibility</p:attrName>
                                        </p:attrNameLst>
                                      </p:cBhvr>
                                      <p:to>
                                        <p:strVal val="visible"/>
                                      </p:to>
                                    </p:set>
                                    <p:animEffect transition="in" filter="fade">
                                      <p:cBhvr>
                                        <p:cTn id="32" dur="2000"/>
                                        <p:tgtEl>
                                          <p:spTgt spid="9">
                                            <p:bg/>
                                          </p:spTgt>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9">
                                            <p:txEl>
                                              <p:pRg st="0" end="0"/>
                                            </p:txEl>
                                          </p:spTgt>
                                        </p:tgtEl>
                                        <p:attrNameLst>
                                          <p:attrName>style.visibility</p:attrName>
                                        </p:attrNameLst>
                                      </p:cBhvr>
                                      <p:to>
                                        <p:strVal val="visible"/>
                                      </p:to>
                                    </p:set>
                                    <p:animEffect transition="in" filter="fade">
                                      <p:cBhvr>
                                        <p:cTn id="35" dur="20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animBg="1"/>
      <p:bldP spid="1028" grpId="0" build="allAtOnce"/>
      <p:bldP spid="8" grpId="0" build="allAtOnce" animBg="1"/>
      <p:bldP spid="9" grpId="0" build="allAtOnce"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643182"/>
            <a:ext cx="8305800" cy="1143000"/>
          </a:xfrm>
        </p:spPr>
        <p:txBody>
          <a:bodyPr>
            <a:normAutofit/>
          </a:bodyPr>
          <a:lstStyle/>
          <a:p>
            <a:pPr algn="ctr"/>
            <a:r>
              <a:rPr lang="fr-FR" sz="6000" dirty="0" smtClean="0">
                <a:latin typeface="Algerian" pitchFamily="82" charset="0"/>
              </a:rPr>
              <a:t>Principe:</a:t>
            </a:r>
            <a:endParaRPr lang="fr-FR" sz="6000" dirty="0">
              <a:latin typeface="Algerian" pitchFamily="82" charset="0"/>
            </a:endParaRPr>
          </a:p>
        </p:txBody>
      </p:sp>
    </p:spTree>
  </p:cSld>
  <p:clrMapOvr>
    <a:masterClrMapping/>
  </p:clrMapOvr>
  <p:transition spd="slow">
    <p:newsflash/>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343</TotalTime>
  <Words>643</Words>
  <Application>Microsoft Office PowerPoint</Application>
  <PresentationFormat>Affichage à l'écran (4:3)</PresentationFormat>
  <Paragraphs>57</Paragraphs>
  <Slides>19</Slides>
  <Notes>0</Notes>
  <HiddenSlides>0</HiddenSlides>
  <MMClips>0</MMClips>
  <ScaleCrop>false</ScaleCrop>
  <HeadingPairs>
    <vt:vector size="4" baseType="variant">
      <vt:variant>
        <vt:lpstr>Thème</vt:lpstr>
      </vt:variant>
      <vt:variant>
        <vt:i4>1</vt:i4>
      </vt:variant>
      <vt:variant>
        <vt:lpstr>Titres des diapositives</vt:lpstr>
      </vt:variant>
      <vt:variant>
        <vt:i4>19</vt:i4>
      </vt:variant>
    </vt:vector>
  </HeadingPairs>
  <TitlesOfParts>
    <vt:vector size="20" baseType="lpstr">
      <vt:lpstr>Débit</vt:lpstr>
      <vt:lpstr>Analyse in silico </vt:lpstr>
      <vt:lpstr>Plan:</vt:lpstr>
      <vt:lpstr>INTRODUCTION:</vt:lpstr>
      <vt:lpstr>Diapositive 4</vt:lpstr>
      <vt:lpstr>Diapositive 5</vt:lpstr>
      <vt:lpstr>Definition:</vt:lpstr>
      <vt:lpstr>Diapositive 7</vt:lpstr>
      <vt:lpstr>Diapositive 8</vt:lpstr>
      <vt:lpstr>Principe:</vt:lpstr>
      <vt:lpstr>Diapositive 10</vt:lpstr>
      <vt:lpstr>Diapositive 11</vt:lpstr>
      <vt:lpstr>MODE D’APPLICATION:</vt:lpstr>
      <vt:lpstr>Diapositive 13</vt:lpstr>
      <vt:lpstr>Diapositive 14</vt:lpstr>
      <vt:lpstr>Diapositive 15</vt:lpstr>
      <vt:lpstr>Avantages:</vt:lpstr>
      <vt:lpstr>Diapositive 17</vt:lpstr>
      <vt:lpstr>Conclusion:</vt:lpstr>
      <vt:lpstr>Diapositive 19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Analyse in silico </dc:title>
  <dc:creator>HP</dc:creator>
  <cp:lastModifiedBy>REMILA</cp:lastModifiedBy>
  <cp:revision>11</cp:revision>
  <dcterms:created xsi:type="dcterms:W3CDTF">2010-05-24T10:38:55Z</dcterms:created>
  <dcterms:modified xsi:type="dcterms:W3CDTF">2010-05-25T09:05:38Z</dcterms:modified>
</cp:coreProperties>
</file>