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4" r:id="rId16"/>
    <p:sldId id="269" r:id="rId17"/>
    <p:sldId id="270" r:id="rId18"/>
    <p:sldId id="271"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2CE3379-67DB-4DBF-AD65-5E82C1FCF8E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CE3379-67DB-4DBF-AD65-5E82C1FCF8E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CE3379-67DB-4DBF-AD65-5E82C1FCF8E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425AC04-FC66-42D8-B16E-A5A67232EF33}" type="datetimeFigureOut">
              <a:rPr lang="fr-FR" smtClean="0"/>
              <a:pPr/>
              <a:t>25/05/2010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2CE3379-67DB-4DBF-AD65-5E82C1FCF8E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25AC04-FC66-42D8-B16E-A5A67232EF33}" type="datetimeFigureOut">
              <a:rPr lang="fr-FR" smtClean="0"/>
              <a:pPr/>
              <a:t>25/05/2010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CE3379-67DB-4DBF-AD65-5E82C1FCF8E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ctrTitle" idx="4294967295"/>
          </p:nvPr>
        </p:nvSpPr>
        <p:spPr>
          <a:xfrm>
            <a:off x="642910" y="2428868"/>
            <a:ext cx="7851775" cy="2928958"/>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fr-FR" sz="6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Analyse in </a:t>
            </a:r>
            <a:r>
              <a:rPr lang="fr-FR" sz="60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silico</a:t>
            </a:r>
            <a:r>
              <a:rPr lang="fr-FR" sz="6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
            </a:r>
            <a:br>
              <a:rPr lang="fr-FR" sz="6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br>
            <a:endParaRPr lang="fr-FR" sz="6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latin typeface="Arial Narrow" pitchFamily="34" charset="0"/>
              </a:rPr>
              <a:t>Les expériences </a:t>
            </a:r>
            <a:r>
              <a:rPr lang="fr-FR" sz="2200" b="1" i="1" dirty="0" smtClean="0">
                <a:latin typeface="Arial Narrow" pitchFamily="34" charset="0"/>
              </a:rPr>
              <a:t>in </a:t>
            </a:r>
            <a:r>
              <a:rPr lang="fr-FR" sz="2200" b="1" i="1" dirty="0" err="1" smtClean="0">
                <a:latin typeface="Arial Narrow" pitchFamily="34" charset="0"/>
              </a:rPr>
              <a:t>silico</a:t>
            </a:r>
            <a:r>
              <a:rPr lang="fr-FR" sz="2200" b="1" i="1" dirty="0" smtClean="0">
                <a:latin typeface="Arial Narrow" pitchFamily="34" charset="0"/>
              </a:rPr>
              <a:t> </a:t>
            </a:r>
            <a:r>
              <a:rPr lang="fr-FR" sz="2200" b="1" dirty="0" smtClean="0">
                <a:latin typeface="Arial Narrow" pitchFamily="34" charset="0"/>
              </a:rPr>
              <a:t>ont lieu virtuellement, sans toucher leur  objet d’investigation, sur </a:t>
            </a:r>
            <a:r>
              <a:rPr lang="fr-FR" sz="2200" b="1" dirty="0">
                <a:latin typeface="Arial Narrow" pitchFamily="34" charset="0"/>
              </a:rPr>
              <a:t>une représentation abstraite et numérisée de ces </a:t>
            </a:r>
            <a:r>
              <a:rPr lang="fr-FR" sz="2200" b="1" dirty="0" smtClean="0">
                <a:latin typeface="Arial Narrow" pitchFamily="34" charset="0"/>
              </a:rPr>
              <a:t>objets </a:t>
            </a:r>
            <a:r>
              <a:rPr lang="fr-FR" sz="2200" b="1" dirty="0">
                <a:latin typeface="Arial Narrow" pitchFamily="34" charset="0"/>
              </a:rPr>
              <a:t>Ces expériences relèvent essentiellement de deux principes </a:t>
            </a:r>
            <a:r>
              <a:rPr lang="fr-FR" sz="2200" b="1" dirty="0" smtClean="0">
                <a:latin typeface="Arial Narrow" pitchFamily="34" charset="0"/>
              </a:rPr>
              <a:t>:</a:t>
            </a:r>
          </a:p>
          <a:p>
            <a:pPr algn="ctr"/>
            <a:endParaRPr lang="fr-FR" dirty="0"/>
          </a:p>
        </p:txBody>
      </p:sp>
      <p:sp>
        <p:nvSpPr>
          <p:cNvPr id="5" name="Rectangle à coins arrondis 4"/>
          <p:cNvSpPr/>
          <p:nvPr/>
        </p:nvSpPr>
        <p:spPr>
          <a:xfrm>
            <a:off x="214282" y="2428868"/>
            <a:ext cx="3429024" cy="4214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latin typeface="Arial Narrow" pitchFamily="34" charset="0"/>
              </a:rPr>
              <a:t>1 -Le premier tient à la validation d’hypothèses sur de grandes quantités</a:t>
            </a:r>
          </a:p>
          <a:p>
            <a:r>
              <a:rPr lang="fr-FR" sz="2000" b="1" dirty="0">
                <a:latin typeface="Arial Narrow" pitchFamily="34" charset="0"/>
              </a:rPr>
              <a:t>de </a:t>
            </a:r>
            <a:r>
              <a:rPr lang="fr-FR" sz="2000" b="1" dirty="0" smtClean="0">
                <a:latin typeface="Arial Narrow" pitchFamily="34" charset="0"/>
              </a:rPr>
              <a:t>données préenregistrées </a:t>
            </a:r>
            <a:r>
              <a:rPr lang="fr-FR" sz="2000" b="1" dirty="0">
                <a:latin typeface="Arial Narrow" pitchFamily="34" charset="0"/>
              </a:rPr>
              <a:t>comme, par exemple, celles qui du séquençage de génomes ou de protéines. </a:t>
            </a:r>
          </a:p>
          <a:p>
            <a:endParaRPr lang="fr-FR" dirty="0"/>
          </a:p>
        </p:txBody>
      </p:sp>
      <p:sp>
        <p:nvSpPr>
          <p:cNvPr id="7" name="Rectangle à coins arrondis 6"/>
          <p:cNvSpPr/>
          <p:nvPr/>
        </p:nvSpPr>
        <p:spPr>
          <a:xfrm>
            <a:off x="5286380" y="2428868"/>
            <a:ext cx="3643338" cy="42148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latin typeface="Arial Narrow" pitchFamily="34" charset="0"/>
              </a:rPr>
              <a:t>2-Le second repose sur la simulation de processus naturels </a:t>
            </a:r>
            <a:r>
              <a:rPr lang="fr-FR" sz="2000" b="1" dirty="0" smtClean="0">
                <a:latin typeface="Arial Narrow" pitchFamily="34" charset="0"/>
              </a:rPr>
              <a:t>: dans beaucoup d’expériences </a:t>
            </a:r>
            <a:r>
              <a:rPr lang="fr-FR" sz="2000" b="1" i="1" dirty="0" smtClean="0">
                <a:latin typeface="Arial Narrow" pitchFamily="34" charset="0"/>
              </a:rPr>
              <a:t>in </a:t>
            </a:r>
            <a:r>
              <a:rPr lang="fr-FR" sz="2000" b="1" i="1" dirty="0" err="1" smtClean="0">
                <a:latin typeface="Arial Narrow" pitchFamily="34" charset="0"/>
              </a:rPr>
              <a:t>silico</a:t>
            </a:r>
            <a:r>
              <a:rPr lang="fr-FR" sz="2000" b="1" dirty="0" smtClean="0">
                <a:latin typeface="Arial Narrow" pitchFamily="34" charset="0"/>
              </a:rPr>
              <a:t>, l’ordinateur mime, par des transformations de représentations, des processus matériels.</a:t>
            </a:r>
            <a:endParaRPr lang="fr-FR"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down)">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Effect transition="in" filter="wipe(down)">
                                      <p:cBhvr>
                                        <p:cTn id="26" dur="500"/>
                                        <p:tgtEl>
                                          <p:spTgt spid="7">
                                            <p:bg/>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wipe(down)">
                                      <p:cBhvr>
                                        <p:cTn id="2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5" grpId="0" build="allAtOnce" animBg="1"/>
      <p:bldP spid="7"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Documents and Settings\HP\Bureau\in silico\T2_figure6.png"/>
          <p:cNvPicPr>
            <a:picLocks noGrp="1"/>
          </p:cNvPicPr>
          <p:nvPr>
            <p:ph idx="1"/>
          </p:nvPr>
        </p:nvPicPr>
        <p:blipFill>
          <a:blip r:embed="rId2" cstate="print"/>
          <a:srcRect/>
          <a:stretch>
            <a:fillRect/>
          </a:stretch>
        </p:blipFill>
        <p:spPr bwMode="auto">
          <a:xfrm>
            <a:off x="214282" y="0"/>
            <a:ext cx="8715436" cy="5000636"/>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500034" y="5429264"/>
            <a:ext cx="8001056" cy="1323439"/>
          </a:xfrm>
          <a:prstGeom prst="rect">
            <a:avLst/>
          </a:prstGeom>
        </p:spPr>
        <p:txBody>
          <a:bodyPr wrap="square">
            <a:spAutoFit/>
          </a:bodyPr>
          <a:lstStyle/>
          <a:p>
            <a:r>
              <a:rPr lang="fr-FR" sz="2000" b="1" dirty="0" smtClean="0">
                <a:latin typeface="Arial Narrow" pitchFamily="34" charset="0"/>
              </a:rPr>
              <a:t>de même que, dans toute expérience mentale, nous reproduisons en imagination des phénomènes réels, de même, dans beaucoup d’expériences </a:t>
            </a:r>
            <a:r>
              <a:rPr lang="fr-FR" sz="2000" b="1" i="1" dirty="0" smtClean="0">
                <a:latin typeface="Arial Narrow" pitchFamily="34" charset="0"/>
              </a:rPr>
              <a:t>in </a:t>
            </a:r>
            <a:r>
              <a:rPr lang="fr-FR" sz="2000" b="1" i="1" dirty="0" err="1" smtClean="0">
                <a:latin typeface="Arial Narrow" pitchFamily="34" charset="0"/>
              </a:rPr>
              <a:t>silico</a:t>
            </a:r>
            <a:r>
              <a:rPr lang="fr-FR" sz="2000" b="1" dirty="0" smtClean="0">
                <a:latin typeface="Arial Narrow" pitchFamily="34" charset="0"/>
              </a:rPr>
              <a:t>, l’ordinateur mime, par des transformations de représentations, des processus matériels.</a:t>
            </a:r>
            <a:endParaRPr lang="fr-FR" sz="2000" b="1" dirty="0">
              <a:latin typeface="Arial Narrow"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14620"/>
            <a:ext cx="8305800" cy="1143000"/>
          </a:xfrm>
        </p:spPr>
        <p:txBody>
          <a:bodyPr>
            <a:normAutofit/>
          </a:bodyPr>
          <a:lstStyle/>
          <a:p>
            <a:r>
              <a:rPr lang="fr-FR" sz="6000" b="1" dirty="0" smtClean="0">
                <a:latin typeface="Algerian" pitchFamily="82" charset="0"/>
              </a:rPr>
              <a:t>MODE D’APPLICATION:</a:t>
            </a:r>
            <a:endParaRPr lang="fr-FR" sz="6000" b="1" dirty="0">
              <a:latin typeface="Algerian" pitchFamily="82" charset="0"/>
            </a:endParaRP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42910" y="3857628"/>
            <a:ext cx="792958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t>      </a:t>
            </a:r>
            <a:r>
              <a:rPr lang="fr-FR" sz="2800" b="1" dirty="0" smtClean="0">
                <a:latin typeface="Arial Narrow" pitchFamily="34" charset="0"/>
              </a:rPr>
              <a:t>L’annotation </a:t>
            </a:r>
            <a:r>
              <a:rPr lang="fr-FR" sz="2800" b="1" i="1" dirty="0" smtClean="0">
                <a:latin typeface="Arial Narrow" pitchFamily="34" charset="0"/>
              </a:rPr>
              <a:t>in </a:t>
            </a:r>
            <a:r>
              <a:rPr lang="fr-FR" sz="2800" b="1" i="1" dirty="0" err="1" smtClean="0">
                <a:latin typeface="Arial Narrow" pitchFamily="34" charset="0"/>
              </a:rPr>
              <a:t>silico</a:t>
            </a:r>
            <a:r>
              <a:rPr lang="fr-FR" sz="2800" b="1" i="1" dirty="0" smtClean="0">
                <a:latin typeface="Arial Narrow" pitchFamily="34" charset="0"/>
              </a:rPr>
              <a:t> des </a:t>
            </a:r>
            <a:r>
              <a:rPr lang="fr-FR" sz="2800" b="1" dirty="0" smtClean="0">
                <a:latin typeface="Arial Narrow" pitchFamily="34" charset="0"/>
              </a:rPr>
              <a:t>séquences génomiques</a:t>
            </a:r>
            <a:endParaRPr lang="fr-FR" sz="2800" dirty="0">
              <a:latin typeface="Arial Narrow" pitchFamily="34" charset="0"/>
            </a:endParaRPr>
          </a:p>
        </p:txBody>
      </p:sp>
      <p:sp>
        <p:nvSpPr>
          <p:cNvPr id="5" name="Rectangle à coins arrondis 4"/>
          <p:cNvSpPr/>
          <p:nvPr/>
        </p:nvSpPr>
        <p:spPr>
          <a:xfrm>
            <a:off x="642910" y="1643050"/>
            <a:ext cx="792958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              </a:t>
            </a:r>
            <a:r>
              <a:rPr lang="fr-FR" sz="2800" b="1" dirty="0" smtClean="0">
                <a:latin typeface="Arial Narrow" pitchFamily="34" charset="0"/>
              </a:rPr>
              <a:t>Analyse in-</a:t>
            </a:r>
            <a:r>
              <a:rPr lang="fr-FR" sz="2800" b="1" dirty="0" err="1" smtClean="0">
                <a:latin typeface="Arial Narrow" pitchFamily="34" charset="0"/>
              </a:rPr>
              <a:t>silico</a:t>
            </a:r>
            <a:r>
              <a:rPr lang="fr-FR" sz="2800" b="1" dirty="0" smtClean="0">
                <a:latin typeface="Arial Narrow" pitchFamily="34" charset="0"/>
              </a:rPr>
              <a:t> de séquences protéiques</a:t>
            </a:r>
            <a:endParaRPr lang="fr-FR" sz="2800" b="1" dirty="0">
              <a:latin typeface="Arial Narrow"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20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avec flèche vers le bas 2"/>
          <p:cNvSpPr/>
          <p:nvPr/>
        </p:nvSpPr>
        <p:spPr>
          <a:xfrm>
            <a:off x="785786" y="214290"/>
            <a:ext cx="7358114" cy="257176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Arial Narrow" pitchFamily="34" charset="0"/>
              </a:rPr>
              <a:t> A quoi consiste une Stratégies d’annotation in </a:t>
            </a:r>
            <a:r>
              <a:rPr lang="fr-FR" sz="2400" b="1" dirty="0" err="1" smtClean="0">
                <a:latin typeface="Arial Narrow" pitchFamily="34" charset="0"/>
              </a:rPr>
              <a:t>silico</a:t>
            </a:r>
            <a:r>
              <a:rPr lang="fr-FR" sz="2400" b="1" dirty="0" smtClean="0">
                <a:latin typeface="Arial Narrow" pitchFamily="34" charset="0"/>
              </a:rPr>
              <a:t> des génomes</a:t>
            </a:r>
          </a:p>
          <a:p>
            <a:pPr algn="ctr"/>
            <a:r>
              <a:rPr lang="fr-FR" sz="4000" b="1" dirty="0" smtClean="0">
                <a:latin typeface="Arial Narrow" pitchFamily="34" charset="0"/>
              </a:rPr>
              <a:t>?</a:t>
            </a:r>
            <a:endParaRPr lang="fr-FR" sz="4000" dirty="0">
              <a:latin typeface="Arial Narrow" pitchFamily="34" charset="0"/>
            </a:endParaRPr>
          </a:p>
        </p:txBody>
      </p:sp>
      <p:sp>
        <p:nvSpPr>
          <p:cNvPr id="6" name="Rectangle 5"/>
          <p:cNvSpPr/>
          <p:nvPr/>
        </p:nvSpPr>
        <p:spPr>
          <a:xfrm>
            <a:off x="285720" y="2571744"/>
            <a:ext cx="2357454" cy="4000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Arial Narrow" pitchFamily="34" charset="0"/>
              </a:rPr>
              <a:t>extraire, à partir d’outils informatiques, le maximum d’information des données de</a:t>
            </a:r>
          </a:p>
          <a:p>
            <a:pPr algn="ctr"/>
            <a:r>
              <a:rPr lang="fr-FR" sz="2400" b="1" dirty="0" smtClean="0">
                <a:latin typeface="Arial Narrow" pitchFamily="34" charset="0"/>
              </a:rPr>
              <a:t>séquences</a:t>
            </a:r>
            <a:endParaRPr lang="fr-FR" sz="2400" b="1" dirty="0">
              <a:latin typeface="Arial Narrow" pitchFamily="34" charset="0"/>
            </a:endParaRPr>
          </a:p>
        </p:txBody>
      </p:sp>
      <p:sp>
        <p:nvSpPr>
          <p:cNvPr id="7" name="Chevron 6"/>
          <p:cNvSpPr/>
          <p:nvPr/>
        </p:nvSpPr>
        <p:spPr>
          <a:xfrm>
            <a:off x="3714744" y="3429000"/>
            <a:ext cx="1214446" cy="20717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Rectangle 7"/>
          <p:cNvSpPr/>
          <p:nvPr/>
        </p:nvSpPr>
        <p:spPr>
          <a:xfrm>
            <a:off x="5286380" y="3500438"/>
            <a:ext cx="3714776"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latin typeface="Arial Narrow" pitchFamily="34" charset="0"/>
              </a:rPr>
              <a:t>prédire des caractéristiques phénotypiques permettant de guider le travail</a:t>
            </a:r>
          </a:p>
          <a:p>
            <a:r>
              <a:rPr lang="fr-FR" sz="2400" dirty="0" smtClean="0">
                <a:latin typeface="Arial Narrow" pitchFamily="34" charset="0"/>
              </a:rPr>
              <a:t>expérimental.</a:t>
            </a:r>
            <a:endParaRPr lang="fr-FR" sz="2400" dirty="0">
              <a:latin typeface="Arial Narrow"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animEffect transition="in" filter="wipe(down)">
                                      <p:cBhvr>
                                        <p:cTn id="18" dur="500"/>
                                        <p:tgtEl>
                                          <p:spTgt spid="6">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ipe(down)">
                                      <p:cBhvr>
                                        <p:cTn id="21" dur="500"/>
                                        <p:tgtEl>
                                          <p:spTgt spid="6">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ipe(down)">
                                      <p:cBhvr>
                                        <p:cTn id="24" dur="5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bg/>
                                          </p:spTgt>
                                        </p:tgtEl>
                                        <p:attrNameLst>
                                          <p:attrName>style.visibility</p:attrName>
                                        </p:attrNameLst>
                                      </p:cBhvr>
                                      <p:to>
                                        <p:strVal val="visible"/>
                                      </p:to>
                                    </p:set>
                                    <p:animEffect transition="in" filter="wipe(down)">
                                      <p:cBhvr>
                                        <p:cTn id="35" dur="500"/>
                                        <p:tgtEl>
                                          <p:spTgt spid="8">
                                            <p:bg/>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wipe(down)">
                                      <p:cBhvr>
                                        <p:cTn id="38" dur="500"/>
                                        <p:tgtEl>
                                          <p:spTgt spid="8">
                                            <p:txEl>
                                              <p:pRg st="0" end="0"/>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animEffect transition="in" filter="wipe(down)">
                                      <p:cBhvr>
                                        <p:cTn id="4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6" grpId="0" build="allAtOnce" animBg="1"/>
      <p:bldP spid="7" grpId="0" animBg="1"/>
      <p:bldP spid="8"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85720" y="714356"/>
            <a:ext cx="4000528" cy="5572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28596" y="1928802"/>
            <a:ext cx="3286148" cy="2677656"/>
          </a:xfrm>
          <a:prstGeom prst="rect">
            <a:avLst/>
          </a:prstGeom>
        </p:spPr>
        <p:txBody>
          <a:bodyPr wrap="square">
            <a:spAutoFit/>
          </a:bodyPr>
          <a:lstStyle/>
          <a:p>
            <a:pPr>
              <a:buFont typeface="Wingdings" pitchFamily="2" charset="2"/>
              <a:buChar char="v"/>
            </a:pPr>
            <a:r>
              <a:rPr lang="fr-FR" sz="2400" b="1" dirty="0" smtClean="0">
                <a:solidFill>
                  <a:schemeClr val="bg1"/>
                </a:solidFill>
                <a:latin typeface="Arial Narrow" pitchFamily="34" charset="0"/>
              </a:rPr>
              <a:t>Dans une première étape, les régions codantes et les signaux (promoteurs et terminateurs de la transcription, sont </a:t>
            </a:r>
            <a:r>
              <a:rPr lang="fr-FR" sz="2400" b="1" dirty="0" smtClean="0">
                <a:solidFill>
                  <a:schemeClr val="bg1"/>
                </a:solidFill>
                <a:latin typeface="Arial Narrow" pitchFamily="34" charset="0"/>
              </a:rPr>
              <a:t>recherchés</a:t>
            </a:r>
            <a:endParaRPr lang="fr-FR" sz="2400" b="1" dirty="0" smtClean="0">
              <a:solidFill>
                <a:schemeClr val="bg1"/>
              </a:solidFill>
              <a:latin typeface="Arial Narrow" pitchFamily="34" charset="0"/>
            </a:endParaRPr>
          </a:p>
        </p:txBody>
      </p:sp>
      <p:sp>
        <p:nvSpPr>
          <p:cNvPr id="8" name="Rectangle à coins arrondis 7"/>
          <p:cNvSpPr/>
          <p:nvPr/>
        </p:nvSpPr>
        <p:spPr>
          <a:xfrm>
            <a:off x="5000628" y="714356"/>
            <a:ext cx="3857652" cy="5572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fr-FR" sz="2400" b="1" dirty="0" smtClean="0">
                <a:solidFill>
                  <a:schemeClr val="bg1"/>
                </a:solidFill>
                <a:latin typeface="Arial Narrow" pitchFamily="34" charset="0"/>
              </a:rPr>
              <a:t>dans un deuxième temps, aux relations qui lient ces objets biologiques: caractérisation des réseaux de régulation,  des voies métaboliques, et de l’usage des codons des gènes des organismes étudiés</a:t>
            </a:r>
            <a:r>
              <a:rPr lang="fr-FR" sz="2400" dirty="0" smtClean="0"/>
              <a:t>.</a:t>
            </a:r>
            <a:endParaRPr lang="fr-F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fade">
                                      <p:cBhvr>
                                        <p:cTn id="12" dur="2000"/>
                                        <p:tgtEl>
                                          <p:spTgt spid="8">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143248"/>
            <a:ext cx="8305800" cy="1143000"/>
          </a:xfrm>
        </p:spPr>
        <p:txBody>
          <a:bodyPr>
            <a:normAutofit/>
          </a:bodyPr>
          <a:lstStyle/>
          <a:p>
            <a:pPr algn="ctr"/>
            <a:r>
              <a:rPr lang="fr-FR" sz="6000" b="1" dirty="0" smtClean="0">
                <a:latin typeface="Algerian" pitchFamily="82" charset="0"/>
              </a:rPr>
              <a:t>Avantages:</a:t>
            </a:r>
            <a:endParaRPr lang="fr-FR" sz="6000" b="1" dirty="0">
              <a:latin typeface="Algerian" pitchFamily="82"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0" y="285728"/>
            <a:ext cx="9144000" cy="192882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fr-FR" sz="2400" b="1" dirty="0" smtClean="0">
                <a:latin typeface="Arial Narrow" pitchFamily="34" charset="0"/>
              </a:rPr>
              <a:t>Actuellement, ces méthodes </a:t>
            </a:r>
            <a:r>
              <a:rPr lang="fr-FR" sz="2400" b="1" i="1" dirty="0" smtClean="0">
                <a:latin typeface="Arial Narrow" pitchFamily="34" charset="0"/>
              </a:rPr>
              <a:t>in </a:t>
            </a:r>
            <a:r>
              <a:rPr lang="fr-FR" sz="2400" b="1" i="1" dirty="0" err="1" smtClean="0">
                <a:latin typeface="Arial Narrow" pitchFamily="34" charset="0"/>
              </a:rPr>
              <a:t>silico</a:t>
            </a:r>
            <a:r>
              <a:rPr lang="fr-FR" sz="2400" b="1" dirty="0" smtClean="0">
                <a:latin typeface="Arial Narrow" pitchFamily="34" charset="0"/>
              </a:rPr>
              <a:t> jouent un rôle d’orientation pour l’évaluation de produits pour lesquels aucune donnée n’est disponible</a:t>
            </a:r>
            <a:endParaRPr lang="fr-FR" sz="2400" b="1" dirty="0">
              <a:latin typeface="Arial Narrow" pitchFamily="34" charset="0"/>
            </a:endParaRPr>
          </a:p>
        </p:txBody>
      </p:sp>
      <p:sp>
        <p:nvSpPr>
          <p:cNvPr id="5" name="Organigramme : Alternative 4"/>
          <p:cNvSpPr/>
          <p:nvPr/>
        </p:nvSpPr>
        <p:spPr>
          <a:xfrm>
            <a:off x="0" y="3357562"/>
            <a:ext cx="9144000" cy="92869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Ø"/>
            </a:pPr>
            <a:r>
              <a:rPr lang="fr-FR" sz="2400" b="1" dirty="0">
                <a:latin typeface="Arial Narrow" pitchFamily="34" charset="0"/>
              </a:rPr>
              <a:t>Un exemple de recherche du potentiel </a:t>
            </a:r>
            <a:r>
              <a:rPr lang="fr-FR" sz="2400" b="1" dirty="0" err="1">
                <a:latin typeface="Arial Narrow" pitchFamily="34" charset="0"/>
              </a:rPr>
              <a:t>génotoxique</a:t>
            </a:r>
            <a:r>
              <a:rPr lang="fr-FR" sz="2400" b="1" dirty="0">
                <a:latin typeface="Arial Narrow" pitchFamily="34" charset="0"/>
              </a:rPr>
              <a:t> d’une molécule</a:t>
            </a:r>
            <a:r>
              <a:rPr lang="fr-FR" dirty="0"/>
              <a:t>.</a:t>
            </a:r>
          </a:p>
        </p:txBody>
      </p:sp>
      <p:sp>
        <p:nvSpPr>
          <p:cNvPr id="6" name="Organigramme : Alternative 5"/>
          <p:cNvSpPr/>
          <p:nvPr/>
        </p:nvSpPr>
        <p:spPr>
          <a:xfrm>
            <a:off x="214282" y="5143512"/>
            <a:ext cx="8643998" cy="14699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Ø"/>
            </a:pPr>
            <a:r>
              <a:rPr lang="fr-FR" sz="2400" b="1" dirty="0">
                <a:latin typeface="Arial Narrow" pitchFamily="34" charset="0"/>
              </a:rPr>
              <a:t>Dans la recherche in </a:t>
            </a:r>
            <a:r>
              <a:rPr lang="fr-FR" sz="2400" b="1" dirty="0" err="1">
                <a:latin typeface="Arial Narrow" pitchFamily="34" charset="0"/>
              </a:rPr>
              <a:t>silico</a:t>
            </a:r>
            <a:r>
              <a:rPr lang="fr-FR" sz="2400" b="1" dirty="0">
                <a:latin typeface="Arial Narrow" pitchFamily="34" charset="0"/>
              </a:rPr>
              <a:t> de la médecine est considérée comme ayant le potentiel d'accélérer le rythme des découvertes, tout en réduisant la nécessité de travaux de laboratoire et des essais cliniques coûteux.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down)">
                                      <p:cBhvr>
                                        <p:cTn id="23" dur="500"/>
                                        <p:tgtEl>
                                          <p:spTgt spid="6">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down)">
                                      <p:cBhvr>
                                        <p:cTn id="2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496"/>
            <a:ext cx="8305800" cy="1143000"/>
          </a:xfrm>
        </p:spPr>
        <p:txBody>
          <a:bodyPr>
            <a:normAutofit/>
          </a:bodyPr>
          <a:lstStyle/>
          <a:p>
            <a:pPr algn="ctr"/>
            <a:r>
              <a:rPr lang="fr-FR" sz="6000" b="1" dirty="0" smtClean="0">
                <a:latin typeface="Algerian" pitchFamily="82" charset="0"/>
              </a:rPr>
              <a:t>Conclusion:</a:t>
            </a:r>
            <a:endParaRPr lang="fr-FR" sz="6000" b="1" dirty="0">
              <a:latin typeface="Algerian" pitchFamily="82" charset="0"/>
            </a:endParaRPr>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71480"/>
            <a:ext cx="8929718" cy="830997"/>
          </a:xfrm>
          <a:prstGeom prst="rect">
            <a:avLst/>
          </a:prstGeom>
        </p:spPr>
        <p:txBody>
          <a:bodyPr wrap="square">
            <a:spAutoFit/>
          </a:bodyPr>
          <a:lstStyle/>
          <a:p>
            <a:r>
              <a:rPr lang="fr-FR" sz="2400" b="1" dirty="0" smtClean="0">
                <a:latin typeface="Arial Narrow" pitchFamily="34" charset="0"/>
              </a:rPr>
              <a:t>Il résulte de tout ce qui vient d’être dit qu’une science nouvelle se constitue sous nos yeux. Les ordinateurs y prennent une part centrale.</a:t>
            </a:r>
            <a:endParaRPr lang="fr-FR" sz="2400" b="1" dirty="0">
              <a:latin typeface="Arial Narrow" pitchFamily="34" charset="0"/>
            </a:endParaRPr>
          </a:p>
        </p:txBody>
      </p:sp>
      <p:sp>
        <p:nvSpPr>
          <p:cNvPr id="1025" name="Rectangle 1"/>
          <p:cNvSpPr>
            <a:spLocks noChangeArrowheads="1"/>
          </p:cNvSpPr>
          <p:nvPr/>
        </p:nvSpPr>
        <p:spPr bwMode="auto">
          <a:xfrm>
            <a:off x="142844" y="2000240"/>
            <a:ext cx="828680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Ils ne se présentent pas seulement comme des outils de calcul ou comme des répertoires de stockage d’information.</a:t>
            </a:r>
            <a:r>
              <a:rPr kumimoji="0" lang="fr-FR" sz="2400" b="1" i="0" u="none" strike="noStrike" cap="none" normalizeH="0" baseline="0" dirty="0" smtClean="0">
                <a:ln>
                  <a:noFill/>
                </a:ln>
                <a:solidFill>
                  <a:schemeClr val="tx1"/>
                </a:solidFill>
                <a:effectLst/>
                <a:latin typeface="Arial Narrow" pitchFamily="34" charset="0"/>
                <a:cs typeface="Arial" pitchFamily="34" charset="0"/>
              </a:rPr>
              <a:t> </a:t>
            </a:r>
          </a:p>
        </p:txBody>
      </p:sp>
      <p:sp>
        <p:nvSpPr>
          <p:cNvPr id="5" name="Rectangle 4"/>
          <p:cNvSpPr/>
          <p:nvPr/>
        </p:nvSpPr>
        <p:spPr>
          <a:xfrm>
            <a:off x="0" y="3071810"/>
            <a:ext cx="8715436" cy="1200329"/>
          </a:xfrm>
          <a:prstGeom prst="rect">
            <a:avLst/>
          </a:prstGeom>
        </p:spPr>
        <p:txBody>
          <a:bodyPr wrap="square">
            <a:spAutoFit/>
          </a:bodyPr>
          <a:lstStyle/>
          <a:p>
            <a:r>
              <a:rPr lang="fr-FR" sz="2400" b="1" dirty="0" smtClean="0">
                <a:latin typeface="Arial Narrow" pitchFamily="34" charset="0"/>
              </a:rPr>
              <a:t>Les capacités de simulation et de stockage se sont accrues dans des proportions si importantes qu’elles changent radicalement la nature de l’activité scientifique</a:t>
            </a:r>
            <a:endParaRPr lang="fr-FR" sz="2400" b="1" dirty="0">
              <a:latin typeface="Arial Narrow" pitchFamily="34" charset="0"/>
            </a:endParaRPr>
          </a:p>
        </p:txBody>
      </p:sp>
      <p:sp>
        <p:nvSpPr>
          <p:cNvPr id="1026" name="Rectangle 2"/>
          <p:cNvSpPr>
            <a:spLocks noChangeArrowheads="1"/>
          </p:cNvSpPr>
          <p:nvPr/>
        </p:nvSpPr>
        <p:spPr bwMode="auto">
          <a:xfrm>
            <a:off x="214282" y="4643446"/>
            <a:ext cx="821533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enfin, la science</a:t>
            </a:r>
            <a:r>
              <a:rPr lang="fr-FR" sz="2400" b="1" dirty="0" smtClean="0">
                <a:latin typeface="Arial Narrow" pitchFamily="34" charset="0"/>
                <a:ea typeface="Calibri" pitchFamily="34" charset="0"/>
                <a:cs typeface="Arial" pitchFamily="34" charset="0"/>
              </a:rPr>
              <a:t> </a:t>
            </a: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opère sur des mondes numériques imaginaires qui reproduisent le réel afin de nous aider à le</a:t>
            </a:r>
            <a:r>
              <a:rPr kumimoji="0" lang="fr-FR" sz="2400" b="1" i="0" u="none" strike="noStrike" cap="none" normalizeH="0" dirty="0" smtClean="0">
                <a:ln>
                  <a:noFill/>
                </a:ln>
                <a:solidFill>
                  <a:schemeClr val="tx1"/>
                </a:solidFill>
                <a:effectLst/>
                <a:latin typeface="Arial Narrow" pitchFamily="34" charset="0"/>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comprendre.</a:t>
            </a:r>
            <a:endParaRPr kumimoji="0" lang="fr-FR" sz="2400" b="1" i="0" u="none" strike="noStrike" cap="none" normalizeH="0" baseline="0" dirty="0" smtClean="0">
              <a:ln>
                <a:noFill/>
              </a:ln>
              <a:solidFill>
                <a:schemeClr val="tx1"/>
              </a:solidFill>
              <a:effectLst/>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fade">
                                      <p:cBhvr>
                                        <p:cTn id="12" dur="2000"/>
                                        <p:tgtEl>
                                          <p:spTgt spid="10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6">
                                            <p:txEl>
                                              <p:pRg st="0" end="0"/>
                                            </p:txEl>
                                          </p:spTgt>
                                        </p:tgtEl>
                                        <p:attrNameLst>
                                          <p:attrName>style.visibility</p:attrName>
                                        </p:attrNameLst>
                                      </p:cBhvr>
                                      <p:to>
                                        <p:strVal val="visible"/>
                                      </p:to>
                                    </p:set>
                                    <p:animEffect transition="in" filter="fade">
                                      <p:cBhvr>
                                        <p:cTn id="22" dur="2000"/>
                                        <p:tgtEl>
                                          <p:spTgt spid="10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025" grpId="0" build="allAtOnce"/>
      <p:bldP spid="5" grpId="0" build="allAtOnce"/>
      <p:bldP spid="102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pPr algn="ctr"/>
            <a:r>
              <a:rPr lang="fr-FR" sz="6000" b="1" dirty="0" smtClean="0">
                <a:latin typeface="Algerian" pitchFamily="82" charset="0"/>
              </a:rPr>
              <a:t>Plan:</a:t>
            </a:r>
            <a:endParaRPr lang="fr-FR" sz="6000" b="1" dirty="0">
              <a:latin typeface="Algerian" pitchFamily="82" charset="0"/>
            </a:endParaRPr>
          </a:p>
        </p:txBody>
      </p:sp>
      <p:sp>
        <p:nvSpPr>
          <p:cNvPr id="6" name="Rectangle 5"/>
          <p:cNvSpPr/>
          <p:nvPr/>
        </p:nvSpPr>
        <p:spPr>
          <a:xfrm>
            <a:off x="214282" y="2071678"/>
            <a:ext cx="1898277" cy="523220"/>
          </a:xfrm>
          <a:prstGeom prst="rect">
            <a:avLst/>
          </a:prstGeom>
        </p:spPr>
        <p:txBody>
          <a:bodyPr wrap="none">
            <a:spAutoFit/>
          </a:bodyPr>
          <a:lstStyle/>
          <a:p>
            <a:r>
              <a:rPr lang="fr-FR" sz="2800" b="1" dirty="0">
                <a:latin typeface="Arial Narrow" pitchFamily="34" charset="0"/>
              </a:rPr>
              <a:t>Introduction</a:t>
            </a:r>
          </a:p>
        </p:txBody>
      </p:sp>
      <p:sp>
        <p:nvSpPr>
          <p:cNvPr id="8" name="Rectangle 7"/>
          <p:cNvSpPr/>
          <p:nvPr/>
        </p:nvSpPr>
        <p:spPr>
          <a:xfrm>
            <a:off x="357158" y="2857496"/>
            <a:ext cx="1883849" cy="523220"/>
          </a:xfrm>
          <a:prstGeom prst="rect">
            <a:avLst/>
          </a:prstGeom>
        </p:spPr>
        <p:txBody>
          <a:bodyPr wrap="none">
            <a:spAutoFit/>
          </a:bodyPr>
          <a:lstStyle/>
          <a:p>
            <a:r>
              <a:rPr lang="fr-FR" sz="2800" b="1" dirty="0">
                <a:latin typeface="Arial Narrow" pitchFamily="34" charset="0"/>
              </a:rPr>
              <a:t>1</a:t>
            </a:r>
            <a:r>
              <a:rPr lang="fr-FR" sz="2800" b="1" dirty="0" smtClean="0">
                <a:latin typeface="Arial Narrow" pitchFamily="34" charset="0"/>
              </a:rPr>
              <a:t>-Définition</a:t>
            </a:r>
            <a:r>
              <a:rPr lang="fr-FR" sz="2800" b="1" dirty="0">
                <a:latin typeface="Arial Narrow" pitchFamily="34" charset="0"/>
              </a:rPr>
              <a:t> </a:t>
            </a:r>
          </a:p>
        </p:txBody>
      </p:sp>
      <p:sp>
        <p:nvSpPr>
          <p:cNvPr id="9" name="Rectangle 8"/>
          <p:cNvSpPr/>
          <p:nvPr/>
        </p:nvSpPr>
        <p:spPr>
          <a:xfrm>
            <a:off x="428596" y="3643314"/>
            <a:ext cx="1670650" cy="523220"/>
          </a:xfrm>
          <a:prstGeom prst="rect">
            <a:avLst/>
          </a:prstGeom>
        </p:spPr>
        <p:txBody>
          <a:bodyPr wrap="none">
            <a:spAutoFit/>
          </a:bodyPr>
          <a:lstStyle/>
          <a:p>
            <a:r>
              <a:rPr lang="fr-FR" sz="2800" b="1" dirty="0">
                <a:latin typeface="Arial Narrow" pitchFamily="34" charset="0"/>
              </a:rPr>
              <a:t>2</a:t>
            </a:r>
            <a:r>
              <a:rPr lang="fr-FR" sz="2800" b="1" dirty="0" smtClean="0">
                <a:latin typeface="Arial Narrow" pitchFamily="34" charset="0"/>
              </a:rPr>
              <a:t>-principe</a:t>
            </a:r>
            <a:r>
              <a:rPr lang="fr-FR" sz="2800" b="1" dirty="0">
                <a:latin typeface="Arial Narrow" pitchFamily="34" charset="0"/>
              </a:rPr>
              <a:t> </a:t>
            </a:r>
          </a:p>
        </p:txBody>
      </p:sp>
      <p:sp>
        <p:nvSpPr>
          <p:cNvPr id="10" name="Rectangle 9"/>
          <p:cNvSpPr/>
          <p:nvPr/>
        </p:nvSpPr>
        <p:spPr>
          <a:xfrm>
            <a:off x="428596" y="4929198"/>
            <a:ext cx="4930068" cy="523220"/>
          </a:xfrm>
          <a:prstGeom prst="rect">
            <a:avLst/>
          </a:prstGeom>
        </p:spPr>
        <p:txBody>
          <a:bodyPr wrap="none">
            <a:spAutoFit/>
          </a:bodyPr>
          <a:lstStyle/>
          <a:p>
            <a:r>
              <a:rPr lang="fr-FR" sz="2800" b="1" dirty="0" smtClean="0">
                <a:latin typeface="Arial Narrow" pitchFamily="34" charset="0"/>
              </a:rPr>
              <a:t>4</a:t>
            </a:r>
            <a:r>
              <a:rPr lang="fr-FR" sz="2800" b="1" dirty="0" smtClean="0">
                <a:latin typeface="Arial Narrow" pitchFamily="34" charset="0"/>
              </a:rPr>
              <a:t>-Avantages  </a:t>
            </a:r>
            <a:r>
              <a:rPr lang="fr-FR" sz="2800" b="1" dirty="0">
                <a:latin typeface="Arial Narrow" pitchFamily="34" charset="0"/>
              </a:rPr>
              <a:t>de l’analyse in </a:t>
            </a:r>
            <a:r>
              <a:rPr lang="fr-FR" sz="2800" b="1" dirty="0" err="1" smtClean="0">
                <a:latin typeface="Arial Narrow" pitchFamily="34" charset="0"/>
              </a:rPr>
              <a:t>silico</a:t>
            </a:r>
            <a:endParaRPr lang="fr-FR" sz="2800" b="1" dirty="0">
              <a:latin typeface="Arial Narrow" pitchFamily="34" charset="0"/>
            </a:endParaRPr>
          </a:p>
        </p:txBody>
      </p:sp>
      <p:sp>
        <p:nvSpPr>
          <p:cNvPr id="11" name="Rectangle 10"/>
          <p:cNvSpPr/>
          <p:nvPr/>
        </p:nvSpPr>
        <p:spPr>
          <a:xfrm>
            <a:off x="285720" y="5643578"/>
            <a:ext cx="1786066" cy="523220"/>
          </a:xfrm>
          <a:prstGeom prst="rect">
            <a:avLst/>
          </a:prstGeom>
        </p:spPr>
        <p:txBody>
          <a:bodyPr wrap="none">
            <a:spAutoFit/>
          </a:bodyPr>
          <a:lstStyle/>
          <a:p>
            <a:r>
              <a:rPr lang="fr-FR" sz="2800" b="1" dirty="0" smtClean="0">
                <a:latin typeface="Arial Narrow" pitchFamily="34" charset="0"/>
              </a:rPr>
              <a:t>Conclusion</a:t>
            </a:r>
            <a:endParaRPr lang="fr-FR" sz="2800" b="1" dirty="0">
              <a:latin typeface="Arial Narrow" pitchFamily="34" charset="0"/>
            </a:endParaRPr>
          </a:p>
        </p:txBody>
      </p:sp>
      <p:sp>
        <p:nvSpPr>
          <p:cNvPr id="12" name="Rectangle 11"/>
          <p:cNvSpPr/>
          <p:nvPr/>
        </p:nvSpPr>
        <p:spPr>
          <a:xfrm>
            <a:off x="428596" y="4286256"/>
            <a:ext cx="3567002" cy="523220"/>
          </a:xfrm>
          <a:prstGeom prst="rect">
            <a:avLst/>
          </a:prstGeom>
        </p:spPr>
        <p:txBody>
          <a:bodyPr wrap="none">
            <a:spAutoFit/>
          </a:bodyPr>
          <a:lstStyle/>
          <a:p>
            <a:r>
              <a:rPr lang="fr-FR" sz="2800" b="1" dirty="0" smtClean="0">
                <a:latin typeface="Arial Narrow" pitchFamily="34" charset="0"/>
              </a:rPr>
              <a:t>3</a:t>
            </a:r>
            <a:r>
              <a:rPr lang="fr-FR" sz="2800" b="1" dirty="0" smtClean="0">
                <a:latin typeface="Arial Narrow" pitchFamily="34" charset="0"/>
              </a:rPr>
              <a:t>-Domaine </a:t>
            </a:r>
            <a:r>
              <a:rPr lang="fr-FR" sz="2800" b="1" dirty="0" smtClean="0">
                <a:latin typeface="Arial Narrow" pitchFamily="34" charset="0"/>
              </a:rPr>
              <a:t>d’</a:t>
            </a:r>
            <a:r>
              <a:rPr lang="fr-FR" sz="2800" b="1" dirty="0" err="1" smtClean="0">
                <a:latin typeface="Arial Narrow" pitchFamily="34" charset="0"/>
              </a:rPr>
              <a:t>aplications</a:t>
            </a:r>
            <a:endParaRPr lang="fr-FR" sz="2800" b="1" dirty="0">
              <a:latin typeface="Arial Narrow"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 calcmode="lin" valueType="num">
                                      <p:cBhvr additive="base">
                                        <p:cTn id="2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 calcmode="lin" valueType="num">
                                      <p:cBhvr additive="base">
                                        <p:cTn id="3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 calcmode="lin" valueType="num">
                                      <p:cBhvr additive="base">
                                        <p:cTn id="4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allAtOnce"/>
      <p:bldP spid="8" grpId="0" build="allAtOnce"/>
      <p:bldP spid="9" grpId="0" build="allAtOnce"/>
      <p:bldP spid="10" grpId="0" build="allAtOnce"/>
      <p:bldP spid="11" grpId="0" build="allAtOnce"/>
      <p:bldP spid="1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38200" y="2714625"/>
            <a:ext cx="8305800" cy="1143000"/>
          </a:xfrm>
        </p:spPr>
        <p:txBody>
          <a:bodyPr/>
          <a:lstStyle/>
          <a:p>
            <a:pPr algn="ctr"/>
            <a:r>
              <a:rPr lang="fr-FR" b="1" dirty="0" smtClean="0"/>
              <a:t>INTRODUCTION:</a:t>
            </a:r>
            <a:endParaRPr lang="fr-FR" b="1" dirty="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071670" y="285728"/>
            <a:ext cx="507209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latin typeface="Arial Narrow" pitchFamily="34" charset="0"/>
              </a:rPr>
              <a:t> La bioinformatique </a:t>
            </a:r>
          </a:p>
        </p:txBody>
      </p:sp>
      <p:sp>
        <p:nvSpPr>
          <p:cNvPr id="3" name="Flèche vers le bas 2"/>
          <p:cNvSpPr/>
          <p:nvPr/>
        </p:nvSpPr>
        <p:spPr>
          <a:xfrm rot="2569747">
            <a:off x="1495566" y="2782111"/>
            <a:ext cx="484632" cy="729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vers le bas 3"/>
          <p:cNvSpPr/>
          <p:nvPr/>
        </p:nvSpPr>
        <p:spPr>
          <a:xfrm>
            <a:off x="5429256" y="2786058"/>
            <a:ext cx="4846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4286248" y="128586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1571604" y="2000240"/>
            <a:ext cx="5857916" cy="771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Arial Narrow" pitchFamily="34" charset="0"/>
              </a:rPr>
              <a:t>champ de recherche multidisciplinaire</a:t>
            </a:r>
          </a:p>
        </p:txBody>
      </p:sp>
      <p:sp>
        <p:nvSpPr>
          <p:cNvPr id="8" name="Flèche vers le bas 7"/>
          <p:cNvSpPr/>
          <p:nvPr/>
        </p:nvSpPr>
        <p:spPr>
          <a:xfrm rot="19136429">
            <a:off x="7035187" y="2785117"/>
            <a:ext cx="484632" cy="720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3500430" y="2786058"/>
            <a:ext cx="4846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0" y="3571876"/>
            <a:ext cx="214310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u="sng" dirty="0" smtClean="0"/>
              <a:t>biologiste</a:t>
            </a:r>
            <a:endParaRPr lang="fr-FR" sz="2400" dirty="0"/>
          </a:p>
        </p:txBody>
      </p:sp>
      <p:sp>
        <p:nvSpPr>
          <p:cNvPr id="15" name="Ellipse 14"/>
          <p:cNvSpPr/>
          <p:nvPr/>
        </p:nvSpPr>
        <p:spPr>
          <a:xfrm>
            <a:off x="7072330" y="3571876"/>
            <a:ext cx="207167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u="sng" dirty="0" smtClean="0"/>
              <a:t>physicien</a:t>
            </a:r>
            <a:endParaRPr lang="fr-FR" sz="2400" dirty="0"/>
          </a:p>
        </p:txBody>
      </p:sp>
      <p:sp>
        <p:nvSpPr>
          <p:cNvPr id="16" name="Ellipse 15"/>
          <p:cNvSpPr/>
          <p:nvPr/>
        </p:nvSpPr>
        <p:spPr>
          <a:xfrm>
            <a:off x="2000232" y="3571876"/>
            <a:ext cx="25717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u="sng" dirty="0" smtClean="0"/>
              <a:t>informaticien</a:t>
            </a:r>
            <a:endParaRPr lang="fr-FR" sz="2000" dirty="0"/>
          </a:p>
        </p:txBody>
      </p:sp>
      <p:sp>
        <p:nvSpPr>
          <p:cNvPr id="17" name="Ellipse 16"/>
          <p:cNvSpPr/>
          <p:nvPr/>
        </p:nvSpPr>
        <p:spPr>
          <a:xfrm>
            <a:off x="4572000" y="3571876"/>
            <a:ext cx="264320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u="sng" dirty="0" smtClean="0"/>
              <a:t>mathématicien</a:t>
            </a:r>
            <a:endParaRPr lang="fr-FR" sz="2000" dirty="0"/>
          </a:p>
        </p:txBody>
      </p:sp>
      <p:sp>
        <p:nvSpPr>
          <p:cNvPr id="18" name="Rectangle à coins arrondis 17"/>
          <p:cNvSpPr/>
          <p:nvPr/>
        </p:nvSpPr>
        <p:spPr>
          <a:xfrm>
            <a:off x="0" y="5429264"/>
            <a:ext cx="9144000" cy="1214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a:t>dans le but de résoudre un problème scientifique posé par la </a:t>
            </a:r>
            <a:r>
              <a:rPr lang="fr-FR" sz="3600" u="sng" dirty="0"/>
              <a:t>biologie</a:t>
            </a:r>
            <a:endParaRPr lang="fr-FR" sz="3600" b="1" dirty="0">
              <a:latin typeface="Arial Narrow" pitchFamily="34" charset="0"/>
            </a:endParaRPr>
          </a:p>
        </p:txBody>
      </p:sp>
      <p:sp>
        <p:nvSpPr>
          <p:cNvPr id="19" name="Flèche vers le bas 18"/>
          <p:cNvSpPr/>
          <p:nvPr/>
        </p:nvSpPr>
        <p:spPr>
          <a:xfrm>
            <a:off x="4357686" y="450057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20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2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bg/>
                                          </p:spTgt>
                                        </p:tgtEl>
                                        <p:attrNameLst>
                                          <p:attrName>style.visibility</p:attrName>
                                        </p:attrNameLst>
                                      </p:cBhvr>
                                      <p:to>
                                        <p:strVal val="visible"/>
                                      </p:to>
                                    </p:set>
                                    <p:animEffect transition="in" filter="fade">
                                      <p:cBhvr>
                                        <p:cTn id="33" dur="2000"/>
                                        <p:tgtEl>
                                          <p:spTgt spid="13">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
                                            <p:txEl>
                                              <p:pRg st="0" end="0"/>
                                            </p:txEl>
                                          </p:spTgt>
                                        </p:tgtEl>
                                        <p:attrNameLst>
                                          <p:attrName>style.visibility</p:attrName>
                                        </p:attrNameLst>
                                      </p:cBhvr>
                                      <p:to>
                                        <p:strVal val="visible"/>
                                      </p:to>
                                    </p:set>
                                    <p:animEffect transition="in" filter="fade">
                                      <p:cBhvr>
                                        <p:cTn id="36" dur="2000"/>
                                        <p:tgtEl>
                                          <p:spTgt spid="1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bg/>
                                          </p:spTgt>
                                        </p:tgtEl>
                                        <p:attrNameLst>
                                          <p:attrName>style.visibility</p:attrName>
                                        </p:attrNameLst>
                                      </p:cBhvr>
                                      <p:to>
                                        <p:strVal val="visible"/>
                                      </p:to>
                                    </p:set>
                                    <p:animEffect transition="in" filter="fade">
                                      <p:cBhvr>
                                        <p:cTn id="46" dur="2000"/>
                                        <p:tgtEl>
                                          <p:spTgt spid="16">
                                            <p:bg/>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Effect transition="in" filter="fade">
                                      <p:cBhvr>
                                        <p:cTn id="49" dur="2000"/>
                                        <p:tgtEl>
                                          <p:spTgt spid="1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down)">
                                      <p:cBhvr>
                                        <p:cTn id="54" dur="500"/>
                                        <p:tgtEl>
                                          <p:spTgt spid="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7">
                                            <p:bg/>
                                          </p:spTgt>
                                        </p:tgtEl>
                                        <p:attrNameLst>
                                          <p:attrName>style.visibility</p:attrName>
                                        </p:attrNameLst>
                                      </p:cBhvr>
                                      <p:to>
                                        <p:strVal val="visible"/>
                                      </p:to>
                                    </p:set>
                                    <p:animEffect transition="in" filter="fade">
                                      <p:cBhvr>
                                        <p:cTn id="59" dur="2000"/>
                                        <p:tgtEl>
                                          <p:spTgt spid="17">
                                            <p:bg/>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Effect transition="in" filter="fade">
                                      <p:cBhvr>
                                        <p:cTn id="62" dur="2000"/>
                                        <p:tgtEl>
                                          <p:spTgt spid="1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down)">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bg/>
                                          </p:spTgt>
                                        </p:tgtEl>
                                        <p:attrNameLst>
                                          <p:attrName>style.visibility</p:attrName>
                                        </p:attrNameLst>
                                      </p:cBhvr>
                                      <p:to>
                                        <p:strVal val="visible"/>
                                      </p:to>
                                    </p:set>
                                    <p:animEffect transition="in" filter="fade">
                                      <p:cBhvr>
                                        <p:cTn id="72" dur="2000"/>
                                        <p:tgtEl>
                                          <p:spTgt spid="15">
                                            <p:bg/>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5">
                                            <p:txEl>
                                              <p:pRg st="0" end="0"/>
                                            </p:txEl>
                                          </p:spTgt>
                                        </p:tgtEl>
                                        <p:attrNameLst>
                                          <p:attrName>style.visibility</p:attrName>
                                        </p:attrNameLst>
                                      </p:cBhvr>
                                      <p:to>
                                        <p:strVal val="visible"/>
                                      </p:to>
                                    </p:set>
                                    <p:animEffect transition="in" filter="fade">
                                      <p:cBhvr>
                                        <p:cTn id="75" dur="2000"/>
                                        <p:tgtEl>
                                          <p:spTgt spid="15">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fill="hold"/>
                                        <p:tgtEl>
                                          <p:spTgt spid="19"/>
                                        </p:tgtEl>
                                        <p:attrNameLst>
                                          <p:attrName>ppt_x</p:attrName>
                                        </p:attrNameLst>
                                      </p:cBhvr>
                                      <p:tavLst>
                                        <p:tav tm="0">
                                          <p:val>
                                            <p:strVal val="#ppt_x"/>
                                          </p:val>
                                        </p:tav>
                                        <p:tav tm="100000">
                                          <p:val>
                                            <p:strVal val="#ppt_x"/>
                                          </p:val>
                                        </p:tav>
                                      </p:tavLst>
                                    </p:anim>
                                    <p:anim calcmode="lin" valueType="num">
                                      <p:cBhvr additive="base">
                                        <p:cTn id="8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8">
                                            <p:bg/>
                                          </p:spTgt>
                                        </p:tgtEl>
                                        <p:attrNameLst>
                                          <p:attrName>style.visibility</p:attrName>
                                        </p:attrNameLst>
                                      </p:cBhvr>
                                      <p:to>
                                        <p:strVal val="visible"/>
                                      </p:to>
                                    </p:set>
                                    <p:animEffect transition="in" filter="fade">
                                      <p:cBhvr>
                                        <p:cTn id="86" dur="2000"/>
                                        <p:tgtEl>
                                          <p:spTgt spid="18">
                                            <p:bg/>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8">
                                            <p:txEl>
                                              <p:pRg st="0" end="0"/>
                                            </p:txEl>
                                          </p:spTgt>
                                        </p:tgtEl>
                                        <p:attrNameLst>
                                          <p:attrName>style.visibility</p:attrName>
                                        </p:attrNameLst>
                                      </p:cBhvr>
                                      <p:to>
                                        <p:strVal val="visible"/>
                                      </p:to>
                                    </p:set>
                                    <p:animEffect transition="in" filter="fade">
                                      <p:cBhvr>
                                        <p:cTn id="89" dur="20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P spid="4" grpId="0" animBg="1"/>
      <p:bldP spid="5" grpId="0" animBg="1"/>
      <p:bldP spid="6" grpId="0" build="allAtOnce" animBg="1"/>
      <p:bldP spid="8" grpId="0" animBg="1"/>
      <p:bldP spid="9" grpId="0" animBg="1"/>
      <p:bldP spid="13" grpId="0" build="allAtOnce" animBg="1"/>
      <p:bldP spid="15" grpId="0" build="allAtOnce" animBg="1"/>
      <p:bldP spid="16" grpId="0" build="allAtOnce" animBg="1"/>
      <p:bldP spid="17" grpId="0" build="allAtOnce" animBg="1"/>
      <p:bldP spid="18" grpId="0" build="allAtOnce"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0800000" flipH="1" flipV="1">
            <a:off x="285720" y="214290"/>
            <a:ext cx="86439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Arial Narrow" pitchFamily="34" charset="0"/>
              </a:rPr>
              <a:t>les biologistes </a:t>
            </a:r>
            <a:r>
              <a:rPr lang="fr-FR" sz="2400" b="1" dirty="0" smtClean="0">
                <a:latin typeface="Arial Narrow" pitchFamily="34" charset="0"/>
              </a:rPr>
              <a:t>peuvent désormais</a:t>
            </a:r>
            <a:r>
              <a:rPr lang="fr-FR" sz="2400" b="1" dirty="0">
                <a:latin typeface="Arial Narrow" pitchFamily="34" charset="0"/>
              </a:rPr>
              <a:t>, pour des données factuelles plus </a:t>
            </a:r>
            <a:r>
              <a:rPr lang="fr-FR" sz="2400" b="1" dirty="0" smtClean="0">
                <a:latin typeface="Arial Narrow" pitchFamily="34" charset="0"/>
              </a:rPr>
              <a:t>conséquentes:</a:t>
            </a:r>
            <a:endParaRPr lang="fr-FR" sz="2400" b="1" dirty="0">
              <a:latin typeface="Arial Narrow" pitchFamily="34" charset="0"/>
            </a:endParaRPr>
          </a:p>
        </p:txBody>
      </p:sp>
      <p:sp>
        <p:nvSpPr>
          <p:cNvPr id="4" name="Rectangle 3"/>
          <p:cNvSpPr/>
          <p:nvPr/>
        </p:nvSpPr>
        <p:spPr>
          <a:xfrm>
            <a:off x="500034" y="1357298"/>
            <a:ext cx="542928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fr-FR" sz="2400" b="1" dirty="0">
                <a:latin typeface="Arial Narrow" pitchFamily="34" charset="0"/>
              </a:rPr>
              <a:t>faire une recherche sélective </a:t>
            </a:r>
            <a:r>
              <a:rPr lang="fr-FR" sz="2400" b="1" dirty="0" smtClean="0">
                <a:latin typeface="Arial Narrow" pitchFamily="34" charset="0"/>
              </a:rPr>
              <a:t>et exhaustive</a:t>
            </a:r>
            <a:endParaRPr lang="fr-FR" sz="2400" b="1" dirty="0">
              <a:latin typeface="Arial Narrow" pitchFamily="34" charset="0"/>
            </a:endParaRPr>
          </a:p>
        </p:txBody>
      </p:sp>
      <p:sp>
        <p:nvSpPr>
          <p:cNvPr id="5" name="Rectangle 4"/>
          <p:cNvSpPr/>
          <p:nvPr/>
        </p:nvSpPr>
        <p:spPr>
          <a:xfrm>
            <a:off x="3929058" y="2786058"/>
            <a:ext cx="4857784"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fr-FR" sz="2400" b="1" dirty="0" smtClean="0">
                <a:latin typeface="Arial Narrow" pitchFamily="34" charset="0"/>
              </a:rPr>
              <a:t> les collecter </a:t>
            </a:r>
            <a:r>
              <a:rPr lang="fr-FR" sz="2400" b="1" i="1" dirty="0" smtClean="0">
                <a:latin typeface="Arial Narrow" pitchFamily="34" charset="0"/>
              </a:rPr>
              <a:t>via Internet</a:t>
            </a:r>
            <a:endParaRPr lang="fr-FR" sz="2400" b="1" dirty="0">
              <a:latin typeface="Arial Narrow" pitchFamily="34" charset="0"/>
            </a:endParaRPr>
          </a:p>
        </p:txBody>
      </p:sp>
      <p:sp>
        <p:nvSpPr>
          <p:cNvPr id="6" name="Rectangle 5"/>
          <p:cNvSpPr/>
          <p:nvPr/>
        </p:nvSpPr>
        <p:spPr>
          <a:xfrm>
            <a:off x="500034" y="4214818"/>
            <a:ext cx="5500726"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fr-FR" sz="2400" b="1" dirty="0">
                <a:latin typeface="Arial Narrow" pitchFamily="34" charset="0"/>
              </a:rPr>
              <a:t>les manipuler </a:t>
            </a:r>
            <a:r>
              <a:rPr lang="fr-FR" sz="2400" b="1" i="1" dirty="0">
                <a:latin typeface="Arial Narrow" pitchFamily="34" charset="0"/>
              </a:rPr>
              <a:t>in </a:t>
            </a:r>
            <a:r>
              <a:rPr lang="fr-FR" sz="2400" b="1" i="1" dirty="0" err="1">
                <a:latin typeface="Arial Narrow" pitchFamily="34" charset="0"/>
              </a:rPr>
              <a:t>silico</a:t>
            </a:r>
            <a:endParaRPr lang="fr-FR" sz="2400" b="1" dirty="0">
              <a:latin typeface="Arial Narrow" pitchFamily="34" charset="0"/>
            </a:endParaRPr>
          </a:p>
        </p:txBody>
      </p:sp>
      <p:sp>
        <p:nvSpPr>
          <p:cNvPr id="7" name="Rectangle 6"/>
          <p:cNvSpPr/>
          <p:nvPr/>
        </p:nvSpPr>
        <p:spPr>
          <a:xfrm>
            <a:off x="3857620" y="5572140"/>
            <a:ext cx="492922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fr-FR" sz="2400" b="1" dirty="0" smtClean="0">
                <a:latin typeface="Arial Narrow" pitchFamily="34" charset="0"/>
              </a:rPr>
              <a:t>proposer </a:t>
            </a:r>
            <a:r>
              <a:rPr lang="fr-FR" sz="2400" b="1" dirty="0">
                <a:latin typeface="Arial Narrow" pitchFamily="34" charset="0"/>
              </a:rPr>
              <a:t>une représentation</a:t>
            </a:r>
          </a:p>
          <a:p>
            <a:r>
              <a:rPr lang="fr-FR" sz="2400" b="1" dirty="0">
                <a:latin typeface="Arial Narrow" pitchFamily="34" charset="0"/>
              </a:rPr>
              <a:t>graphique sur écran.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 calcmode="lin" valueType="num">
                                      <p:cBhvr additive="base">
                                        <p:cTn id="1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4">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6">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bg/>
                                          </p:spTgt>
                                        </p:tgtEl>
                                        <p:attrNameLst>
                                          <p:attrName>style.visibility</p:attrName>
                                        </p:attrNameLst>
                                      </p:cBhvr>
                                      <p:to>
                                        <p:strVal val="visible"/>
                                      </p:to>
                                    </p:set>
                                    <p:anim calcmode="lin" valueType="num">
                                      <p:cBhvr additive="base">
                                        <p:cTn id="45"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6" dur="500" fill="hold"/>
                                        <p:tgtEl>
                                          <p:spTgt spid="7">
                                            <p:bg/>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
                                            <p:txEl>
                                              <p:pRg st="1" end="1"/>
                                            </p:txEl>
                                          </p:spTgt>
                                        </p:tgtEl>
                                        <p:attrNameLst>
                                          <p:attrName>style.visibility</p:attrName>
                                        </p:attrNameLst>
                                      </p:cBhvr>
                                      <p:to>
                                        <p:strVal val="visible"/>
                                      </p:to>
                                    </p:set>
                                    <p:anim calcmode="lin" valueType="num">
                                      <p:cBhvr additive="base">
                                        <p:cTn id="5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14620"/>
            <a:ext cx="8305800" cy="1357322"/>
          </a:xfrm>
        </p:spPr>
        <p:txBody>
          <a:bodyPr>
            <a:normAutofit/>
          </a:bodyPr>
          <a:lstStyle/>
          <a:p>
            <a:pPr algn="ctr"/>
            <a:r>
              <a:rPr lang="fr-FR" sz="6000" dirty="0" smtClean="0">
                <a:latin typeface="Algerian" pitchFamily="82" charset="0"/>
                <a:cs typeface="Aharoni" pitchFamily="2" charset="-79"/>
              </a:rPr>
              <a:t>Definition:</a:t>
            </a:r>
            <a:endParaRPr lang="fr-FR" sz="6000" dirty="0">
              <a:latin typeface="Algerian" pitchFamily="82" charset="0"/>
              <a:cs typeface="Aharoni" pitchFamily="2" charset="-79"/>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0" y="214290"/>
            <a:ext cx="9144000" cy="1571636"/>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Arial Narrow" pitchFamily="34" charset="0"/>
              </a:rPr>
              <a:t>In </a:t>
            </a:r>
            <a:r>
              <a:rPr lang="fr-FR" sz="2400" b="1" dirty="0" err="1">
                <a:latin typeface="Arial Narrow" pitchFamily="34" charset="0"/>
              </a:rPr>
              <a:t>silico</a:t>
            </a:r>
            <a:r>
              <a:rPr lang="fr-FR" sz="2400" b="1" dirty="0">
                <a:latin typeface="Arial Narrow" pitchFamily="34" charset="0"/>
              </a:rPr>
              <a:t> est une expression utilisée pour dire: </a:t>
            </a:r>
            <a:r>
              <a:rPr lang="fr-FR" sz="2400" b="1" dirty="0" smtClean="0">
                <a:latin typeface="Arial Narrow" pitchFamily="34" charset="0"/>
              </a:rPr>
              <a:t>réalisée </a:t>
            </a:r>
            <a:r>
              <a:rPr lang="fr-FR" sz="2400" b="1" dirty="0">
                <a:latin typeface="Arial Narrow" pitchFamily="34" charset="0"/>
              </a:rPr>
              <a:t>sur  ordinateur, et </a:t>
            </a:r>
            <a:r>
              <a:rPr lang="fr-FR" sz="2400" b="1" dirty="0" smtClean="0">
                <a:latin typeface="Arial Narrow" pitchFamily="34" charset="0"/>
              </a:rPr>
              <a:t>cette méthode ne </a:t>
            </a:r>
            <a:r>
              <a:rPr lang="fr-FR" sz="2400" b="1" dirty="0">
                <a:latin typeface="Arial Narrow" pitchFamily="34" charset="0"/>
              </a:rPr>
              <a:t>se réfère pas à des calculs effectués par ordinateur de façon générique</a:t>
            </a:r>
            <a:r>
              <a:rPr lang="fr-FR" sz="2000" b="1" dirty="0">
                <a:latin typeface="Arial Narrow" pitchFamily="34" charset="0"/>
              </a:rPr>
              <a:t>. </a:t>
            </a:r>
          </a:p>
        </p:txBody>
      </p:sp>
      <p:sp>
        <p:nvSpPr>
          <p:cNvPr id="6" name="Rectangle à coins arrondis 5"/>
          <p:cNvSpPr/>
          <p:nvPr/>
        </p:nvSpPr>
        <p:spPr>
          <a:xfrm flipH="1">
            <a:off x="928662" y="2786058"/>
            <a:ext cx="707236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Arial Narrow" pitchFamily="34" charset="0"/>
              </a:rPr>
              <a:t>L’expérience </a:t>
            </a:r>
            <a:r>
              <a:rPr lang="fr-FR" sz="2400" b="1" i="1" dirty="0">
                <a:latin typeface="Arial Narrow" pitchFamily="34" charset="0"/>
              </a:rPr>
              <a:t>in </a:t>
            </a:r>
            <a:r>
              <a:rPr lang="fr-FR" sz="2400" b="1" i="1" dirty="0" err="1">
                <a:latin typeface="Arial Narrow" pitchFamily="34" charset="0"/>
              </a:rPr>
              <a:t>silico</a:t>
            </a:r>
            <a:r>
              <a:rPr lang="fr-FR" sz="2400" b="1" i="1" dirty="0">
                <a:latin typeface="Arial Narrow" pitchFamily="34" charset="0"/>
              </a:rPr>
              <a:t> </a:t>
            </a:r>
            <a:r>
              <a:rPr lang="fr-FR" sz="2400" b="1" dirty="0">
                <a:latin typeface="Arial Narrow" pitchFamily="34" charset="0"/>
              </a:rPr>
              <a:t>correspond alors à une intervention virtuelle sur un monde </a:t>
            </a:r>
            <a:r>
              <a:rPr lang="fr-FR" sz="2400" b="1" dirty="0" smtClean="0">
                <a:latin typeface="Arial Narrow" pitchFamily="34" charset="0"/>
              </a:rPr>
              <a:t>fictif.</a:t>
            </a:r>
            <a:endParaRPr lang="fr-FR" sz="2400" b="1" dirty="0">
              <a:latin typeface="Arial Narrow" pitchFamily="34" charset="0"/>
            </a:endParaRPr>
          </a:p>
        </p:txBody>
      </p:sp>
      <p:sp>
        <p:nvSpPr>
          <p:cNvPr id="8" name="Rectangle à coins arrondis 7"/>
          <p:cNvSpPr/>
          <p:nvPr/>
        </p:nvSpPr>
        <p:spPr>
          <a:xfrm>
            <a:off x="0" y="4929198"/>
            <a:ext cx="9144000" cy="15716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latin typeface="Arial Narrow" pitchFamily="34" charset="0"/>
              </a:rPr>
              <a:t>avec ces expériences </a:t>
            </a:r>
            <a:r>
              <a:rPr lang="fr-FR" sz="2400" b="1" i="1" dirty="0">
                <a:latin typeface="Arial Narrow" pitchFamily="34" charset="0"/>
              </a:rPr>
              <a:t>in </a:t>
            </a:r>
            <a:r>
              <a:rPr lang="fr-FR" sz="2400" b="1" i="1" dirty="0" err="1">
                <a:latin typeface="Arial Narrow" pitchFamily="34" charset="0"/>
              </a:rPr>
              <a:t>silico</a:t>
            </a:r>
            <a:r>
              <a:rPr lang="fr-FR" sz="2400" b="1" dirty="0">
                <a:latin typeface="Arial Narrow" pitchFamily="34" charset="0"/>
              </a:rPr>
              <a:t>, les sciences se trouvent à la croisée du réel et du </a:t>
            </a:r>
            <a:r>
              <a:rPr lang="fr-FR" sz="2400" b="1" dirty="0" smtClean="0">
                <a:latin typeface="Arial Narrow" pitchFamily="34" charset="0"/>
              </a:rPr>
              <a:t>virtuel.</a:t>
            </a:r>
            <a:endParaRPr lang="fr-FR" sz="2400" b="1" dirty="0">
              <a:latin typeface="Arial Narrow"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fade">
                                      <p:cBhvr>
                                        <p:cTn id="15" dur="2000"/>
                                        <p:tgtEl>
                                          <p:spTgt spid="6">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fade">
                                      <p:cBhvr>
                                        <p:cTn id="23" dur="2000"/>
                                        <p:tgtEl>
                                          <p:spTgt spid="8">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8"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avec flèche vers le bas 2"/>
          <p:cNvSpPr/>
          <p:nvPr/>
        </p:nvSpPr>
        <p:spPr>
          <a:xfrm>
            <a:off x="285720" y="285728"/>
            <a:ext cx="8643998" cy="257176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rial Narrow" pitchFamily="34" charset="0"/>
              </a:rPr>
              <a:t>Ces méthodes, également appelées les SAR </a:t>
            </a:r>
            <a:r>
              <a:rPr lang="fr-FR" sz="2000" b="1" dirty="0">
                <a:latin typeface="Arial Narrow" pitchFamily="34" charset="0"/>
              </a:rPr>
              <a:t>ou (</a:t>
            </a:r>
            <a:r>
              <a:rPr lang="fr-FR" sz="2000" b="1" dirty="0" smtClean="0">
                <a:latin typeface="Arial Narrow" pitchFamily="34" charset="0"/>
              </a:rPr>
              <a:t>Q)SAR ou « </a:t>
            </a:r>
            <a:r>
              <a:rPr lang="fr-FR" sz="2000" b="1" dirty="0">
                <a:latin typeface="Arial Narrow" pitchFamily="34" charset="0"/>
              </a:rPr>
              <a:t>systèmes experts », font appel à des outils informatiques, d’où leur nom « in </a:t>
            </a:r>
            <a:r>
              <a:rPr lang="fr-FR" sz="2000" b="1" dirty="0" err="1">
                <a:latin typeface="Arial Narrow" pitchFamily="34" charset="0"/>
              </a:rPr>
              <a:t>silico</a:t>
            </a:r>
            <a:r>
              <a:rPr lang="fr-FR" sz="2000" b="1" dirty="0">
                <a:latin typeface="Arial Narrow" pitchFamily="34" charset="0"/>
              </a:rPr>
              <a:t> ».</a:t>
            </a:r>
            <a:endParaRPr lang="fr-FR" sz="2000" b="1" i="1" dirty="0">
              <a:latin typeface="Arial Narrow" pitchFamily="34" charset="0"/>
            </a:endParaRPr>
          </a:p>
          <a:p>
            <a:pPr algn="ctr"/>
            <a:r>
              <a:rPr lang="fr-FR" sz="2000" dirty="0" smtClean="0"/>
              <a:t>  </a:t>
            </a:r>
            <a:endParaRPr lang="fr-FR" sz="2000" dirty="0"/>
          </a:p>
        </p:txBody>
      </p:sp>
      <p:sp>
        <p:nvSpPr>
          <p:cNvPr id="1028" name="Rectangle 4"/>
          <p:cNvSpPr>
            <a:spLocks noChangeArrowheads="1"/>
          </p:cNvSpPr>
          <p:nvPr/>
        </p:nvSpPr>
        <p:spPr bwMode="auto">
          <a:xfrm>
            <a:off x="4071934" y="2143116"/>
            <a:ext cx="12858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a typeface="Calibri" pitchFamily="34" charset="0"/>
                <a:cs typeface="Arial" pitchFamily="34" charset="0"/>
              </a:rPr>
              <a:t>comment ?</a:t>
            </a:r>
            <a:endParaRPr kumimoji="0" lang="fr-FR"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cs typeface="Arial" pitchFamily="34" charset="0"/>
            </a:endParaRPr>
          </a:p>
        </p:txBody>
      </p:sp>
      <p:sp>
        <p:nvSpPr>
          <p:cNvPr id="8" name="Organigramme : Alternative 7"/>
          <p:cNvSpPr/>
          <p:nvPr/>
        </p:nvSpPr>
        <p:spPr>
          <a:xfrm>
            <a:off x="0" y="3000372"/>
            <a:ext cx="9144000" cy="15716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i="1" dirty="0" smtClean="0">
                <a:latin typeface="Arial Narrow" pitchFamily="34" charset="0"/>
              </a:rPr>
              <a:t>En représentant </a:t>
            </a:r>
            <a:r>
              <a:rPr lang="fr-FR" sz="2000" b="1" i="1" dirty="0">
                <a:latin typeface="Arial Narrow" pitchFamily="34" charset="0"/>
              </a:rPr>
              <a:t>une relation entre la structure d’un composé ou d’une classe de composés et un effet biologique, et donnent une réponse de type oui/non</a:t>
            </a:r>
            <a:r>
              <a:rPr lang="fr-FR" sz="2000" b="1" dirty="0" smtClean="0">
                <a:latin typeface="Arial Narrow" pitchFamily="34" charset="0"/>
              </a:rPr>
              <a:t>.</a:t>
            </a:r>
            <a:r>
              <a:rPr lang="fr-FR" sz="2000" b="1" dirty="0">
                <a:latin typeface="Arial Narrow" pitchFamily="34" charset="0"/>
              </a:rPr>
              <a:t> </a:t>
            </a:r>
            <a:r>
              <a:rPr lang="fr-FR" sz="2000" b="1" dirty="0" smtClean="0">
                <a:latin typeface="Arial Narrow" pitchFamily="34" charset="0"/>
              </a:rPr>
              <a:t>La quantitative utilisent </a:t>
            </a:r>
            <a:r>
              <a:rPr lang="fr-FR" sz="2000" b="1" dirty="0">
                <a:latin typeface="Arial Narrow" pitchFamily="34" charset="0"/>
              </a:rPr>
              <a:t>des modèles mathématiques plus élaborés et donnent des réponses plus complètes</a:t>
            </a:r>
          </a:p>
        </p:txBody>
      </p:sp>
      <p:sp>
        <p:nvSpPr>
          <p:cNvPr id="9" name="Rectangle à coins arrondis 8"/>
          <p:cNvSpPr/>
          <p:nvPr/>
        </p:nvSpPr>
        <p:spPr>
          <a:xfrm>
            <a:off x="0" y="4786322"/>
            <a:ext cx="9144000"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Arial Narrow" pitchFamily="34" charset="0"/>
              </a:rPr>
              <a:t>Ces </a:t>
            </a:r>
            <a:r>
              <a:rPr lang="fr-FR" sz="2000" b="1" dirty="0">
                <a:latin typeface="Arial Narrow" pitchFamily="34" charset="0"/>
              </a:rPr>
              <a:t>catégories reposent sur des bases de données obtenues d’après des études in vivo ou in vitro, ou d’après des observations d’études cliniques, et les relient par des corrélations statistiques aux informations structurales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8">
                                            <p:txEl>
                                              <p:pRg st="0" end="0"/>
                                            </p:txEl>
                                          </p:spTgt>
                                        </p:tgtEl>
                                        <p:attrNameLst>
                                          <p:attrName>style.visibility</p:attrName>
                                        </p:attrNameLst>
                                      </p:cBhvr>
                                      <p:to>
                                        <p:strVal val="visible"/>
                                      </p:to>
                                    </p:set>
                                    <p:anim calcmode="lin" valueType="num">
                                      <p:cBhvr additive="base">
                                        <p:cTn id="18" dur="500" fill="hold"/>
                                        <p:tgtEl>
                                          <p:spTgt spid="102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bg/>
                                          </p:spTgt>
                                        </p:tgtEl>
                                        <p:attrNameLst>
                                          <p:attrName>style.visibility</p:attrName>
                                        </p:attrNameLst>
                                      </p:cBhvr>
                                      <p:to>
                                        <p:strVal val="visible"/>
                                      </p:to>
                                    </p:set>
                                    <p:animEffect transition="in" filter="wipe(down)">
                                      <p:cBhvr>
                                        <p:cTn id="24" dur="500"/>
                                        <p:tgtEl>
                                          <p:spTgt spid="8">
                                            <p:bg/>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down)">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bg/>
                                          </p:spTgt>
                                        </p:tgtEl>
                                        <p:attrNameLst>
                                          <p:attrName>style.visibility</p:attrName>
                                        </p:attrNameLst>
                                      </p:cBhvr>
                                      <p:to>
                                        <p:strVal val="visible"/>
                                      </p:to>
                                    </p:set>
                                    <p:animEffect transition="in" filter="fade">
                                      <p:cBhvr>
                                        <p:cTn id="32" dur="2000"/>
                                        <p:tgtEl>
                                          <p:spTgt spid="9">
                                            <p:bg/>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1028" grpId="0" build="allAtOnce"/>
      <p:bldP spid="8" grpId="0" build="allAtOnce" animBg="1"/>
      <p:bldP spid="9"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643182"/>
            <a:ext cx="8305800" cy="1143000"/>
          </a:xfrm>
        </p:spPr>
        <p:txBody>
          <a:bodyPr>
            <a:normAutofit/>
          </a:bodyPr>
          <a:lstStyle/>
          <a:p>
            <a:pPr algn="ctr"/>
            <a:r>
              <a:rPr lang="fr-FR" sz="6000" dirty="0" smtClean="0">
                <a:latin typeface="Algerian" pitchFamily="82" charset="0"/>
              </a:rPr>
              <a:t>Principe:</a:t>
            </a:r>
            <a:endParaRPr lang="fr-FR" sz="6000" dirty="0">
              <a:latin typeface="Algerian" pitchFamily="82" charset="0"/>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343</TotalTime>
  <Words>643</Words>
  <Application>Microsoft Office PowerPoint</Application>
  <PresentationFormat>Affichage à l'écran (4:3)</PresentationFormat>
  <Paragraphs>57</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Débit</vt:lpstr>
      <vt:lpstr>Analyse in silico </vt:lpstr>
      <vt:lpstr>Plan:</vt:lpstr>
      <vt:lpstr>INTRODUCTION:</vt:lpstr>
      <vt:lpstr>Diapositive 4</vt:lpstr>
      <vt:lpstr>Diapositive 5</vt:lpstr>
      <vt:lpstr>Definition:</vt:lpstr>
      <vt:lpstr>Diapositive 7</vt:lpstr>
      <vt:lpstr>Diapositive 8</vt:lpstr>
      <vt:lpstr>Principe:</vt:lpstr>
      <vt:lpstr>Diapositive 10</vt:lpstr>
      <vt:lpstr>Diapositive 11</vt:lpstr>
      <vt:lpstr>MODE D’APPLICATION:</vt:lpstr>
      <vt:lpstr>Diapositive 13</vt:lpstr>
      <vt:lpstr>Diapositive 14</vt:lpstr>
      <vt:lpstr>Diapositive 15</vt:lpstr>
      <vt:lpstr>Avantages:</vt:lpstr>
      <vt:lpstr>Diapositive 17</vt:lpstr>
      <vt:lpstr>Conclusion:</vt:lpstr>
      <vt:lpstr>Diapositive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in silico </dc:title>
  <dc:creator>HP</dc:creator>
  <cp:lastModifiedBy>REMILA</cp:lastModifiedBy>
  <cp:revision>11</cp:revision>
  <dcterms:created xsi:type="dcterms:W3CDTF">2010-05-24T10:38:55Z</dcterms:created>
  <dcterms:modified xsi:type="dcterms:W3CDTF">2010-05-25T09:05:38Z</dcterms:modified>
</cp:coreProperties>
</file>