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3" r:id="rId7"/>
    <p:sldId id="261" r:id="rId8"/>
    <p:sldId id="262" r:id="rId9"/>
    <p:sldId id="266" r:id="rId10"/>
    <p:sldId id="267" r:id="rId11"/>
    <p:sldId id="268" r:id="rId12"/>
    <p:sldId id="269" r:id="rId13"/>
    <p:sldId id="270" r:id="rId14"/>
    <p:sldId id="272" r:id="rId15"/>
    <p:sldId id="274" r:id="rId16"/>
    <p:sldId id="275" r:id="rId17"/>
    <p:sldId id="271" r:id="rId18"/>
    <p:sldId id="276" r:id="rId19"/>
    <p:sldId id="277" r:id="rId20"/>
    <p:sldId id="278" r:id="rId21"/>
    <p:sldId id="279" r:id="rId22"/>
    <p:sldId id="280" r:id="rId23"/>
    <p:sldId id="295" r:id="rId24"/>
    <p:sldId id="281" r:id="rId25"/>
    <p:sldId id="282" r:id="rId26"/>
    <p:sldId id="283" r:id="rId27"/>
    <p:sldId id="284" r:id="rId28"/>
    <p:sldId id="285" r:id="rId29"/>
    <p:sldId id="286" r:id="rId30"/>
    <p:sldId id="300" r:id="rId31"/>
    <p:sldId id="287" r:id="rId32"/>
    <p:sldId id="297" r:id="rId33"/>
    <p:sldId id="298" r:id="rId34"/>
    <p:sldId id="288" r:id="rId35"/>
    <p:sldId id="290" r:id="rId36"/>
    <p:sldId id="299" r:id="rId37"/>
    <p:sldId id="291" r:id="rId38"/>
    <p:sldId id="292" r:id="rId39"/>
    <p:sldId id="293"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0" autoAdjust="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1CD59-8725-44B1-BE85-266EE0CF0A9B}" type="datetimeFigureOut">
              <a:rPr lang="fr-FR" smtClean="0"/>
              <a:pPr/>
              <a:t>05/04/2023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B8FA8-9EF4-4C4D-BFBA-1E57E44F3783}" type="slidenum">
              <a:rPr lang="fr-FR" smtClean="0"/>
              <a:pPr/>
              <a:t>‹N°›</a:t>
            </a:fld>
            <a:endParaRPr lang="fr-FR"/>
          </a:p>
        </p:txBody>
      </p:sp>
    </p:spTree>
    <p:extLst>
      <p:ext uri="{BB962C8B-B14F-4D97-AF65-F5344CB8AC3E}">
        <p14:creationId xmlns:p14="http://schemas.microsoft.com/office/powerpoint/2010/main" val="12960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BFECCC3-D3D5-4022-9535-08F098148AC4}" type="datetimeFigureOut">
              <a:rPr lang="fr-FR" smtClean="0"/>
              <a:pPr/>
              <a:t>05/04/2023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653795-E5B4-41E9-AFF7-B97F4BBC24C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ECCC3-D3D5-4022-9535-08F098148AC4}" type="datetimeFigureOut">
              <a:rPr lang="fr-FR" smtClean="0"/>
              <a:pPr/>
              <a:t>05/04/2023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53795-E5B4-41E9-AFF7-B97F4BBC24C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Hémoculture</a:t>
            </a:r>
            <a:br>
              <a:rPr lang="fr-FR" dirty="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noAutofit/>
          </a:bodyPr>
          <a:lstStyle/>
          <a:p>
            <a:pPr>
              <a:lnSpc>
                <a:spcPct val="160000"/>
              </a:lnSpc>
            </a:pPr>
            <a:r>
              <a:rPr lang="fr-FR" sz="2000" dirty="0">
                <a:latin typeface="Arial" pitchFamily="34" charset="0"/>
                <a:cs typeface="Arial" pitchFamily="34" charset="0"/>
              </a:rPr>
              <a:t>Sur tous les flacons considérés comme négatifs, certains bactériologistes pratiquent des repiquages systématiques des flacons au 7 e jour d'incubation. Le gain n'est pas flagrant, si ce n'est l'obtention de souillures ou de bactéries dont le pouvoir pathogène est discutable.</a:t>
            </a:r>
          </a:p>
          <a:p>
            <a:pPr>
              <a:lnSpc>
                <a:spcPct val="160000"/>
              </a:lnSpc>
            </a:pPr>
            <a:r>
              <a:rPr lang="fr-FR" sz="2000" dirty="0">
                <a:latin typeface="Arial" pitchFamily="34" charset="0"/>
                <a:cs typeface="Arial" pitchFamily="34" charset="0"/>
              </a:rPr>
              <a:t>Pour les bactéries intracellulaires et les mycobactéries, un système particulier peut être utilisé, le système </a:t>
            </a:r>
            <a:r>
              <a:rPr lang="fr-FR" sz="2000" dirty="0" err="1">
                <a:latin typeface="Arial" pitchFamily="34" charset="0"/>
                <a:cs typeface="Arial" pitchFamily="34" charset="0"/>
              </a:rPr>
              <a:t>Isolator</a:t>
            </a:r>
            <a:r>
              <a:rPr lang="fr-FR" sz="2000" dirty="0">
                <a:latin typeface="Arial" pitchFamily="34" charset="0"/>
                <a:cs typeface="Arial" pitchFamily="34" charset="0"/>
              </a:rPr>
              <a:t>® (</a:t>
            </a:r>
            <a:r>
              <a:rPr lang="fr-FR" sz="2000" dirty="0" err="1">
                <a:latin typeface="Arial" pitchFamily="34" charset="0"/>
                <a:cs typeface="Arial" pitchFamily="34" charset="0"/>
              </a:rPr>
              <a:t>Oxoid</a:t>
            </a:r>
            <a:r>
              <a:rPr lang="fr-FR" sz="2000" dirty="0">
                <a:latin typeface="Arial" pitchFamily="34" charset="0"/>
                <a:cs typeface="Arial" pitchFamily="34" charset="0"/>
              </a:rPr>
              <a:t>). Le sang est directement prélevé dans le tube ( fig. 14.1F ) sous vide contenant un anticoagulant et un agent lytique qui lyse rapidement les cellules. La phagocytose et l'activité bactéricide du sérum sont rapidement inactivées, permettant une concentration rapide des micro-organismes dans le lysat. Après  centrifugation et élimination du surnageant, le lysat est mis en culture. Ce système très performant est néanmoins coûteux en réactif et en temps-technicien, et possède un risque élevé de contamination au cours des différentes manipulations qu'il nécessite.</a:t>
            </a:r>
          </a:p>
          <a:p>
            <a:pPr>
              <a:lnSpc>
                <a:spcPct val="160000"/>
              </a:lnSpc>
              <a:buNone/>
            </a:pPr>
            <a:endParaRPr lang="fr-FR" sz="20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1506" name="Picture 2"/>
          <p:cNvPicPr>
            <a:picLocks noChangeAspect="1" noChangeArrowheads="1"/>
          </p:cNvPicPr>
          <p:nvPr/>
        </p:nvPicPr>
        <p:blipFill>
          <a:blip r:embed="rId2"/>
          <a:srcRect/>
          <a:stretch>
            <a:fillRect/>
          </a:stretch>
        </p:blipFill>
        <p:spPr bwMode="auto">
          <a:xfrm>
            <a:off x="0" y="-71462"/>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Autofit/>
          </a:bodyPr>
          <a:lstStyle/>
          <a:p>
            <a:r>
              <a:rPr lang="fr-FR" sz="2400" b="1" dirty="0">
                <a:latin typeface="Arial Black" pitchFamily="34" charset="0"/>
              </a:rPr>
              <a:t>Systèmes automatisés</a:t>
            </a:r>
            <a:br>
              <a:rPr lang="fr-FR" sz="2400" b="1" dirty="0">
                <a:latin typeface="Arial Black" pitchFamily="34" charset="0"/>
              </a:rPr>
            </a:br>
            <a:endParaRPr lang="fr-FR" sz="2400" dirty="0">
              <a:latin typeface="Arial Black" pitchFamily="34" charset="0"/>
            </a:endParaRPr>
          </a:p>
        </p:txBody>
      </p:sp>
      <p:sp>
        <p:nvSpPr>
          <p:cNvPr id="3" name="Espace réservé du contenu 2"/>
          <p:cNvSpPr>
            <a:spLocks noGrp="1"/>
          </p:cNvSpPr>
          <p:nvPr>
            <p:ph idx="1"/>
          </p:nvPr>
        </p:nvSpPr>
        <p:spPr>
          <a:xfrm>
            <a:off x="-285784" y="285728"/>
            <a:ext cx="9429784" cy="5483245"/>
          </a:xfrm>
        </p:spPr>
        <p:txBody>
          <a:bodyPr>
            <a:noAutofit/>
          </a:bodyPr>
          <a:lstStyle/>
          <a:p>
            <a:pPr>
              <a:lnSpc>
                <a:spcPct val="170000"/>
              </a:lnSpc>
            </a:pPr>
            <a:r>
              <a:rPr lang="fr-FR" sz="1800" dirty="0">
                <a:latin typeface="Arial" pitchFamily="34" charset="0"/>
                <a:cs typeface="Arial" pitchFamily="34" charset="0"/>
              </a:rPr>
              <a:t>Trois  systèmes automatisés, le </a:t>
            </a:r>
            <a:r>
              <a:rPr lang="fr-FR" sz="1800" dirty="0" err="1">
                <a:latin typeface="Arial" pitchFamily="34" charset="0"/>
                <a:cs typeface="Arial" pitchFamily="34" charset="0"/>
              </a:rPr>
              <a:t>Bactec</a:t>
            </a:r>
            <a:r>
              <a:rPr lang="fr-FR" sz="1800" dirty="0">
                <a:latin typeface="Arial" pitchFamily="34" charset="0"/>
                <a:cs typeface="Arial" pitchFamily="34" charset="0"/>
              </a:rPr>
              <a:t>® (</a:t>
            </a:r>
            <a:r>
              <a:rPr lang="fr-FR" sz="1800" dirty="0" err="1">
                <a:latin typeface="Arial" pitchFamily="34" charset="0"/>
                <a:cs typeface="Arial" pitchFamily="34" charset="0"/>
              </a:rPr>
              <a:t>Becton</a:t>
            </a:r>
            <a:r>
              <a:rPr lang="fr-FR" sz="1800" dirty="0">
                <a:latin typeface="Arial" pitchFamily="34" charset="0"/>
                <a:cs typeface="Arial" pitchFamily="34" charset="0"/>
              </a:rPr>
              <a:t> Dickinson), le </a:t>
            </a:r>
            <a:r>
              <a:rPr lang="fr-FR" sz="1800" dirty="0" err="1">
                <a:latin typeface="Arial" pitchFamily="34" charset="0"/>
                <a:cs typeface="Arial" pitchFamily="34" charset="0"/>
              </a:rPr>
              <a:t>BacT</a:t>
            </a:r>
            <a:r>
              <a:rPr lang="fr-FR" sz="1800" dirty="0">
                <a:latin typeface="Arial" pitchFamily="34" charset="0"/>
                <a:cs typeface="Arial" pitchFamily="34" charset="0"/>
              </a:rPr>
              <a:t>/ALERT® (</a:t>
            </a:r>
            <a:r>
              <a:rPr lang="fr-FR" sz="1800" dirty="0" err="1">
                <a:latin typeface="Arial" pitchFamily="34" charset="0"/>
                <a:cs typeface="Arial" pitchFamily="34" charset="0"/>
              </a:rPr>
              <a:t>bioMérieux</a:t>
            </a:r>
            <a:r>
              <a:rPr lang="fr-FR" sz="1800" dirty="0">
                <a:latin typeface="Arial" pitchFamily="34" charset="0"/>
                <a:cs typeface="Arial" pitchFamily="34" charset="0"/>
              </a:rPr>
              <a:t>) et le </a:t>
            </a:r>
            <a:r>
              <a:rPr lang="nl-NL" sz="1800" dirty="0" err="1">
                <a:latin typeface="Arial" pitchFamily="34" charset="0"/>
                <a:cs typeface="Arial" pitchFamily="34" charset="0"/>
              </a:rPr>
              <a:t>VersaTREK</a:t>
            </a:r>
            <a:r>
              <a:rPr lang="nl-NL" sz="1800" dirty="0">
                <a:latin typeface="Arial" pitchFamily="34" charset="0"/>
                <a:cs typeface="Arial" pitchFamily="34" charset="0"/>
              </a:rPr>
              <a:t>® (Trek </a:t>
            </a:r>
            <a:r>
              <a:rPr lang="nl-NL" sz="1800" dirty="0" err="1">
                <a:latin typeface="Arial" pitchFamily="34" charset="0"/>
                <a:cs typeface="Arial" pitchFamily="34" charset="0"/>
              </a:rPr>
              <a:t>Diagnostic</a:t>
            </a:r>
            <a:r>
              <a:rPr lang="nl-NL" sz="1800" dirty="0">
                <a:latin typeface="Arial" pitchFamily="34" charset="0"/>
                <a:cs typeface="Arial" pitchFamily="34" charset="0"/>
              </a:rPr>
              <a:t> System) ( fig. 14.2 ). Ces </a:t>
            </a:r>
            <a:r>
              <a:rPr lang="fr-FR" sz="1800" dirty="0">
                <a:latin typeface="Arial" pitchFamily="34" charset="0"/>
                <a:cs typeface="Arial" pitchFamily="34" charset="0"/>
              </a:rPr>
              <a:t>systèmes sont des appareils qui assurent en continu et simultanément la surveillance, l'agitation et l'incubation de  tous les flacons d'hémocultures introduits. Les systèmes  automatisés permettent de détecter plus facilement la croissance bactérienne tout en diminuant le temps d'incubation. Lors de sa croissance, la bactérie produit du CO 2 induisant soit une baisse du pH, qui sera détectée par l'automate à l'aide d'un </a:t>
            </a:r>
            <a:r>
              <a:rPr lang="fr-FR" sz="1800" dirty="0" err="1">
                <a:latin typeface="Arial" pitchFamily="34" charset="0"/>
                <a:cs typeface="Arial" pitchFamily="34" charset="0"/>
              </a:rPr>
              <a:t>sensor</a:t>
            </a:r>
            <a:r>
              <a:rPr lang="fr-FR" sz="1800" dirty="0">
                <a:latin typeface="Arial" pitchFamily="34" charset="0"/>
                <a:cs typeface="Arial" pitchFamily="34" charset="0"/>
              </a:rPr>
              <a:t>, par  fluorescence (</a:t>
            </a:r>
            <a:r>
              <a:rPr lang="fr-FR" sz="1800" dirty="0" err="1">
                <a:latin typeface="Arial" pitchFamily="34" charset="0"/>
                <a:cs typeface="Arial" pitchFamily="34" charset="0"/>
              </a:rPr>
              <a:t>Bactec</a:t>
            </a:r>
            <a:r>
              <a:rPr lang="fr-FR" sz="1800" dirty="0">
                <a:latin typeface="Arial" pitchFamily="34" charset="0"/>
                <a:cs typeface="Arial" pitchFamily="34" charset="0"/>
              </a:rPr>
              <a:t>®), ou par réflectométrie (</a:t>
            </a:r>
            <a:r>
              <a:rPr lang="fr-FR" sz="1800" dirty="0" err="1">
                <a:latin typeface="Arial" pitchFamily="34" charset="0"/>
                <a:cs typeface="Arial" pitchFamily="34" charset="0"/>
              </a:rPr>
              <a:t>BacT</a:t>
            </a:r>
            <a:r>
              <a:rPr lang="fr-FR" sz="1800" dirty="0">
                <a:latin typeface="Arial" pitchFamily="34" charset="0"/>
                <a:cs typeface="Arial" pitchFamily="34" charset="0"/>
              </a:rPr>
              <a:t>/ALERT®), soit une modification de la pression à l'intérieur du flacon qui sera détectée par un capteur de pression (</a:t>
            </a:r>
            <a:r>
              <a:rPr lang="fr-FR" sz="1800" dirty="0" err="1">
                <a:latin typeface="Arial" pitchFamily="34" charset="0"/>
                <a:cs typeface="Arial" pitchFamily="34" charset="0"/>
              </a:rPr>
              <a:t>VersaTREK</a:t>
            </a:r>
            <a:r>
              <a:rPr lang="fr-FR" sz="1800" dirty="0">
                <a:latin typeface="Arial" pitchFamily="34" charset="0"/>
                <a:cs typeface="Arial" pitchFamily="34" charset="0"/>
              </a:rPr>
              <a:t>®). Pour chaque automate, les lectures  s'effectuent toutes les 10 minutes, ce qui permet une détection précoce de la positivité d'un flacon. L'appareil avertit de tout résultat positif grâce à une alarme visuelle et/ou sonore.</a:t>
            </a:r>
          </a:p>
          <a:p>
            <a:pPr>
              <a:lnSpc>
                <a:spcPct val="170000"/>
              </a:lnSpc>
            </a:pPr>
            <a:r>
              <a:rPr lang="fr-FR" sz="1800" dirty="0">
                <a:latin typeface="Arial" pitchFamily="34" charset="0"/>
                <a:cs typeface="Arial" pitchFamily="34" charset="0"/>
              </a:rPr>
              <a:t>Ainsi, une incubation de 5 jours est suffisante pour des flacons incubés à 35 °C sous agitation douce dans les automates.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2530" name="Picture 2"/>
          <p:cNvPicPr>
            <a:picLocks noChangeAspect="1" noChangeArrowheads="1"/>
          </p:cNvPicPr>
          <p:nvPr/>
        </p:nvPicPr>
        <p:blipFill>
          <a:blip r:embed="rId2"/>
          <a:srcRect/>
          <a:stretch>
            <a:fillRect/>
          </a:stretch>
        </p:blipFill>
        <p:spPr bwMode="auto">
          <a:xfrm>
            <a:off x="0" y="390547"/>
            <a:ext cx="9144000" cy="62531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900"/>
            <a:ext cx="8229600" cy="571480"/>
          </a:xfrm>
        </p:spPr>
        <p:txBody>
          <a:bodyPr>
            <a:normAutofit/>
          </a:bodyPr>
          <a:lstStyle/>
          <a:p>
            <a:r>
              <a:rPr lang="fr-FR" sz="2400" b="1" dirty="0">
                <a:latin typeface="Arial Black" pitchFamily="34" charset="0"/>
              </a:rPr>
              <a:t>Prélèvements</a:t>
            </a:r>
            <a:endParaRPr lang="fr-FR" sz="2400" dirty="0">
              <a:latin typeface="Arial Black" pitchFamily="34" charset="0"/>
            </a:endParaRPr>
          </a:p>
        </p:txBody>
      </p:sp>
      <p:sp>
        <p:nvSpPr>
          <p:cNvPr id="4" name="Rectangle 3"/>
          <p:cNvSpPr/>
          <p:nvPr/>
        </p:nvSpPr>
        <p:spPr>
          <a:xfrm>
            <a:off x="0" y="269346"/>
            <a:ext cx="9143999" cy="7017306"/>
          </a:xfrm>
          <a:prstGeom prst="rect">
            <a:avLst/>
          </a:prstGeom>
        </p:spPr>
        <p:txBody>
          <a:bodyPr wrap="square">
            <a:spAutoFit/>
          </a:bodyPr>
          <a:lstStyle/>
          <a:p>
            <a:pPr>
              <a:lnSpc>
                <a:spcPct val="150000"/>
              </a:lnSpc>
            </a:pPr>
            <a:r>
              <a:rPr lang="fr-FR" sz="2000" b="1" dirty="0">
                <a:latin typeface="Arial" pitchFamily="34" charset="0"/>
                <a:cs typeface="Arial" pitchFamily="34" charset="0"/>
              </a:rPr>
              <a:t>Mode de prélèvement</a:t>
            </a:r>
          </a:p>
          <a:p>
            <a:pPr>
              <a:lnSpc>
                <a:spcPct val="150000"/>
              </a:lnSpc>
            </a:pPr>
            <a:r>
              <a:rPr lang="fr-FR" sz="2000" dirty="0">
                <a:latin typeface="Arial" pitchFamily="34" charset="0"/>
                <a:cs typeface="Arial" pitchFamily="34" charset="0"/>
              </a:rPr>
              <a:t>Le prélèvement doit être réalisé après une</a:t>
            </a:r>
            <a:r>
              <a:rPr lang="fr-FR" sz="2000" b="1" dirty="0">
                <a:latin typeface="Arial" pitchFamily="34" charset="0"/>
                <a:cs typeface="Arial" pitchFamily="34" charset="0"/>
              </a:rPr>
              <a:t> asepsie rigoureuse</a:t>
            </a:r>
            <a:r>
              <a:rPr lang="fr-FR" sz="2000" dirty="0">
                <a:latin typeface="Arial" pitchFamily="34" charset="0"/>
                <a:cs typeface="Arial" pitchFamily="34" charset="0"/>
              </a:rPr>
              <a:t>. </a:t>
            </a:r>
          </a:p>
          <a:p>
            <a:pPr>
              <a:lnSpc>
                <a:spcPct val="150000"/>
              </a:lnSpc>
            </a:pPr>
            <a:r>
              <a:rPr lang="fr-FR" sz="2000" dirty="0">
                <a:latin typeface="Arial" pitchFamily="34" charset="0"/>
                <a:cs typeface="Arial" pitchFamily="34" charset="0"/>
              </a:rPr>
              <a:t>Toute contamination par des germes cutanés ou ambiants peut compromettre la culture de la bactérie recherchée et/ou gêner l'interprétation du résultat. </a:t>
            </a:r>
          </a:p>
          <a:p>
            <a:pPr>
              <a:lnSpc>
                <a:spcPct val="150000"/>
              </a:lnSpc>
            </a:pPr>
            <a:r>
              <a:rPr lang="fr-FR" sz="2000" dirty="0">
                <a:latin typeface="Arial" pitchFamily="34" charset="0"/>
                <a:cs typeface="Arial" pitchFamily="34" charset="0"/>
              </a:rPr>
              <a:t>Tout prélèvement sanguin est associé à un risque non négligeable d'accident d'exposition au sang (AES) pour le préleveur .</a:t>
            </a:r>
          </a:p>
          <a:p>
            <a:pPr>
              <a:lnSpc>
                <a:spcPct val="150000"/>
              </a:lnSpc>
            </a:pPr>
            <a:r>
              <a:rPr lang="fr-FR" sz="2000" dirty="0">
                <a:latin typeface="Arial" pitchFamily="34" charset="0"/>
                <a:cs typeface="Arial" pitchFamily="34" charset="0"/>
              </a:rPr>
              <a:t>Pour tout établissement de santé, le protocole de prélèvement doit être strict et validé par le Comité de lutte contre les infections nosocomiales (CLIN) local.</a:t>
            </a:r>
          </a:p>
          <a:p>
            <a:pPr>
              <a:lnSpc>
                <a:spcPct val="150000"/>
              </a:lnSpc>
            </a:pPr>
            <a:r>
              <a:rPr lang="fr-FR" sz="2000" dirty="0">
                <a:latin typeface="Arial" pitchFamily="34" charset="0"/>
                <a:cs typeface="Arial" pitchFamily="34" charset="0"/>
              </a:rPr>
              <a:t>Le </a:t>
            </a:r>
            <a:r>
              <a:rPr lang="fr-FR" sz="2000" b="1" dirty="0">
                <a:latin typeface="Arial" pitchFamily="34" charset="0"/>
                <a:cs typeface="Arial" pitchFamily="34" charset="0"/>
              </a:rPr>
              <a:t>port de gants</a:t>
            </a:r>
            <a:r>
              <a:rPr lang="fr-FR" sz="2000" dirty="0">
                <a:latin typeface="Arial" pitchFamily="34" charset="0"/>
                <a:cs typeface="Arial" pitchFamily="34" charset="0"/>
              </a:rPr>
              <a:t> est indispensable mais le </a:t>
            </a:r>
            <a:r>
              <a:rPr lang="fr-FR" sz="2000" b="1" dirty="0">
                <a:latin typeface="Arial" pitchFamily="34" charset="0"/>
                <a:cs typeface="Arial" pitchFamily="34" charset="0"/>
              </a:rPr>
              <a:t>préleveur doit impérativement se laver les mains</a:t>
            </a:r>
            <a:r>
              <a:rPr lang="fr-FR" sz="2000" dirty="0">
                <a:latin typeface="Arial" pitchFamily="34" charset="0"/>
                <a:cs typeface="Arial" pitchFamily="34" charset="0"/>
              </a:rPr>
              <a:t> avec une solution </a:t>
            </a:r>
            <a:r>
              <a:rPr lang="fr-FR" sz="2000" dirty="0" err="1">
                <a:latin typeface="Arial" pitchFamily="34" charset="0"/>
                <a:cs typeface="Arial" pitchFamily="34" charset="0"/>
              </a:rPr>
              <a:t>hydroalcoolique</a:t>
            </a:r>
            <a:r>
              <a:rPr lang="fr-FR" sz="2000" dirty="0">
                <a:latin typeface="Arial" pitchFamily="34" charset="0"/>
                <a:cs typeface="Arial" pitchFamily="34" charset="0"/>
              </a:rPr>
              <a:t>. L'asepsie de la peau du patient au point de ponction doit se faire de manière centrifuge successivement avec de l'alcool à 70 °C puis avec un produit iodé comme la </a:t>
            </a:r>
            <a:r>
              <a:rPr lang="fr-FR" sz="2000" dirty="0" err="1">
                <a:latin typeface="Arial" pitchFamily="34" charset="0"/>
                <a:cs typeface="Arial" pitchFamily="34" charset="0"/>
              </a:rPr>
              <a:t>polyvidone</a:t>
            </a:r>
            <a:r>
              <a:rPr lang="fr-FR" sz="2000" dirty="0">
                <a:latin typeface="Arial" pitchFamily="34" charset="0"/>
                <a:cs typeface="Arial" pitchFamily="34" charset="0"/>
              </a:rPr>
              <a:t> iodée. Après la ponction, le produit iodé,  potentiellement irritant, est enlevé avec de l'alcool à 70 °C. </a:t>
            </a:r>
          </a:p>
          <a:p>
            <a:pPr>
              <a:lnSpc>
                <a:spcPct val="150000"/>
              </a:lnSpc>
            </a:pPr>
            <a:endParaRPr lang="fr-FR" sz="20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31795"/>
            <a:ext cx="9144000" cy="6126163"/>
          </a:xfrm>
        </p:spPr>
        <p:txBody>
          <a:bodyPr>
            <a:normAutofit/>
          </a:bodyPr>
          <a:lstStyle/>
          <a:p>
            <a:pPr>
              <a:lnSpc>
                <a:spcPct val="150000"/>
              </a:lnSpc>
            </a:pPr>
            <a:r>
              <a:rPr lang="fr-FR" sz="2200" b="1" dirty="0">
                <a:latin typeface="Arial" pitchFamily="34" charset="0"/>
                <a:cs typeface="Arial" pitchFamily="34" charset="0"/>
              </a:rPr>
              <a:t>Le bouchon </a:t>
            </a:r>
            <a:r>
              <a:rPr lang="fr-FR" sz="2200" dirty="0">
                <a:latin typeface="Arial" pitchFamily="34" charset="0"/>
                <a:cs typeface="Arial" pitchFamily="34" charset="0"/>
              </a:rPr>
              <a:t>du flacon d'hémoculture est désinfecté soigneusement avec de la </a:t>
            </a:r>
            <a:r>
              <a:rPr lang="fr-FR" sz="2200" dirty="0" err="1">
                <a:latin typeface="Arial" pitchFamily="34" charset="0"/>
                <a:cs typeface="Arial" pitchFamily="34" charset="0"/>
              </a:rPr>
              <a:t>polyvidone</a:t>
            </a:r>
            <a:r>
              <a:rPr lang="fr-FR" sz="2200" dirty="0">
                <a:latin typeface="Arial" pitchFamily="34" charset="0"/>
                <a:cs typeface="Arial" pitchFamily="34" charset="0"/>
              </a:rPr>
              <a:t> iodée ou de l'alcool à 70 °C. Le système de prélèvement est généralement constitué d'une tubulure munie à chaque extrémité d'une aiguille, l'une servant à pratiquer la ponction veineuse, et l'autre  l'inoculation du flacon grâce à un adaptateur. Le flacon </a:t>
            </a:r>
            <a:r>
              <a:rPr lang="fr-FR" sz="2200" b="1" dirty="0">
                <a:solidFill>
                  <a:schemeClr val="accent2">
                    <a:lumMod val="75000"/>
                  </a:schemeClr>
                </a:solidFill>
                <a:latin typeface="Arial" pitchFamily="34" charset="0"/>
                <a:cs typeface="Arial" pitchFamily="34" charset="0"/>
              </a:rPr>
              <a:t>aérobie</a:t>
            </a:r>
            <a:r>
              <a:rPr lang="fr-FR" sz="2200" dirty="0">
                <a:latin typeface="Arial" pitchFamily="34" charset="0"/>
                <a:cs typeface="Arial" pitchFamily="34" charset="0"/>
              </a:rPr>
              <a:t> est préférentiellement ensemencé en premier, permettant ainsi d'évacuer l'air présent dans la tubulure avant d'inoculer le flacon anaérobie. La ponction veineuse constitue la méthode de prélèvement habituelle des hémocultures, les autres sites de ponction, cathéters veineux ou artériels par exemple, augmentant la fréquence des contaminants.</a:t>
            </a:r>
          </a:p>
          <a:p>
            <a:pPr>
              <a:lnSpc>
                <a:spcPct val="150000"/>
              </a:lnSpc>
              <a:buNone/>
            </a:pPr>
            <a:endParaRPr lang="fr-FR" sz="22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643710"/>
          </a:xfrm>
        </p:spPr>
        <p:txBody>
          <a:bodyPr>
            <a:normAutofit/>
          </a:bodyPr>
          <a:lstStyle/>
          <a:p>
            <a:pPr>
              <a:lnSpc>
                <a:spcPct val="150000"/>
              </a:lnSpc>
            </a:pPr>
            <a:r>
              <a:rPr lang="fr-FR" sz="2400" dirty="0">
                <a:latin typeface="Arial" pitchFamily="34" charset="0"/>
                <a:cs typeface="Arial" pitchFamily="34" charset="0"/>
              </a:rPr>
              <a:t>Cependant, il faut bien garder à l'esprit que la peau possède</a:t>
            </a:r>
          </a:p>
          <a:p>
            <a:pPr>
              <a:lnSpc>
                <a:spcPct val="150000"/>
              </a:lnSpc>
              <a:buNone/>
            </a:pPr>
            <a:r>
              <a:rPr lang="fr-FR" sz="2400" dirty="0">
                <a:latin typeface="Arial" pitchFamily="34" charset="0"/>
                <a:cs typeface="Arial" pitchFamily="34" charset="0"/>
              </a:rPr>
              <a:t>une flore bactérienne où l'on retrouve principalement</a:t>
            </a:r>
          </a:p>
          <a:p>
            <a:pPr>
              <a:lnSpc>
                <a:spcPct val="150000"/>
              </a:lnSpc>
              <a:buNone/>
            </a:pPr>
            <a:r>
              <a:rPr lang="fr-FR" sz="2400" dirty="0">
                <a:latin typeface="Arial" pitchFamily="34" charset="0"/>
                <a:cs typeface="Arial" pitchFamily="34" charset="0"/>
              </a:rPr>
              <a:t>des staphylocoques et apparentés ( </a:t>
            </a:r>
            <a:r>
              <a:rPr lang="fr-FR" sz="2400" i="1" dirty="0" err="1">
                <a:latin typeface="Arial" pitchFamily="34" charset="0"/>
                <a:cs typeface="Arial" pitchFamily="34" charset="0"/>
              </a:rPr>
              <a:t>Staphylococcus</a:t>
            </a:r>
            <a:r>
              <a:rPr lang="fr-FR" sz="2400" i="1" dirty="0">
                <a:latin typeface="Arial" pitchFamily="34" charset="0"/>
                <a:cs typeface="Arial" pitchFamily="34" charset="0"/>
              </a:rPr>
              <a:t> </a:t>
            </a:r>
            <a:r>
              <a:rPr lang="fr-FR" sz="2400" i="1" dirty="0" err="1">
                <a:latin typeface="Arial" pitchFamily="34" charset="0"/>
                <a:cs typeface="Arial" pitchFamily="34" charset="0"/>
              </a:rPr>
              <a:t>epidermidis</a:t>
            </a:r>
            <a:r>
              <a:rPr lang="fr-FR" sz="2400" i="1" dirty="0">
                <a:latin typeface="Arial" pitchFamily="34" charset="0"/>
                <a:cs typeface="Arial" pitchFamily="34" charset="0"/>
              </a:rPr>
              <a:t> , S. </a:t>
            </a:r>
            <a:r>
              <a:rPr lang="fr-FR" sz="2400" i="1" dirty="0" err="1">
                <a:latin typeface="Arial" pitchFamily="34" charset="0"/>
                <a:cs typeface="Arial" pitchFamily="34" charset="0"/>
              </a:rPr>
              <a:t>saprophyticus</a:t>
            </a:r>
            <a:r>
              <a:rPr lang="fr-FR" sz="2400" i="1" dirty="0">
                <a:latin typeface="Arial" pitchFamily="34" charset="0"/>
                <a:cs typeface="Arial" pitchFamily="34" charset="0"/>
              </a:rPr>
              <a:t> , </a:t>
            </a:r>
            <a:r>
              <a:rPr lang="fr-FR" sz="2400" i="1" dirty="0" err="1">
                <a:latin typeface="Arial" pitchFamily="34" charset="0"/>
                <a:cs typeface="Arial" pitchFamily="34" charset="0"/>
              </a:rPr>
              <a:t>Micrococcus</a:t>
            </a:r>
            <a:r>
              <a:rPr lang="fr-FR" sz="2400" i="1" dirty="0">
                <a:latin typeface="Arial" pitchFamily="34" charset="0"/>
                <a:cs typeface="Arial" pitchFamily="34" charset="0"/>
              </a:rPr>
              <a:t> , etc.) et des </a:t>
            </a:r>
            <a:r>
              <a:rPr lang="fr-FR" sz="2400" dirty="0" err="1">
                <a:latin typeface="Arial" pitchFamily="34" charset="0"/>
                <a:cs typeface="Arial" pitchFamily="34" charset="0"/>
              </a:rPr>
              <a:t>corynébactéries</a:t>
            </a:r>
            <a:r>
              <a:rPr lang="fr-FR" sz="2400" dirty="0">
                <a:latin typeface="Arial" pitchFamily="34" charset="0"/>
                <a:cs typeface="Arial" pitchFamily="34" charset="0"/>
              </a:rPr>
              <a:t>. Le nombre de bactéries cutanées est estimé entre 10</a:t>
            </a:r>
            <a:r>
              <a:rPr lang="fr-FR" sz="2400" baseline="30000" dirty="0">
                <a:latin typeface="Arial" pitchFamily="34" charset="0"/>
                <a:cs typeface="Arial" pitchFamily="34" charset="0"/>
              </a:rPr>
              <a:t> 2</a:t>
            </a:r>
            <a:r>
              <a:rPr lang="fr-FR" sz="2400" dirty="0">
                <a:latin typeface="Arial" pitchFamily="34" charset="0"/>
                <a:cs typeface="Arial" pitchFamily="34" charset="0"/>
              </a:rPr>
              <a:t> et 10</a:t>
            </a:r>
            <a:r>
              <a:rPr lang="fr-FR" sz="2400" baseline="30000" dirty="0">
                <a:latin typeface="Arial" pitchFamily="34" charset="0"/>
                <a:cs typeface="Arial" pitchFamily="34" charset="0"/>
              </a:rPr>
              <a:t> 5</a:t>
            </a:r>
            <a:r>
              <a:rPr lang="fr-FR" sz="2400" dirty="0">
                <a:latin typeface="Arial" pitchFamily="34" charset="0"/>
                <a:cs typeface="Arial" pitchFamily="34" charset="0"/>
              </a:rPr>
              <a:t> par cm </a:t>
            </a:r>
            <a:r>
              <a:rPr lang="fr-FR" sz="2400" baseline="30000" dirty="0">
                <a:latin typeface="Arial" pitchFamily="34" charset="0"/>
                <a:cs typeface="Arial" pitchFamily="34" charset="0"/>
              </a:rPr>
              <a:t>2</a:t>
            </a:r>
            <a:r>
              <a:rPr lang="fr-FR" sz="2400" dirty="0">
                <a:latin typeface="Arial" pitchFamily="34" charset="0"/>
                <a:cs typeface="Arial" pitchFamily="34" charset="0"/>
              </a:rPr>
              <a:t>, d'où l'importance d'une asepsie rigoureuse avant le prélèvement pour éviter tout risque de  contamination des flacons par ces germes.</a:t>
            </a:r>
          </a:p>
          <a:p>
            <a:pPr>
              <a:lnSpc>
                <a:spcPct val="150000"/>
              </a:lnSpc>
            </a:pPr>
            <a:r>
              <a:rPr lang="fr-FR" sz="2400" dirty="0">
                <a:latin typeface="Arial" pitchFamily="34" charset="0"/>
                <a:cs typeface="Arial" pitchFamily="34" charset="0"/>
              </a:rPr>
              <a:t>Afin de minimiser encore plus ce risque de  contamination, certaines équipes préconisent maintenant d'éliminer le premier millilitre prélevé.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 y="214290"/>
            <a:ext cx="9144000" cy="635798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52"/>
            <a:ext cx="8229600" cy="1143000"/>
          </a:xfrm>
        </p:spPr>
        <p:txBody>
          <a:bodyPr>
            <a:normAutofit/>
          </a:bodyPr>
          <a:lstStyle/>
          <a:p>
            <a:r>
              <a:rPr lang="fr-FR" sz="2400" b="1" dirty="0">
                <a:latin typeface="Arial" pitchFamily="34" charset="0"/>
                <a:cs typeface="Arial" pitchFamily="34" charset="0"/>
              </a:rPr>
              <a:t>Quand prélever ?</a:t>
            </a:r>
            <a:endParaRPr lang="fr-FR" sz="2400" dirty="0">
              <a:latin typeface="Arial" pitchFamily="34" charset="0"/>
              <a:cs typeface="Arial" pitchFamily="34" charset="0"/>
            </a:endParaRPr>
          </a:p>
        </p:txBody>
      </p:sp>
      <p:sp>
        <p:nvSpPr>
          <p:cNvPr id="3" name="Espace réservé du contenu 2"/>
          <p:cNvSpPr>
            <a:spLocks noGrp="1"/>
          </p:cNvSpPr>
          <p:nvPr>
            <p:ph idx="1"/>
          </p:nvPr>
        </p:nvSpPr>
        <p:spPr>
          <a:xfrm>
            <a:off x="-214346" y="142852"/>
            <a:ext cx="9144000" cy="5626121"/>
          </a:xfrm>
        </p:spPr>
        <p:txBody>
          <a:bodyPr>
            <a:noAutofit/>
          </a:bodyPr>
          <a:lstStyle/>
          <a:p>
            <a:pPr>
              <a:lnSpc>
                <a:spcPct val="170000"/>
              </a:lnSpc>
            </a:pPr>
            <a:r>
              <a:rPr lang="fr-FR" sz="2000" b="1" dirty="0">
                <a:latin typeface="Arial" pitchFamily="34" charset="0"/>
                <a:cs typeface="Arial" pitchFamily="34" charset="0"/>
              </a:rPr>
              <a:t>Pour éviter tout faux négatif</a:t>
            </a:r>
            <a:r>
              <a:rPr lang="fr-FR" sz="2000" dirty="0">
                <a:latin typeface="Arial" pitchFamily="34" charset="0"/>
                <a:cs typeface="Arial" pitchFamily="34" charset="0"/>
              </a:rPr>
              <a:t>, il est impératif de pratiquer le prélèvement le plus tôt possible au cours de la maladie et </a:t>
            </a:r>
            <a:r>
              <a:rPr lang="fr-FR" sz="2000" b="1" dirty="0">
                <a:latin typeface="Arial" pitchFamily="34" charset="0"/>
                <a:cs typeface="Arial" pitchFamily="34" charset="0"/>
              </a:rPr>
              <a:t>surtout avant toute mise en route d'antibiothérapie. </a:t>
            </a:r>
            <a:r>
              <a:rPr lang="fr-FR" sz="2000" dirty="0">
                <a:latin typeface="Arial" pitchFamily="34" charset="0"/>
                <a:cs typeface="Arial" pitchFamily="34" charset="0"/>
              </a:rPr>
              <a:t>Dans le cas contraire, une fenêtre thérapeutique de </a:t>
            </a:r>
            <a:r>
              <a:rPr lang="fr-FR" sz="2000" b="1" dirty="0">
                <a:latin typeface="Arial" pitchFamily="34" charset="0"/>
                <a:cs typeface="Arial" pitchFamily="34" charset="0"/>
              </a:rPr>
              <a:t>48 à 72 heures </a:t>
            </a:r>
            <a:r>
              <a:rPr lang="fr-FR" sz="2000" dirty="0">
                <a:latin typeface="Arial" pitchFamily="34" charset="0"/>
                <a:cs typeface="Arial" pitchFamily="34" charset="0"/>
              </a:rPr>
              <a:t>est recommandée. À l'exception des infections du système vasculaire où la bactériémie est continue, le moment du  prélèvement est important car la bactériémie est discontinue, ce qui peut modifier la qualité du prélèvement. Les signes évocateurs sont très variés, notamment en fonction du foyer initial ; on peut retrouver :</a:t>
            </a:r>
          </a:p>
          <a:p>
            <a:pPr>
              <a:lnSpc>
                <a:spcPct val="170000"/>
              </a:lnSpc>
            </a:pPr>
            <a:r>
              <a:rPr lang="fr-FR" sz="2000" dirty="0">
                <a:latin typeface="Arial" pitchFamily="34" charset="0"/>
                <a:cs typeface="Arial" pitchFamily="34" charset="0"/>
              </a:rPr>
              <a:t>• des fièvres prolongées et inexpliquées ou évoluant par pics, signant la présence de bactéries dans le sang ; • une hypothermie,  • la survenue de frissons, de marbrures ou de sueurs ;  • une splénomégalie ;• une suspicion d'endocardite ; • tout signe traduisant un trouble de la coagulation sanguine, tel un purpura.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500058"/>
          </a:xfrm>
        </p:spPr>
        <p:txBody>
          <a:bodyPr>
            <a:normAutofit/>
          </a:bodyPr>
          <a:lstStyle/>
          <a:p>
            <a:r>
              <a:rPr lang="fr-FR" sz="2400" b="1" dirty="0">
                <a:latin typeface="Arial" pitchFamily="34" charset="0"/>
                <a:cs typeface="Arial" pitchFamily="34" charset="0"/>
              </a:rPr>
              <a:t>Nombre et volume</a:t>
            </a:r>
            <a:endParaRPr lang="fr-FR" sz="2400" dirty="0">
              <a:latin typeface="Arial" pitchFamily="34" charset="0"/>
              <a:cs typeface="Arial" pitchFamily="34" charset="0"/>
            </a:endParaRPr>
          </a:p>
        </p:txBody>
      </p:sp>
      <p:sp>
        <p:nvSpPr>
          <p:cNvPr id="3" name="Espace réservé du contenu 2"/>
          <p:cNvSpPr>
            <a:spLocks noGrp="1"/>
          </p:cNvSpPr>
          <p:nvPr>
            <p:ph idx="1"/>
          </p:nvPr>
        </p:nvSpPr>
        <p:spPr>
          <a:xfrm>
            <a:off x="142844" y="500042"/>
            <a:ext cx="9001156" cy="4525963"/>
          </a:xfrm>
        </p:spPr>
        <p:txBody>
          <a:bodyPr/>
          <a:lstStyle/>
          <a:p>
            <a:r>
              <a:rPr lang="fr-FR" b="1" dirty="0">
                <a:solidFill>
                  <a:schemeClr val="accent2">
                    <a:lumMod val="75000"/>
                  </a:schemeClr>
                </a:solidFill>
              </a:rPr>
              <a:t>2</a:t>
            </a:r>
            <a:r>
              <a:rPr lang="fr-FR" dirty="0"/>
              <a:t> à </a:t>
            </a:r>
            <a:r>
              <a:rPr lang="fr-FR" b="1" dirty="0">
                <a:solidFill>
                  <a:schemeClr val="accent2">
                    <a:lumMod val="75000"/>
                  </a:schemeClr>
                </a:solidFill>
              </a:rPr>
              <a:t>3</a:t>
            </a:r>
            <a:r>
              <a:rPr lang="fr-FR" dirty="0"/>
              <a:t> hémocultures par </a:t>
            </a:r>
            <a:r>
              <a:rPr lang="fr-FR" b="1" dirty="0"/>
              <a:t>24</a:t>
            </a:r>
            <a:r>
              <a:rPr lang="fr-FR" dirty="0"/>
              <a:t> h, espacées de 30 à</a:t>
            </a:r>
          </a:p>
          <a:p>
            <a:r>
              <a:rPr lang="fr-FR" dirty="0"/>
              <a:t>60 minutes, sont généralement suffisantes pour isoler le germe responsable de la bactériémie. Un grand nombre de prélèvements exposant à une augmentation du risque de contamination, il est recommandé de ne pas dépasser 3 hémocultures par 24 heures.</a:t>
            </a:r>
          </a:p>
          <a:p>
            <a:pPr>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1462"/>
            <a:ext cx="9144000" cy="5626121"/>
          </a:xfrm>
        </p:spPr>
        <p:txBody>
          <a:bodyPr>
            <a:noAutofit/>
          </a:bodyPr>
          <a:lstStyle/>
          <a:p>
            <a:pPr algn="just">
              <a:lnSpc>
                <a:spcPct val="150000"/>
              </a:lnSpc>
            </a:pPr>
            <a:r>
              <a:rPr lang="fr-FR" sz="2400" dirty="0">
                <a:latin typeface="Arial" pitchFamily="34" charset="0"/>
                <a:cs typeface="Arial" pitchFamily="34" charset="0"/>
              </a:rPr>
              <a:t>L'hémoculture consiste à mettre en culture du sang circulant</a:t>
            </a:r>
          </a:p>
          <a:p>
            <a:pPr algn="just">
              <a:lnSpc>
                <a:spcPct val="150000"/>
              </a:lnSpc>
              <a:buNone/>
            </a:pPr>
            <a:r>
              <a:rPr lang="fr-FR" sz="2400" dirty="0">
                <a:latin typeface="Arial" pitchFamily="34" charset="0"/>
                <a:cs typeface="Arial" pitchFamily="34" charset="0"/>
              </a:rPr>
              <a:t>qui est normalement stérile, afin de pouvoir rapidement détecter et identifier l'agent infectieux responsable d'une bactériémie. </a:t>
            </a:r>
            <a:r>
              <a:rPr lang="fr-FR" sz="2400" b="1" dirty="0">
                <a:latin typeface="Arial" pitchFamily="34" charset="0"/>
                <a:cs typeface="Arial" pitchFamily="34" charset="0"/>
              </a:rPr>
              <a:t>Trois types de bactériémies</a:t>
            </a:r>
          </a:p>
          <a:p>
            <a:pPr algn="just">
              <a:lnSpc>
                <a:spcPct val="150000"/>
              </a:lnSpc>
              <a:buNone/>
            </a:pPr>
            <a:r>
              <a:rPr lang="fr-FR" sz="2400" b="1" dirty="0">
                <a:solidFill>
                  <a:schemeClr val="accent2">
                    <a:lumMod val="75000"/>
                  </a:schemeClr>
                </a:solidFill>
                <a:latin typeface="Arial" pitchFamily="34" charset="0"/>
                <a:cs typeface="Arial" pitchFamily="34" charset="0"/>
              </a:rPr>
              <a:t> transitoires</a:t>
            </a:r>
            <a:r>
              <a:rPr lang="fr-FR" sz="2400" dirty="0">
                <a:latin typeface="Arial" pitchFamily="34" charset="0"/>
                <a:cs typeface="Arial" pitchFamily="34" charset="0"/>
              </a:rPr>
              <a:t> : qui correspondent à des décharges brèves de bactéries dans le sang, sans manifestations cliniques et spontanément résolutives ;</a:t>
            </a:r>
          </a:p>
          <a:p>
            <a:pPr algn="just">
              <a:lnSpc>
                <a:spcPct val="150000"/>
              </a:lnSpc>
              <a:buNone/>
            </a:pPr>
            <a:r>
              <a:rPr lang="fr-FR" sz="2400" b="1" dirty="0">
                <a:solidFill>
                  <a:schemeClr val="accent2">
                    <a:lumMod val="75000"/>
                  </a:schemeClr>
                </a:solidFill>
                <a:latin typeface="Arial" pitchFamily="34" charset="0"/>
                <a:cs typeface="Arial" pitchFamily="34" charset="0"/>
              </a:rPr>
              <a:t>continues :</a:t>
            </a:r>
            <a:r>
              <a:rPr lang="fr-FR" sz="2400" dirty="0">
                <a:latin typeface="Arial" pitchFamily="34" charset="0"/>
                <a:cs typeface="Arial" pitchFamily="34" charset="0"/>
              </a:rPr>
              <a:t> qui correspondent à des décharges continuelles qui se rencontrent notamment lors d'endocardites ou en cas de brucellose ou de fièvre typhoïde ;</a:t>
            </a:r>
          </a:p>
          <a:p>
            <a:pPr algn="just">
              <a:lnSpc>
                <a:spcPct val="150000"/>
              </a:lnSpc>
              <a:buNone/>
            </a:pPr>
            <a:r>
              <a:rPr lang="fr-FR" sz="2400" b="1" dirty="0">
                <a:solidFill>
                  <a:schemeClr val="accent2">
                    <a:lumMod val="75000"/>
                  </a:schemeClr>
                </a:solidFill>
                <a:latin typeface="Arial" pitchFamily="34" charset="0"/>
                <a:cs typeface="Arial" pitchFamily="34" charset="0"/>
              </a:rPr>
              <a:t>intermittentes :</a:t>
            </a:r>
            <a:r>
              <a:rPr lang="fr-FR" sz="2400" dirty="0">
                <a:latin typeface="Arial" pitchFamily="34" charset="0"/>
                <a:cs typeface="Arial" pitchFamily="34" charset="0"/>
              </a:rPr>
              <a:t> qui correspondent à des décharges bactériennes</a:t>
            </a:r>
          </a:p>
          <a:p>
            <a:pPr algn="just">
              <a:lnSpc>
                <a:spcPct val="150000"/>
              </a:lnSpc>
              <a:buNone/>
            </a:pPr>
            <a:r>
              <a:rPr lang="fr-FR" sz="2400" dirty="0">
                <a:latin typeface="Arial" pitchFamily="34" charset="0"/>
                <a:cs typeface="Arial" pitchFamily="34" charset="0"/>
              </a:rPr>
              <a:t>répétées à la suite d'infections diverses.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908" y="231795"/>
            <a:ext cx="9144000" cy="6126163"/>
          </a:xfrm>
        </p:spPr>
        <p:txBody>
          <a:bodyPr>
            <a:normAutofit fontScale="92500" lnSpcReduction="10000"/>
          </a:bodyPr>
          <a:lstStyle/>
          <a:p>
            <a:pPr>
              <a:lnSpc>
                <a:spcPct val="150000"/>
              </a:lnSpc>
            </a:pPr>
            <a:r>
              <a:rPr lang="fr-FR" sz="2400" dirty="0">
                <a:latin typeface="Arial" pitchFamily="34" charset="0"/>
                <a:cs typeface="Arial" pitchFamily="34" charset="0"/>
              </a:rPr>
              <a:t>La densité bactérienne au cours des bactériémies est faible chez </a:t>
            </a:r>
            <a:r>
              <a:rPr lang="fr-FR" sz="2400" b="1" dirty="0">
                <a:latin typeface="Arial" pitchFamily="34" charset="0"/>
                <a:cs typeface="Arial" pitchFamily="34" charset="0"/>
              </a:rPr>
              <a:t>l'adulte</a:t>
            </a:r>
            <a:r>
              <a:rPr lang="fr-FR" sz="2400" dirty="0">
                <a:latin typeface="Arial" pitchFamily="34" charset="0"/>
                <a:cs typeface="Arial" pitchFamily="34" charset="0"/>
              </a:rPr>
              <a:t>, de</a:t>
            </a:r>
            <a:r>
              <a:rPr lang="fr-FR" sz="2400" b="1" dirty="0">
                <a:solidFill>
                  <a:schemeClr val="accent2">
                    <a:lumMod val="75000"/>
                  </a:schemeClr>
                </a:solidFill>
                <a:latin typeface="Arial" pitchFamily="34" charset="0"/>
                <a:cs typeface="Arial" pitchFamily="34" charset="0"/>
              </a:rPr>
              <a:t> 1 à 10 UFC/ml.</a:t>
            </a:r>
            <a:r>
              <a:rPr lang="fr-FR" sz="2400" dirty="0">
                <a:latin typeface="Arial" pitchFamily="34" charset="0"/>
                <a:cs typeface="Arial" pitchFamily="34" charset="0"/>
              </a:rPr>
              <a:t> Le recueil d'un volume suffisant de sang est donc nécessaire pour augmenter les chances d'isolement, mais un ratio sang/bouillon doit être respecté car une dilution au </a:t>
            </a:r>
            <a:r>
              <a:rPr lang="fr-FR" sz="2400" b="1" dirty="0">
                <a:solidFill>
                  <a:schemeClr val="accent2">
                    <a:lumMod val="75000"/>
                  </a:schemeClr>
                </a:solidFill>
                <a:latin typeface="Arial" pitchFamily="34" charset="0"/>
                <a:cs typeface="Arial" pitchFamily="34" charset="0"/>
              </a:rPr>
              <a:t>1/10 e</a:t>
            </a:r>
            <a:r>
              <a:rPr lang="fr-FR" sz="2400" dirty="0">
                <a:latin typeface="Arial" pitchFamily="34" charset="0"/>
                <a:cs typeface="Arial" pitchFamily="34" charset="0"/>
              </a:rPr>
              <a:t> , voire au </a:t>
            </a:r>
            <a:r>
              <a:rPr lang="fr-FR" sz="2400" b="1" dirty="0">
                <a:solidFill>
                  <a:schemeClr val="accent2">
                    <a:lumMod val="75000"/>
                  </a:schemeClr>
                </a:solidFill>
                <a:latin typeface="Arial" pitchFamily="34" charset="0"/>
                <a:cs typeface="Arial" pitchFamily="34" charset="0"/>
              </a:rPr>
              <a:t>1/5 e</a:t>
            </a:r>
            <a:r>
              <a:rPr lang="fr-FR" sz="2400" dirty="0">
                <a:latin typeface="Arial" pitchFamily="34" charset="0"/>
                <a:cs typeface="Arial" pitchFamily="34" charset="0"/>
              </a:rPr>
              <a:t> , permet d'inactiver l'effet bactéricide du sérum et de diluer les antibiotiques éventuels. </a:t>
            </a:r>
          </a:p>
          <a:p>
            <a:pPr>
              <a:lnSpc>
                <a:spcPct val="150000"/>
              </a:lnSpc>
            </a:pPr>
            <a:r>
              <a:rPr lang="fr-FR" sz="2400" dirty="0">
                <a:latin typeface="Arial" pitchFamily="34" charset="0"/>
                <a:cs typeface="Arial" pitchFamily="34" charset="0"/>
              </a:rPr>
              <a:t>Chez </a:t>
            </a:r>
            <a:r>
              <a:rPr lang="fr-FR" sz="2400" b="1" dirty="0">
                <a:solidFill>
                  <a:schemeClr val="accent2">
                    <a:lumMod val="75000"/>
                  </a:schemeClr>
                </a:solidFill>
                <a:latin typeface="Arial" pitchFamily="34" charset="0"/>
                <a:cs typeface="Arial" pitchFamily="34" charset="0"/>
              </a:rPr>
              <a:t>l'adulte</a:t>
            </a:r>
            <a:r>
              <a:rPr lang="fr-FR" sz="2400" dirty="0">
                <a:latin typeface="Arial" pitchFamily="34" charset="0"/>
                <a:cs typeface="Arial" pitchFamily="34" charset="0"/>
              </a:rPr>
              <a:t>, un volume de </a:t>
            </a:r>
            <a:r>
              <a:rPr lang="fr-FR" sz="2400" b="1" dirty="0">
                <a:solidFill>
                  <a:schemeClr val="accent2">
                    <a:lumMod val="75000"/>
                  </a:schemeClr>
                </a:solidFill>
                <a:latin typeface="Arial" pitchFamily="34" charset="0"/>
                <a:cs typeface="Arial" pitchFamily="34" charset="0"/>
              </a:rPr>
              <a:t>10 ml </a:t>
            </a:r>
            <a:r>
              <a:rPr lang="fr-FR" sz="2400" dirty="0">
                <a:latin typeface="Arial" pitchFamily="34" charset="0"/>
                <a:cs typeface="Arial" pitchFamily="34" charset="0"/>
              </a:rPr>
              <a:t>constitue donc un minimum et un </a:t>
            </a:r>
            <a:r>
              <a:rPr lang="fr-FR" sz="2400" b="1" dirty="0">
                <a:solidFill>
                  <a:schemeClr val="accent2">
                    <a:lumMod val="75000"/>
                  </a:schemeClr>
                </a:solidFill>
                <a:latin typeface="Arial" pitchFamily="34" charset="0"/>
                <a:cs typeface="Arial" pitchFamily="34" charset="0"/>
              </a:rPr>
              <a:t>doublement </a:t>
            </a:r>
            <a:r>
              <a:rPr lang="fr-FR" sz="2400" dirty="0">
                <a:latin typeface="Arial" pitchFamily="34" charset="0"/>
                <a:cs typeface="Arial" pitchFamily="34" charset="0"/>
              </a:rPr>
              <a:t>du volume (20 ml) augmente de 30 % la positivité des prélèvements.</a:t>
            </a:r>
          </a:p>
          <a:p>
            <a:pPr>
              <a:lnSpc>
                <a:spcPct val="150000"/>
              </a:lnSpc>
            </a:pPr>
            <a:r>
              <a:rPr lang="fr-FR" sz="2400" b="1" dirty="0">
                <a:latin typeface="Arial" pitchFamily="34" charset="0"/>
                <a:cs typeface="Arial" pitchFamily="34" charset="0"/>
              </a:rPr>
              <a:t> Chez le nourrisson et l'enfant,</a:t>
            </a:r>
            <a:r>
              <a:rPr lang="fr-FR" sz="2400" dirty="0">
                <a:latin typeface="Arial" pitchFamily="34" charset="0"/>
                <a:cs typeface="Arial" pitchFamily="34" charset="0"/>
              </a:rPr>
              <a:t> la densité bactérienne étant plus élevée (souvent supérieure à </a:t>
            </a:r>
            <a:r>
              <a:rPr lang="fr-FR" sz="2400" b="1" dirty="0">
                <a:solidFill>
                  <a:schemeClr val="accent2">
                    <a:lumMod val="75000"/>
                  </a:schemeClr>
                </a:solidFill>
                <a:latin typeface="Arial" pitchFamily="34" charset="0"/>
                <a:cs typeface="Arial" pitchFamily="34" charset="0"/>
              </a:rPr>
              <a:t>1000 FC/ml</a:t>
            </a:r>
            <a:r>
              <a:rPr lang="fr-FR" sz="2400" dirty="0">
                <a:latin typeface="Arial" pitchFamily="34" charset="0"/>
                <a:cs typeface="Arial" pitchFamily="34" charset="0"/>
              </a:rPr>
              <a:t>), un volume de </a:t>
            </a:r>
            <a:r>
              <a:rPr lang="fr-FR" sz="2400" b="1" dirty="0">
                <a:solidFill>
                  <a:schemeClr val="accent2">
                    <a:lumMod val="75000"/>
                  </a:schemeClr>
                </a:solidFill>
                <a:latin typeface="Arial" pitchFamily="34" charset="0"/>
                <a:cs typeface="Arial" pitchFamily="34" charset="0"/>
              </a:rPr>
              <a:t>1 </a:t>
            </a:r>
            <a:r>
              <a:rPr lang="fr-FR" sz="2400" dirty="0">
                <a:latin typeface="Arial" pitchFamily="34" charset="0"/>
                <a:cs typeface="Arial" pitchFamily="34" charset="0"/>
              </a:rPr>
              <a:t>à </a:t>
            </a:r>
            <a:r>
              <a:rPr lang="fr-FR" sz="2400" b="1" dirty="0">
                <a:solidFill>
                  <a:schemeClr val="accent2">
                    <a:lumMod val="75000"/>
                  </a:schemeClr>
                </a:solidFill>
                <a:latin typeface="Arial" pitchFamily="34" charset="0"/>
                <a:cs typeface="Arial" pitchFamily="34" charset="0"/>
              </a:rPr>
              <a:t>2</a:t>
            </a:r>
            <a:r>
              <a:rPr lang="fr-FR" sz="2400" dirty="0">
                <a:latin typeface="Arial" pitchFamily="34" charset="0"/>
                <a:cs typeface="Arial" pitchFamily="34" charset="0"/>
              </a:rPr>
              <a:t> ml est suffisant.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a:bodyPr>
          <a:lstStyle/>
          <a:p>
            <a:r>
              <a:rPr lang="fr-FR" sz="2400" b="1" dirty="0">
                <a:latin typeface="Arial" pitchFamily="34" charset="0"/>
                <a:cs typeface="Arial" pitchFamily="34" charset="0"/>
              </a:rPr>
              <a:t>Acheminement</a:t>
            </a:r>
            <a:endParaRPr lang="fr-FR" sz="2400" dirty="0">
              <a:latin typeface="Arial" pitchFamily="34" charset="0"/>
              <a:cs typeface="Arial" pitchFamily="34" charset="0"/>
            </a:endParaRPr>
          </a:p>
        </p:txBody>
      </p:sp>
      <p:sp>
        <p:nvSpPr>
          <p:cNvPr id="3" name="Espace réservé du contenu 2"/>
          <p:cNvSpPr>
            <a:spLocks noGrp="1"/>
          </p:cNvSpPr>
          <p:nvPr>
            <p:ph idx="1"/>
          </p:nvPr>
        </p:nvSpPr>
        <p:spPr>
          <a:xfrm>
            <a:off x="0" y="642918"/>
            <a:ext cx="9144000" cy="4525963"/>
          </a:xfrm>
        </p:spPr>
        <p:txBody>
          <a:bodyPr>
            <a:noAutofit/>
          </a:bodyPr>
          <a:lstStyle/>
          <a:p>
            <a:pPr>
              <a:lnSpc>
                <a:spcPct val="150000"/>
              </a:lnSpc>
            </a:pPr>
            <a:r>
              <a:rPr lang="fr-FR" sz="2400" dirty="0">
                <a:latin typeface="Arial" pitchFamily="34" charset="0"/>
                <a:cs typeface="Arial" pitchFamily="34" charset="0"/>
              </a:rPr>
              <a:t>Les hémocultures doivent être acheminées le plus rapidement possible au laboratoire. </a:t>
            </a:r>
          </a:p>
          <a:p>
            <a:pPr>
              <a:lnSpc>
                <a:spcPct val="150000"/>
              </a:lnSpc>
            </a:pPr>
            <a:r>
              <a:rPr lang="fr-FR" sz="2400" dirty="0">
                <a:latin typeface="Arial" pitchFamily="34" charset="0"/>
                <a:cs typeface="Arial" pitchFamily="34" charset="0"/>
              </a:rPr>
              <a:t>Chaque hémoculture doit être étiquetée correctement et accompagnée d'une demande sur laquelle figureront : nom, prénom et date de naissance du patient ; le service d'origine ; la date, l'heure et le mode de prélèvement (veineux direct ou sur cathéter ou autre dispositif) ainsi que la température du patient au moment où il est effectué, sans oublier de mentionner une éventuelle antibiothérapie et la nature de celle-ci.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Autofit/>
          </a:bodyPr>
          <a:lstStyle/>
          <a:p>
            <a:r>
              <a:rPr lang="fr-FR" sz="2400" b="1" dirty="0">
                <a:latin typeface="Arial" pitchFamily="34" charset="0"/>
                <a:cs typeface="Arial" pitchFamily="34" charset="0"/>
              </a:rPr>
              <a:t>Incubation des flacons</a:t>
            </a:r>
            <a:endParaRPr lang="fr-FR" sz="2400" dirty="0">
              <a:latin typeface="Arial" pitchFamily="34" charset="0"/>
              <a:cs typeface="Arial" pitchFamily="34" charset="0"/>
            </a:endParaRPr>
          </a:p>
        </p:txBody>
      </p:sp>
      <p:sp>
        <p:nvSpPr>
          <p:cNvPr id="3" name="Espace réservé du contenu 2"/>
          <p:cNvSpPr>
            <a:spLocks noGrp="1"/>
          </p:cNvSpPr>
          <p:nvPr>
            <p:ph idx="1"/>
          </p:nvPr>
        </p:nvSpPr>
        <p:spPr>
          <a:xfrm>
            <a:off x="0" y="428604"/>
            <a:ext cx="9144000" cy="6072230"/>
          </a:xfrm>
        </p:spPr>
        <p:txBody>
          <a:bodyPr>
            <a:noAutofit/>
          </a:bodyPr>
          <a:lstStyle/>
          <a:p>
            <a:r>
              <a:rPr lang="fr-FR" sz="2000" dirty="0">
                <a:latin typeface="Arial" pitchFamily="34" charset="0"/>
                <a:cs typeface="Arial" pitchFamily="34" charset="0"/>
              </a:rPr>
              <a:t>Une incubation à </a:t>
            </a:r>
            <a:r>
              <a:rPr lang="fr-FR" sz="2000" b="1" dirty="0">
                <a:solidFill>
                  <a:schemeClr val="accent2">
                    <a:lumMod val="75000"/>
                  </a:schemeClr>
                </a:solidFill>
                <a:latin typeface="Arial" pitchFamily="34" charset="0"/>
                <a:cs typeface="Arial" pitchFamily="34" charset="0"/>
              </a:rPr>
              <a:t>35 °C pendant 7 jours</a:t>
            </a:r>
            <a:r>
              <a:rPr lang="fr-FR" sz="2000" dirty="0">
                <a:latin typeface="Arial" pitchFamily="34" charset="0"/>
                <a:cs typeface="Arial" pitchFamily="34" charset="0"/>
              </a:rPr>
              <a:t> est recommandée pour les </a:t>
            </a:r>
            <a:r>
              <a:rPr lang="fr-FR" sz="2000" dirty="0">
                <a:solidFill>
                  <a:schemeClr val="accent2">
                    <a:lumMod val="75000"/>
                  </a:schemeClr>
                </a:solidFill>
                <a:latin typeface="Arial" pitchFamily="34" charset="0"/>
                <a:cs typeface="Arial" pitchFamily="34" charset="0"/>
              </a:rPr>
              <a:t>systèmes manuels.</a:t>
            </a:r>
            <a:r>
              <a:rPr lang="fr-FR" sz="2000" dirty="0">
                <a:latin typeface="Arial" pitchFamily="34" charset="0"/>
                <a:cs typeface="Arial" pitchFamily="34" charset="0"/>
              </a:rPr>
              <a:t> La lecture est visuelle et doit être réalisée </a:t>
            </a:r>
            <a:r>
              <a:rPr lang="fr-FR" sz="2000" b="1" dirty="0">
                <a:solidFill>
                  <a:schemeClr val="accent2">
                    <a:lumMod val="75000"/>
                  </a:schemeClr>
                </a:solidFill>
                <a:latin typeface="Arial" pitchFamily="34" charset="0"/>
                <a:cs typeface="Arial" pitchFamily="34" charset="0"/>
              </a:rPr>
              <a:t>2 fois par jour</a:t>
            </a:r>
            <a:r>
              <a:rPr lang="fr-FR" sz="2000" dirty="0">
                <a:latin typeface="Arial" pitchFamily="34" charset="0"/>
                <a:cs typeface="Arial" pitchFamily="34" charset="0"/>
              </a:rPr>
              <a:t> au cours </a:t>
            </a:r>
            <a:r>
              <a:rPr lang="fr-FR" sz="2000" b="1" dirty="0">
                <a:latin typeface="Arial" pitchFamily="34" charset="0"/>
                <a:cs typeface="Arial" pitchFamily="34" charset="0"/>
              </a:rPr>
              <a:t>des 48 premières</a:t>
            </a:r>
            <a:r>
              <a:rPr lang="fr-FR" sz="2000" dirty="0">
                <a:latin typeface="Arial" pitchFamily="34" charset="0"/>
                <a:cs typeface="Arial" pitchFamily="34" charset="0"/>
              </a:rPr>
              <a:t> heures puis seulement </a:t>
            </a:r>
            <a:r>
              <a:rPr lang="fr-FR" sz="2000" b="1" dirty="0">
                <a:solidFill>
                  <a:schemeClr val="accent2">
                    <a:lumMod val="75000"/>
                  </a:schemeClr>
                </a:solidFill>
                <a:latin typeface="Arial" pitchFamily="34" charset="0"/>
                <a:cs typeface="Arial" pitchFamily="34" charset="0"/>
              </a:rPr>
              <a:t>1 fois par jour</a:t>
            </a:r>
            <a:r>
              <a:rPr lang="fr-FR" sz="2000" dirty="0">
                <a:latin typeface="Arial" pitchFamily="34" charset="0"/>
                <a:cs typeface="Arial" pitchFamily="34" charset="0"/>
              </a:rPr>
              <a:t> pour les</a:t>
            </a:r>
            <a:r>
              <a:rPr lang="fr-FR" sz="2000" b="1" dirty="0">
                <a:latin typeface="Arial" pitchFamily="34" charset="0"/>
                <a:cs typeface="Arial" pitchFamily="34" charset="0"/>
              </a:rPr>
              <a:t> 5 jours  suivants</a:t>
            </a:r>
            <a:r>
              <a:rPr lang="fr-FR" sz="2000" dirty="0">
                <a:latin typeface="Arial" pitchFamily="34" charset="0"/>
                <a:cs typeface="Arial" pitchFamily="34" charset="0"/>
              </a:rPr>
              <a:t>. </a:t>
            </a:r>
          </a:p>
          <a:p>
            <a:r>
              <a:rPr lang="fr-FR" sz="2000" dirty="0">
                <a:latin typeface="Arial" pitchFamily="34" charset="0"/>
                <a:cs typeface="Arial" pitchFamily="34" charset="0"/>
              </a:rPr>
              <a:t>L'observateur va rechercher la présence d'un </a:t>
            </a:r>
            <a:r>
              <a:rPr lang="fr-FR" sz="2000" b="1" dirty="0">
                <a:solidFill>
                  <a:schemeClr val="accent2">
                    <a:lumMod val="75000"/>
                  </a:schemeClr>
                </a:solidFill>
                <a:latin typeface="Arial" pitchFamily="34" charset="0"/>
                <a:cs typeface="Arial" pitchFamily="34" charset="0"/>
              </a:rPr>
              <a:t> trouble</a:t>
            </a:r>
            <a:r>
              <a:rPr lang="fr-FR" sz="2000" dirty="0">
                <a:latin typeface="Arial" pitchFamily="34" charset="0"/>
                <a:cs typeface="Arial" pitchFamily="34" charset="0"/>
              </a:rPr>
              <a:t> du milieu provoqué par la croissance bactérienne</a:t>
            </a:r>
            <a:r>
              <a:rPr lang="fr-FR" sz="2000" i="1" dirty="0">
                <a:latin typeface="Arial" pitchFamily="34" charset="0"/>
                <a:cs typeface="Arial" pitchFamily="34" charset="0"/>
              </a:rPr>
              <a:t>, d'une </a:t>
            </a:r>
            <a:r>
              <a:rPr lang="fr-FR" sz="2000" b="1" dirty="0">
                <a:solidFill>
                  <a:schemeClr val="accent2">
                    <a:lumMod val="75000"/>
                  </a:schemeClr>
                </a:solidFill>
                <a:latin typeface="Arial" pitchFamily="34" charset="0"/>
                <a:cs typeface="Arial" pitchFamily="34" charset="0"/>
              </a:rPr>
              <a:t>hémolyse</a:t>
            </a:r>
            <a:r>
              <a:rPr lang="fr-FR" sz="2000" i="1" dirty="0">
                <a:latin typeface="Arial" pitchFamily="34" charset="0"/>
                <a:cs typeface="Arial" pitchFamily="34" charset="0"/>
              </a:rPr>
              <a:t> ( </a:t>
            </a:r>
            <a:r>
              <a:rPr lang="fr-FR" sz="2000" i="1" dirty="0" err="1">
                <a:latin typeface="Arial" pitchFamily="34" charset="0"/>
                <a:cs typeface="Arial" pitchFamily="34" charset="0"/>
              </a:rPr>
              <a:t>Staphylococcus</a:t>
            </a:r>
            <a:r>
              <a:rPr lang="fr-FR" sz="2000" i="1" dirty="0">
                <a:latin typeface="Arial" pitchFamily="34" charset="0"/>
                <a:cs typeface="Arial" pitchFamily="34" charset="0"/>
              </a:rPr>
              <a:t> </a:t>
            </a:r>
            <a:r>
              <a:rPr lang="fr-FR" sz="2000" i="1" dirty="0" err="1">
                <a:latin typeface="Arial" pitchFamily="34" charset="0"/>
                <a:cs typeface="Arial" pitchFamily="34" charset="0"/>
              </a:rPr>
              <a:t>spp</a:t>
            </a:r>
            <a:r>
              <a:rPr lang="fr-FR" sz="2000" i="1" dirty="0">
                <a:latin typeface="Arial" pitchFamily="34" charset="0"/>
                <a:cs typeface="Arial" pitchFamily="34" charset="0"/>
              </a:rPr>
              <a:t>., </a:t>
            </a:r>
            <a:r>
              <a:rPr lang="fr-FR" sz="2000" i="1" dirty="0" err="1">
                <a:latin typeface="Arial" pitchFamily="34" charset="0"/>
                <a:cs typeface="Arial" pitchFamily="34" charset="0"/>
              </a:rPr>
              <a:t>Streptococcus</a:t>
            </a:r>
            <a:r>
              <a:rPr lang="fr-FR" sz="2000" i="1" dirty="0">
                <a:latin typeface="Arial" pitchFamily="34" charset="0"/>
                <a:cs typeface="Arial" pitchFamily="34" charset="0"/>
              </a:rPr>
              <a:t> </a:t>
            </a:r>
            <a:r>
              <a:rPr lang="fr-FR" sz="2000" i="1" dirty="0" err="1">
                <a:latin typeface="Arial" pitchFamily="34" charset="0"/>
                <a:cs typeface="Arial" pitchFamily="34" charset="0"/>
              </a:rPr>
              <a:t>spp</a:t>
            </a:r>
            <a:r>
              <a:rPr lang="fr-FR" sz="2000" i="1" dirty="0">
                <a:latin typeface="Arial" pitchFamily="34" charset="0"/>
                <a:cs typeface="Arial" pitchFamily="34" charset="0"/>
              </a:rPr>
              <a:t>. , Listeria </a:t>
            </a:r>
            <a:r>
              <a:rPr lang="fr-FR" sz="2000" i="1" dirty="0" err="1">
                <a:latin typeface="Arial" pitchFamily="34" charset="0"/>
                <a:cs typeface="Arial" pitchFamily="34" charset="0"/>
              </a:rPr>
              <a:t>monocytogenes</a:t>
            </a:r>
            <a:r>
              <a:rPr lang="fr-FR" sz="2000" i="1" dirty="0">
                <a:latin typeface="Arial" pitchFamily="34" charset="0"/>
                <a:cs typeface="Arial" pitchFamily="34" charset="0"/>
              </a:rPr>
              <a:t> , </a:t>
            </a:r>
            <a:r>
              <a:rPr lang="fr-FR" sz="2000" i="1" dirty="0" err="1">
                <a:latin typeface="Arial" pitchFamily="34" charset="0"/>
                <a:cs typeface="Arial" pitchFamily="34" charset="0"/>
              </a:rPr>
              <a:t>Clostridium</a:t>
            </a:r>
            <a:r>
              <a:rPr lang="fr-FR" sz="2000" i="1" dirty="0">
                <a:latin typeface="Arial" pitchFamily="34" charset="0"/>
                <a:cs typeface="Arial" pitchFamily="34" charset="0"/>
              </a:rPr>
              <a:t>  </a:t>
            </a:r>
            <a:r>
              <a:rPr lang="fr-FR" sz="2000" dirty="0" err="1">
                <a:latin typeface="Arial" pitchFamily="34" charset="0"/>
                <a:cs typeface="Arial" pitchFamily="34" charset="0"/>
              </a:rPr>
              <a:t>spp</a:t>
            </a:r>
            <a:r>
              <a:rPr lang="fr-FR" sz="2000" dirty="0">
                <a:latin typeface="Arial" pitchFamily="34" charset="0"/>
                <a:cs typeface="Arial" pitchFamily="34" charset="0"/>
              </a:rPr>
              <a:t>. et </a:t>
            </a:r>
            <a:r>
              <a:rPr lang="fr-FR" sz="2000" i="1" dirty="0" err="1">
                <a:latin typeface="Arial" pitchFamily="34" charset="0"/>
                <a:cs typeface="Arial" pitchFamily="34" charset="0"/>
              </a:rPr>
              <a:t>Bacillus</a:t>
            </a:r>
            <a:r>
              <a:rPr lang="fr-FR" sz="2000" i="1" dirty="0">
                <a:latin typeface="Arial" pitchFamily="34" charset="0"/>
                <a:cs typeface="Arial" pitchFamily="34" charset="0"/>
              </a:rPr>
              <a:t> </a:t>
            </a:r>
            <a:r>
              <a:rPr lang="fr-FR" sz="2000" i="1" dirty="0" err="1">
                <a:latin typeface="Arial" pitchFamily="34" charset="0"/>
                <a:cs typeface="Arial" pitchFamily="34" charset="0"/>
              </a:rPr>
              <a:t>spp</a:t>
            </a:r>
            <a:r>
              <a:rPr lang="fr-FR" sz="2000" i="1" dirty="0">
                <a:latin typeface="Arial" pitchFamily="34" charset="0"/>
                <a:cs typeface="Arial" pitchFamily="34" charset="0"/>
              </a:rPr>
              <a:t>.), d'un </a:t>
            </a:r>
            <a:r>
              <a:rPr lang="fr-FR" sz="2000" b="1" dirty="0">
                <a:latin typeface="Arial" pitchFamily="34" charset="0"/>
                <a:cs typeface="Arial" pitchFamily="34" charset="0"/>
              </a:rPr>
              <a:t>coagulum </a:t>
            </a:r>
            <a:r>
              <a:rPr lang="fr-FR" sz="2000" i="1" dirty="0">
                <a:latin typeface="Arial" pitchFamily="34" charset="0"/>
                <a:cs typeface="Arial" pitchFamily="34" charset="0"/>
              </a:rPr>
              <a:t>( </a:t>
            </a:r>
            <a:r>
              <a:rPr lang="fr-FR" sz="2000" i="1" dirty="0" err="1">
                <a:latin typeface="Arial" pitchFamily="34" charset="0"/>
                <a:cs typeface="Arial" pitchFamily="34" charset="0"/>
              </a:rPr>
              <a:t>Staphylococcus</a:t>
            </a:r>
            <a:r>
              <a:rPr lang="fr-FR" sz="2000" i="1" dirty="0">
                <a:latin typeface="Arial" pitchFamily="34" charset="0"/>
                <a:cs typeface="Arial" pitchFamily="34" charset="0"/>
              </a:rPr>
              <a:t> aureus ), </a:t>
            </a:r>
            <a:r>
              <a:rPr lang="fr-FR" sz="2000" b="1" i="1" dirty="0">
                <a:solidFill>
                  <a:schemeClr val="accent2">
                    <a:lumMod val="75000"/>
                  </a:schemeClr>
                </a:solidFill>
                <a:latin typeface="Arial" pitchFamily="34" charset="0"/>
                <a:cs typeface="Arial" pitchFamily="34" charset="0"/>
              </a:rPr>
              <a:t>de colonies au fond du flacon</a:t>
            </a:r>
            <a:r>
              <a:rPr lang="fr-FR" sz="2000" i="1" dirty="0">
                <a:latin typeface="Arial" pitchFamily="34" charset="0"/>
                <a:cs typeface="Arial" pitchFamily="34" charset="0"/>
              </a:rPr>
              <a:t> ( </a:t>
            </a:r>
            <a:r>
              <a:rPr lang="fr-FR" sz="2000" i="1" dirty="0" err="1">
                <a:latin typeface="Arial" pitchFamily="34" charset="0"/>
                <a:cs typeface="Arial" pitchFamily="34" charset="0"/>
              </a:rPr>
              <a:t>Streptococcus</a:t>
            </a:r>
            <a:r>
              <a:rPr lang="fr-FR" sz="2000" i="1" dirty="0">
                <a:latin typeface="Arial" pitchFamily="34" charset="0"/>
                <a:cs typeface="Arial" pitchFamily="34" charset="0"/>
              </a:rPr>
              <a:t> </a:t>
            </a:r>
            <a:r>
              <a:rPr lang="fr-FR" sz="2000" dirty="0" err="1">
                <a:latin typeface="Arial" pitchFamily="34" charset="0"/>
                <a:cs typeface="Arial" pitchFamily="34" charset="0"/>
              </a:rPr>
              <a:t>spp</a:t>
            </a:r>
            <a:r>
              <a:rPr lang="fr-FR" sz="2000" dirty="0">
                <a:latin typeface="Arial" pitchFamily="34" charset="0"/>
                <a:cs typeface="Arial" pitchFamily="34" charset="0"/>
              </a:rPr>
              <a:t>. et </a:t>
            </a:r>
            <a:r>
              <a:rPr lang="fr-FR" sz="2000" i="1" dirty="0" err="1">
                <a:latin typeface="Arial" pitchFamily="34" charset="0"/>
                <a:cs typeface="Arial" pitchFamily="34" charset="0"/>
              </a:rPr>
              <a:t>Nocardia</a:t>
            </a:r>
            <a:r>
              <a:rPr lang="fr-FR" sz="2000" i="1" dirty="0">
                <a:latin typeface="Arial" pitchFamily="34" charset="0"/>
                <a:cs typeface="Arial" pitchFamily="34" charset="0"/>
              </a:rPr>
              <a:t> </a:t>
            </a:r>
            <a:r>
              <a:rPr lang="fr-FR" sz="2000" i="1" dirty="0" err="1">
                <a:latin typeface="Arial" pitchFamily="34" charset="0"/>
                <a:cs typeface="Arial" pitchFamily="34" charset="0"/>
              </a:rPr>
              <a:t>spp</a:t>
            </a:r>
            <a:r>
              <a:rPr lang="fr-FR" sz="2000" i="1" dirty="0">
                <a:latin typeface="Arial" pitchFamily="34" charset="0"/>
                <a:cs typeface="Arial" pitchFamily="34" charset="0"/>
              </a:rPr>
              <a:t>.), de</a:t>
            </a:r>
            <a:r>
              <a:rPr lang="fr-FR" sz="2000" b="1" dirty="0">
                <a:solidFill>
                  <a:schemeClr val="accent2">
                    <a:lumMod val="75000"/>
                  </a:schemeClr>
                </a:solidFill>
                <a:latin typeface="Arial" pitchFamily="34" charset="0"/>
                <a:cs typeface="Arial" pitchFamily="34" charset="0"/>
              </a:rPr>
              <a:t> production de gaz</a:t>
            </a:r>
            <a:r>
              <a:rPr lang="fr-FR" sz="2000" i="1" dirty="0">
                <a:latin typeface="Arial" pitchFamily="34" charset="0"/>
                <a:cs typeface="Arial" pitchFamily="34" charset="0"/>
              </a:rPr>
              <a:t> (bactéries </a:t>
            </a:r>
            <a:r>
              <a:rPr lang="fr-FR" sz="2000" dirty="0" err="1">
                <a:latin typeface="Arial" pitchFamily="34" charset="0"/>
                <a:cs typeface="Arial" pitchFamily="34" charset="0"/>
              </a:rPr>
              <a:t>aéro</a:t>
            </a:r>
            <a:r>
              <a:rPr lang="fr-FR" sz="2000" dirty="0">
                <a:latin typeface="Arial" pitchFamily="34" charset="0"/>
                <a:cs typeface="Arial" pitchFamily="34" charset="0"/>
              </a:rPr>
              <a:t>-</a:t>
            </a:r>
            <a:r>
              <a:rPr lang="fr-FR" sz="2000" dirty="0" err="1">
                <a:latin typeface="Arial" pitchFamily="34" charset="0"/>
                <a:cs typeface="Arial" pitchFamily="34" charset="0"/>
              </a:rPr>
              <a:t>anérobies</a:t>
            </a:r>
            <a:r>
              <a:rPr lang="fr-FR" sz="2000" dirty="0">
                <a:latin typeface="Arial" pitchFamily="34" charset="0"/>
                <a:cs typeface="Arial" pitchFamily="34" charset="0"/>
              </a:rPr>
              <a:t> facultatives et anaérobies strictes) ou la présence de </a:t>
            </a:r>
            <a:r>
              <a:rPr lang="fr-FR" sz="2000" b="1" dirty="0">
                <a:latin typeface="Arial" pitchFamily="34" charset="0"/>
                <a:cs typeface="Arial" pitchFamily="34" charset="0"/>
              </a:rPr>
              <a:t>colonies sur les géloses</a:t>
            </a:r>
            <a:r>
              <a:rPr lang="fr-FR" sz="2000" dirty="0">
                <a:latin typeface="Arial" pitchFamily="34" charset="0"/>
                <a:cs typeface="Arial" pitchFamily="34" charset="0"/>
              </a:rPr>
              <a:t>. </a:t>
            </a:r>
          </a:p>
          <a:p>
            <a:pPr>
              <a:lnSpc>
                <a:spcPct val="150000"/>
              </a:lnSpc>
            </a:pPr>
            <a:r>
              <a:rPr lang="fr-FR" sz="2000" dirty="0">
                <a:latin typeface="Arial" pitchFamily="34" charset="0"/>
                <a:cs typeface="Arial" pitchFamily="34" charset="0"/>
              </a:rPr>
              <a:t>Certains genres  bactériens comme </a:t>
            </a:r>
            <a:r>
              <a:rPr lang="fr-FR" sz="2000" i="1" dirty="0">
                <a:latin typeface="Arial" pitchFamily="34" charset="0"/>
                <a:cs typeface="Arial" pitchFamily="34" charset="0"/>
              </a:rPr>
              <a:t>Brucella , </a:t>
            </a:r>
            <a:r>
              <a:rPr lang="fr-FR" sz="2000" i="1" dirty="0" err="1">
                <a:latin typeface="Arial" pitchFamily="34" charset="0"/>
                <a:cs typeface="Arial" pitchFamily="34" charset="0"/>
              </a:rPr>
              <a:t>Haemophilus</a:t>
            </a:r>
            <a:r>
              <a:rPr lang="fr-FR" sz="2000" i="1" dirty="0">
                <a:latin typeface="Arial" pitchFamily="34" charset="0"/>
                <a:cs typeface="Arial" pitchFamily="34" charset="0"/>
              </a:rPr>
              <a:t> , </a:t>
            </a:r>
            <a:r>
              <a:rPr lang="fr-FR" sz="2000" i="1" dirty="0" err="1">
                <a:latin typeface="Arial" pitchFamily="34" charset="0"/>
                <a:cs typeface="Arial" pitchFamily="34" charset="0"/>
              </a:rPr>
              <a:t>Neisseria</a:t>
            </a:r>
            <a:r>
              <a:rPr lang="fr-FR" sz="2000" i="1" dirty="0">
                <a:latin typeface="Arial" pitchFamily="34" charset="0"/>
                <a:cs typeface="Arial" pitchFamily="34" charset="0"/>
              </a:rPr>
              <a:t> et </a:t>
            </a:r>
            <a:r>
              <a:rPr lang="fr-FR" sz="2000" i="1" dirty="0" err="1">
                <a:latin typeface="Arial" pitchFamily="34" charset="0"/>
                <a:cs typeface="Arial" pitchFamily="34" charset="0"/>
              </a:rPr>
              <a:t>Campylobacter</a:t>
            </a:r>
            <a:r>
              <a:rPr lang="fr-FR" sz="2000" i="1" dirty="0">
                <a:latin typeface="Arial" pitchFamily="34" charset="0"/>
                <a:cs typeface="Arial" pitchFamily="34" charset="0"/>
              </a:rPr>
              <a:t> </a:t>
            </a:r>
            <a:r>
              <a:rPr lang="fr-FR" sz="2000" b="1" dirty="0">
                <a:latin typeface="Arial" pitchFamily="34" charset="0"/>
                <a:cs typeface="Arial" pitchFamily="34" charset="0"/>
              </a:rPr>
              <a:t>troublent peu ou pas le bouillon de culture</a:t>
            </a:r>
            <a:r>
              <a:rPr lang="fr-FR" sz="2000" i="1" dirty="0">
                <a:latin typeface="Arial" pitchFamily="34" charset="0"/>
                <a:cs typeface="Arial" pitchFamily="34" charset="0"/>
              </a:rPr>
              <a:t>, </a:t>
            </a:r>
            <a:r>
              <a:rPr lang="fr-FR" sz="2000" dirty="0">
                <a:latin typeface="Arial" pitchFamily="34" charset="0"/>
                <a:cs typeface="Arial" pitchFamily="34" charset="0"/>
              </a:rPr>
              <a:t>l'usage d'un flacon </a:t>
            </a:r>
            <a:r>
              <a:rPr lang="fr-FR" sz="2000" b="1" dirty="0" err="1">
                <a:latin typeface="Arial" pitchFamily="34" charset="0"/>
                <a:cs typeface="Arial" pitchFamily="34" charset="0"/>
              </a:rPr>
              <a:t>biphasique</a:t>
            </a:r>
            <a:r>
              <a:rPr lang="fr-FR" sz="2000" dirty="0">
                <a:latin typeface="Arial" pitchFamily="34" charset="0"/>
                <a:cs typeface="Arial" pitchFamily="34" charset="0"/>
              </a:rPr>
              <a:t> s'avérant alors utile.</a:t>
            </a:r>
          </a:p>
          <a:p>
            <a:pPr>
              <a:lnSpc>
                <a:spcPct val="150000"/>
              </a:lnSpc>
            </a:pPr>
            <a:r>
              <a:rPr lang="fr-FR" sz="2000" dirty="0">
                <a:latin typeface="Arial" pitchFamily="34" charset="0"/>
                <a:cs typeface="Arial" pitchFamily="34" charset="0"/>
              </a:rPr>
              <a:t>Pour les </a:t>
            </a:r>
            <a:r>
              <a:rPr lang="fr-FR" sz="2000" dirty="0">
                <a:solidFill>
                  <a:schemeClr val="accent2">
                    <a:lumMod val="75000"/>
                  </a:schemeClr>
                </a:solidFill>
                <a:latin typeface="Arial" pitchFamily="34" charset="0"/>
                <a:cs typeface="Arial" pitchFamily="34" charset="0"/>
              </a:rPr>
              <a:t>systèmes automatisés</a:t>
            </a:r>
            <a:r>
              <a:rPr lang="fr-FR" sz="2000" dirty="0">
                <a:latin typeface="Arial" pitchFamily="34" charset="0"/>
                <a:cs typeface="Arial" pitchFamily="34" charset="0"/>
              </a:rPr>
              <a:t>, une incubation de</a:t>
            </a:r>
            <a:r>
              <a:rPr lang="fr-FR" sz="2000" b="1" dirty="0">
                <a:solidFill>
                  <a:schemeClr val="accent2">
                    <a:lumMod val="75000"/>
                  </a:schemeClr>
                </a:solidFill>
                <a:latin typeface="Arial" pitchFamily="34" charset="0"/>
                <a:cs typeface="Arial" pitchFamily="34" charset="0"/>
              </a:rPr>
              <a:t> 5 jours suffit</a:t>
            </a:r>
            <a:r>
              <a:rPr lang="fr-FR" sz="2000" dirty="0">
                <a:latin typeface="Arial" pitchFamily="34" charset="0"/>
                <a:cs typeface="Arial" pitchFamily="34" charset="0"/>
              </a:rPr>
              <a:t>. Au-delà de ce délai, les bactéries détectées sont généralement des contaminants qui étaient en très faible quantité.</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929718" cy="6643710"/>
          </a:xfrm>
        </p:spPr>
        <p:txBody>
          <a:bodyPr>
            <a:normAutofit lnSpcReduction="10000"/>
          </a:bodyPr>
          <a:lstStyle/>
          <a:p>
            <a:pPr>
              <a:lnSpc>
                <a:spcPct val="150000"/>
              </a:lnSpc>
            </a:pPr>
            <a:r>
              <a:rPr lang="fr-FR" sz="2400" dirty="0">
                <a:latin typeface="Arial" pitchFamily="34" charset="0"/>
                <a:cs typeface="Arial" pitchFamily="34" charset="0"/>
              </a:rPr>
              <a:t>La prolongation de l'incubation est recommandée pour des micro-organismes particuliers comme les bactéries du groupe </a:t>
            </a:r>
            <a:r>
              <a:rPr lang="fr-FR" sz="2400" b="1" dirty="0">
                <a:solidFill>
                  <a:schemeClr val="accent2">
                    <a:lumMod val="75000"/>
                  </a:schemeClr>
                </a:solidFill>
                <a:latin typeface="Arial" pitchFamily="34" charset="0"/>
                <a:cs typeface="Arial" pitchFamily="34" charset="0"/>
              </a:rPr>
              <a:t>HACEK </a:t>
            </a:r>
            <a:r>
              <a:rPr lang="fr-FR" sz="2400" dirty="0">
                <a:latin typeface="Arial" pitchFamily="34" charset="0"/>
                <a:cs typeface="Arial" pitchFamily="34" charset="0"/>
              </a:rPr>
              <a:t>( </a:t>
            </a:r>
            <a:r>
              <a:rPr lang="fr-FR" sz="2400" i="1" dirty="0" err="1">
                <a:latin typeface="Arial" pitchFamily="34" charset="0"/>
                <a:cs typeface="Arial" pitchFamily="34" charset="0"/>
              </a:rPr>
              <a:t>Haemophilus</a:t>
            </a:r>
            <a:r>
              <a:rPr lang="fr-FR" sz="2400" i="1" dirty="0">
                <a:latin typeface="Arial" pitchFamily="34" charset="0"/>
                <a:cs typeface="Arial" pitchFamily="34" charset="0"/>
              </a:rPr>
              <a:t> </a:t>
            </a:r>
            <a:r>
              <a:rPr lang="fr-FR" sz="2400" i="1" dirty="0" err="1">
                <a:latin typeface="Arial" pitchFamily="34" charset="0"/>
                <a:cs typeface="Arial" pitchFamily="34" charset="0"/>
              </a:rPr>
              <a:t>aphrophilus</a:t>
            </a:r>
            <a:r>
              <a:rPr lang="fr-FR" sz="2400" i="1" dirty="0">
                <a:latin typeface="Arial" pitchFamily="34" charset="0"/>
                <a:cs typeface="Arial" pitchFamily="34" charset="0"/>
              </a:rPr>
              <a:t> </a:t>
            </a:r>
            <a:r>
              <a:rPr lang="fr-FR" sz="2400" dirty="0">
                <a:latin typeface="Arial" pitchFamily="34" charset="0"/>
                <a:cs typeface="Arial" pitchFamily="34" charset="0"/>
              </a:rPr>
              <a:t>/ </a:t>
            </a:r>
            <a:r>
              <a:rPr lang="fr-FR" sz="2400" i="1" dirty="0" err="1">
                <a:latin typeface="Arial" pitchFamily="34" charset="0"/>
                <a:cs typeface="Arial" pitchFamily="34" charset="0"/>
              </a:rPr>
              <a:t>paraphrophilus</a:t>
            </a:r>
            <a:r>
              <a:rPr lang="fr-FR" sz="2400" i="1" dirty="0">
                <a:latin typeface="Arial" pitchFamily="34" charset="0"/>
                <a:cs typeface="Arial" pitchFamily="34" charset="0"/>
              </a:rPr>
              <a:t> , </a:t>
            </a:r>
            <a:r>
              <a:rPr lang="fr-FR" sz="2400" i="1" dirty="0" err="1">
                <a:latin typeface="Arial" pitchFamily="34" charset="0"/>
                <a:cs typeface="Arial" pitchFamily="34" charset="0"/>
              </a:rPr>
              <a:t>Actinobacillus</a:t>
            </a:r>
            <a:r>
              <a:rPr lang="fr-FR" sz="2400" i="1" dirty="0">
                <a:latin typeface="Arial" pitchFamily="34" charset="0"/>
                <a:cs typeface="Arial" pitchFamily="34" charset="0"/>
              </a:rPr>
              <a:t> </a:t>
            </a:r>
            <a:r>
              <a:rPr lang="fr-FR" sz="2400" i="1" dirty="0" err="1">
                <a:latin typeface="Arial" pitchFamily="34" charset="0"/>
                <a:cs typeface="Arial" pitchFamily="34" charset="0"/>
              </a:rPr>
              <a:t>actinomycetemcomitans</a:t>
            </a:r>
            <a:r>
              <a:rPr lang="fr-FR" sz="2400" i="1" dirty="0">
                <a:latin typeface="Arial" pitchFamily="34" charset="0"/>
                <a:cs typeface="Arial" pitchFamily="34" charset="0"/>
              </a:rPr>
              <a:t> </a:t>
            </a:r>
            <a:r>
              <a:rPr lang="fr-FR" sz="2400" dirty="0">
                <a:latin typeface="Arial" pitchFamily="34" charset="0"/>
                <a:cs typeface="Arial" pitchFamily="34" charset="0"/>
              </a:rPr>
              <a:t>, </a:t>
            </a:r>
            <a:r>
              <a:rPr lang="fr-FR" sz="2400" i="1" dirty="0" err="1">
                <a:latin typeface="Arial" pitchFamily="34" charset="0"/>
                <a:cs typeface="Arial" pitchFamily="34" charset="0"/>
              </a:rPr>
              <a:t>Cardiobacterium</a:t>
            </a:r>
            <a:r>
              <a:rPr lang="fr-FR" sz="2400" i="1" dirty="0">
                <a:latin typeface="Arial" pitchFamily="34" charset="0"/>
                <a:cs typeface="Arial" pitchFamily="34" charset="0"/>
              </a:rPr>
              <a:t> </a:t>
            </a:r>
            <a:r>
              <a:rPr lang="fr-FR" sz="2400" i="1" dirty="0" err="1">
                <a:latin typeface="Arial" pitchFamily="34" charset="0"/>
                <a:cs typeface="Arial" pitchFamily="34" charset="0"/>
              </a:rPr>
              <a:t>hominis</a:t>
            </a:r>
            <a:r>
              <a:rPr lang="fr-FR" sz="2400" i="1" dirty="0">
                <a:latin typeface="Arial" pitchFamily="34" charset="0"/>
                <a:cs typeface="Arial" pitchFamily="34" charset="0"/>
              </a:rPr>
              <a:t> , </a:t>
            </a:r>
            <a:r>
              <a:rPr lang="fr-FR" sz="2400" i="1" dirty="0" err="1">
                <a:latin typeface="Arial" pitchFamily="34" charset="0"/>
                <a:cs typeface="Arial" pitchFamily="34" charset="0"/>
              </a:rPr>
              <a:t>Eikenella</a:t>
            </a:r>
            <a:r>
              <a:rPr lang="fr-FR" sz="2400" i="1" dirty="0">
                <a:latin typeface="Arial" pitchFamily="34" charset="0"/>
                <a:cs typeface="Arial" pitchFamily="34" charset="0"/>
              </a:rPr>
              <a:t> </a:t>
            </a:r>
            <a:r>
              <a:rPr lang="fr-FR" sz="2400" i="1" dirty="0" err="1">
                <a:latin typeface="Arial" pitchFamily="34" charset="0"/>
                <a:cs typeface="Arial" pitchFamily="34" charset="0"/>
              </a:rPr>
              <a:t>corrodens</a:t>
            </a:r>
            <a:r>
              <a:rPr lang="fr-FR" sz="2400" i="1" dirty="0">
                <a:latin typeface="Arial" pitchFamily="34" charset="0"/>
                <a:cs typeface="Arial" pitchFamily="34" charset="0"/>
              </a:rPr>
              <a:t> </a:t>
            </a:r>
            <a:r>
              <a:rPr lang="fr-FR" sz="2400" dirty="0">
                <a:latin typeface="Arial" pitchFamily="34" charset="0"/>
                <a:cs typeface="Arial" pitchFamily="34" charset="0"/>
              </a:rPr>
              <a:t>et le genre </a:t>
            </a:r>
            <a:r>
              <a:rPr lang="fr-FR" sz="2400" i="1" dirty="0" err="1">
                <a:latin typeface="Arial" pitchFamily="34" charset="0"/>
                <a:cs typeface="Arial" pitchFamily="34" charset="0"/>
              </a:rPr>
              <a:t>Kingella</a:t>
            </a:r>
            <a:r>
              <a:rPr lang="fr-FR" sz="2400" i="1" dirty="0">
                <a:latin typeface="Arial" pitchFamily="34" charset="0"/>
                <a:cs typeface="Arial" pitchFamily="34" charset="0"/>
              </a:rPr>
              <a:t> ) et Brucella </a:t>
            </a:r>
            <a:r>
              <a:rPr lang="fr-FR" sz="2400" i="1" dirty="0" err="1">
                <a:latin typeface="Arial" pitchFamily="34" charset="0"/>
                <a:cs typeface="Arial" pitchFamily="34" charset="0"/>
              </a:rPr>
              <a:t>spp</a:t>
            </a:r>
            <a:r>
              <a:rPr lang="fr-FR" sz="2400" i="1" dirty="0">
                <a:latin typeface="Arial" pitchFamily="34" charset="0"/>
                <a:cs typeface="Arial" pitchFamily="34" charset="0"/>
              </a:rPr>
              <a:t>. , ou lorsqu'une </a:t>
            </a:r>
            <a:r>
              <a:rPr lang="fr-FR" sz="2400" b="1" dirty="0">
                <a:solidFill>
                  <a:schemeClr val="accent2">
                    <a:lumMod val="75000"/>
                  </a:schemeClr>
                </a:solidFill>
                <a:latin typeface="Arial" pitchFamily="34" charset="0"/>
                <a:cs typeface="Arial" pitchFamily="34" charset="0"/>
              </a:rPr>
              <a:t>endocardite</a:t>
            </a:r>
            <a:r>
              <a:rPr lang="fr-FR" sz="2400" dirty="0">
                <a:latin typeface="Arial" pitchFamily="34" charset="0"/>
                <a:cs typeface="Arial" pitchFamily="34" charset="0"/>
              </a:rPr>
              <a:t> est soupçonnée.</a:t>
            </a:r>
          </a:p>
          <a:p>
            <a:pPr>
              <a:lnSpc>
                <a:spcPct val="150000"/>
              </a:lnSpc>
            </a:pPr>
            <a:r>
              <a:rPr lang="fr-FR" sz="2400" dirty="0">
                <a:latin typeface="Arial" pitchFamily="34" charset="0"/>
                <a:cs typeface="Arial" pitchFamily="34" charset="0"/>
              </a:rPr>
              <a:t>La lecture par réflectométrie, par fluorescence ou par détecteur de variation de pression toutes les 10 minutes à la recherche du CO 2 produit dans les flacons permet d'obtenir une représentation graphique au cours du temps.</a:t>
            </a:r>
          </a:p>
          <a:p>
            <a:pPr>
              <a:lnSpc>
                <a:spcPct val="150000"/>
              </a:lnSpc>
            </a:pPr>
            <a:r>
              <a:rPr lang="fr-FR" sz="2400" dirty="0">
                <a:latin typeface="Arial" pitchFamily="34" charset="0"/>
                <a:cs typeface="Arial" pitchFamily="34" charset="0"/>
              </a:rPr>
              <a:t>Un flacon sera alors détecté positif si sa production de CO 2 augmente au cours du temps de façon exponentielle.</a:t>
            </a:r>
          </a:p>
          <a:p>
            <a:pPr>
              <a:lnSpc>
                <a:spcPct val="150000"/>
              </a:lnSpc>
              <a:buNone/>
            </a:pPr>
            <a:endParaRPr lang="fr-FR" sz="24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2800" b="1" dirty="0"/>
              <a:t>Traitement des flacons</a:t>
            </a:r>
            <a:br>
              <a:rPr lang="fr-FR" sz="2800" b="1" dirty="0"/>
            </a:br>
            <a:r>
              <a:rPr lang="fr-FR" sz="2800" b="1" dirty="0"/>
              <a:t>ensemencés</a:t>
            </a:r>
            <a:endParaRPr lang="fr-FR" sz="2800" dirty="0"/>
          </a:p>
        </p:txBody>
      </p:sp>
      <p:sp>
        <p:nvSpPr>
          <p:cNvPr id="3" name="Espace réservé du contenu 2"/>
          <p:cNvSpPr>
            <a:spLocks noGrp="1"/>
          </p:cNvSpPr>
          <p:nvPr>
            <p:ph idx="1"/>
          </p:nvPr>
        </p:nvSpPr>
        <p:spPr>
          <a:xfrm>
            <a:off x="0" y="1357298"/>
            <a:ext cx="9144000" cy="4768865"/>
          </a:xfrm>
        </p:spPr>
        <p:txBody>
          <a:bodyPr>
            <a:normAutofit fontScale="92500"/>
          </a:bodyPr>
          <a:lstStyle/>
          <a:p>
            <a:pPr>
              <a:lnSpc>
                <a:spcPct val="150000"/>
              </a:lnSpc>
            </a:pPr>
            <a:r>
              <a:rPr lang="fr-FR" dirty="0"/>
              <a:t>Devant toute suspicion de positivité (système manuel ou automatique), un examen microscopique et une mise en culture sont réalisés sur les flacons. Tout flacon considéré comme positif doit impérativement être manipulé sous un poste de sécurité microbiologique, et du matériel à usage unique.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368280"/>
          </a:xfrm>
        </p:spPr>
        <p:txBody>
          <a:bodyPr>
            <a:noAutofit/>
          </a:bodyPr>
          <a:lstStyle/>
          <a:p>
            <a:r>
              <a:rPr lang="fr-FR" sz="2400" b="1" dirty="0">
                <a:latin typeface="Arial" pitchFamily="34" charset="0"/>
                <a:cs typeface="Arial" pitchFamily="34" charset="0"/>
              </a:rPr>
              <a:t>Examen microscopique</a:t>
            </a:r>
            <a:endParaRPr lang="fr-FR" sz="2400" dirty="0">
              <a:latin typeface="Arial" pitchFamily="34" charset="0"/>
              <a:cs typeface="Arial" pitchFamily="34" charset="0"/>
            </a:endParaRPr>
          </a:p>
        </p:txBody>
      </p:sp>
      <p:sp>
        <p:nvSpPr>
          <p:cNvPr id="3" name="Espace réservé du contenu 2"/>
          <p:cNvSpPr>
            <a:spLocks noGrp="1"/>
          </p:cNvSpPr>
          <p:nvPr>
            <p:ph idx="1"/>
          </p:nvPr>
        </p:nvSpPr>
        <p:spPr>
          <a:xfrm>
            <a:off x="-214346" y="142852"/>
            <a:ext cx="9929882" cy="4525963"/>
          </a:xfrm>
        </p:spPr>
        <p:txBody>
          <a:bodyPr>
            <a:noAutofit/>
          </a:bodyPr>
          <a:lstStyle/>
          <a:p>
            <a:pPr>
              <a:lnSpc>
                <a:spcPct val="170000"/>
              </a:lnSpc>
            </a:pPr>
            <a:r>
              <a:rPr lang="fr-FR" sz="2300" dirty="0">
                <a:latin typeface="Arial" pitchFamily="34" charset="0"/>
                <a:cs typeface="Arial" pitchFamily="34" charset="0"/>
              </a:rPr>
              <a:t>Sous un poste de sécurité microbiologique, du bouillon est prélevé </a:t>
            </a:r>
          </a:p>
          <a:p>
            <a:pPr>
              <a:lnSpc>
                <a:spcPct val="170000"/>
              </a:lnSpc>
            </a:pPr>
            <a:r>
              <a:rPr lang="fr-FR" sz="2300" dirty="0">
                <a:latin typeface="Arial" pitchFamily="34" charset="0"/>
                <a:cs typeface="Arial" pitchFamily="34" charset="0"/>
              </a:rPr>
              <a:t>de façon aseptique après avoir désinfecté l'opercule du flacon à </a:t>
            </a:r>
          </a:p>
          <a:p>
            <a:pPr>
              <a:lnSpc>
                <a:spcPct val="170000"/>
              </a:lnSpc>
            </a:pPr>
            <a:r>
              <a:rPr lang="fr-FR" sz="2300" dirty="0">
                <a:latin typeface="Arial" pitchFamily="34" charset="0"/>
                <a:cs typeface="Arial" pitchFamily="34" charset="0"/>
              </a:rPr>
              <a:t>l'aide d'une seringue et du dispositif fourni par le fabricant. </a:t>
            </a:r>
          </a:p>
          <a:p>
            <a:pPr>
              <a:lnSpc>
                <a:spcPct val="170000"/>
              </a:lnSpc>
            </a:pPr>
            <a:r>
              <a:rPr lang="fr-FR" sz="2300" dirty="0">
                <a:latin typeface="Arial" pitchFamily="34" charset="0"/>
                <a:cs typeface="Arial" pitchFamily="34" charset="0"/>
              </a:rPr>
              <a:t> L'examen du bouillon est effectué en deux étapes :</a:t>
            </a:r>
          </a:p>
          <a:p>
            <a:pPr>
              <a:lnSpc>
                <a:spcPct val="170000"/>
              </a:lnSpc>
            </a:pPr>
            <a:r>
              <a:rPr lang="fr-FR" sz="2300" dirty="0">
                <a:latin typeface="Arial" pitchFamily="34" charset="0"/>
                <a:cs typeface="Arial" pitchFamily="34" charset="0"/>
              </a:rPr>
              <a:t>•</a:t>
            </a:r>
            <a:r>
              <a:rPr lang="fr-FR" sz="2300" b="1" dirty="0">
                <a:solidFill>
                  <a:schemeClr val="accent2">
                    <a:lumMod val="75000"/>
                  </a:schemeClr>
                </a:solidFill>
                <a:latin typeface="Arial" pitchFamily="34" charset="0"/>
                <a:cs typeface="Arial" pitchFamily="34" charset="0"/>
              </a:rPr>
              <a:t> état frais</a:t>
            </a:r>
            <a:r>
              <a:rPr lang="fr-FR" sz="2300" dirty="0">
                <a:latin typeface="Arial" pitchFamily="34" charset="0"/>
                <a:cs typeface="Arial" pitchFamily="34" charset="0"/>
              </a:rPr>
              <a:t> afin d'observer la morphologie et la mobilité des  bactéries </a:t>
            </a:r>
            <a:r>
              <a:rPr lang="fr-FR" sz="2300" b="1" dirty="0">
                <a:solidFill>
                  <a:schemeClr val="accent2">
                    <a:lumMod val="75000"/>
                  </a:schemeClr>
                </a:solidFill>
                <a:latin typeface="Arial" pitchFamily="34" charset="0"/>
                <a:cs typeface="Arial" pitchFamily="34" charset="0"/>
              </a:rPr>
              <a:t>coloration de Gram </a:t>
            </a:r>
            <a:r>
              <a:rPr lang="fr-FR" sz="2300" dirty="0">
                <a:latin typeface="Arial" pitchFamily="34" charset="0"/>
                <a:cs typeface="Arial" pitchFamily="34" charset="0"/>
              </a:rPr>
              <a:t>pour déterminer la morphologie des bactéries, </a:t>
            </a:r>
            <a:r>
              <a:rPr lang="fr-FR" sz="2300" dirty="0" err="1">
                <a:latin typeface="Arial" pitchFamily="34" charset="0"/>
                <a:cs typeface="Arial" pitchFamily="34" charset="0"/>
              </a:rPr>
              <a:t>cocci</a:t>
            </a:r>
            <a:r>
              <a:rPr lang="fr-FR" sz="2300" dirty="0">
                <a:latin typeface="Arial" pitchFamily="34" charset="0"/>
                <a:cs typeface="Arial" pitchFamily="34" charset="0"/>
              </a:rPr>
              <a:t> ou bacille, et le Gram positif ou négatif.</a:t>
            </a:r>
          </a:p>
          <a:p>
            <a:pPr>
              <a:lnSpc>
                <a:spcPct val="150000"/>
              </a:lnSpc>
            </a:pPr>
            <a:r>
              <a:rPr lang="fr-FR" sz="2300" dirty="0">
                <a:latin typeface="Arial" pitchFamily="34" charset="0"/>
                <a:cs typeface="Arial" pitchFamily="34" charset="0"/>
              </a:rPr>
              <a:t>Tout résultat positif de l'examen direct doit être communiqué  rapidement au clinicien, notamment si plusieurs flacons sont positifs, si l'examen direct est évocateur de </a:t>
            </a:r>
            <a:r>
              <a:rPr lang="fr-FR" sz="2300" i="1" dirty="0" err="1">
                <a:latin typeface="Arial" pitchFamily="34" charset="0"/>
                <a:cs typeface="Arial" pitchFamily="34" charset="0"/>
              </a:rPr>
              <a:t>Clostridium</a:t>
            </a:r>
            <a:r>
              <a:rPr lang="fr-FR" sz="2300" i="1" dirty="0">
                <a:latin typeface="Arial" pitchFamily="34" charset="0"/>
                <a:cs typeface="Arial" pitchFamily="34" charset="0"/>
              </a:rPr>
              <a:t> ou de </a:t>
            </a:r>
            <a:r>
              <a:rPr lang="fr-FR" sz="2300" i="1" dirty="0" err="1">
                <a:latin typeface="Arial" pitchFamily="34" charset="0"/>
                <a:cs typeface="Arial" pitchFamily="34" charset="0"/>
              </a:rPr>
              <a:t>Neisseria</a:t>
            </a:r>
            <a:r>
              <a:rPr lang="fr-FR" sz="2300" i="1" dirty="0">
                <a:latin typeface="Arial" pitchFamily="34" charset="0"/>
                <a:cs typeface="Arial" pitchFamily="34" charset="0"/>
              </a:rPr>
              <a:t> , </a:t>
            </a:r>
            <a:r>
              <a:rPr lang="fr-FR" sz="2300" dirty="0">
                <a:latin typeface="Arial" pitchFamily="34" charset="0"/>
                <a:cs typeface="Arial" pitchFamily="34" charset="0"/>
              </a:rPr>
              <a:t>ou si les patients sont à risque.</a:t>
            </a:r>
          </a:p>
          <a:p>
            <a:pPr>
              <a:lnSpc>
                <a:spcPct val="170000"/>
              </a:lnSpc>
            </a:pPr>
            <a:r>
              <a:rPr lang="fr-FR" sz="2300" dirty="0">
                <a:latin typeface="Arial" pitchFamily="34" charset="0"/>
                <a:cs typeface="Arial"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14"/>
            <a:ext cx="8229600" cy="225404"/>
          </a:xfrm>
        </p:spPr>
        <p:txBody>
          <a:bodyPr>
            <a:noAutofit/>
          </a:bodyPr>
          <a:lstStyle/>
          <a:p>
            <a:r>
              <a:rPr lang="fr-FR" sz="2400" b="1" dirty="0">
                <a:latin typeface="Arial" pitchFamily="34" charset="0"/>
                <a:cs typeface="Arial" pitchFamily="34" charset="0"/>
              </a:rPr>
              <a:t>Ensemencement</a:t>
            </a:r>
            <a:endParaRPr lang="fr-FR" sz="2400" dirty="0">
              <a:latin typeface="Arial" pitchFamily="34" charset="0"/>
              <a:cs typeface="Arial" pitchFamily="34" charset="0"/>
            </a:endParaRPr>
          </a:p>
        </p:txBody>
      </p:sp>
      <p:sp>
        <p:nvSpPr>
          <p:cNvPr id="3" name="Espace réservé du contenu 2"/>
          <p:cNvSpPr>
            <a:spLocks noGrp="1"/>
          </p:cNvSpPr>
          <p:nvPr>
            <p:ph idx="1"/>
          </p:nvPr>
        </p:nvSpPr>
        <p:spPr>
          <a:xfrm>
            <a:off x="0" y="731837"/>
            <a:ext cx="9144000" cy="5768997"/>
          </a:xfrm>
        </p:spPr>
        <p:txBody>
          <a:bodyPr>
            <a:noAutofit/>
          </a:bodyPr>
          <a:lstStyle/>
          <a:p>
            <a:pPr algn="just"/>
            <a:r>
              <a:rPr lang="fr-FR" sz="2000" dirty="0">
                <a:latin typeface="Arial" pitchFamily="34" charset="0"/>
                <a:cs typeface="Arial" pitchFamily="34" charset="0"/>
              </a:rPr>
              <a:t>Les repiquages des flacons suspects sont effectués en fonction de l'examen direct. Les cultures étant généralement </a:t>
            </a:r>
            <a:r>
              <a:rPr lang="fr-FR" sz="2000" b="1" dirty="0" err="1">
                <a:latin typeface="Arial" pitchFamily="34" charset="0"/>
                <a:cs typeface="Arial" pitchFamily="34" charset="0"/>
              </a:rPr>
              <a:t>monomicrobiennes</a:t>
            </a:r>
            <a:r>
              <a:rPr lang="fr-FR" sz="2000" dirty="0">
                <a:latin typeface="Arial" pitchFamily="34" charset="0"/>
                <a:cs typeface="Arial" pitchFamily="34" charset="0"/>
              </a:rPr>
              <a:t>, des milieux gélosés non sélectifs seront utilisés : </a:t>
            </a:r>
          </a:p>
          <a:p>
            <a:pPr algn="just"/>
            <a:r>
              <a:rPr lang="fr-FR" sz="2000" dirty="0">
                <a:latin typeface="Arial" pitchFamily="34" charset="0"/>
                <a:cs typeface="Arial" pitchFamily="34" charset="0"/>
              </a:rPr>
              <a:t>géloses </a:t>
            </a:r>
            <a:r>
              <a:rPr lang="fr-FR" sz="2000" b="1" dirty="0" err="1">
                <a:latin typeface="Arial" pitchFamily="34" charset="0"/>
                <a:cs typeface="Arial" pitchFamily="34" charset="0"/>
              </a:rPr>
              <a:t>Colombia</a:t>
            </a:r>
            <a:r>
              <a:rPr lang="fr-FR" sz="2000" b="1" dirty="0">
                <a:latin typeface="Arial" pitchFamily="34" charset="0"/>
                <a:cs typeface="Arial" pitchFamily="34" charset="0"/>
              </a:rPr>
              <a:t> avec 5 % de sang</a:t>
            </a:r>
            <a:r>
              <a:rPr lang="fr-FR" sz="2000" dirty="0">
                <a:latin typeface="Arial" pitchFamily="34" charset="0"/>
                <a:cs typeface="Arial" pitchFamily="34" charset="0"/>
              </a:rPr>
              <a:t> incubées en </a:t>
            </a:r>
            <a:r>
              <a:rPr lang="fr-FR" sz="2000" b="1" dirty="0">
                <a:latin typeface="Arial" pitchFamily="34" charset="0"/>
                <a:cs typeface="Arial" pitchFamily="34" charset="0"/>
              </a:rPr>
              <a:t>aérobiose</a:t>
            </a:r>
            <a:r>
              <a:rPr lang="fr-FR" sz="2000" dirty="0">
                <a:latin typeface="Arial" pitchFamily="34" charset="0"/>
                <a:cs typeface="Arial" pitchFamily="34" charset="0"/>
              </a:rPr>
              <a:t> pendant </a:t>
            </a:r>
            <a:r>
              <a:rPr lang="fr-FR" sz="2000" b="1" dirty="0">
                <a:latin typeface="Arial" pitchFamily="34" charset="0"/>
                <a:cs typeface="Arial" pitchFamily="34" charset="0"/>
              </a:rPr>
              <a:t>48 heures</a:t>
            </a:r>
            <a:r>
              <a:rPr lang="fr-FR" sz="2000" dirty="0">
                <a:latin typeface="Arial" pitchFamily="34" charset="0"/>
                <a:cs typeface="Arial" pitchFamily="34" charset="0"/>
              </a:rPr>
              <a:t> et en </a:t>
            </a:r>
            <a:r>
              <a:rPr lang="fr-FR" sz="2000" b="1" dirty="0">
                <a:latin typeface="Arial" pitchFamily="34" charset="0"/>
                <a:cs typeface="Arial" pitchFamily="34" charset="0"/>
              </a:rPr>
              <a:t>anaérobiose </a:t>
            </a:r>
            <a:r>
              <a:rPr lang="fr-FR" sz="2000" dirty="0">
                <a:latin typeface="Arial" pitchFamily="34" charset="0"/>
                <a:cs typeface="Arial" pitchFamily="34" charset="0"/>
              </a:rPr>
              <a:t>pendant</a:t>
            </a:r>
            <a:r>
              <a:rPr lang="fr-FR" sz="2000" b="1" dirty="0">
                <a:latin typeface="Arial" pitchFamily="34" charset="0"/>
                <a:cs typeface="Arial" pitchFamily="34" charset="0"/>
              </a:rPr>
              <a:t> 5 jours</a:t>
            </a:r>
            <a:r>
              <a:rPr lang="fr-FR" sz="2000" dirty="0">
                <a:latin typeface="Arial" pitchFamily="34" charset="0"/>
                <a:cs typeface="Arial" pitchFamily="34" charset="0"/>
              </a:rPr>
              <a:t>, </a:t>
            </a:r>
          </a:p>
          <a:p>
            <a:pPr algn="just"/>
            <a:r>
              <a:rPr lang="fr-FR" sz="2000" b="1" dirty="0">
                <a:latin typeface="Arial" pitchFamily="34" charset="0"/>
                <a:cs typeface="Arial" pitchFamily="34" charset="0"/>
              </a:rPr>
              <a:t>géloses au sang cuit enrichies (</a:t>
            </a:r>
            <a:r>
              <a:rPr lang="fr-FR" sz="2000" b="1" dirty="0" err="1">
                <a:latin typeface="Arial" pitchFamily="34" charset="0"/>
                <a:cs typeface="Arial" pitchFamily="34" charset="0"/>
              </a:rPr>
              <a:t>Polyvitex</a:t>
            </a:r>
            <a:r>
              <a:rPr lang="fr-FR" sz="2000" b="1" dirty="0">
                <a:latin typeface="Arial" pitchFamily="34" charset="0"/>
                <a:cs typeface="Arial" pitchFamily="34" charset="0"/>
              </a:rPr>
              <a:t>®)</a:t>
            </a:r>
            <a:r>
              <a:rPr lang="fr-FR" sz="2000" dirty="0">
                <a:latin typeface="Arial" pitchFamily="34" charset="0"/>
                <a:cs typeface="Arial" pitchFamily="34" charset="0"/>
              </a:rPr>
              <a:t> placées sous CO2 pendant 48 heures lorsqu'un  </a:t>
            </a:r>
            <a:r>
              <a:rPr lang="fr-FR" sz="2000" b="1" i="1" dirty="0" err="1">
                <a:latin typeface="Arial" pitchFamily="34" charset="0"/>
                <a:cs typeface="Arial" pitchFamily="34" charset="0"/>
              </a:rPr>
              <a:t>Haemophilus</a:t>
            </a:r>
            <a:r>
              <a:rPr lang="fr-FR" sz="2000" b="1" i="1" dirty="0">
                <a:latin typeface="Arial" pitchFamily="34" charset="0"/>
                <a:cs typeface="Arial" pitchFamily="34" charset="0"/>
              </a:rPr>
              <a:t> </a:t>
            </a:r>
            <a:r>
              <a:rPr lang="fr-FR" sz="2000" b="1" i="1" dirty="0" err="1">
                <a:latin typeface="Arial" pitchFamily="34" charset="0"/>
                <a:cs typeface="Arial" pitchFamily="34" charset="0"/>
              </a:rPr>
              <a:t>spp</a:t>
            </a:r>
            <a:r>
              <a:rPr lang="fr-FR" sz="2000" b="1" i="1" dirty="0">
                <a:latin typeface="Arial" pitchFamily="34" charset="0"/>
                <a:cs typeface="Arial" pitchFamily="34" charset="0"/>
              </a:rPr>
              <a:t>. ou une </a:t>
            </a:r>
            <a:r>
              <a:rPr lang="fr-FR" sz="2000" b="1" i="1" dirty="0" err="1">
                <a:latin typeface="Arial" pitchFamily="34" charset="0"/>
                <a:cs typeface="Arial" pitchFamily="34" charset="0"/>
              </a:rPr>
              <a:t>Neisseria</a:t>
            </a:r>
            <a:r>
              <a:rPr lang="fr-FR" sz="2000" b="1" i="1" dirty="0">
                <a:latin typeface="Arial" pitchFamily="34" charset="0"/>
                <a:cs typeface="Arial" pitchFamily="34" charset="0"/>
              </a:rPr>
              <a:t> </a:t>
            </a:r>
            <a:r>
              <a:rPr lang="fr-FR" sz="2000" b="1" i="1" dirty="0" err="1">
                <a:latin typeface="Arial" pitchFamily="34" charset="0"/>
                <a:cs typeface="Arial" pitchFamily="34" charset="0"/>
              </a:rPr>
              <a:t>spp</a:t>
            </a:r>
            <a:r>
              <a:rPr lang="fr-FR" sz="2000" b="1" i="1" dirty="0">
                <a:latin typeface="Arial" pitchFamily="34" charset="0"/>
                <a:cs typeface="Arial" pitchFamily="34" charset="0"/>
              </a:rPr>
              <a:t>.</a:t>
            </a:r>
            <a:r>
              <a:rPr lang="fr-FR" sz="2000" i="1" dirty="0">
                <a:latin typeface="Arial" pitchFamily="34" charset="0"/>
                <a:cs typeface="Arial" pitchFamily="34" charset="0"/>
              </a:rPr>
              <a:t> sont évoqués.</a:t>
            </a:r>
          </a:p>
          <a:p>
            <a:pPr algn="just"/>
            <a:r>
              <a:rPr lang="fr-FR" sz="2000" dirty="0">
                <a:latin typeface="Arial" pitchFamily="34" charset="0"/>
                <a:cs typeface="Arial" pitchFamily="34" charset="0"/>
              </a:rPr>
              <a:t>Si à l'examen direct un mélange de bactéries est suspecté, des milieux sélectifs pourront alors être utilisés:</a:t>
            </a:r>
          </a:p>
          <a:p>
            <a:pPr algn="just"/>
            <a:r>
              <a:rPr lang="fr-FR" sz="2000" b="1" dirty="0">
                <a:latin typeface="Arial" pitchFamily="34" charset="0"/>
                <a:cs typeface="Arial" pitchFamily="34" charset="0"/>
              </a:rPr>
              <a:t>la gélose ANC</a:t>
            </a:r>
            <a:r>
              <a:rPr lang="fr-FR" sz="2000" dirty="0">
                <a:latin typeface="Arial" pitchFamily="34" charset="0"/>
                <a:cs typeface="Arial" pitchFamily="34" charset="0"/>
              </a:rPr>
              <a:t> (acide </a:t>
            </a:r>
            <a:r>
              <a:rPr lang="fr-FR" sz="2000" dirty="0" err="1">
                <a:latin typeface="Arial" pitchFamily="34" charset="0"/>
                <a:cs typeface="Arial" pitchFamily="34" charset="0"/>
              </a:rPr>
              <a:t>nalidixique</a:t>
            </a:r>
            <a:r>
              <a:rPr lang="fr-FR" sz="2000" dirty="0">
                <a:latin typeface="Arial" pitchFamily="34" charset="0"/>
                <a:cs typeface="Arial" pitchFamily="34" charset="0"/>
              </a:rPr>
              <a:t>-colistine) pour isoler sélectivement les bactéries à Gram positif. </a:t>
            </a:r>
          </a:p>
          <a:p>
            <a:pPr algn="just"/>
            <a:r>
              <a:rPr lang="fr-FR" sz="2000" dirty="0">
                <a:latin typeface="Arial" pitchFamily="34" charset="0"/>
                <a:cs typeface="Arial" pitchFamily="34" charset="0"/>
              </a:rPr>
              <a:t> </a:t>
            </a:r>
            <a:r>
              <a:rPr lang="fr-FR" sz="2000" b="1" dirty="0">
                <a:latin typeface="Arial" pitchFamily="34" charset="0"/>
                <a:cs typeface="Arial" pitchFamily="34" charset="0"/>
              </a:rPr>
              <a:t>gélose CLED </a:t>
            </a:r>
            <a:r>
              <a:rPr lang="fr-FR" sz="2000" dirty="0">
                <a:latin typeface="Arial" pitchFamily="34" charset="0"/>
                <a:cs typeface="Arial" pitchFamily="34" charset="0"/>
              </a:rPr>
              <a:t>(cystine-lactose-électrolyte déficient) pour les bacilles à Gram négatif. Le choix de l'atmosphère (aérobiose, CO2 ou anaérobiose) pour l'incubation de ces milieux à 37 °C dépend du diagnostic présomptif.</a:t>
            </a:r>
          </a:p>
          <a:p>
            <a:pPr algn="just"/>
            <a:r>
              <a:rPr lang="fr-FR" sz="2000" dirty="0">
                <a:latin typeface="Arial" pitchFamily="34" charset="0"/>
                <a:cs typeface="Arial" pitchFamily="34" charset="0"/>
              </a:rPr>
              <a:t>Les flacons sont conservés à température ambiante pour un éventuel nouveau repiquage ultérieur si les cultures sont restées négatives.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noAutofit/>
          </a:bodyPr>
          <a:lstStyle/>
          <a:p>
            <a:pPr algn="just">
              <a:lnSpc>
                <a:spcPct val="150000"/>
              </a:lnSpc>
            </a:pPr>
            <a:r>
              <a:rPr lang="fr-FR" sz="2300" dirty="0">
                <a:latin typeface="Arial" pitchFamily="34" charset="0"/>
                <a:cs typeface="Arial" pitchFamily="34" charset="0"/>
              </a:rPr>
              <a:t>De plus, sur des hémocultures </a:t>
            </a:r>
            <a:r>
              <a:rPr lang="fr-FR" sz="2300" dirty="0" err="1">
                <a:latin typeface="Arial" pitchFamily="34" charset="0"/>
                <a:cs typeface="Arial" pitchFamily="34" charset="0"/>
              </a:rPr>
              <a:t>monomicrobiennes</a:t>
            </a:r>
            <a:r>
              <a:rPr lang="fr-FR" sz="2300" dirty="0">
                <a:latin typeface="Arial" pitchFamily="34" charset="0"/>
                <a:cs typeface="Arial" pitchFamily="34" charset="0"/>
              </a:rPr>
              <a:t>, il est possible, à partir d</a:t>
            </a:r>
            <a:r>
              <a:rPr lang="fr-FR" sz="2300" b="1" dirty="0">
                <a:latin typeface="Arial" pitchFamily="34" charset="0"/>
                <a:cs typeface="Arial" pitchFamily="34" charset="0"/>
              </a:rPr>
              <a:t>'un culot lavé</a:t>
            </a:r>
            <a:r>
              <a:rPr lang="fr-FR" sz="2300" dirty="0">
                <a:latin typeface="Arial" pitchFamily="34" charset="0"/>
                <a:cs typeface="Arial" pitchFamily="34" charset="0"/>
              </a:rPr>
              <a:t>, de réaliser directement un antibiogramme, soit manuellement, soit à l'aide d'une galerie ou d'un automate. Suivant le type bactérien observé à la coloration de Gram, une identification sera parallèlement lancée. Les résultats n'auront alors de valeur que si l'isolement observé le lendemain est bien  </a:t>
            </a:r>
            <a:r>
              <a:rPr lang="fr-FR" sz="2300" dirty="0" err="1">
                <a:latin typeface="Arial" pitchFamily="34" charset="0"/>
                <a:cs typeface="Arial" pitchFamily="34" charset="0"/>
              </a:rPr>
              <a:t>monomicrobien</a:t>
            </a:r>
            <a:r>
              <a:rPr lang="fr-FR" sz="2300" dirty="0">
                <a:latin typeface="Arial" pitchFamily="34" charset="0"/>
                <a:cs typeface="Arial" pitchFamily="34" charset="0"/>
              </a:rPr>
              <a:t>.</a:t>
            </a:r>
          </a:p>
          <a:p>
            <a:pPr algn="just">
              <a:lnSpc>
                <a:spcPct val="150000"/>
              </a:lnSpc>
            </a:pPr>
            <a:r>
              <a:rPr lang="fr-FR" sz="2300" dirty="0">
                <a:latin typeface="Arial" pitchFamily="34" charset="0"/>
                <a:cs typeface="Arial" pitchFamily="34" charset="0"/>
              </a:rPr>
              <a:t>Dans le cas contraire, à partir des colonies des repiquages, seront pratiqués un examen direct et quelques tests biochimiques rapides, permettant d'orienter vers une identification complète (galerie, </a:t>
            </a:r>
            <a:r>
              <a:rPr lang="fr-FR" sz="2300" dirty="0" err="1">
                <a:latin typeface="Arial" pitchFamily="34" charset="0"/>
                <a:cs typeface="Arial" pitchFamily="34" charset="0"/>
              </a:rPr>
              <a:t>sérogroupages</a:t>
            </a:r>
            <a:r>
              <a:rPr lang="fr-FR" sz="2300" dirty="0">
                <a:latin typeface="Arial" pitchFamily="34" charset="0"/>
                <a:cs typeface="Arial" pitchFamily="34" charset="0"/>
              </a:rPr>
              <a:t>, etc.) et d'étudier la sensibilité aux antibiotiques de la ou des souche(s) isolée(s).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1800" dirty="0">
                <a:latin typeface="Times New Roman" pitchFamily="18" charset="0"/>
                <a:cs typeface="Times New Roman" pitchFamily="18" charset="0"/>
              </a:rPr>
              <a:t>Afin de gagner du temps lorsque l'on suspecte </a:t>
            </a:r>
            <a:r>
              <a:rPr lang="fr-FR" sz="1800" i="1" dirty="0">
                <a:latin typeface="Times New Roman" pitchFamily="18" charset="0"/>
                <a:cs typeface="Times New Roman" pitchFamily="18" charset="0"/>
              </a:rPr>
              <a:t>S .</a:t>
            </a:r>
            <a:r>
              <a:rPr lang="fr-FR" sz="1800" i="1" dirty="0" err="1">
                <a:latin typeface="Times New Roman" pitchFamily="18" charset="0"/>
                <a:cs typeface="Times New Roman" pitchFamily="18" charset="0"/>
              </a:rPr>
              <a:t>pneumoniae</a:t>
            </a:r>
            <a:r>
              <a:rPr lang="fr-FR" sz="1800" dirty="0">
                <a:latin typeface="Times New Roman" pitchFamily="18" charset="0"/>
                <a:cs typeface="Times New Roman" pitchFamily="18" charset="0"/>
              </a:rPr>
              <a:t>, une recherche d</a:t>
            </a:r>
            <a:r>
              <a:rPr lang="fr-FR" sz="1800" b="1" dirty="0">
                <a:latin typeface="Times New Roman" pitchFamily="18" charset="0"/>
                <a:cs typeface="Times New Roman" pitchFamily="18" charset="0"/>
              </a:rPr>
              <a:t>'antigène soluble</a:t>
            </a:r>
            <a:r>
              <a:rPr lang="fr-FR" sz="1800" dirty="0">
                <a:latin typeface="Times New Roman" pitchFamily="18" charset="0"/>
                <a:cs typeface="Times New Roman" pitchFamily="18" charset="0"/>
              </a:rPr>
              <a:t> peut être réalisée directement sur le surnageant du flacon d'hémoculture à l'aide du kit </a:t>
            </a:r>
            <a:r>
              <a:rPr lang="fr-FR" sz="1800" dirty="0" err="1">
                <a:latin typeface="Times New Roman" pitchFamily="18" charset="0"/>
                <a:cs typeface="Times New Roman" pitchFamily="18" charset="0"/>
              </a:rPr>
              <a:t>Now</a:t>
            </a:r>
            <a:r>
              <a:rPr lang="fr-FR" sz="1800" dirty="0">
                <a:latin typeface="Times New Roman" pitchFamily="18" charset="0"/>
                <a:cs typeface="Times New Roman" pitchFamily="18" charset="0"/>
              </a:rPr>
              <a:t>® </a:t>
            </a:r>
            <a:r>
              <a:rPr lang="fr-FR" sz="1800" i="1" dirty="0">
                <a:latin typeface="Times New Roman" pitchFamily="18" charset="0"/>
                <a:cs typeface="Times New Roman" pitchFamily="18" charset="0"/>
              </a:rPr>
              <a:t>Streptococcus </a:t>
            </a:r>
            <a:r>
              <a:rPr lang="fr-FR" sz="1800" i="1" dirty="0" err="1">
                <a:latin typeface="Times New Roman" pitchFamily="18" charset="0"/>
                <a:cs typeface="Times New Roman" pitchFamily="18" charset="0"/>
              </a:rPr>
              <a:t>pneumoniae</a:t>
            </a:r>
            <a:r>
              <a:rPr lang="fr-FR" sz="1800" dirty="0">
                <a:latin typeface="Times New Roman" pitchFamily="18" charset="0"/>
                <a:cs typeface="Times New Roman" pitchFamily="18" charset="0"/>
              </a:rPr>
              <a:t>.</a:t>
            </a:r>
          </a:p>
          <a:p>
            <a:pPr algn="just">
              <a:lnSpc>
                <a:spcPct val="170000"/>
              </a:lnSpc>
            </a:pPr>
            <a:r>
              <a:rPr lang="fr-FR" sz="1800" dirty="0">
                <a:latin typeface="Times New Roman" pitchFamily="18" charset="0"/>
                <a:cs typeface="Times New Roman" pitchFamily="18" charset="0"/>
              </a:rPr>
              <a:t>Dernièrement, l'identification du germe directement à partir d'un flacon positif par la technique de </a:t>
            </a:r>
            <a:r>
              <a:rPr lang="fr-FR" sz="1800" b="1" dirty="0">
                <a:latin typeface="Times New Roman" pitchFamily="18" charset="0"/>
                <a:cs typeface="Times New Roman" pitchFamily="18" charset="0"/>
              </a:rPr>
              <a:t>spectrométrie de masse</a:t>
            </a:r>
            <a:r>
              <a:rPr lang="fr-FR" sz="1800" dirty="0">
                <a:latin typeface="Times New Roman" pitchFamily="18" charset="0"/>
                <a:cs typeface="Times New Roman" pitchFamily="18" charset="0"/>
              </a:rPr>
              <a:t>.</a:t>
            </a:r>
          </a:p>
          <a:p>
            <a:pPr algn="just">
              <a:lnSpc>
                <a:spcPct val="170000"/>
              </a:lnSpc>
            </a:pPr>
            <a:r>
              <a:rPr lang="fr-FR" sz="1800" dirty="0">
                <a:latin typeface="Times New Roman" pitchFamily="18" charset="0"/>
                <a:cs typeface="Times New Roman" pitchFamily="18" charset="0"/>
              </a:rPr>
              <a:t>Enfin, certains fabricants proposent différentes solutions de biologie moléculaire pour l'identification directement à partir d'un flacon positif :</a:t>
            </a:r>
          </a:p>
          <a:p>
            <a:pPr marL="0" indent="0" algn="just">
              <a:lnSpc>
                <a:spcPct val="170000"/>
              </a:lnSpc>
              <a:buNone/>
            </a:pPr>
            <a:r>
              <a:rPr lang="fr-FR" sz="1800" dirty="0">
                <a:latin typeface="Times New Roman" pitchFamily="18" charset="0"/>
                <a:cs typeface="Times New Roman" pitchFamily="18" charset="0"/>
              </a:rPr>
              <a:t>Extraction et identification de </a:t>
            </a:r>
            <a:r>
              <a:rPr lang="fr-FR" sz="1800" i="1" dirty="0">
                <a:latin typeface="Times New Roman" pitchFamily="18" charset="0"/>
                <a:cs typeface="Times New Roman" pitchFamily="18" charset="0"/>
              </a:rPr>
              <a:t>S. aureus avec recherche </a:t>
            </a:r>
            <a:r>
              <a:rPr lang="fr-FR" sz="1800" dirty="0">
                <a:latin typeface="Times New Roman" pitchFamily="18" charset="0"/>
                <a:cs typeface="Times New Roman" pitchFamily="18" charset="0"/>
              </a:rPr>
              <a:t>en parallèle de la  </a:t>
            </a:r>
            <a:r>
              <a:rPr lang="fr-FR" sz="1800" dirty="0" err="1">
                <a:latin typeface="Times New Roman" pitchFamily="18" charset="0"/>
                <a:cs typeface="Times New Roman" pitchFamily="18" charset="0"/>
              </a:rPr>
              <a:t>méticillinorésistance</a:t>
            </a:r>
            <a:r>
              <a:rPr lang="fr-FR" sz="1800" dirty="0">
                <a:latin typeface="Times New Roman" pitchFamily="18" charset="0"/>
                <a:cs typeface="Times New Roman" pitchFamily="18" charset="0"/>
              </a:rPr>
              <a:t> à l'aide du kit </a:t>
            </a:r>
            <a:r>
              <a:rPr lang="fr-FR" sz="1800" dirty="0" err="1">
                <a:latin typeface="Times New Roman" pitchFamily="18" charset="0"/>
                <a:cs typeface="Times New Roman" pitchFamily="18" charset="0"/>
              </a:rPr>
              <a:t>Xpert</a:t>
            </a:r>
            <a:r>
              <a:rPr lang="fr-FR" sz="1800" dirty="0">
                <a:latin typeface="Times New Roman" pitchFamily="18" charset="0"/>
                <a:cs typeface="Times New Roman" pitchFamily="18" charset="0"/>
              </a:rPr>
              <a:t>® MRSA/SA BC (</a:t>
            </a:r>
            <a:r>
              <a:rPr lang="fr-FR" sz="1800" dirty="0" err="1">
                <a:latin typeface="Times New Roman" pitchFamily="18" charset="0"/>
                <a:cs typeface="Times New Roman" pitchFamily="18" charset="0"/>
              </a:rPr>
              <a:t>Cepheid</a:t>
            </a:r>
            <a:r>
              <a:rPr lang="fr-FR" sz="1800" dirty="0">
                <a:latin typeface="Times New Roman" pitchFamily="18" charset="0"/>
                <a:cs typeface="Times New Roman" pitchFamily="18" charset="0"/>
              </a:rPr>
              <a:t>) utilisé sur l'appareil </a:t>
            </a:r>
            <a:r>
              <a:rPr lang="fr-FR" sz="1800" dirty="0" err="1">
                <a:latin typeface="Times New Roman" pitchFamily="18" charset="0"/>
                <a:cs typeface="Times New Roman" pitchFamily="18" charset="0"/>
              </a:rPr>
              <a:t>GeneXpert</a:t>
            </a:r>
            <a:r>
              <a:rPr lang="fr-FR" sz="1800" dirty="0">
                <a:latin typeface="Times New Roman" pitchFamily="18" charset="0"/>
                <a:cs typeface="Times New Roman" pitchFamily="18" charset="0"/>
              </a:rPr>
              <a:t>® (</a:t>
            </a:r>
            <a:r>
              <a:rPr lang="fr-FR" sz="1800" dirty="0" err="1">
                <a:latin typeface="Times New Roman" pitchFamily="18" charset="0"/>
                <a:cs typeface="Times New Roman" pitchFamily="18" charset="0"/>
              </a:rPr>
              <a:t>Cepheid</a:t>
            </a:r>
            <a:r>
              <a:rPr lang="fr-FR" sz="1800" dirty="0">
                <a:latin typeface="Times New Roman" pitchFamily="18" charset="0"/>
                <a:cs typeface="Times New Roman" pitchFamily="18" charset="0"/>
              </a:rPr>
              <a:t>) lorsqu'à la coloration de Gram on retrouve des </a:t>
            </a:r>
            <a:r>
              <a:rPr lang="fr-FR" sz="1800" dirty="0" err="1">
                <a:latin typeface="Times New Roman" pitchFamily="18" charset="0"/>
                <a:cs typeface="Times New Roman" pitchFamily="18" charset="0"/>
              </a:rPr>
              <a:t>cocci</a:t>
            </a:r>
            <a:r>
              <a:rPr lang="fr-FR" sz="1800" dirty="0">
                <a:latin typeface="Times New Roman" pitchFamily="18" charset="0"/>
                <a:cs typeface="Times New Roman" pitchFamily="18" charset="0"/>
              </a:rPr>
              <a:t> à Gram positif en amas ;</a:t>
            </a:r>
          </a:p>
          <a:p>
            <a:pPr marL="0" indent="0" algn="just">
              <a:lnSpc>
                <a:spcPct val="170000"/>
              </a:lnSpc>
              <a:buNone/>
            </a:pPr>
            <a:r>
              <a:rPr lang="fr-FR" sz="1800" dirty="0">
                <a:latin typeface="Times New Roman" pitchFamily="18" charset="0"/>
                <a:cs typeface="Times New Roman" pitchFamily="18" charset="0"/>
              </a:rPr>
              <a:t>Extraction suivie d'une PCR et d'une hybridation sur bande de nitrocellulose avec les kits </a:t>
            </a:r>
            <a:r>
              <a:rPr lang="fr-FR" sz="1800" dirty="0" err="1">
                <a:latin typeface="Times New Roman" pitchFamily="18" charset="0"/>
                <a:cs typeface="Times New Roman" pitchFamily="18" charset="0"/>
              </a:rPr>
              <a:t>Genotype</a:t>
            </a:r>
            <a:r>
              <a:rPr lang="fr-FR" sz="1800" dirty="0">
                <a:latin typeface="Times New Roman" pitchFamily="18" charset="0"/>
                <a:cs typeface="Times New Roman" pitchFamily="18" charset="0"/>
              </a:rPr>
              <a:t> BC® Gram négatif ou Gram positif suivant l'examen direct du flacon positif,</a:t>
            </a:r>
          </a:p>
          <a:p>
            <a:pPr algn="just">
              <a:lnSpc>
                <a:spcPct val="170000"/>
              </a:lnSpc>
            </a:pPr>
            <a:r>
              <a:rPr lang="fr-FR" sz="1800" dirty="0">
                <a:latin typeface="Times New Roman" pitchFamily="18" charset="0"/>
                <a:cs typeface="Times New Roman" pitchFamily="18" charset="0"/>
              </a:rPr>
              <a:t>Ces kits permettant ainsi l'identification de différents germes ainsi que la recherche de gènes de résistance </a:t>
            </a:r>
            <a:r>
              <a:rPr lang="fr-FR" sz="1800" i="1" dirty="0" err="1">
                <a:latin typeface="Times New Roman" pitchFamily="18" charset="0"/>
                <a:cs typeface="Times New Roman" pitchFamily="18" charset="0"/>
              </a:rPr>
              <a:t>mecA</a:t>
            </a:r>
            <a:r>
              <a:rPr lang="fr-FR" sz="1800" i="1" dirty="0">
                <a:latin typeface="Times New Roman" pitchFamily="18" charset="0"/>
                <a:cs typeface="Times New Roman" pitchFamily="18" charset="0"/>
              </a:rPr>
              <a:t> et van .</a:t>
            </a:r>
            <a:endParaRPr lang="fr-FR" sz="18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a:bodyPr>
          <a:lstStyle/>
          <a:p>
            <a:r>
              <a:rPr lang="fr-FR" sz="2400" b="1" dirty="0">
                <a:latin typeface="Arial" pitchFamily="34" charset="0"/>
                <a:cs typeface="Arial" pitchFamily="34" charset="0"/>
              </a:rPr>
              <a:t>Interprétation</a:t>
            </a:r>
            <a:endParaRPr lang="fr-FR" sz="2400" dirty="0">
              <a:latin typeface="Arial" pitchFamily="34" charset="0"/>
              <a:cs typeface="Arial" pitchFamily="34" charset="0"/>
            </a:endParaRPr>
          </a:p>
        </p:txBody>
      </p:sp>
      <p:sp>
        <p:nvSpPr>
          <p:cNvPr id="3" name="Espace réservé du contenu 2"/>
          <p:cNvSpPr>
            <a:spLocks noGrp="1"/>
          </p:cNvSpPr>
          <p:nvPr>
            <p:ph idx="1"/>
          </p:nvPr>
        </p:nvSpPr>
        <p:spPr>
          <a:xfrm>
            <a:off x="0" y="260648"/>
            <a:ext cx="9144000" cy="6480720"/>
          </a:xfrm>
        </p:spPr>
        <p:txBody>
          <a:bodyPr>
            <a:normAutofit fontScale="92500" lnSpcReduction="10000"/>
          </a:bodyPr>
          <a:lstStyle/>
          <a:p>
            <a:pPr algn="just">
              <a:lnSpc>
                <a:spcPct val="150000"/>
              </a:lnSpc>
            </a:pPr>
            <a:r>
              <a:rPr lang="fr-FR" sz="2400" b="1" dirty="0">
                <a:latin typeface="Arial" pitchFamily="34" charset="0"/>
                <a:cs typeface="Arial" pitchFamily="34" charset="0"/>
              </a:rPr>
              <a:t>Hémocultures positives </a:t>
            </a:r>
          </a:p>
          <a:p>
            <a:pPr algn="just">
              <a:lnSpc>
                <a:spcPct val="150000"/>
              </a:lnSpc>
            </a:pPr>
            <a:r>
              <a:rPr lang="fr-FR" sz="2400" dirty="0">
                <a:latin typeface="Arial" pitchFamily="34" charset="0"/>
                <a:cs typeface="Arial" pitchFamily="34" charset="0"/>
              </a:rPr>
              <a:t>Parmi les agents retrouvés dans les hémocultures positives, les espèces les plus fréquemment isolées actuellement sont </a:t>
            </a:r>
            <a:r>
              <a:rPr lang="fr-FR" sz="2400" b="1" i="1" dirty="0">
                <a:latin typeface="Arial" pitchFamily="34" charset="0"/>
                <a:cs typeface="Arial" pitchFamily="34" charset="0"/>
              </a:rPr>
              <a:t>Escherichia coli, </a:t>
            </a:r>
            <a:r>
              <a:rPr lang="fr-FR" sz="2400" b="1" i="1" dirty="0" err="1">
                <a:latin typeface="Arial" pitchFamily="34" charset="0"/>
                <a:cs typeface="Arial" pitchFamily="34" charset="0"/>
              </a:rPr>
              <a:t>Staphylococcus</a:t>
            </a:r>
            <a:r>
              <a:rPr lang="fr-FR" sz="2400" b="1" i="1" dirty="0">
                <a:latin typeface="Arial" pitchFamily="34" charset="0"/>
                <a:cs typeface="Arial" pitchFamily="34" charset="0"/>
              </a:rPr>
              <a:t> aureus et les staphylocoques à </a:t>
            </a:r>
            <a:r>
              <a:rPr lang="fr-FR" sz="2400" b="1" i="1" dirty="0" err="1">
                <a:latin typeface="Arial" pitchFamily="34" charset="0"/>
                <a:cs typeface="Arial" pitchFamily="34" charset="0"/>
              </a:rPr>
              <a:t>coagulase</a:t>
            </a:r>
            <a:r>
              <a:rPr lang="fr-FR" sz="2400" b="1" i="1" dirty="0">
                <a:latin typeface="Arial" pitchFamily="34" charset="0"/>
                <a:cs typeface="Arial" pitchFamily="34" charset="0"/>
              </a:rPr>
              <a:t> </a:t>
            </a:r>
            <a:r>
              <a:rPr lang="fr-FR" sz="2400" b="1" dirty="0">
                <a:latin typeface="Arial" pitchFamily="34" charset="0"/>
                <a:cs typeface="Arial" pitchFamily="34" charset="0"/>
              </a:rPr>
              <a:t>négative</a:t>
            </a:r>
            <a:r>
              <a:rPr lang="fr-FR" sz="2400" dirty="0">
                <a:latin typeface="Arial" pitchFamily="34" charset="0"/>
                <a:cs typeface="Arial" pitchFamily="34" charset="0"/>
              </a:rPr>
              <a:t> ( tableau 14.1 ). </a:t>
            </a:r>
          </a:p>
          <a:p>
            <a:pPr algn="just">
              <a:lnSpc>
                <a:spcPct val="150000"/>
              </a:lnSpc>
            </a:pPr>
            <a:r>
              <a:rPr lang="fr-FR" sz="2400" dirty="0">
                <a:latin typeface="Arial" pitchFamily="34" charset="0"/>
                <a:cs typeface="Arial" pitchFamily="34" charset="0"/>
              </a:rPr>
              <a:t>Parmi les germes à Gram négatif, on retrouve d'autres espèces de la famille des entérobactéries (</a:t>
            </a:r>
            <a:r>
              <a:rPr lang="fr-FR" sz="2400" b="1" i="1" dirty="0" err="1">
                <a:latin typeface="Arial" pitchFamily="34" charset="0"/>
                <a:cs typeface="Arial" pitchFamily="34" charset="0"/>
              </a:rPr>
              <a:t>Klebsiella</a:t>
            </a:r>
            <a:r>
              <a:rPr lang="fr-FR" sz="2400" b="1" i="1" dirty="0">
                <a:latin typeface="Arial" pitchFamily="34" charset="0"/>
                <a:cs typeface="Arial" pitchFamily="34" charset="0"/>
              </a:rPr>
              <a:t> </a:t>
            </a:r>
            <a:r>
              <a:rPr lang="fr-FR" sz="2400" b="1" i="1" dirty="0" err="1">
                <a:latin typeface="Arial" pitchFamily="34" charset="0"/>
                <a:cs typeface="Arial" pitchFamily="34" charset="0"/>
              </a:rPr>
              <a:t>pneumoniae</a:t>
            </a:r>
            <a:r>
              <a:rPr lang="fr-FR" sz="2400" b="1" i="1" dirty="0">
                <a:latin typeface="Arial" pitchFamily="34" charset="0"/>
                <a:cs typeface="Arial" pitchFamily="34" charset="0"/>
              </a:rPr>
              <a:t>, </a:t>
            </a:r>
            <a:r>
              <a:rPr lang="fr-FR" sz="2400" b="1" i="1" dirty="0" err="1">
                <a:latin typeface="Arial" pitchFamily="34" charset="0"/>
                <a:cs typeface="Arial" pitchFamily="34" charset="0"/>
              </a:rPr>
              <a:t>Enterobacter</a:t>
            </a:r>
            <a:r>
              <a:rPr lang="fr-FR" sz="2400" b="1" i="1" dirty="0">
                <a:latin typeface="Arial" pitchFamily="34" charset="0"/>
                <a:cs typeface="Arial" pitchFamily="34" charset="0"/>
              </a:rPr>
              <a:t> </a:t>
            </a:r>
            <a:r>
              <a:rPr lang="fr-FR" sz="2400" b="1" i="1" dirty="0" err="1">
                <a:latin typeface="Arial" pitchFamily="34" charset="0"/>
                <a:cs typeface="Arial" pitchFamily="34" charset="0"/>
              </a:rPr>
              <a:t>cloacae</a:t>
            </a:r>
            <a:r>
              <a:rPr lang="fr-FR" sz="2400" b="1" i="1" dirty="0">
                <a:latin typeface="Arial" pitchFamily="34" charset="0"/>
                <a:cs typeface="Arial" pitchFamily="34" charset="0"/>
              </a:rPr>
              <a:t>, </a:t>
            </a:r>
            <a:r>
              <a:rPr lang="fr-FR" sz="2400" b="1" i="1" dirty="0" err="1">
                <a:latin typeface="Arial" pitchFamily="34" charset="0"/>
                <a:cs typeface="Arial" pitchFamily="34" charset="0"/>
              </a:rPr>
              <a:t>Serratia</a:t>
            </a:r>
            <a:r>
              <a:rPr lang="fr-FR" sz="2400" b="1" i="1" dirty="0">
                <a:latin typeface="Arial" pitchFamily="34" charset="0"/>
                <a:cs typeface="Arial" pitchFamily="34" charset="0"/>
              </a:rPr>
              <a:t> </a:t>
            </a:r>
            <a:r>
              <a:rPr lang="fr-FR" sz="2400" b="1" i="1" dirty="0" err="1">
                <a:latin typeface="Arial" pitchFamily="34" charset="0"/>
                <a:cs typeface="Arial" pitchFamily="34" charset="0"/>
              </a:rPr>
              <a:t>marcescens</a:t>
            </a:r>
            <a:r>
              <a:rPr lang="fr-FR" sz="2400" b="1" i="1" dirty="0">
                <a:latin typeface="Arial" pitchFamily="34" charset="0"/>
                <a:cs typeface="Arial" pitchFamily="34" charset="0"/>
              </a:rPr>
              <a:t> et </a:t>
            </a:r>
            <a:r>
              <a:rPr lang="fr-FR" sz="2400" b="1" i="1" dirty="0" err="1">
                <a:latin typeface="Arial" pitchFamily="34" charset="0"/>
                <a:cs typeface="Arial" pitchFamily="34" charset="0"/>
              </a:rPr>
              <a:t>Proteus</a:t>
            </a:r>
            <a:r>
              <a:rPr lang="fr-FR" sz="2400" b="1" i="1" dirty="0">
                <a:latin typeface="Arial" pitchFamily="34" charset="0"/>
                <a:cs typeface="Arial" pitchFamily="34" charset="0"/>
              </a:rPr>
              <a:t> mirabilis</a:t>
            </a:r>
            <a:r>
              <a:rPr lang="fr-FR" sz="2400" i="1" dirty="0">
                <a:latin typeface="Arial" pitchFamily="34" charset="0"/>
                <a:cs typeface="Arial" pitchFamily="34" charset="0"/>
              </a:rPr>
              <a:t>), </a:t>
            </a:r>
            <a:r>
              <a:rPr lang="fr-FR" sz="2400" b="1" i="1" dirty="0">
                <a:latin typeface="Arial" pitchFamily="34" charset="0"/>
                <a:cs typeface="Arial" pitchFamily="34" charset="0"/>
              </a:rPr>
              <a:t>Pseudomonas </a:t>
            </a:r>
            <a:r>
              <a:rPr lang="fr-FR" sz="2400" b="1" i="1" dirty="0" err="1">
                <a:latin typeface="Arial" pitchFamily="34" charset="0"/>
                <a:cs typeface="Arial" pitchFamily="34" charset="0"/>
              </a:rPr>
              <a:t>aeruginosa</a:t>
            </a:r>
            <a:r>
              <a:rPr lang="fr-FR" sz="2400" i="1" dirty="0">
                <a:latin typeface="Arial" pitchFamily="34" charset="0"/>
                <a:cs typeface="Arial" pitchFamily="34" charset="0"/>
              </a:rPr>
              <a:t> et, parmi les Gram positifs,  </a:t>
            </a:r>
            <a:r>
              <a:rPr lang="fr-FR" sz="2400" b="1" i="1" dirty="0">
                <a:latin typeface="Arial" pitchFamily="34" charset="0"/>
                <a:cs typeface="Arial" pitchFamily="34" charset="0"/>
              </a:rPr>
              <a:t>streptocoques et </a:t>
            </a:r>
            <a:r>
              <a:rPr lang="fr-FR" sz="2400" b="1" dirty="0">
                <a:latin typeface="Arial" pitchFamily="34" charset="0"/>
                <a:cs typeface="Arial" pitchFamily="34" charset="0"/>
              </a:rPr>
              <a:t>entérocoques</a:t>
            </a:r>
            <a:r>
              <a:rPr lang="fr-FR" sz="2400" dirty="0">
                <a:latin typeface="Arial" pitchFamily="34" charset="0"/>
                <a:cs typeface="Arial" pitchFamily="34" charset="0"/>
              </a:rPr>
              <a:t> sont retrouvés dans des proportions variables selon les établissements et les services. </a:t>
            </a:r>
          </a:p>
          <a:p>
            <a:pPr algn="just">
              <a:lnSpc>
                <a:spcPct val="150000"/>
              </a:lnSpc>
            </a:pPr>
            <a:r>
              <a:rPr lang="fr-FR" sz="2400" dirty="0">
                <a:latin typeface="Arial" pitchFamily="34" charset="0"/>
                <a:cs typeface="Arial" pitchFamily="34" charset="0"/>
              </a:rPr>
              <a:t>En revanche, la fréquence d'isolement des bactéries anaérobies reste faible ( tableau 14.1 ).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
            <a:ext cx="9144000" cy="571504"/>
          </a:xfrm>
        </p:spPr>
        <p:txBody>
          <a:bodyPr>
            <a:normAutofit/>
          </a:bodyPr>
          <a:lstStyle/>
          <a:p>
            <a:pPr algn="l"/>
            <a:r>
              <a:rPr lang="fr-FR" sz="2000" b="1" dirty="0">
                <a:latin typeface="Arial Black" pitchFamily="34" charset="0"/>
              </a:rPr>
              <a:t>Vitalité des corps bactériens dans les flacons d'hémocultures</a:t>
            </a:r>
            <a:endParaRPr lang="fr-FR" sz="2000" dirty="0">
              <a:latin typeface="Arial Black" pitchFamily="34" charset="0"/>
            </a:endParaRPr>
          </a:p>
        </p:txBody>
      </p:sp>
      <p:sp>
        <p:nvSpPr>
          <p:cNvPr id="3" name="Espace réservé du contenu 2"/>
          <p:cNvSpPr>
            <a:spLocks noGrp="1"/>
          </p:cNvSpPr>
          <p:nvPr>
            <p:ph idx="1"/>
          </p:nvPr>
        </p:nvSpPr>
        <p:spPr>
          <a:xfrm>
            <a:off x="214282" y="571480"/>
            <a:ext cx="8929718" cy="5554683"/>
          </a:xfrm>
        </p:spPr>
        <p:txBody>
          <a:bodyPr>
            <a:noAutofit/>
          </a:bodyPr>
          <a:lstStyle/>
          <a:p>
            <a:pPr>
              <a:lnSpc>
                <a:spcPct val="150000"/>
              </a:lnSpc>
            </a:pPr>
            <a:r>
              <a:rPr lang="fr-FR" sz="2200" dirty="0">
                <a:latin typeface="Arial" pitchFamily="34" charset="0"/>
                <a:cs typeface="Arial" pitchFamily="34" charset="0"/>
              </a:rPr>
              <a:t>Dans les flacons d'hémocultures, les bactéries peuvent se retrouver</a:t>
            </a:r>
          </a:p>
          <a:p>
            <a:pPr>
              <a:lnSpc>
                <a:spcPct val="150000"/>
              </a:lnSpc>
              <a:buNone/>
            </a:pPr>
            <a:r>
              <a:rPr lang="fr-FR" sz="2200" dirty="0">
                <a:latin typeface="Arial" pitchFamily="34" charset="0"/>
                <a:cs typeface="Arial" pitchFamily="34" charset="0"/>
              </a:rPr>
              <a:t>• </a:t>
            </a:r>
            <a:r>
              <a:rPr lang="fr-FR" sz="2200" b="1" dirty="0">
                <a:latin typeface="Arial" pitchFamily="34" charset="0"/>
                <a:cs typeface="Arial" pitchFamily="34" charset="0"/>
              </a:rPr>
              <a:t>intactes </a:t>
            </a:r>
          </a:p>
          <a:p>
            <a:pPr>
              <a:lnSpc>
                <a:spcPct val="150000"/>
              </a:lnSpc>
              <a:buNone/>
            </a:pPr>
            <a:r>
              <a:rPr lang="fr-FR" sz="2200" dirty="0">
                <a:latin typeface="Arial" pitchFamily="34" charset="0"/>
                <a:cs typeface="Arial" pitchFamily="34" charset="0"/>
              </a:rPr>
              <a:t>• </a:t>
            </a:r>
            <a:r>
              <a:rPr lang="fr-FR" sz="2200" b="1" dirty="0">
                <a:latin typeface="Arial" pitchFamily="34" charset="0"/>
                <a:cs typeface="Arial" pitchFamily="34" charset="0"/>
              </a:rPr>
              <a:t>lésées ou masquées :</a:t>
            </a:r>
            <a:r>
              <a:rPr lang="fr-FR" sz="2200" dirty="0">
                <a:latin typeface="Arial" pitchFamily="34" charset="0"/>
                <a:cs typeface="Arial" pitchFamily="34" charset="0"/>
              </a:rPr>
              <a:t> dans la circulation sanguine, divers systèmes permettent l'élimination des bactéries tels que le système </a:t>
            </a:r>
            <a:r>
              <a:rPr lang="fr-FR" sz="2200" dirty="0" err="1">
                <a:latin typeface="Arial" pitchFamily="34" charset="0"/>
                <a:cs typeface="Arial" pitchFamily="34" charset="0"/>
              </a:rPr>
              <a:t>anticorps–complément</a:t>
            </a:r>
            <a:r>
              <a:rPr lang="fr-FR" sz="2200" dirty="0">
                <a:latin typeface="Arial" pitchFamily="34" charset="0"/>
                <a:cs typeface="Arial" pitchFamily="34" charset="0"/>
              </a:rPr>
              <a:t> ou les polynucléaires et les monocytes qui vont phagocyter les bactéries, ou la  présence d'antibiotiques qui vont léser les bactéries. Dans ces deux dernières situations, la culture peut être obtenue après une lyse des cellules ou bien une neutralisation du ou des antibiotiques ;</a:t>
            </a:r>
          </a:p>
          <a:p>
            <a:pPr>
              <a:lnSpc>
                <a:spcPct val="150000"/>
              </a:lnSpc>
              <a:buNone/>
            </a:pPr>
            <a:r>
              <a:rPr lang="fr-FR" sz="2200" dirty="0">
                <a:latin typeface="Arial" pitchFamily="34" charset="0"/>
                <a:cs typeface="Arial" pitchFamily="34" charset="0"/>
              </a:rPr>
              <a:t>• </a:t>
            </a:r>
            <a:r>
              <a:rPr lang="fr-FR" sz="2200" b="1" dirty="0">
                <a:latin typeface="Arial" pitchFamily="34" charset="0"/>
                <a:cs typeface="Arial" pitchFamily="34" charset="0"/>
              </a:rPr>
              <a:t>cadavres</a:t>
            </a:r>
            <a:r>
              <a:rPr lang="fr-FR" sz="2200" dirty="0">
                <a:latin typeface="Arial" pitchFamily="34" charset="0"/>
                <a:cs typeface="Arial" pitchFamily="34" charset="0"/>
              </a:rPr>
              <a:t> : elles ne sont plus cultivables, mais certains</a:t>
            </a:r>
          </a:p>
          <a:p>
            <a:pPr>
              <a:lnSpc>
                <a:spcPct val="150000"/>
              </a:lnSpc>
              <a:buNone/>
            </a:pPr>
            <a:r>
              <a:rPr lang="fr-FR" sz="2200" dirty="0">
                <a:latin typeface="Arial" pitchFamily="34" charset="0"/>
                <a:cs typeface="Arial" pitchFamily="34" charset="0"/>
              </a:rPr>
              <a:t>de leurs constituants restent détectables (ADN, antigènes, toxines, etc.).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764704"/>
            <a:ext cx="9086667" cy="464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626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
            <a:ext cx="9144000" cy="6858000"/>
          </a:xfrm>
        </p:spPr>
        <p:txBody>
          <a:bodyPr>
            <a:noAutofit/>
          </a:bodyPr>
          <a:lstStyle/>
          <a:p>
            <a:pPr algn="just">
              <a:lnSpc>
                <a:spcPct val="150000"/>
              </a:lnSpc>
            </a:pPr>
            <a:r>
              <a:rPr lang="fr-FR" sz="2400" dirty="0">
                <a:latin typeface="Times New Roman" pitchFamily="18" charset="0"/>
                <a:cs typeface="Times New Roman" pitchFamily="18" charset="0"/>
              </a:rPr>
              <a:t>L'interprétation des hémocultures positives est simple </a:t>
            </a:r>
            <a:r>
              <a:rPr lang="fr-FR" sz="2400" b="1" dirty="0">
                <a:latin typeface="Times New Roman" pitchFamily="18" charset="0"/>
                <a:cs typeface="Times New Roman" pitchFamily="18" charset="0"/>
              </a:rPr>
              <a:t>si le même germe est retrouvé à partir de plusieurs prélèvements et si la clinique est évocatrice. </a:t>
            </a:r>
          </a:p>
          <a:p>
            <a:pPr algn="just">
              <a:lnSpc>
                <a:spcPct val="150000"/>
              </a:lnSpc>
            </a:pPr>
            <a:r>
              <a:rPr lang="fr-FR" sz="2400" dirty="0">
                <a:latin typeface="Times New Roman" pitchFamily="18" charset="0"/>
                <a:cs typeface="Times New Roman" pitchFamily="18" charset="0"/>
              </a:rPr>
              <a:t>De plus, lorsqu'</a:t>
            </a:r>
            <a:r>
              <a:rPr lang="fr-FR" sz="2400" b="1" dirty="0">
                <a:latin typeface="Times New Roman" pitchFamily="18" charset="0"/>
                <a:cs typeface="Times New Roman" pitchFamily="18" charset="0"/>
              </a:rPr>
              <a:t>un pathogène spécifique</a:t>
            </a: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Brucella </a:t>
            </a:r>
            <a:r>
              <a:rPr lang="fr-FR" sz="2400" i="1" dirty="0" err="1">
                <a:latin typeface="Times New Roman" pitchFamily="18" charset="0"/>
                <a:cs typeface="Times New Roman" pitchFamily="18" charset="0"/>
              </a:rPr>
              <a:t>spp</a:t>
            </a:r>
            <a:r>
              <a:rPr lang="fr-FR" sz="2400" i="1" dirty="0">
                <a:latin typeface="Times New Roman" pitchFamily="18" charset="0"/>
                <a:cs typeface="Times New Roman" pitchFamily="18" charset="0"/>
              </a:rPr>
              <a:t>., Listeria </a:t>
            </a:r>
            <a:r>
              <a:rPr lang="fr-FR" sz="2400" i="1" dirty="0" err="1">
                <a:latin typeface="Times New Roman" pitchFamily="18" charset="0"/>
                <a:cs typeface="Times New Roman" pitchFamily="18" charset="0"/>
              </a:rPr>
              <a:t>spp</a:t>
            </a:r>
            <a:r>
              <a:rPr lang="fr-FR" sz="2400" i="1" dirty="0">
                <a:latin typeface="Times New Roman" pitchFamily="18" charset="0"/>
                <a:cs typeface="Times New Roman" pitchFamily="18" charset="0"/>
              </a:rPr>
              <a:t>., Salmonella </a:t>
            </a:r>
            <a:r>
              <a:rPr lang="fr-FR" sz="2400" i="1" dirty="0" err="1">
                <a:latin typeface="Times New Roman" pitchFamily="18" charset="0"/>
                <a:cs typeface="Times New Roman" pitchFamily="18" charset="0"/>
              </a:rPr>
              <a:t>spp</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Haemophilus</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spp</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Neisseria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meningitidis</a:t>
            </a: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Streptococcus </a:t>
            </a:r>
            <a:r>
              <a:rPr lang="fr-FR" sz="2400" i="1" dirty="0" err="1">
                <a:latin typeface="Times New Roman" pitchFamily="18" charset="0"/>
                <a:cs typeface="Times New Roman" pitchFamily="18" charset="0"/>
              </a:rPr>
              <a:t>pneumoniae</a:t>
            </a:r>
            <a:r>
              <a:rPr lang="fr-FR" sz="2400" i="1" dirty="0">
                <a:latin typeface="Times New Roman" pitchFamily="18" charset="0"/>
                <a:cs typeface="Times New Roman" pitchFamily="18" charset="0"/>
              </a:rPr>
              <a:t>, groupe HACEK (</a:t>
            </a:r>
            <a:r>
              <a:rPr lang="fr-FR" sz="2400" i="1" dirty="0" err="1">
                <a:latin typeface="Times New Roman" pitchFamily="18" charset="0"/>
                <a:cs typeface="Times New Roman" pitchFamily="18" charset="0"/>
              </a:rPr>
              <a:t>Haemophilus</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aphrophilus</a:t>
            </a:r>
            <a:r>
              <a:rPr lang="fr-FR" sz="2400" dirty="0">
                <a:latin typeface="Times New Roman" pitchFamily="18" charset="0"/>
                <a:cs typeface="Times New Roman" pitchFamily="18" charset="0"/>
              </a:rPr>
              <a:t>, </a:t>
            </a:r>
            <a:r>
              <a:rPr lang="fr-FR" sz="2400" i="1" dirty="0" err="1">
                <a:latin typeface="Times New Roman" pitchFamily="18" charset="0"/>
                <a:cs typeface="Times New Roman" pitchFamily="18" charset="0"/>
              </a:rPr>
              <a:t>Actinobacillus</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actinomycetemcomitans</a:t>
            </a:r>
            <a:r>
              <a:rPr lang="fr-FR" sz="2400" dirty="0">
                <a:latin typeface="Times New Roman" pitchFamily="18" charset="0"/>
                <a:cs typeface="Times New Roman" pitchFamily="18" charset="0"/>
              </a:rPr>
              <a:t>, </a:t>
            </a:r>
            <a:r>
              <a:rPr lang="fr-FR" sz="2400" i="1" dirty="0" err="1">
                <a:latin typeface="Times New Roman" pitchFamily="18" charset="0"/>
                <a:cs typeface="Times New Roman" pitchFamily="18" charset="0"/>
              </a:rPr>
              <a:t>Cardiobacterium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hominis</a:t>
            </a:r>
            <a:r>
              <a:rPr lang="fr-FR" sz="2400" dirty="0">
                <a:latin typeface="Times New Roman" pitchFamily="18" charset="0"/>
                <a:cs typeface="Times New Roman" pitchFamily="18" charset="0"/>
              </a:rPr>
              <a:t>, </a:t>
            </a:r>
            <a:r>
              <a:rPr lang="fr-FR" sz="2400" i="1" dirty="0" err="1">
                <a:latin typeface="Times New Roman" pitchFamily="18" charset="0"/>
                <a:cs typeface="Times New Roman" pitchFamily="18" charset="0"/>
              </a:rPr>
              <a:t>Eikenella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corrodens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et </a:t>
            </a:r>
            <a:r>
              <a:rPr lang="fr-FR" sz="2400" i="1" dirty="0" err="1">
                <a:latin typeface="Times New Roman" pitchFamily="18" charset="0"/>
                <a:cs typeface="Times New Roman" pitchFamily="18" charset="0"/>
              </a:rPr>
              <a:t>Kingella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kingae</a:t>
            </a:r>
            <a:r>
              <a:rPr lang="fr-FR" sz="2400" i="1" dirty="0">
                <a:latin typeface="Times New Roman" pitchFamily="18" charset="0"/>
                <a:cs typeface="Times New Roman" pitchFamily="18" charset="0"/>
              </a:rPr>
              <a:t>), Pasteurella </a:t>
            </a:r>
            <a:r>
              <a:rPr lang="fr-FR" sz="2400" i="1" dirty="0" err="1">
                <a:latin typeface="Times New Roman" pitchFamily="18" charset="0"/>
                <a:cs typeface="Times New Roman" pitchFamily="18" charset="0"/>
              </a:rPr>
              <a:t>spp</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Campylobacter</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spp</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Bacteroides</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spp</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et éléments fongiques) est retrouvé, même à partir d'une seule hémoculture positive, l'étiologie de l'infection ne fait aucun doute.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50000"/>
              </a:lnSpc>
            </a:pPr>
            <a:r>
              <a:rPr lang="fr-FR" sz="2500" dirty="0">
                <a:latin typeface="Arial" pitchFamily="34" charset="0"/>
                <a:cs typeface="Arial" pitchFamily="34" charset="0"/>
              </a:rPr>
              <a:t> En revanche, lorsqu'un </a:t>
            </a:r>
            <a:r>
              <a:rPr lang="fr-FR" sz="2500" b="1" dirty="0">
                <a:latin typeface="Arial" pitchFamily="34" charset="0"/>
                <a:cs typeface="Arial" pitchFamily="34" charset="0"/>
              </a:rPr>
              <a:t>germe commensal</a:t>
            </a:r>
            <a:r>
              <a:rPr lang="fr-FR" sz="2500" dirty="0">
                <a:latin typeface="Arial" pitchFamily="34" charset="0"/>
                <a:cs typeface="Arial" pitchFamily="34" charset="0"/>
              </a:rPr>
              <a:t> est isolé sur les </a:t>
            </a:r>
            <a:r>
              <a:rPr lang="fr-FR" sz="2500" b="1" dirty="0">
                <a:latin typeface="Arial" pitchFamily="34" charset="0"/>
                <a:cs typeface="Arial" pitchFamily="34" charset="0"/>
              </a:rPr>
              <a:t>deux flacons d'une seule</a:t>
            </a:r>
            <a:r>
              <a:rPr lang="fr-FR" sz="2500" dirty="0">
                <a:latin typeface="Arial" pitchFamily="34" charset="0"/>
                <a:cs typeface="Arial" pitchFamily="34" charset="0"/>
              </a:rPr>
              <a:t> hémoculture ou à partir d'</a:t>
            </a:r>
            <a:r>
              <a:rPr lang="fr-FR" sz="2500" b="1" dirty="0">
                <a:latin typeface="Arial" pitchFamily="34" charset="0"/>
                <a:cs typeface="Arial" pitchFamily="34" charset="0"/>
              </a:rPr>
              <a:t>un seul flacon,</a:t>
            </a:r>
            <a:r>
              <a:rPr lang="fr-FR" sz="2500" dirty="0">
                <a:latin typeface="Arial" pitchFamily="34" charset="0"/>
                <a:cs typeface="Arial" pitchFamily="34" charset="0"/>
              </a:rPr>
              <a:t> le bactériologiste doit tenter de faire une distinction entre </a:t>
            </a:r>
            <a:r>
              <a:rPr lang="fr-FR" sz="2500" b="1" dirty="0">
                <a:latin typeface="Arial" pitchFamily="34" charset="0"/>
                <a:cs typeface="Arial" pitchFamily="34" charset="0"/>
              </a:rPr>
              <a:t>souillure et véritable infection</a:t>
            </a:r>
            <a:r>
              <a:rPr lang="fr-FR" sz="2500" dirty="0">
                <a:latin typeface="Arial" pitchFamily="34" charset="0"/>
                <a:cs typeface="Arial" pitchFamily="34" charset="0"/>
              </a:rPr>
              <a:t>.</a:t>
            </a:r>
          </a:p>
          <a:p>
            <a:pPr algn="just">
              <a:lnSpc>
                <a:spcPct val="150000"/>
              </a:lnSpc>
            </a:pPr>
            <a:r>
              <a:rPr lang="fr-FR" sz="2500" dirty="0">
                <a:latin typeface="Arial" pitchFamily="34" charset="0"/>
                <a:cs typeface="Arial" pitchFamily="34" charset="0"/>
              </a:rPr>
              <a:t>Cette interprétation est impossible sans une étroite  collaboration avec le clinicien, ce d'autant plus que les germes isolés (dans certains cas </a:t>
            </a:r>
            <a:r>
              <a:rPr lang="fr-FR" sz="2500" i="1" dirty="0" err="1">
                <a:latin typeface="Arial" pitchFamily="34" charset="0"/>
                <a:cs typeface="Arial" pitchFamily="34" charset="0"/>
              </a:rPr>
              <a:t>Staphylococcus</a:t>
            </a:r>
            <a:r>
              <a:rPr lang="fr-FR" sz="2500" i="1" dirty="0">
                <a:latin typeface="Arial" pitchFamily="34" charset="0"/>
                <a:cs typeface="Arial" pitchFamily="34" charset="0"/>
              </a:rPr>
              <a:t> aureus et souvent </a:t>
            </a:r>
            <a:r>
              <a:rPr lang="fr-FR" sz="2500" dirty="0">
                <a:latin typeface="Arial" pitchFamily="34" charset="0"/>
                <a:cs typeface="Arial" pitchFamily="34" charset="0"/>
              </a:rPr>
              <a:t>staphylocoques à </a:t>
            </a:r>
            <a:r>
              <a:rPr lang="fr-FR" sz="2500" dirty="0" err="1">
                <a:latin typeface="Arial" pitchFamily="34" charset="0"/>
                <a:cs typeface="Arial" pitchFamily="34" charset="0"/>
              </a:rPr>
              <a:t>coagulase</a:t>
            </a:r>
            <a:r>
              <a:rPr lang="fr-FR" sz="2500" dirty="0">
                <a:latin typeface="Arial" pitchFamily="34" charset="0"/>
                <a:cs typeface="Arial" pitchFamily="34" charset="0"/>
              </a:rPr>
              <a:t> négative, </a:t>
            </a:r>
            <a:r>
              <a:rPr lang="fr-FR" sz="2500" i="1" dirty="0" err="1">
                <a:latin typeface="Arial" pitchFamily="34" charset="0"/>
                <a:cs typeface="Arial" pitchFamily="34" charset="0"/>
              </a:rPr>
              <a:t>Corynebacterium</a:t>
            </a:r>
            <a:r>
              <a:rPr lang="fr-FR" sz="2500" i="1" dirty="0">
                <a:latin typeface="Arial" pitchFamily="34" charset="0"/>
                <a:cs typeface="Arial" pitchFamily="34" charset="0"/>
              </a:rPr>
              <a:t> </a:t>
            </a:r>
            <a:r>
              <a:rPr lang="fr-FR" sz="2500" dirty="0" err="1">
                <a:latin typeface="Arial" pitchFamily="34" charset="0"/>
                <a:cs typeface="Arial" pitchFamily="34" charset="0"/>
              </a:rPr>
              <a:t>spp</a:t>
            </a:r>
            <a:r>
              <a:rPr lang="fr-FR" sz="2500" dirty="0">
                <a:latin typeface="Arial" pitchFamily="34" charset="0"/>
                <a:cs typeface="Arial" pitchFamily="34" charset="0"/>
              </a:rPr>
              <a:t>., </a:t>
            </a:r>
            <a:r>
              <a:rPr lang="fr-FR" sz="2500" i="1" dirty="0" err="1">
                <a:latin typeface="Arial" pitchFamily="34" charset="0"/>
                <a:cs typeface="Arial" pitchFamily="34" charset="0"/>
              </a:rPr>
              <a:t>Bacillus</a:t>
            </a:r>
            <a:r>
              <a:rPr lang="fr-FR" sz="2500" i="1" dirty="0">
                <a:latin typeface="Arial" pitchFamily="34" charset="0"/>
                <a:cs typeface="Arial" pitchFamily="34" charset="0"/>
              </a:rPr>
              <a:t> </a:t>
            </a:r>
            <a:r>
              <a:rPr lang="fr-FR" sz="2500" i="1" dirty="0" err="1">
                <a:latin typeface="Arial" pitchFamily="34" charset="0"/>
                <a:cs typeface="Arial" pitchFamily="34" charset="0"/>
              </a:rPr>
              <a:t>spp</a:t>
            </a:r>
            <a:r>
              <a:rPr lang="fr-FR" sz="2500" i="1" dirty="0">
                <a:latin typeface="Arial" pitchFamily="34" charset="0"/>
                <a:cs typeface="Arial" pitchFamily="34" charset="0"/>
              </a:rPr>
              <a:t>. et </a:t>
            </a:r>
            <a:r>
              <a:rPr lang="fr-FR" sz="2500" i="1" dirty="0" err="1">
                <a:latin typeface="Arial" pitchFamily="34" charset="0"/>
                <a:cs typeface="Arial" pitchFamily="34" charset="0"/>
              </a:rPr>
              <a:t>Propionibacterium</a:t>
            </a:r>
            <a:r>
              <a:rPr lang="fr-FR" sz="2500" i="1" dirty="0">
                <a:latin typeface="Arial" pitchFamily="34" charset="0"/>
                <a:cs typeface="Arial" pitchFamily="34" charset="0"/>
              </a:rPr>
              <a:t> </a:t>
            </a:r>
            <a:r>
              <a:rPr lang="fr-FR" sz="2500" i="1" dirty="0" err="1">
                <a:latin typeface="Arial" pitchFamily="34" charset="0"/>
                <a:cs typeface="Arial" pitchFamily="34" charset="0"/>
              </a:rPr>
              <a:t>spp</a:t>
            </a:r>
            <a:r>
              <a:rPr lang="fr-FR" sz="2500" i="1" dirty="0">
                <a:latin typeface="Arial" pitchFamily="34" charset="0"/>
                <a:cs typeface="Arial" pitchFamily="34" charset="0"/>
              </a:rPr>
              <a:t>.) appartiennent </a:t>
            </a:r>
            <a:r>
              <a:rPr lang="fr-FR" sz="2500" dirty="0">
                <a:latin typeface="Arial" pitchFamily="34" charset="0"/>
                <a:cs typeface="Arial" pitchFamily="34" charset="0"/>
              </a:rPr>
              <a:t>généralement à la flore cutanée et/ou environnementale.</a:t>
            </a:r>
          </a:p>
          <a:p>
            <a:pPr algn="just">
              <a:lnSpc>
                <a:spcPct val="150000"/>
              </a:lnSpc>
              <a:buNone/>
            </a:pPr>
            <a:endParaRPr lang="fr-FR" sz="25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50000"/>
              </a:lnSpc>
            </a:pPr>
            <a:r>
              <a:rPr lang="fr-FR" sz="2800" dirty="0">
                <a:latin typeface="Arial" pitchFamily="34" charset="0"/>
                <a:cs typeface="Arial" pitchFamily="34" charset="0"/>
              </a:rPr>
              <a:t>Par conséquent, la réalisation d'</a:t>
            </a:r>
            <a:r>
              <a:rPr lang="fr-FR" sz="2800" b="1" dirty="0">
                <a:latin typeface="Arial" pitchFamily="34" charset="0"/>
                <a:cs typeface="Arial" pitchFamily="34" charset="0"/>
              </a:rPr>
              <a:t>une hémoculture unique devrait être bannie </a:t>
            </a:r>
            <a:r>
              <a:rPr lang="fr-FR" sz="2800" dirty="0">
                <a:latin typeface="Arial" pitchFamily="34" charset="0"/>
                <a:cs typeface="Arial" pitchFamily="34" charset="0"/>
              </a:rPr>
              <a:t>de la pratique clinique puisque son interprétation en cas de positivité est très délicate. </a:t>
            </a:r>
          </a:p>
          <a:p>
            <a:pPr algn="just">
              <a:lnSpc>
                <a:spcPct val="150000"/>
              </a:lnSpc>
            </a:pPr>
            <a:r>
              <a:rPr lang="fr-FR" sz="2800" dirty="0">
                <a:latin typeface="Arial" pitchFamily="34" charset="0"/>
                <a:cs typeface="Arial" pitchFamily="34" charset="0"/>
              </a:rPr>
              <a:t>Ce problème se rencontre aussi lorsque le patient est porteur de matériel étranger, cathéter et prothèse, puisque des staphylocoques à </a:t>
            </a:r>
            <a:r>
              <a:rPr lang="fr-FR" sz="2800" dirty="0" err="1">
                <a:latin typeface="Arial" pitchFamily="34" charset="0"/>
                <a:cs typeface="Arial" pitchFamily="34" charset="0"/>
              </a:rPr>
              <a:t>coagulase</a:t>
            </a:r>
            <a:r>
              <a:rPr lang="fr-FR" sz="2800" dirty="0">
                <a:latin typeface="Arial" pitchFamily="34" charset="0"/>
                <a:cs typeface="Arial" pitchFamily="34" charset="0"/>
              </a:rPr>
              <a:t> négative, particulièrement </a:t>
            </a:r>
            <a:r>
              <a:rPr lang="fr-FR" sz="2800" i="1" dirty="0">
                <a:latin typeface="Arial" pitchFamily="34" charset="0"/>
                <a:cs typeface="Arial" pitchFamily="34" charset="0"/>
              </a:rPr>
              <a:t>Staphylococcus </a:t>
            </a:r>
            <a:r>
              <a:rPr lang="fr-FR" sz="2800" i="1" dirty="0" err="1">
                <a:latin typeface="Arial" pitchFamily="34" charset="0"/>
                <a:cs typeface="Arial" pitchFamily="34" charset="0"/>
              </a:rPr>
              <a:t>epidermidis</a:t>
            </a:r>
            <a:r>
              <a:rPr lang="fr-FR" sz="2800" i="1" dirty="0">
                <a:latin typeface="Arial" pitchFamily="34" charset="0"/>
                <a:cs typeface="Arial" pitchFamily="34" charset="0"/>
              </a:rPr>
              <a:t>, sont majoritairement isolés </a:t>
            </a:r>
            <a:r>
              <a:rPr lang="fr-FR" sz="2800" dirty="0">
                <a:latin typeface="Arial" pitchFamily="34" charset="0"/>
                <a:cs typeface="Arial" pitchFamily="34" charset="0"/>
              </a:rPr>
              <a:t>d'hémocultures.</a:t>
            </a:r>
          </a:p>
          <a:p>
            <a:pPr algn="just">
              <a:lnSpc>
                <a:spcPct val="150000"/>
              </a:lnSpc>
            </a:pPr>
            <a:endParaRPr lang="fr-FR"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50000"/>
              </a:lnSpc>
            </a:pPr>
            <a:r>
              <a:rPr lang="fr-FR" sz="2800" dirty="0">
                <a:latin typeface="Arial" pitchFamily="34" charset="0"/>
                <a:cs typeface="Arial" pitchFamily="34" charset="0"/>
              </a:rPr>
              <a:t>Des hémocultures </a:t>
            </a:r>
            <a:r>
              <a:rPr lang="fr-FR" sz="2800" b="1" dirty="0" err="1">
                <a:latin typeface="Arial" pitchFamily="34" charset="0"/>
                <a:cs typeface="Arial" pitchFamily="34" charset="0"/>
              </a:rPr>
              <a:t>polymicrobiennes</a:t>
            </a:r>
            <a:r>
              <a:rPr lang="fr-FR" sz="2800" dirty="0">
                <a:latin typeface="Arial" pitchFamily="34" charset="0"/>
                <a:cs typeface="Arial" pitchFamily="34" charset="0"/>
              </a:rPr>
              <a:t> peuvent être rencontrées dans certaines circonstances et sur certains terrains; c'est le cas pour les </a:t>
            </a:r>
            <a:r>
              <a:rPr lang="fr-FR" sz="2800" b="1" dirty="0">
                <a:latin typeface="Arial" pitchFamily="34" charset="0"/>
                <a:cs typeface="Arial" pitchFamily="34" charset="0"/>
              </a:rPr>
              <a:t>patients immunodéprimés</a:t>
            </a:r>
            <a:r>
              <a:rPr lang="fr-FR" sz="2800" dirty="0">
                <a:latin typeface="Arial" pitchFamily="34" charset="0"/>
                <a:cs typeface="Arial" pitchFamily="34" charset="0"/>
              </a:rPr>
              <a:t> (cirrhose, cancer colique, </a:t>
            </a:r>
            <a:r>
              <a:rPr lang="fr-FR" sz="2800" dirty="0" err="1">
                <a:latin typeface="Arial" pitchFamily="34" charset="0"/>
                <a:cs typeface="Arial" pitchFamily="34" charset="0"/>
              </a:rPr>
              <a:t>dysimmunité</a:t>
            </a:r>
            <a:r>
              <a:rPr lang="fr-FR" sz="2800" dirty="0">
                <a:latin typeface="Arial" pitchFamily="34" charset="0"/>
                <a:cs typeface="Arial" pitchFamily="34" charset="0"/>
              </a:rPr>
              <a:t>, etc.), au cours d'infections cutanées (brûlures, escarres, etc.) ou chez des patients ayant subi une chirurgie.</a:t>
            </a:r>
          </a:p>
          <a:p>
            <a:pPr algn="just">
              <a:lnSpc>
                <a:spcPct val="150000"/>
              </a:lnSpc>
            </a:pPr>
            <a:r>
              <a:rPr lang="fr-FR" sz="2800" dirty="0">
                <a:latin typeface="Arial" pitchFamily="34" charset="0"/>
                <a:cs typeface="Arial" pitchFamily="34" charset="0"/>
              </a:rPr>
              <a:t> Dans ces situations, les germes retrouvés dans les hémocultures sont le reflet de ceux retrouvés localement au niveau du pus.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714380"/>
          </a:xfrm>
        </p:spPr>
        <p:txBody>
          <a:bodyPr>
            <a:normAutofit/>
          </a:bodyPr>
          <a:lstStyle/>
          <a:p>
            <a:r>
              <a:rPr lang="fr-FR" sz="2400" b="1" dirty="0">
                <a:latin typeface="Arial" pitchFamily="34" charset="0"/>
                <a:cs typeface="Arial" pitchFamily="34" charset="0"/>
              </a:rPr>
              <a:t>Hémocultures négatives</a:t>
            </a:r>
            <a:endParaRPr lang="fr-FR" sz="2400" dirty="0">
              <a:latin typeface="Arial" pitchFamily="34" charset="0"/>
              <a:cs typeface="Arial" pitchFamily="34" charset="0"/>
            </a:endParaRPr>
          </a:p>
        </p:txBody>
      </p:sp>
      <p:sp>
        <p:nvSpPr>
          <p:cNvPr id="3" name="Espace réservé du contenu 2"/>
          <p:cNvSpPr>
            <a:spLocks noGrp="1"/>
          </p:cNvSpPr>
          <p:nvPr>
            <p:ph idx="1"/>
          </p:nvPr>
        </p:nvSpPr>
        <p:spPr>
          <a:xfrm>
            <a:off x="0" y="404664"/>
            <a:ext cx="9144000" cy="6453336"/>
          </a:xfrm>
        </p:spPr>
        <p:txBody>
          <a:bodyPr>
            <a:normAutofit fontScale="92500" lnSpcReduction="20000"/>
          </a:bodyPr>
          <a:lstStyle/>
          <a:p>
            <a:pPr algn="just">
              <a:lnSpc>
                <a:spcPct val="150000"/>
              </a:lnSpc>
            </a:pPr>
            <a:r>
              <a:rPr lang="fr-FR" sz="2400" dirty="0">
                <a:latin typeface="Arial" pitchFamily="34" charset="0"/>
                <a:cs typeface="Arial" pitchFamily="34" charset="0"/>
              </a:rPr>
              <a:t>Les hémocultures </a:t>
            </a:r>
            <a:r>
              <a:rPr lang="fr-FR" sz="2400" b="1" dirty="0">
                <a:latin typeface="Arial" pitchFamily="34" charset="0"/>
                <a:cs typeface="Arial" pitchFamily="34" charset="0"/>
              </a:rPr>
              <a:t>négatives</a:t>
            </a:r>
            <a:r>
              <a:rPr lang="fr-FR" sz="2400" dirty="0">
                <a:latin typeface="Arial" pitchFamily="34" charset="0"/>
                <a:cs typeface="Arial" pitchFamily="34" charset="0"/>
              </a:rPr>
              <a:t> signent le plus souvent une </a:t>
            </a:r>
            <a:r>
              <a:rPr lang="fr-FR" sz="2400" b="1" dirty="0">
                <a:latin typeface="Arial" pitchFamily="34" charset="0"/>
                <a:cs typeface="Arial" pitchFamily="34" charset="0"/>
              </a:rPr>
              <a:t>absence réelle</a:t>
            </a:r>
            <a:r>
              <a:rPr lang="fr-FR" sz="2400" dirty="0">
                <a:latin typeface="Arial" pitchFamily="34" charset="0"/>
                <a:cs typeface="Arial" pitchFamily="34" charset="0"/>
              </a:rPr>
              <a:t> de bactéries dans le sang.</a:t>
            </a:r>
          </a:p>
          <a:p>
            <a:pPr algn="just">
              <a:lnSpc>
                <a:spcPct val="150000"/>
              </a:lnSpc>
            </a:pPr>
            <a:r>
              <a:rPr lang="fr-FR" sz="2400" b="1" dirty="0">
                <a:latin typeface="Arial" pitchFamily="34" charset="0"/>
                <a:cs typeface="Arial" pitchFamily="34" charset="0"/>
              </a:rPr>
              <a:t>Cependant</a:t>
            </a:r>
            <a:r>
              <a:rPr lang="fr-FR" sz="2400" dirty="0">
                <a:latin typeface="Arial" pitchFamily="34" charset="0"/>
                <a:cs typeface="Arial" pitchFamily="34" charset="0"/>
              </a:rPr>
              <a:t>, devant un contexte clinique évocateur de </a:t>
            </a:r>
            <a:r>
              <a:rPr lang="fr-FR" sz="2400" dirty="0" err="1">
                <a:latin typeface="Arial" pitchFamily="34" charset="0"/>
                <a:cs typeface="Arial" pitchFamily="34" charset="0"/>
              </a:rPr>
              <a:t>sepsis</a:t>
            </a:r>
            <a:r>
              <a:rPr lang="fr-FR" sz="2400" dirty="0">
                <a:latin typeface="Arial" pitchFamily="34" charset="0"/>
                <a:cs typeface="Arial" pitchFamily="34" charset="0"/>
              </a:rPr>
              <a:t>,  d'endocardite infectieuse ou de tout autre syndrome infectieux, il faut toujours penser à une </a:t>
            </a:r>
            <a:r>
              <a:rPr lang="fr-FR" sz="2400" b="1" dirty="0">
                <a:latin typeface="Arial" pitchFamily="34" charset="0"/>
                <a:cs typeface="Arial" pitchFamily="34" charset="0"/>
              </a:rPr>
              <a:t>fausse négativité.</a:t>
            </a:r>
            <a:r>
              <a:rPr lang="fr-FR" sz="2400" dirty="0">
                <a:latin typeface="Arial" pitchFamily="34" charset="0"/>
                <a:cs typeface="Arial" pitchFamily="34" charset="0"/>
              </a:rPr>
              <a:t> </a:t>
            </a:r>
          </a:p>
          <a:p>
            <a:pPr algn="just">
              <a:lnSpc>
                <a:spcPct val="150000"/>
              </a:lnSpc>
            </a:pPr>
            <a:r>
              <a:rPr lang="fr-FR" sz="2400" dirty="0">
                <a:latin typeface="Arial" pitchFamily="34" charset="0"/>
                <a:cs typeface="Arial" pitchFamily="34" charset="0"/>
              </a:rPr>
              <a:t>Les causes </a:t>
            </a:r>
            <a:r>
              <a:rPr lang="fr-FR" sz="2400" b="1" dirty="0">
                <a:latin typeface="Arial" pitchFamily="34" charset="0"/>
                <a:cs typeface="Arial" pitchFamily="34" charset="0"/>
              </a:rPr>
              <a:t>d'échec </a:t>
            </a:r>
            <a:r>
              <a:rPr lang="fr-FR" sz="2400" dirty="0">
                <a:latin typeface="Arial" pitchFamily="34" charset="0"/>
                <a:cs typeface="Arial" pitchFamily="34" charset="0"/>
              </a:rPr>
              <a:t>de cultures sont nombreuses:</a:t>
            </a:r>
          </a:p>
          <a:p>
            <a:pPr marL="0" indent="0" algn="just">
              <a:lnSpc>
                <a:spcPct val="150000"/>
              </a:lnSpc>
              <a:buNone/>
            </a:pPr>
            <a:r>
              <a:rPr lang="fr-FR" sz="2400" u="sng" dirty="0">
                <a:latin typeface="Arial" pitchFamily="34" charset="0"/>
                <a:cs typeface="Arial" pitchFamily="34" charset="0"/>
              </a:rPr>
              <a:t> prélèvement effectué au moment non optimal</a:t>
            </a:r>
            <a:r>
              <a:rPr lang="fr-FR" sz="2400" dirty="0">
                <a:latin typeface="Arial" pitchFamily="34" charset="0"/>
                <a:cs typeface="Arial" pitchFamily="34" charset="0"/>
              </a:rPr>
              <a:t>, trop  tardivement au cours de la maladie; </a:t>
            </a:r>
          </a:p>
          <a:p>
            <a:pPr marL="0" indent="0" algn="just">
              <a:lnSpc>
                <a:spcPct val="150000"/>
              </a:lnSpc>
              <a:buNone/>
            </a:pPr>
            <a:r>
              <a:rPr lang="fr-FR" sz="2400" u="sng" dirty="0">
                <a:latin typeface="Arial" pitchFamily="34" charset="0"/>
                <a:cs typeface="Arial" pitchFamily="34" charset="0"/>
              </a:rPr>
              <a:t>prélèvement pratiqué sous antibiothérapie</a:t>
            </a:r>
            <a:r>
              <a:rPr lang="fr-FR" sz="2400" dirty="0">
                <a:latin typeface="Arial" pitchFamily="34" charset="0"/>
                <a:cs typeface="Arial" pitchFamily="34" charset="0"/>
              </a:rPr>
              <a:t>; </a:t>
            </a:r>
          </a:p>
          <a:p>
            <a:pPr marL="0" indent="0" algn="just">
              <a:lnSpc>
                <a:spcPct val="150000"/>
              </a:lnSpc>
              <a:buNone/>
            </a:pPr>
            <a:r>
              <a:rPr lang="fr-FR" sz="2400" u="sng" dirty="0">
                <a:latin typeface="Arial" pitchFamily="34" charset="0"/>
                <a:cs typeface="Arial" pitchFamily="34" charset="0"/>
              </a:rPr>
              <a:t>quantité insuffisante de sang ensemencé</a:t>
            </a:r>
            <a:r>
              <a:rPr lang="fr-FR" sz="2400" dirty="0">
                <a:latin typeface="Arial" pitchFamily="34" charset="0"/>
                <a:cs typeface="Arial" pitchFamily="34" charset="0"/>
              </a:rPr>
              <a:t>; </a:t>
            </a:r>
          </a:p>
          <a:p>
            <a:pPr marL="0" indent="0" algn="just">
              <a:lnSpc>
                <a:spcPct val="150000"/>
              </a:lnSpc>
              <a:buNone/>
            </a:pPr>
            <a:r>
              <a:rPr lang="fr-FR" sz="2400" u="sng" dirty="0">
                <a:latin typeface="Arial" pitchFamily="34" charset="0"/>
                <a:cs typeface="Arial" pitchFamily="34" charset="0"/>
              </a:rPr>
              <a:t>infection localisée sans bactériémie</a:t>
            </a:r>
            <a:r>
              <a:rPr lang="fr-FR" sz="2400" dirty="0">
                <a:latin typeface="Arial" pitchFamily="34" charset="0"/>
                <a:cs typeface="Arial" pitchFamily="34" charset="0"/>
              </a:rPr>
              <a:t>; </a:t>
            </a:r>
          </a:p>
          <a:p>
            <a:pPr marL="0" indent="0" algn="just">
              <a:lnSpc>
                <a:spcPct val="150000"/>
              </a:lnSpc>
              <a:buNone/>
            </a:pPr>
            <a:r>
              <a:rPr lang="fr-FR" sz="2400" u="sng" dirty="0">
                <a:latin typeface="Arial" pitchFamily="34" charset="0"/>
                <a:cs typeface="Arial" pitchFamily="34" charset="0"/>
              </a:rPr>
              <a:t>micro-organisme de culture  impossible</a:t>
            </a:r>
            <a:r>
              <a:rPr lang="fr-FR" sz="2400" dirty="0">
                <a:latin typeface="Arial" pitchFamily="34" charset="0"/>
                <a:cs typeface="Arial" pitchFamily="34" charset="0"/>
              </a:rPr>
              <a:t> ; </a:t>
            </a:r>
          </a:p>
          <a:p>
            <a:pPr marL="0" indent="0" algn="just">
              <a:lnSpc>
                <a:spcPct val="150000"/>
              </a:lnSpc>
              <a:buNone/>
            </a:pPr>
            <a:r>
              <a:rPr lang="fr-FR" sz="2400" dirty="0">
                <a:latin typeface="Arial" pitchFamily="34" charset="0"/>
                <a:cs typeface="Arial" pitchFamily="34" charset="0"/>
              </a:rPr>
              <a:t>ou enfin origine non bactérienne.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908" y="0"/>
            <a:ext cx="9286908" cy="6669360"/>
          </a:xfrm>
        </p:spPr>
        <p:txBody>
          <a:bodyPr>
            <a:noAutofit/>
          </a:bodyPr>
          <a:lstStyle/>
          <a:p>
            <a:pPr algn="just">
              <a:lnSpc>
                <a:spcPct val="150000"/>
              </a:lnSpc>
            </a:pPr>
            <a:r>
              <a:rPr lang="fr-FR" sz="2000" dirty="0">
                <a:latin typeface="Arial" pitchFamily="34" charset="0"/>
                <a:cs typeface="Arial" pitchFamily="34" charset="0"/>
              </a:rPr>
              <a:t>Des repiquages</a:t>
            </a:r>
            <a:r>
              <a:rPr lang="fr-FR" sz="2000" b="1" dirty="0">
                <a:latin typeface="Arial" pitchFamily="34" charset="0"/>
                <a:cs typeface="Arial" pitchFamily="34" charset="0"/>
              </a:rPr>
              <a:t> négatifs d'hémocultures</a:t>
            </a:r>
            <a:r>
              <a:rPr lang="fr-FR" sz="2000" dirty="0">
                <a:latin typeface="Arial" pitchFamily="34" charset="0"/>
                <a:cs typeface="Arial" pitchFamily="34" charset="0"/>
              </a:rPr>
              <a:t> peuvent aussi être dus à un </a:t>
            </a:r>
            <a:r>
              <a:rPr lang="fr-FR" sz="2000" u="sng" dirty="0">
                <a:latin typeface="Arial" pitchFamily="34" charset="0"/>
                <a:cs typeface="Arial" pitchFamily="34" charset="0"/>
              </a:rPr>
              <a:t>micro-organisme de culture difficile</a:t>
            </a:r>
            <a:r>
              <a:rPr lang="fr-FR" sz="2000" dirty="0">
                <a:latin typeface="Arial" pitchFamily="34" charset="0"/>
                <a:cs typeface="Arial" pitchFamily="34" charset="0"/>
              </a:rPr>
              <a:t>, le </a:t>
            </a:r>
            <a:r>
              <a:rPr lang="fr-FR" sz="2000" u="sng" dirty="0">
                <a:latin typeface="Arial" pitchFamily="34" charset="0"/>
                <a:cs typeface="Arial" pitchFamily="34" charset="0"/>
              </a:rPr>
              <a:t>choix des conditions de subcultures</a:t>
            </a:r>
            <a:r>
              <a:rPr lang="fr-FR" sz="2000" dirty="0">
                <a:latin typeface="Arial" pitchFamily="34" charset="0"/>
                <a:cs typeface="Arial" pitchFamily="34" charset="0"/>
              </a:rPr>
              <a:t> n'étant pas adapté </a:t>
            </a:r>
            <a:r>
              <a:rPr lang="fr-FR" sz="2000" u="sng" dirty="0">
                <a:latin typeface="Arial" pitchFamily="34" charset="0"/>
                <a:cs typeface="Arial" pitchFamily="34" charset="0"/>
              </a:rPr>
              <a:t>et/ou le temps de culture trop court</a:t>
            </a:r>
            <a:r>
              <a:rPr lang="fr-FR" sz="2000" dirty="0">
                <a:latin typeface="Arial" pitchFamily="34" charset="0"/>
                <a:cs typeface="Arial" pitchFamily="34" charset="0"/>
              </a:rPr>
              <a:t>. pour certains microorganismes ayant des exigences nutritives particulières, les subcultures pourront se faire sur des milieux différents et en atmosphère adaptée en fonction de la morphologie et du contexte clinique, notamment pour les bactéries  comme </a:t>
            </a:r>
            <a:r>
              <a:rPr lang="fr-FR" sz="2000" i="1" dirty="0">
                <a:latin typeface="Arial" pitchFamily="34" charset="0"/>
                <a:cs typeface="Arial" pitchFamily="34" charset="0"/>
              </a:rPr>
              <a:t>Brucella </a:t>
            </a:r>
            <a:r>
              <a:rPr lang="fr-FR" sz="2000" i="1" dirty="0" err="1">
                <a:latin typeface="Arial" pitchFamily="34" charset="0"/>
                <a:cs typeface="Arial" pitchFamily="34" charset="0"/>
              </a:rPr>
              <a:t>spp</a:t>
            </a:r>
            <a:r>
              <a:rPr lang="fr-FR" sz="2000" i="1" dirty="0">
                <a:latin typeface="Arial" pitchFamily="34" charset="0"/>
                <a:cs typeface="Arial" pitchFamily="34" charset="0"/>
              </a:rPr>
              <a:t>., </a:t>
            </a:r>
            <a:r>
              <a:rPr lang="fr-FR" sz="2000" i="1" dirty="0" err="1">
                <a:latin typeface="Arial" pitchFamily="34" charset="0"/>
                <a:cs typeface="Arial" pitchFamily="34" charset="0"/>
              </a:rPr>
              <a:t>Campylobacter</a:t>
            </a:r>
            <a:r>
              <a:rPr lang="fr-FR" sz="2000" i="1" dirty="0">
                <a:latin typeface="Arial" pitchFamily="34" charset="0"/>
                <a:cs typeface="Arial" pitchFamily="34" charset="0"/>
              </a:rPr>
              <a:t> </a:t>
            </a:r>
            <a:r>
              <a:rPr lang="fr-FR" sz="2000" i="1" dirty="0" err="1">
                <a:latin typeface="Arial" pitchFamily="34" charset="0"/>
                <a:cs typeface="Arial" pitchFamily="34" charset="0"/>
              </a:rPr>
              <a:t>spp</a:t>
            </a:r>
            <a:r>
              <a:rPr lang="fr-FR" sz="2000" i="1" dirty="0">
                <a:latin typeface="Arial" pitchFamily="34" charset="0"/>
                <a:cs typeface="Arial" pitchFamily="34" charset="0"/>
              </a:rPr>
              <a:t>., </a:t>
            </a:r>
            <a:r>
              <a:rPr lang="fr-FR" sz="2000" i="1" dirty="0" err="1">
                <a:latin typeface="Arial" pitchFamily="34" charset="0"/>
                <a:cs typeface="Arial" pitchFamily="34" charset="0"/>
              </a:rPr>
              <a:t>Legionella</a:t>
            </a:r>
            <a:r>
              <a:rPr lang="fr-FR" sz="2000" i="1" dirty="0">
                <a:latin typeface="Arial" pitchFamily="34" charset="0"/>
                <a:cs typeface="Arial" pitchFamily="34" charset="0"/>
              </a:rPr>
              <a:t> </a:t>
            </a:r>
            <a:r>
              <a:rPr lang="fr-FR" sz="2000" dirty="0" err="1">
                <a:latin typeface="Arial" pitchFamily="34" charset="0"/>
                <a:cs typeface="Arial" pitchFamily="34" charset="0"/>
              </a:rPr>
              <a:t>spp</a:t>
            </a:r>
            <a:r>
              <a:rPr lang="fr-FR" sz="2000" dirty="0">
                <a:latin typeface="Arial" pitchFamily="34" charset="0"/>
                <a:cs typeface="Arial" pitchFamily="34" charset="0"/>
              </a:rPr>
              <a:t>., </a:t>
            </a:r>
            <a:r>
              <a:rPr lang="fr-FR" sz="2000" i="1" dirty="0" err="1">
                <a:latin typeface="Arial" pitchFamily="34" charset="0"/>
                <a:cs typeface="Arial" pitchFamily="34" charset="0"/>
              </a:rPr>
              <a:t>Mycoplasma</a:t>
            </a:r>
            <a:r>
              <a:rPr lang="fr-FR" sz="2000" i="1" dirty="0">
                <a:latin typeface="Arial" pitchFamily="34" charset="0"/>
                <a:cs typeface="Arial" pitchFamily="34" charset="0"/>
              </a:rPr>
              <a:t> </a:t>
            </a:r>
            <a:r>
              <a:rPr lang="fr-FR" sz="2000" i="1" dirty="0" err="1">
                <a:latin typeface="Arial" pitchFamily="34" charset="0"/>
                <a:cs typeface="Arial" pitchFamily="34" charset="0"/>
              </a:rPr>
              <a:t>spp</a:t>
            </a:r>
            <a:r>
              <a:rPr lang="fr-FR" sz="2000" i="1" dirty="0">
                <a:latin typeface="Arial" pitchFamily="34" charset="0"/>
                <a:cs typeface="Arial" pitchFamily="34" charset="0"/>
              </a:rPr>
              <a:t>., les bactéries du groupe HACEK, </a:t>
            </a:r>
            <a:r>
              <a:rPr lang="fr-FR" sz="2000" dirty="0">
                <a:latin typeface="Arial" pitchFamily="34" charset="0"/>
                <a:cs typeface="Arial" pitchFamily="34" charset="0"/>
              </a:rPr>
              <a:t>ou des bactéries anaérobies. </a:t>
            </a:r>
          </a:p>
          <a:p>
            <a:pPr algn="just">
              <a:lnSpc>
                <a:spcPct val="150000"/>
              </a:lnSpc>
            </a:pPr>
            <a:r>
              <a:rPr lang="fr-FR" sz="2000" dirty="0">
                <a:latin typeface="Arial" pitchFamily="34" charset="0"/>
                <a:cs typeface="Arial" pitchFamily="34" charset="0"/>
              </a:rPr>
              <a:t>Il en est de même pour les streptocoques déficients, </a:t>
            </a:r>
            <a:r>
              <a:rPr lang="fr-FR" sz="2000" i="1" dirty="0" err="1">
                <a:latin typeface="Arial" pitchFamily="34" charset="0"/>
                <a:cs typeface="Arial" pitchFamily="34" charset="0"/>
              </a:rPr>
              <a:t>Abiotrophia</a:t>
            </a:r>
            <a:r>
              <a:rPr lang="fr-FR" sz="2000" i="1" dirty="0">
                <a:latin typeface="Arial" pitchFamily="34" charset="0"/>
                <a:cs typeface="Arial" pitchFamily="34" charset="0"/>
              </a:rPr>
              <a:t> et </a:t>
            </a:r>
            <a:r>
              <a:rPr lang="fr-FR" sz="2000" i="1" dirty="0" err="1">
                <a:latin typeface="Arial" pitchFamily="34" charset="0"/>
                <a:cs typeface="Arial" pitchFamily="34" charset="0"/>
              </a:rPr>
              <a:t>Granulicatella</a:t>
            </a:r>
            <a:r>
              <a:rPr lang="fr-FR" sz="2000" i="1" dirty="0">
                <a:latin typeface="Arial" pitchFamily="34" charset="0"/>
                <a:cs typeface="Arial" pitchFamily="34" charset="0"/>
              </a:rPr>
              <a:t>, qui nécessitent du </a:t>
            </a:r>
            <a:r>
              <a:rPr lang="fr-FR" sz="2000" dirty="0">
                <a:latin typeface="Arial" pitchFamily="34" charset="0"/>
                <a:cs typeface="Arial" pitchFamily="34" charset="0"/>
              </a:rPr>
              <a:t>pyridoxal ou de la cystéine pour leur croissance. Elles se caractérisent par une croissance en flacon d'hémoculture et une absence de croissance en milieu gélosé normal. En revanche, ces bactéries pousseront sur milieu gélosé additionné de pyridoxal ou de cystéine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346050"/>
          </a:xfrm>
        </p:spPr>
        <p:txBody>
          <a:bodyPr>
            <a:normAutofit fontScale="90000"/>
          </a:bodyPr>
          <a:lstStyle/>
          <a:p>
            <a:r>
              <a:rPr lang="fr-FR" b="1" dirty="0"/>
              <a:t>Examens complémentaires</a:t>
            </a:r>
            <a:endParaRPr lang="fr-FR" dirty="0"/>
          </a:p>
        </p:txBody>
      </p:sp>
      <p:sp>
        <p:nvSpPr>
          <p:cNvPr id="3" name="Espace réservé du contenu 2"/>
          <p:cNvSpPr>
            <a:spLocks noGrp="1"/>
          </p:cNvSpPr>
          <p:nvPr>
            <p:ph idx="1"/>
          </p:nvPr>
        </p:nvSpPr>
        <p:spPr>
          <a:xfrm>
            <a:off x="0" y="692696"/>
            <a:ext cx="9144000" cy="5976664"/>
          </a:xfrm>
        </p:spPr>
        <p:txBody>
          <a:bodyPr>
            <a:normAutofit fontScale="77500" lnSpcReduction="20000"/>
          </a:bodyPr>
          <a:lstStyle/>
          <a:p>
            <a:pPr algn="just"/>
            <a:r>
              <a:rPr lang="fr-FR" b="1" dirty="0"/>
              <a:t>Autres prélèvements</a:t>
            </a:r>
          </a:p>
          <a:p>
            <a:pPr algn="just"/>
            <a:r>
              <a:rPr lang="fr-FR" dirty="0"/>
              <a:t>Le biologiste doit rechercher si, parmi les autres prélèvements </a:t>
            </a:r>
          </a:p>
          <a:p>
            <a:pPr algn="just">
              <a:lnSpc>
                <a:spcPct val="170000"/>
              </a:lnSpc>
              <a:buNone/>
            </a:pPr>
            <a:r>
              <a:rPr lang="fr-FR" dirty="0"/>
              <a:t>reçus pour le même patient (LCR, autres liquides de ponctions, pus, urines, etc.), un autre isolat a été obtenu afin de le comparer aux souches isolées à partir des hémocultures ; de même, il doit comparer l'isolat au résultat d'une recherche d'antigène positive. </a:t>
            </a:r>
          </a:p>
          <a:p>
            <a:pPr algn="just">
              <a:lnSpc>
                <a:spcPct val="170000"/>
              </a:lnSpc>
              <a:buNone/>
            </a:pPr>
            <a:r>
              <a:rPr lang="fr-FR" dirty="0"/>
              <a:t>Il faut rappeler que les hémocultures sont très rentables et conseillées dans un contexte de méningite ou de pneumopathie où la recherche d'une </a:t>
            </a:r>
            <a:r>
              <a:rPr lang="fr-FR" dirty="0" err="1"/>
              <a:t>antigénurie</a:t>
            </a:r>
            <a:r>
              <a:rPr lang="fr-FR" dirty="0"/>
              <a:t>, </a:t>
            </a:r>
            <a:r>
              <a:rPr lang="fr-FR" dirty="0" err="1"/>
              <a:t>pneumococcique</a:t>
            </a:r>
            <a:r>
              <a:rPr lang="fr-FR" dirty="0"/>
              <a:t> ou de </a:t>
            </a:r>
            <a:r>
              <a:rPr lang="fr-FR" dirty="0" err="1"/>
              <a:t>légionelle</a:t>
            </a:r>
            <a:r>
              <a:rPr lang="fr-FR" dirty="0"/>
              <a:t>, peut être contributive.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algn="just">
              <a:lnSpc>
                <a:spcPct val="160000"/>
              </a:lnSpc>
            </a:pPr>
            <a:r>
              <a:rPr lang="fr-FR" b="1" i="1" dirty="0">
                <a:latin typeface="Times New Roman" pitchFamily="18" charset="0"/>
                <a:cs typeface="Times New Roman" pitchFamily="18" charset="0"/>
              </a:rPr>
              <a:t>Sérologie</a:t>
            </a:r>
          </a:p>
          <a:p>
            <a:pPr algn="just">
              <a:lnSpc>
                <a:spcPct val="160000"/>
              </a:lnSpc>
            </a:pPr>
            <a:r>
              <a:rPr lang="fr-FR" dirty="0">
                <a:latin typeface="Times New Roman" pitchFamily="18" charset="0"/>
                <a:cs typeface="Times New Roman" pitchFamily="18" charset="0"/>
              </a:rPr>
              <a:t>La sérologie peut être utilisée en complément des hémocultures, notamment quand celles-ci sont négatives. Elle permet de diagnostiquer des bactériémies à germes  difficilement cultivables comme </a:t>
            </a:r>
            <a:r>
              <a:rPr lang="fr-FR" b="1" i="1" dirty="0">
                <a:latin typeface="Times New Roman" pitchFamily="18" charset="0"/>
                <a:cs typeface="Times New Roman" pitchFamily="18" charset="0"/>
              </a:rPr>
              <a:t>Brucella </a:t>
            </a:r>
            <a:r>
              <a:rPr lang="fr-FR" b="1" i="1" dirty="0" err="1">
                <a:latin typeface="Times New Roman" pitchFamily="18" charset="0"/>
                <a:cs typeface="Times New Roman" pitchFamily="18" charset="0"/>
              </a:rPr>
              <a:t>spp</a:t>
            </a:r>
            <a:r>
              <a:rPr lang="fr-FR" i="1" dirty="0">
                <a:latin typeface="Times New Roman" pitchFamily="18" charset="0"/>
                <a:cs typeface="Times New Roman" pitchFamily="18" charset="0"/>
              </a:rPr>
              <a:t>. (test d'agglutination) </a:t>
            </a:r>
            <a:r>
              <a:rPr lang="fr-FR" dirty="0">
                <a:latin typeface="Times New Roman" pitchFamily="18" charset="0"/>
                <a:cs typeface="Times New Roman" pitchFamily="18" charset="0"/>
              </a:rPr>
              <a:t>et </a:t>
            </a:r>
            <a:r>
              <a:rPr lang="fr-FR" b="1" i="1" dirty="0" err="1">
                <a:latin typeface="Times New Roman" pitchFamily="18" charset="0"/>
                <a:cs typeface="Times New Roman" pitchFamily="18" charset="0"/>
              </a:rPr>
              <a:t>Legionella</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spp</a:t>
            </a:r>
            <a:r>
              <a:rPr lang="fr-FR" i="1" dirty="0">
                <a:latin typeface="Times New Roman" pitchFamily="18" charset="0"/>
                <a:cs typeface="Times New Roman" pitchFamily="18" charset="0"/>
              </a:rPr>
              <a:t>. (immunofluorescence indirecte </a:t>
            </a:r>
            <a:r>
              <a:rPr lang="fr-FR" dirty="0">
                <a:latin typeface="Times New Roman" pitchFamily="18" charset="0"/>
                <a:cs typeface="Times New Roman" pitchFamily="18" charset="0"/>
              </a:rPr>
              <a:t>[IFI]), mais aussi à germes </a:t>
            </a:r>
            <a:r>
              <a:rPr lang="fr-FR" b="1" dirty="0">
                <a:latin typeface="Times New Roman" pitchFamily="18" charset="0"/>
                <a:cs typeface="Times New Roman" pitchFamily="18" charset="0"/>
              </a:rPr>
              <a:t>intracellulaires </a:t>
            </a:r>
            <a:r>
              <a:rPr lang="fr-FR" dirty="0">
                <a:latin typeface="Times New Roman" pitchFamily="18" charset="0"/>
                <a:cs typeface="Times New Roman" pitchFamily="18" charset="0"/>
              </a:rPr>
              <a:t>ou </a:t>
            </a:r>
            <a:r>
              <a:rPr lang="fr-FR" b="1" dirty="0">
                <a:latin typeface="Times New Roman" pitchFamily="18" charset="0"/>
                <a:cs typeface="Times New Roman" pitchFamily="18" charset="0"/>
              </a:rPr>
              <a:t>non cultivables</a:t>
            </a:r>
            <a:r>
              <a:rPr lang="fr-FR" dirty="0">
                <a:latin typeface="Times New Roman" pitchFamily="18" charset="0"/>
                <a:cs typeface="Times New Roman" pitchFamily="18" charset="0"/>
              </a:rPr>
              <a:t> en laboratoire de routine comme </a:t>
            </a:r>
            <a:r>
              <a:rPr lang="fr-FR" b="1" i="1" dirty="0" err="1">
                <a:latin typeface="Times New Roman" pitchFamily="18" charset="0"/>
                <a:cs typeface="Times New Roman" pitchFamily="18" charset="0"/>
              </a:rPr>
              <a:t>Bartonella</a:t>
            </a:r>
            <a:r>
              <a:rPr lang="fr-FR" b="1" i="1" dirty="0">
                <a:latin typeface="Times New Roman" pitchFamily="18" charset="0"/>
                <a:cs typeface="Times New Roman" pitchFamily="18" charset="0"/>
              </a:rPr>
              <a:t> </a:t>
            </a:r>
            <a:r>
              <a:rPr lang="fr-FR" b="1" dirty="0" err="1">
                <a:latin typeface="Times New Roman" pitchFamily="18" charset="0"/>
                <a:cs typeface="Times New Roman" pitchFamily="18" charset="0"/>
              </a:rPr>
              <a:t>spp</a:t>
            </a:r>
            <a:r>
              <a:rPr lang="fr-FR" b="1" dirty="0">
                <a:latin typeface="Times New Roman" pitchFamily="18" charset="0"/>
                <a:cs typeface="Times New Roman" pitchFamily="18" charset="0"/>
              </a:rPr>
              <a:t>.</a:t>
            </a:r>
            <a:r>
              <a:rPr lang="fr-FR" dirty="0">
                <a:latin typeface="Times New Roman" pitchFamily="18" charset="0"/>
                <a:cs typeface="Times New Roman" pitchFamily="18" charset="0"/>
              </a:rPr>
              <a:t> (IFI), ainsi que </a:t>
            </a:r>
            <a:r>
              <a:rPr lang="fr-FR" b="1" i="1" dirty="0">
                <a:latin typeface="Times New Roman" pitchFamily="18" charset="0"/>
                <a:cs typeface="Times New Roman" pitchFamily="18" charset="0"/>
              </a:rPr>
              <a:t>Chlamydia </a:t>
            </a:r>
            <a:r>
              <a:rPr lang="fr-FR" b="1" i="1" dirty="0" err="1">
                <a:latin typeface="Times New Roman" pitchFamily="18" charset="0"/>
                <a:cs typeface="Times New Roman" pitchFamily="18" charset="0"/>
              </a:rPr>
              <a:t>pneumoniae</a:t>
            </a:r>
            <a:r>
              <a:rPr lang="fr-FR" b="1" i="1" dirty="0">
                <a:latin typeface="Times New Roman" pitchFamily="18" charset="0"/>
                <a:cs typeface="Times New Roman" pitchFamily="18" charset="0"/>
              </a:rPr>
              <a:t> et </a:t>
            </a:r>
            <a:r>
              <a:rPr lang="fr-FR" b="1" i="1" dirty="0" err="1">
                <a:latin typeface="Times New Roman" pitchFamily="18" charset="0"/>
                <a:cs typeface="Times New Roman" pitchFamily="18" charset="0"/>
              </a:rPr>
              <a:t>psittaci</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(IFI) ou </a:t>
            </a:r>
            <a:r>
              <a:rPr lang="fr-FR" b="1" i="1" dirty="0" err="1">
                <a:latin typeface="Times New Roman" pitchFamily="18" charset="0"/>
                <a:cs typeface="Times New Roman" pitchFamily="18" charset="0"/>
              </a:rPr>
              <a:t>Mycoplasma</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pneumoniae</a:t>
            </a:r>
            <a:r>
              <a:rPr lang="fr-FR" i="1" dirty="0">
                <a:latin typeface="Times New Roman" pitchFamily="18" charset="0"/>
                <a:cs typeface="Times New Roman" pitchFamily="18" charset="0"/>
              </a:rPr>
              <a:t> (ELISA). </a:t>
            </a:r>
          </a:p>
          <a:p>
            <a:pPr algn="just">
              <a:lnSpc>
                <a:spcPct val="160000"/>
              </a:lnSpc>
            </a:pPr>
            <a:r>
              <a:rPr lang="fr-FR" dirty="0">
                <a:latin typeface="Times New Roman" pitchFamily="18" charset="0"/>
                <a:cs typeface="Times New Roman" pitchFamily="18" charset="0"/>
              </a:rPr>
              <a:t>En effet, une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sérologie positive chez des patients présentant des signes de septicémie avec des hémocultures négatives permet d'affirmer un diagnostic étiologique.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858000"/>
          </a:xfrm>
        </p:spPr>
        <p:txBody>
          <a:bodyPr>
            <a:normAutofit/>
          </a:bodyPr>
          <a:lstStyle/>
          <a:p>
            <a:pPr algn="just">
              <a:lnSpc>
                <a:spcPct val="150000"/>
              </a:lnSpc>
            </a:pPr>
            <a:r>
              <a:rPr lang="fr-FR" sz="2000" b="1" i="1" dirty="0">
                <a:latin typeface="Arial" pitchFamily="34" charset="0"/>
                <a:cs typeface="Arial" pitchFamily="34" charset="0"/>
              </a:rPr>
              <a:t>Techniques de biologie moléculaire</a:t>
            </a:r>
          </a:p>
          <a:p>
            <a:pPr algn="just">
              <a:lnSpc>
                <a:spcPct val="150000"/>
              </a:lnSpc>
            </a:pPr>
            <a:r>
              <a:rPr lang="fr-FR" sz="2000" dirty="0">
                <a:latin typeface="Arial" pitchFamily="34" charset="0"/>
                <a:cs typeface="Arial" pitchFamily="34" charset="0"/>
              </a:rPr>
              <a:t>Plusieurs techniques de biologie moléculaire peuvent être utilisées pour aider au diagnostic des septicémies à hémocultures négatives. L'amplification génique (PCR) de fragments internes aux gènes codant pour l'ARN 16S, associée à la détermination de la séquence nucléotidique du fragment obtenu, ou pour un gène spécifique sont les plus utilisées pour la recherche et l'identification de germes à partir de sérum ou de sang total. Ces techniques permettent notamment d'identifier les germes non  cultivables comme </a:t>
            </a:r>
            <a:r>
              <a:rPr lang="fr-FR" sz="2000" i="1" dirty="0" err="1">
                <a:latin typeface="Arial" pitchFamily="34" charset="0"/>
                <a:cs typeface="Arial" pitchFamily="34" charset="0"/>
              </a:rPr>
              <a:t>Bartonella</a:t>
            </a:r>
            <a:r>
              <a:rPr lang="fr-FR" sz="2000" i="1" dirty="0">
                <a:latin typeface="Arial" pitchFamily="34" charset="0"/>
                <a:cs typeface="Arial" pitchFamily="34" charset="0"/>
              </a:rPr>
              <a:t> </a:t>
            </a:r>
            <a:r>
              <a:rPr lang="fr-FR" sz="2000" i="1" dirty="0" err="1">
                <a:latin typeface="Arial" pitchFamily="34" charset="0"/>
                <a:cs typeface="Arial" pitchFamily="34" charset="0"/>
              </a:rPr>
              <a:t>spp</a:t>
            </a:r>
            <a:r>
              <a:rPr lang="fr-FR" sz="2000" i="1" dirty="0">
                <a:latin typeface="Arial" pitchFamily="34" charset="0"/>
                <a:cs typeface="Arial" pitchFamily="34" charset="0"/>
              </a:rPr>
              <a:t>., mais aussi </a:t>
            </a:r>
            <a:r>
              <a:rPr lang="fr-FR" sz="2000" i="1" dirty="0" err="1">
                <a:latin typeface="Arial" pitchFamily="34" charset="0"/>
                <a:cs typeface="Arial" pitchFamily="34" charset="0"/>
              </a:rPr>
              <a:t>Tropheryma</a:t>
            </a:r>
            <a:r>
              <a:rPr lang="fr-FR" sz="2000" i="1" dirty="0">
                <a:latin typeface="Arial" pitchFamily="34" charset="0"/>
                <a:cs typeface="Arial" pitchFamily="34" charset="0"/>
              </a:rPr>
              <a:t> </a:t>
            </a:r>
            <a:r>
              <a:rPr lang="fr-FR" sz="2000" i="1" dirty="0" err="1">
                <a:latin typeface="Arial" pitchFamily="34" charset="0"/>
                <a:cs typeface="Arial" pitchFamily="34" charset="0"/>
              </a:rPr>
              <a:t>whipplei</a:t>
            </a:r>
            <a:r>
              <a:rPr lang="fr-FR" sz="2000" i="1" dirty="0">
                <a:latin typeface="Arial" pitchFamily="34" charset="0"/>
                <a:cs typeface="Arial" pitchFamily="34" charset="0"/>
              </a:rPr>
              <a:t> ou des germes devenus incultivables </a:t>
            </a:r>
            <a:r>
              <a:rPr lang="fr-FR" sz="2000" dirty="0">
                <a:latin typeface="Arial" pitchFamily="34" charset="0"/>
                <a:cs typeface="Arial" pitchFamily="34" charset="0"/>
              </a:rPr>
              <a:t>du fait d'une antibiothérapie prolongée préalablement</a:t>
            </a:r>
            <a:r>
              <a:rPr lang="fr-FR" sz="2000">
                <a:latin typeface="Arial" pitchFamily="34" charset="0"/>
                <a:cs typeface="Arial" pitchFamily="34" charset="0"/>
              </a:rPr>
              <a:t>. </a:t>
            </a:r>
          </a:p>
          <a:p>
            <a:pPr algn="just">
              <a:lnSpc>
                <a:spcPct val="150000"/>
              </a:lnSpc>
            </a:pPr>
            <a:r>
              <a:rPr lang="fr-FR" sz="2000">
                <a:latin typeface="Arial" pitchFamily="34" charset="0"/>
                <a:cs typeface="Arial" pitchFamily="34" charset="0"/>
              </a:rPr>
              <a:t>Il </a:t>
            </a:r>
            <a:r>
              <a:rPr lang="fr-FR" sz="2000" dirty="0">
                <a:latin typeface="Arial" pitchFamily="34" charset="0"/>
                <a:cs typeface="Arial" pitchFamily="34" charset="0"/>
              </a:rPr>
              <a:t>est à noter qu'actuellement la biologie moléculaire est peu  recommandée sur sang total du fait de la présence de nombreux inhibiteurs qui peuvent rendre le résultat faussement négatif.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a:bodyPr>
          <a:lstStyle/>
          <a:p>
            <a:r>
              <a:rPr lang="fr-FR" sz="2000" b="1" dirty="0">
                <a:latin typeface="Arial Black" pitchFamily="34" charset="0"/>
              </a:rPr>
              <a:t>Milieux d'hémocultures</a:t>
            </a:r>
            <a:endParaRPr lang="fr-FR" sz="2000" dirty="0">
              <a:latin typeface="Arial Black" pitchFamily="34" charset="0"/>
            </a:endParaRPr>
          </a:p>
        </p:txBody>
      </p:sp>
      <p:sp>
        <p:nvSpPr>
          <p:cNvPr id="3" name="Espace réservé du contenu 2"/>
          <p:cNvSpPr>
            <a:spLocks noGrp="1"/>
          </p:cNvSpPr>
          <p:nvPr>
            <p:ph idx="1"/>
          </p:nvPr>
        </p:nvSpPr>
        <p:spPr/>
        <p:txBody>
          <a:bodyPr>
            <a:normAutofit/>
          </a:bodyPr>
          <a:lstStyle/>
          <a:p>
            <a:pPr>
              <a:lnSpc>
                <a:spcPct val="150000"/>
              </a:lnSpc>
            </a:pPr>
            <a:r>
              <a:rPr lang="fr-FR" dirty="0"/>
              <a:t>Que l'on ait recours à des hémocultures surveillées de manière manuelle ou automatisée, on ensemence généralement</a:t>
            </a:r>
          </a:p>
          <a:p>
            <a:pPr>
              <a:lnSpc>
                <a:spcPct val="150000"/>
              </a:lnSpc>
              <a:buNone/>
            </a:pPr>
            <a:r>
              <a:rPr lang="fr-FR" b="1" dirty="0">
                <a:solidFill>
                  <a:schemeClr val="accent2">
                    <a:lumMod val="75000"/>
                  </a:schemeClr>
                </a:solidFill>
              </a:rPr>
              <a:t>deux flacons</a:t>
            </a:r>
            <a:r>
              <a:rPr lang="fr-FR" dirty="0"/>
              <a:t> pour chaque prélèvement, un </a:t>
            </a:r>
            <a:r>
              <a:rPr lang="fr-FR" b="1" dirty="0">
                <a:solidFill>
                  <a:schemeClr val="accent2">
                    <a:lumMod val="75000"/>
                  </a:schemeClr>
                </a:solidFill>
              </a:rPr>
              <a:t>flacon aérobie </a:t>
            </a:r>
            <a:r>
              <a:rPr lang="fr-FR" dirty="0"/>
              <a:t>et un </a:t>
            </a:r>
            <a:r>
              <a:rPr lang="fr-FR" b="1" dirty="0">
                <a:solidFill>
                  <a:schemeClr val="accent2">
                    <a:lumMod val="75000"/>
                  </a:schemeClr>
                </a:solidFill>
              </a:rPr>
              <a:t>flacon anaérobie</a:t>
            </a:r>
            <a:r>
              <a:rPr lang="fr-FR"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900"/>
            <a:ext cx="8229600" cy="654032"/>
          </a:xfrm>
        </p:spPr>
        <p:txBody>
          <a:bodyPr>
            <a:normAutofit/>
          </a:bodyPr>
          <a:lstStyle/>
          <a:p>
            <a:r>
              <a:rPr lang="fr-FR" sz="2400" b="1" dirty="0">
                <a:latin typeface="Arial Black" pitchFamily="34" charset="0"/>
              </a:rPr>
              <a:t>Nature du milieu</a:t>
            </a:r>
            <a:endParaRPr lang="fr-FR" sz="2400" dirty="0">
              <a:latin typeface="Arial Black" pitchFamily="34" charset="0"/>
            </a:endParaRPr>
          </a:p>
        </p:txBody>
      </p:sp>
      <p:sp>
        <p:nvSpPr>
          <p:cNvPr id="3" name="Espace réservé du contenu 2"/>
          <p:cNvSpPr>
            <a:spLocks noGrp="1"/>
          </p:cNvSpPr>
          <p:nvPr>
            <p:ph idx="1"/>
          </p:nvPr>
        </p:nvSpPr>
        <p:spPr>
          <a:xfrm>
            <a:off x="0" y="214290"/>
            <a:ext cx="9144000" cy="5268931"/>
          </a:xfrm>
        </p:spPr>
        <p:txBody>
          <a:bodyPr>
            <a:noAutofit/>
          </a:bodyPr>
          <a:lstStyle/>
          <a:p>
            <a:pPr algn="just">
              <a:lnSpc>
                <a:spcPct val="150000"/>
              </a:lnSpc>
              <a:buNone/>
            </a:pPr>
            <a:r>
              <a:rPr lang="fr-FR" sz="2000" dirty="0">
                <a:latin typeface="Arial" pitchFamily="34" charset="0"/>
                <a:cs typeface="Arial" pitchFamily="34" charset="0"/>
              </a:rPr>
              <a:t>Trois  milieux sont utilisés comme base :</a:t>
            </a:r>
          </a:p>
          <a:p>
            <a:pPr algn="just">
              <a:lnSpc>
                <a:spcPct val="150000"/>
              </a:lnSpc>
              <a:buNone/>
            </a:pPr>
            <a:r>
              <a:rPr lang="fr-FR" sz="2000" b="1" dirty="0">
                <a:solidFill>
                  <a:schemeClr val="accent2">
                    <a:lumMod val="75000"/>
                  </a:schemeClr>
                </a:solidFill>
                <a:latin typeface="Arial" pitchFamily="34" charset="0"/>
                <a:cs typeface="Arial" pitchFamily="34" charset="0"/>
              </a:rPr>
              <a:t>• </a:t>
            </a:r>
            <a:r>
              <a:rPr lang="fr-FR" sz="2000" b="1" dirty="0" err="1">
                <a:solidFill>
                  <a:schemeClr val="accent2">
                    <a:lumMod val="75000"/>
                  </a:schemeClr>
                </a:solidFill>
                <a:latin typeface="Arial" pitchFamily="34" charset="0"/>
                <a:cs typeface="Arial" pitchFamily="34" charset="0"/>
              </a:rPr>
              <a:t>coeur</a:t>
            </a:r>
            <a:r>
              <a:rPr lang="fr-FR" sz="2000" b="1" dirty="0">
                <a:solidFill>
                  <a:schemeClr val="accent2">
                    <a:lumMod val="75000"/>
                  </a:schemeClr>
                </a:solidFill>
                <a:latin typeface="Arial" pitchFamily="34" charset="0"/>
                <a:cs typeface="Arial" pitchFamily="34" charset="0"/>
              </a:rPr>
              <a:t>-cervelle</a:t>
            </a:r>
            <a:r>
              <a:rPr lang="fr-FR" sz="2000" dirty="0">
                <a:latin typeface="Arial" pitchFamily="34" charset="0"/>
                <a:cs typeface="Arial" pitchFamily="34" charset="0"/>
              </a:rPr>
              <a:t> pour les flacons SA® (aérobies) et SN® (anaérobies) dépourvus de charbon de l'automate </a:t>
            </a:r>
            <a:r>
              <a:rPr lang="fr-FR" sz="2000" dirty="0" err="1">
                <a:latin typeface="Arial" pitchFamily="34" charset="0"/>
                <a:cs typeface="Arial" pitchFamily="34" charset="0"/>
              </a:rPr>
              <a:t>BacT</a:t>
            </a:r>
            <a:r>
              <a:rPr lang="fr-FR" sz="2000" dirty="0">
                <a:latin typeface="Arial" pitchFamily="34" charset="0"/>
                <a:cs typeface="Arial" pitchFamily="34" charset="0"/>
              </a:rPr>
              <a:t>/ALERT® (</a:t>
            </a:r>
            <a:r>
              <a:rPr lang="fr-FR" sz="2000" dirty="0" err="1">
                <a:latin typeface="Arial" pitchFamily="34" charset="0"/>
                <a:cs typeface="Arial" pitchFamily="34" charset="0"/>
              </a:rPr>
              <a:t>bioMérieux</a:t>
            </a:r>
            <a:r>
              <a:rPr lang="fr-FR" sz="2000" dirty="0">
                <a:latin typeface="Arial" pitchFamily="34" charset="0"/>
                <a:cs typeface="Arial" pitchFamily="34" charset="0"/>
              </a:rPr>
              <a:t>) ;</a:t>
            </a:r>
          </a:p>
          <a:p>
            <a:pPr algn="just">
              <a:lnSpc>
                <a:spcPct val="150000"/>
              </a:lnSpc>
              <a:buNone/>
            </a:pPr>
            <a:r>
              <a:rPr lang="fr-FR" sz="2000" b="1" dirty="0">
                <a:solidFill>
                  <a:schemeClr val="accent2">
                    <a:lumMod val="75000"/>
                  </a:schemeClr>
                </a:solidFill>
                <a:latin typeface="Arial" pitchFamily="34" charset="0"/>
                <a:cs typeface="Arial" pitchFamily="34" charset="0"/>
              </a:rPr>
              <a:t>• </a:t>
            </a:r>
            <a:r>
              <a:rPr lang="fr-FR" sz="2000" b="1" dirty="0" err="1">
                <a:solidFill>
                  <a:schemeClr val="accent2">
                    <a:lumMod val="75000"/>
                  </a:schemeClr>
                </a:solidFill>
                <a:latin typeface="Arial" pitchFamily="34" charset="0"/>
                <a:cs typeface="Arial" pitchFamily="34" charset="0"/>
              </a:rPr>
              <a:t>trypticase</a:t>
            </a:r>
            <a:r>
              <a:rPr lang="fr-FR" sz="2000" b="1" dirty="0">
                <a:solidFill>
                  <a:schemeClr val="accent2">
                    <a:lumMod val="75000"/>
                  </a:schemeClr>
                </a:solidFill>
                <a:latin typeface="Arial" pitchFamily="34" charset="0"/>
                <a:cs typeface="Arial" pitchFamily="34" charset="0"/>
              </a:rPr>
              <a:t> soja </a:t>
            </a:r>
            <a:r>
              <a:rPr lang="fr-FR" sz="2000" dirty="0">
                <a:latin typeface="Arial" pitchFamily="34" charset="0"/>
                <a:cs typeface="Arial" pitchFamily="34" charset="0"/>
              </a:rPr>
              <a:t>pour les flacons FA® (aérobies) et FN® (anaérobies) comportant du charbon de l'automate </a:t>
            </a:r>
            <a:r>
              <a:rPr lang="fr-FR" sz="2000" dirty="0" err="1">
                <a:latin typeface="Arial" pitchFamily="34" charset="0"/>
                <a:cs typeface="Arial" pitchFamily="34" charset="0"/>
              </a:rPr>
              <a:t>BacT</a:t>
            </a:r>
            <a:r>
              <a:rPr lang="fr-FR" sz="2000" dirty="0">
                <a:latin typeface="Arial" pitchFamily="34" charset="0"/>
                <a:cs typeface="Arial" pitchFamily="34" charset="0"/>
              </a:rPr>
              <a:t>/ALERT® (</a:t>
            </a:r>
            <a:r>
              <a:rPr lang="fr-FR" sz="2000" dirty="0" err="1">
                <a:latin typeface="Arial" pitchFamily="34" charset="0"/>
                <a:cs typeface="Arial" pitchFamily="34" charset="0"/>
              </a:rPr>
              <a:t>bioMérieux</a:t>
            </a:r>
            <a:r>
              <a:rPr lang="fr-FR" sz="2000" dirty="0">
                <a:latin typeface="Arial" pitchFamily="34" charset="0"/>
                <a:cs typeface="Arial" pitchFamily="34" charset="0"/>
              </a:rPr>
              <a:t>), les flacons BD </a:t>
            </a:r>
            <a:r>
              <a:rPr lang="fr-FR" sz="2000" dirty="0" err="1">
                <a:latin typeface="Arial" pitchFamily="34" charset="0"/>
                <a:cs typeface="Arial" pitchFamily="34" charset="0"/>
              </a:rPr>
              <a:t>Bactec</a:t>
            </a:r>
            <a:r>
              <a:rPr lang="fr-FR" sz="2000" dirty="0">
                <a:latin typeface="Arial" pitchFamily="34" charset="0"/>
                <a:cs typeface="Arial" pitchFamily="34" charset="0"/>
              </a:rPr>
              <a:t>® des automates </a:t>
            </a:r>
            <a:r>
              <a:rPr lang="fr-FR" sz="2000" dirty="0" err="1">
                <a:latin typeface="Arial" pitchFamily="34" charset="0"/>
                <a:cs typeface="Arial" pitchFamily="34" charset="0"/>
              </a:rPr>
              <a:t>Bactec</a:t>
            </a:r>
            <a:r>
              <a:rPr lang="fr-FR" sz="2000" dirty="0">
                <a:latin typeface="Arial" pitchFamily="34" charset="0"/>
                <a:cs typeface="Arial" pitchFamily="34" charset="0"/>
              </a:rPr>
              <a:t>® (</a:t>
            </a:r>
            <a:r>
              <a:rPr lang="fr-FR" sz="2000" dirty="0" err="1">
                <a:latin typeface="Arial" pitchFamily="34" charset="0"/>
                <a:cs typeface="Arial" pitchFamily="34" charset="0"/>
              </a:rPr>
              <a:t>Becton</a:t>
            </a:r>
            <a:r>
              <a:rPr lang="fr-FR" sz="2000" dirty="0">
                <a:latin typeface="Arial" pitchFamily="34" charset="0"/>
                <a:cs typeface="Arial" pitchFamily="34" charset="0"/>
              </a:rPr>
              <a:t> Dickinson) ainsi que pour les flacons manuels Signal® (</a:t>
            </a:r>
            <a:r>
              <a:rPr lang="fr-FR" sz="2000" dirty="0" err="1">
                <a:latin typeface="Arial" pitchFamily="34" charset="0"/>
                <a:cs typeface="Arial" pitchFamily="34" charset="0"/>
              </a:rPr>
              <a:t>Oxoid</a:t>
            </a:r>
            <a:r>
              <a:rPr lang="fr-FR" sz="2000" dirty="0">
                <a:latin typeface="Arial" pitchFamily="34" charset="0"/>
                <a:cs typeface="Arial" pitchFamily="34" charset="0"/>
              </a:rPr>
              <a:t>) ;</a:t>
            </a:r>
          </a:p>
          <a:p>
            <a:pPr algn="just">
              <a:lnSpc>
                <a:spcPct val="150000"/>
              </a:lnSpc>
              <a:buNone/>
            </a:pPr>
            <a:r>
              <a:rPr lang="fr-FR" sz="2000" b="1" dirty="0">
                <a:solidFill>
                  <a:schemeClr val="accent2">
                    <a:lumMod val="75000"/>
                  </a:schemeClr>
                </a:solidFill>
                <a:latin typeface="Arial" pitchFamily="34" charset="0"/>
                <a:cs typeface="Arial" pitchFamily="34" charset="0"/>
              </a:rPr>
              <a:t>• bouillon à base de peptones</a:t>
            </a:r>
            <a:r>
              <a:rPr lang="fr-FR" sz="2000" dirty="0">
                <a:latin typeface="Arial" pitchFamily="34" charset="0"/>
                <a:cs typeface="Arial" pitchFamily="34" charset="0"/>
              </a:rPr>
              <a:t> pour les flacons manuels </a:t>
            </a:r>
            <a:r>
              <a:rPr lang="fr-FR" sz="2000" b="1" dirty="0" err="1">
                <a:solidFill>
                  <a:schemeClr val="accent2">
                    <a:lumMod val="75000"/>
                  </a:schemeClr>
                </a:solidFill>
                <a:latin typeface="Arial" pitchFamily="34" charset="0"/>
                <a:cs typeface="Arial" pitchFamily="34" charset="0"/>
              </a:rPr>
              <a:t>Hémoline</a:t>
            </a:r>
            <a:r>
              <a:rPr lang="fr-FR" sz="2000" b="1" dirty="0">
                <a:solidFill>
                  <a:schemeClr val="accent2">
                    <a:lumMod val="75000"/>
                  </a:schemeClr>
                </a:solidFill>
                <a:latin typeface="Arial" pitchFamily="34" charset="0"/>
                <a:cs typeface="Arial" pitchFamily="34" charset="0"/>
              </a:rPr>
              <a:t>® </a:t>
            </a:r>
            <a:r>
              <a:rPr lang="fr-FR" sz="2000" dirty="0">
                <a:latin typeface="Arial" pitchFamily="34" charset="0"/>
                <a:cs typeface="Arial" pitchFamily="34" charset="0"/>
              </a:rPr>
              <a:t>de </a:t>
            </a:r>
            <a:r>
              <a:rPr lang="fr-FR" sz="2000" dirty="0" err="1">
                <a:latin typeface="Arial" pitchFamily="34" charset="0"/>
                <a:cs typeface="Arial" pitchFamily="34" charset="0"/>
              </a:rPr>
              <a:t>bioMérieux</a:t>
            </a:r>
            <a:r>
              <a:rPr lang="fr-FR" sz="2000" dirty="0">
                <a:latin typeface="Arial" pitchFamily="34" charset="0"/>
                <a:cs typeface="Arial" pitchFamily="34" charset="0"/>
              </a:rPr>
              <a:t> ainsi que pour les flacons </a:t>
            </a:r>
            <a:r>
              <a:rPr lang="fr-FR" sz="2000" dirty="0" err="1">
                <a:latin typeface="Arial" pitchFamily="34" charset="0"/>
                <a:cs typeface="Arial" pitchFamily="34" charset="0"/>
              </a:rPr>
              <a:t>VersaTREK</a:t>
            </a:r>
            <a:r>
              <a:rPr lang="fr-FR" sz="2000" dirty="0">
                <a:latin typeface="Arial" pitchFamily="34" charset="0"/>
                <a:cs typeface="Arial" pitchFamily="34" charset="0"/>
              </a:rPr>
              <a:t> REDOX® de l'automate </a:t>
            </a:r>
            <a:r>
              <a:rPr lang="fr-FR" sz="2000" dirty="0" err="1">
                <a:latin typeface="Arial" pitchFamily="34" charset="0"/>
                <a:cs typeface="Arial" pitchFamily="34" charset="0"/>
              </a:rPr>
              <a:t>VersaTREK</a:t>
            </a:r>
            <a:r>
              <a:rPr lang="fr-FR" sz="2000" dirty="0">
                <a:latin typeface="Arial" pitchFamily="34" charset="0"/>
                <a:cs typeface="Arial" pitchFamily="34" charset="0"/>
              </a:rPr>
              <a:t>®(Trek Diagnostic System) commercialisé par la société i2A.</a:t>
            </a:r>
          </a:p>
          <a:p>
            <a:pPr algn="just">
              <a:lnSpc>
                <a:spcPct val="150000"/>
              </a:lnSpc>
            </a:pPr>
            <a:r>
              <a:rPr lang="fr-FR" sz="2000" dirty="0">
                <a:latin typeface="Arial" pitchFamily="34" charset="0"/>
                <a:cs typeface="Arial" pitchFamily="34" charset="0"/>
              </a:rPr>
              <a:t>Tous ces milieux sont supplémentés avec des nutriments et des facteurs de croissances (vitamines, hémine, hydrates de carbone, cystéine, etc.) permettant la culture des micro-organismes retrouvés en pathologie humaine.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omerieux.ch/upload/Manual_blood_culture26.jpg"/>
          <p:cNvPicPr>
            <a:picLocks noChangeAspect="1" noChangeArrowheads="1"/>
          </p:cNvPicPr>
          <p:nvPr/>
        </p:nvPicPr>
        <p:blipFill>
          <a:blip r:embed="rId2"/>
          <a:srcRect/>
          <a:stretch>
            <a:fillRect/>
          </a:stretch>
        </p:blipFill>
        <p:spPr bwMode="auto">
          <a:xfrm>
            <a:off x="155575" y="571480"/>
            <a:ext cx="3416293" cy="2428892"/>
          </a:xfrm>
          <a:prstGeom prst="rect">
            <a:avLst/>
          </a:prstGeom>
          <a:noFill/>
        </p:spPr>
      </p:pic>
      <p:pic>
        <p:nvPicPr>
          <p:cNvPr id="1028" name="Picture 4" descr="http://www.biomerieuxconnection.com/cmss_files/attachmentlibrary/BTA_Update.jpg"/>
          <p:cNvPicPr>
            <a:picLocks noChangeAspect="1" noChangeArrowheads="1"/>
          </p:cNvPicPr>
          <p:nvPr/>
        </p:nvPicPr>
        <p:blipFill>
          <a:blip r:embed="rId3" cstate="print"/>
          <a:srcRect/>
          <a:stretch>
            <a:fillRect/>
          </a:stretch>
        </p:blipFill>
        <p:spPr bwMode="auto">
          <a:xfrm>
            <a:off x="3513161" y="642918"/>
            <a:ext cx="2273285" cy="2181245"/>
          </a:xfrm>
          <a:prstGeom prst="rect">
            <a:avLst/>
          </a:prstGeom>
          <a:noFill/>
        </p:spPr>
      </p:pic>
      <p:pic>
        <p:nvPicPr>
          <p:cNvPr id="1030" name="Picture 6" descr="BacT/ALERT® Culture Media"/>
          <p:cNvPicPr>
            <a:picLocks noChangeAspect="1" noChangeArrowheads="1"/>
          </p:cNvPicPr>
          <p:nvPr/>
        </p:nvPicPr>
        <p:blipFill>
          <a:blip r:embed="rId4"/>
          <a:srcRect/>
          <a:stretch>
            <a:fillRect/>
          </a:stretch>
        </p:blipFill>
        <p:spPr bwMode="auto">
          <a:xfrm>
            <a:off x="523862" y="3967176"/>
            <a:ext cx="2190750" cy="15335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70" y="-428652"/>
            <a:ext cx="9715568" cy="1143000"/>
          </a:xfrm>
        </p:spPr>
        <p:txBody>
          <a:bodyPr>
            <a:normAutofit/>
          </a:bodyPr>
          <a:lstStyle/>
          <a:p>
            <a:pPr algn="l"/>
            <a:r>
              <a:rPr lang="fr-FR" sz="2000" b="1" dirty="0">
                <a:latin typeface="Arial Black" pitchFamily="34" charset="0"/>
              </a:rPr>
              <a:t>Conditions physicochimiques et additifs présents dans les milieux</a:t>
            </a:r>
            <a:endParaRPr lang="fr-FR" sz="2000" dirty="0">
              <a:latin typeface="Arial Black" pitchFamily="34" charset="0"/>
            </a:endParaRPr>
          </a:p>
        </p:txBody>
      </p:sp>
      <p:sp>
        <p:nvSpPr>
          <p:cNvPr id="3" name="Espace réservé du contenu 2"/>
          <p:cNvSpPr>
            <a:spLocks noGrp="1"/>
          </p:cNvSpPr>
          <p:nvPr>
            <p:ph idx="1"/>
          </p:nvPr>
        </p:nvSpPr>
        <p:spPr>
          <a:xfrm>
            <a:off x="0" y="285728"/>
            <a:ext cx="9144000" cy="5411807"/>
          </a:xfrm>
        </p:spPr>
        <p:txBody>
          <a:bodyPr>
            <a:noAutofit/>
          </a:bodyPr>
          <a:lstStyle/>
          <a:p>
            <a:r>
              <a:rPr lang="fr-FR" sz="1800" b="1" i="1" dirty="0">
                <a:latin typeface="Arial" pitchFamily="34" charset="0"/>
                <a:cs typeface="Arial" pitchFamily="34" charset="0"/>
              </a:rPr>
              <a:t>Pression</a:t>
            </a:r>
          </a:p>
          <a:p>
            <a:pPr>
              <a:buNone/>
            </a:pPr>
            <a:r>
              <a:rPr lang="fr-FR" sz="1800" dirty="0">
                <a:latin typeface="Arial" pitchFamily="34" charset="0"/>
                <a:cs typeface="Arial" pitchFamily="34" charset="0"/>
              </a:rPr>
              <a:t>Les flacons utilisés pour les hémocultures sont fabriqués sous pression réduite (sous vide) permettant un ensemencement</a:t>
            </a:r>
          </a:p>
          <a:p>
            <a:pPr>
              <a:buNone/>
            </a:pPr>
            <a:r>
              <a:rPr lang="fr-FR" sz="1800" dirty="0">
                <a:latin typeface="Arial" pitchFamily="34" charset="0"/>
                <a:cs typeface="Arial" pitchFamily="34" charset="0"/>
              </a:rPr>
              <a:t>direct du flacon au travers d'un opercule.</a:t>
            </a:r>
          </a:p>
          <a:p>
            <a:r>
              <a:rPr lang="fr-FR" sz="1800" b="1" i="1" dirty="0">
                <a:latin typeface="Arial" pitchFamily="34" charset="0"/>
                <a:cs typeface="Arial" pitchFamily="34" charset="0"/>
              </a:rPr>
              <a:t>Atmosphère</a:t>
            </a:r>
          </a:p>
          <a:p>
            <a:pPr>
              <a:buNone/>
            </a:pPr>
            <a:r>
              <a:rPr lang="fr-FR" sz="1800" dirty="0">
                <a:latin typeface="Arial" pitchFamily="34" charset="0"/>
                <a:cs typeface="Arial" pitchFamily="34" charset="0"/>
              </a:rPr>
              <a:t>La plupart des flacons commercialisés comportent une atmosphère enrichie en CO 2 afin de favoriser la culture des germes exigeant une atmosphère enrichie en CO 2 tels que </a:t>
            </a:r>
            <a:r>
              <a:rPr lang="fr-FR" sz="1800" i="1" dirty="0">
                <a:latin typeface="Arial" pitchFamily="34" charset="0"/>
                <a:cs typeface="Arial" pitchFamily="34" charset="0"/>
              </a:rPr>
              <a:t>Brucella , </a:t>
            </a:r>
            <a:r>
              <a:rPr lang="fr-FR" sz="1800" i="1" dirty="0" err="1">
                <a:latin typeface="Arial" pitchFamily="34" charset="0"/>
                <a:cs typeface="Arial" pitchFamily="34" charset="0"/>
              </a:rPr>
              <a:t>Neisseria</a:t>
            </a:r>
            <a:r>
              <a:rPr lang="fr-FR" sz="1800" i="1" dirty="0">
                <a:latin typeface="Arial" pitchFamily="34" charset="0"/>
                <a:cs typeface="Arial" pitchFamily="34" charset="0"/>
              </a:rPr>
              <a:t> , </a:t>
            </a:r>
            <a:r>
              <a:rPr lang="fr-FR" sz="1800" i="1" dirty="0" err="1">
                <a:latin typeface="Arial" pitchFamily="34" charset="0"/>
                <a:cs typeface="Arial" pitchFamily="34" charset="0"/>
              </a:rPr>
              <a:t>Haemophilus</a:t>
            </a:r>
            <a:r>
              <a:rPr lang="fr-FR" sz="1800" i="1" dirty="0">
                <a:latin typeface="Arial" pitchFamily="34" charset="0"/>
                <a:cs typeface="Arial" pitchFamily="34" charset="0"/>
              </a:rPr>
              <a:t> , </a:t>
            </a:r>
            <a:r>
              <a:rPr lang="fr-FR" sz="1800" i="1" dirty="0" err="1">
                <a:latin typeface="Arial" pitchFamily="34" charset="0"/>
                <a:cs typeface="Arial" pitchFamily="34" charset="0"/>
              </a:rPr>
              <a:t>Streptococcus</a:t>
            </a:r>
            <a:r>
              <a:rPr lang="fr-FR" sz="1800" i="1" dirty="0">
                <a:latin typeface="Arial" pitchFamily="34" charset="0"/>
                <a:cs typeface="Arial" pitchFamily="34" charset="0"/>
              </a:rPr>
              <a:t> et </a:t>
            </a:r>
            <a:r>
              <a:rPr lang="fr-FR" sz="1800" i="1" dirty="0" err="1">
                <a:latin typeface="Arial" pitchFamily="34" charset="0"/>
                <a:cs typeface="Arial" pitchFamily="34" charset="0"/>
              </a:rPr>
              <a:t>Campylobacter</a:t>
            </a:r>
            <a:r>
              <a:rPr lang="fr-FR" sz="1800" i="1" dirty="0">
                <a:latin typeface="Arial" pitchFamily="34" charset="0"/>
                <a:cs typeface="Arial" pitchFamily="34" charset="0"/>
              </a:rPr>
              <a:t> , ce CO 2 constituant un </a:t>
            </a:r>
            <a:r>
              <a:rPr lang="fr-FR" sz="1800" dirty="0">
                <a:latin typeface="Arial" pitchFamily="34" charset="0"/>
                <a:cs typeface="Arial" pitchFamily="34" charset="0"/>
              </a:rPr>
              <a:t>facteur de croissance ou un facteur de départ pour de nombreuses espèces. En général, l'atmosphère des différents flacons est constituée de gaz tels que CO 2 et O 2 pour les flacons aérobies et CO 2 et H 2 ou N 2 pour les flacons anaérobies.</a:t>
            </a:r>
          </a:p>
          <a:p>
            <a:r>
              <a:rPr lang="fr-FR" sz="1800" b="1" i="1" dirty="0">
                <a:latin typeface="Arial" pitchFamily="34" charset="0"/>
                <a:cs typeface="Arial" pitchFamily="34" charset="0"/>
              </a:rPr>
              <a:t>Anticoagulant</a:t>
            </a:r>
          </a:p>
          <a:p>
            <a:pPr>
              <a:buNone/>
            </a:pPr>
            <a:r>
              <a:rPr lang="fr-FR" sz="1800" dirty="0">
                <a:latin typeface="Arial" pitchFamily="34" charset="0"/>
                <a:cs typeface="Arial" pitchFamily="34" charset="0"/>
              </a:rPr>
              <a:t>Le </a:t>
            </a:r>
            <a:r>
              <a:rPr lang="fr-FR" sz="1800" dirty="0" err="1">
                <a:latin typeface="Arial" pitchFamily="34" charset="0"/>
                <a:cs typeface="Arial" pitchFamily="34" charset="0"/>
              </a:rPr>
              <a:t>polyanéthol</a:t>
            </a:r>
            <a:r>
              <a:rPr lang="fr-FR" sz="1800" dirty="0">
                <a:latin typeface="Arial" pitchFamily="34" charset="0"/>
                <a:cs typeface="Arial" pitchFamily="34" charset="0"/>
              </a:rPr>
              <a:t> </a:t>
            </a:r>
            <a:r>
              <a:rPr lang="fr-FR" sz="1800" dirty="0" err="1">
                <a:latin typeface="Arial" pitchFamily="34" charset="0"/>
                <a:cs typeface="Arial" pitchFamily="34" charset="0"/>
              </a:rPr>
              <a:t>sulfonate</a:t>
            </a:r>
            <a:r>
              <a:rPr lang="fr-FR" sz="1800" dirty="0">
                <a:latin typeface="Arial" pitchFamily="34" charset="0"/>
                <a:cs typeface="Arial" pitchFamily="34" charset="0"/>
              </a:rPr>
              <a:t> de sodium (SPS) est l'anticoagulant le plus utilisé dans les bouillons d'hémocultures.</a:t>
            </a:r>
          </a:p>
          <a:p>
            <a:pPr>
              <a:buNone/>
            </a:pPr>
            <a:r>
              <a:rPr lang="fr-FR" sz="1800" dirty="0">
                <a:latin typeface="Arial" pitchFamily="34" charset="0"/>
                <a:cs typeface="Arial" pitchFamily="34" charset="0"/>
              </a:rPr>
              <a:t>Selon les fabricants, sa concentration peut varier de 0,0125 à 0,05 %. Le SPS possède des activités inhibitrices vis-à-vis de l'activité bactéricide du sérum, de la phagocytose cellulaire, du complément, du lysozyme, ainsi que sur certains antibiotiques tels que les aminosides.</a:t>
            </a:r>
          </a:p>
          <a:p>
            <a:r>
              <a:rPr lang="fr-FR" sz="1800" dirty="0">
                <a:latin typeface="Arial" pitchFamily="34" charset="0"/>
                <a:cs typeface="Arial" pitchFamily="34" charset="0"/>
              </a:rPr>
              <a:t>Toutefois, une concentration trop importante de SPS peut inhiber la culture de certaines souches de </a:t>
            </a:r>
            <a:r>
              <a:rPr lang="fr-FR" sz="1800" i="1" dirty="0" err="1">
                <a:latin typeface="Arial" pitchFamily="34" charset="0"/>
                <a:cs typeface="Arial" pitchFamily="34" charset="0"/>
              </a:rPr>
              <a:t>Neisseria</a:t>
            </a:r>
            <a:r>
              <a:rPr lang="fr-FR" sz="1800" i="1" dirty="0">
                <a:latin typeface="Arial" pitchFamily="34" charset="0"/>
                <a:cs typeface="Arial" pitchFamily="34" charset="0"/>
              </a:rPr>
              <a:t> </a:t>
            </a:r>
            <a:r>
              <a:rPr lang="fr-FR" sz="1800" i="1" dirty="0" err="1">
                <a:latin typeface="Arial" pitchFamily="34" charset="0"/>
                <a:cs typeface="Arial" pitchFamily="34" charset="0"/>
              </a:rPr>
              <a:t>spp</a:t>
            </a:r>
            <a:r>
              <a:rPr lang="fr-FR" sz="1800" i="1" dirty="0">
                <a:latin typeface="Arial" pitchFamily="34" charset="0"/>
                <a:cs typeface="Arial" pitchFamily="34" charset="0"/>
              </a:rPr>
              <a:t>., </a:t>
            </a:r>
            <a:r>
              <a:rPr lang="fr-FR" sz="1800" dirty="0">
                <a:latin typeface="Arial" pitchFamily="34" charset="0"/>
                <a:cs typeface="Arial" pitchFamily="34" charset="0"/>
              </a:rPr>
              <a:t>de </a:t>
            </a:r>
            <a:r>
              <a:rPr lang="fr-FR" sz="1800" i="1" dirty="0" err="1">
                <a:latin typeface="Arial" pitchFamily="34" charset="0"/>
                <a:cs typeface="Arial" pitchFamily="34" charset="0"/>
              </a:rPr>
              <a:t>Peptostreptococcus</a:t>
            </a:r>
            <a:r>
              <a:rPr lang="fr-FR" sz="1800" i="1" dirty="0">
                <a:latin typeface="Arial" pitchFamily="34" charset="0"/>
                <a:cs typeface="Arial" pitchFamily="34" charset="0"/>
              </a:rPr>
              <a:t> </a:t>
            </a:r>
            <a:r>
              <a:rPr lang="fr-FR" sz="1800" i="1" dirty="0" err="1">
                <a:latin typeface="Arial" pitchFamily="34" charset="0"/>
                <a:cs typeface="Arial" pitchFamily="34" charset="0"/>
              </a:rPr>
              <a:t>anaerobius</a:t>
            </a:r>
            <a:r>
              <a:rPr lang="fr-FR" sz="1800" i="1" dirty="0">
                <a:latin typeface="Arial" pitchFamily="34" charset="0"/>
                <a:cs typeface="Arial" pitchFamily="34" charset="0"/>
              </a:rPr>
              <a:t> ou de </a:t>
            </a:r>
            <a:r>
              <a:rPr lang="fr-FR" sz="1800" i="1" dirty="0" err="1">
                <a:latin typeface="Arial" pitchFamily="34" charset="0"/>
                <a:cs typeface="Arial" pitchFamily="34" charset="0"/>
              </a:rPr>
              <a:t>Streptobacillus</a:t>
            </a:r>
            <a:r>
              <a:rPr lang="fr-FR" sz="1800" i="1" dirty="0">
                <a:latin typeface="Arial" pitchFamily="34" charset="0"/>
                <a:cs typeface="Arial" pitchFamily="34" charset="0"/>
              </a:rPr>
              <a:t> </a:t>
            </a:r>
            <a:r>
              <a:rPr lang="fr-FR" sz="1800" i="1" dirty="0" err="1">
                <a:latin typeface="Arial" pitchFamily="34" charset="0"/>
                <a:cs typeface="Arial" pitchFamily="34" charset="0"/>
              </a:rPr>
              <a:t>moniliformis</a:t>
            </a:r>
            <a:r>
              <a:rPr lang="fr-FR" sz="1800" i="1" dirty="0">
                <a:latin typeface="Arial" pitchFamily="34" charset="0"/>
                <a:cs typeface="Arial" pitchFamily="34" charset="0"/>
              </a:rPr>
              <a:t> .</a:t>
            </a:r>
            <a:endParaRPr lang="fr-FR" sz="18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a:bodyPr>
          <a:lstStyle/>
          <a:p>
            <a:r>
              <a:rPr lang="fr-FR" sz="2000" b="1" dirty="0">
                <a:latin typeface="Arial" pitchFamily="34" charset="0"/>
                <a:cs typeface="Arial" pitchFamily="34" charset="0"/>
              </a:rPr>
              <a:t>Neutralisation des antibiotiques</a:t>
            </a:r>
            <a:endParaRPr lang="fr-FR" sz="2000" dirty="0">
              <a:latin typeface="Arial" pitchFamily="34" charset="0"/>
              <a:cs typeface="Arial" pitchFamily="34" charset="0"/>
            </a:endParaRPr>
          </a:p>
        </p:txBody>
      </p:sp>
      <p:sp>
        <p:nvSpPr>
          <p:cNvPr id="3" name="Espace réservé du contenu 2"/>
          <p:cNvSpPr>
            <a:spLocks noGrp="1"/>
          </p:cNvSpPr>
          <p:nvPr>
            <p:ph idx="1"/>
          </p:nvPr>
        </p:nvSpPr>
        <p:spPr>
          <a:xfrm>
            <a:off x="0" y="714356"/>
            <a:ext cx="9144000" cy="5411807"/>
          </a:xfrm>
        </p:spPr>
        <p:txBody>
          <a:bodyPr>
            <a:normAutofit fontScale="92500"/>
          </a:bodyPr>
          <a:lstStyle/>
          <a:p>
            <a:pPr>
              <a:lnSpc>
                <a:spcPct val="150000"/>
              </a:lnSpc>
            </a:pPr>
            <a:r>
              <a:rPr lang="fr-FR" sz="2400" dirty="0">
                <a:latin typeface="Arial" pitchFamily="34" charset="0"/>
                <a:cs typeface="Arial" pitchFamily="34" charset="0"/>
              </a:rPr>
              <a:t>Pour certains flacons d'hémocultures, les fabricants ajoutent soit des résines </a:t>
            </a:r>
            <a:r>
              <a:rPr lang="fr-FR" sz="2400" dirty="0" err="1">
                <a:latin typeface="Arial" pitchFamily="34" charset="0"/>
                <a:cs typeface="Arial" pitchFamily="34" charset="0"/>
              </a:rPr>
              <a:t>adsorbantes</a:t>
            </a:r>
            <a:r>
              <a:rPr lang="fr-FR" sz="2400" dirty="0">
                <a:latin typeface="Arial" pitchFamily="34" charset="0"/>
                <a:cs typeface="Arial" pitchFamily="34" charset="0"/>
              </a:rPr>
              <a:t> de cations (</a:t>
            </a:r>
            <a:r>
              <a:rPr lang="fr-FR" sz="2400" dirty="0" err="1">
                <a:latin typeface="Arial" pitchFamily="34" charset="0"/>
                <a:cs typeface="Arial" pitchFamily="34" charset="0"/>
              </a:rPr>
              <a:t>Bactec</a:t>
            </a:r>
            <a:r>
              <a:rPr lang="fr-FR" sz="2400" dirty="0">
                <a:latin typeface="Arial" pitchFamily="34" charset="0"/>
                <a:cs typeface="Arial" pitchFamily="34" charset="0"/>
              </a:rPr>
              <a:t>®), soit du charbon activé (</a:t>
            </a:r>
            <a:r>
              <a:rPr lang="fr-FR" sz="2400" dirty="0" err="1">
                <a:latin typeface="Arial" pitchFamily="34" charset="0"/>
                <a:cs typeface="Arial" pitchFamily="34" charset="0"/>
              </a:rPr>
              <a:t>BacT</a:t>
            </a:r>
            <a:r>
              <a:rPr lang="fr-FR" sz="2400" dirty="0">
                <a:latin typeface="Arial" pitchFamily="34" charset="0"/>
                <a:cs typeface="Arial" pitchFamily="34" charset="0"/>
              </a:rPr>
              <a:t>/ALERT®), substances qui auraient un effet neutralisant sur les antibiotiques. De toute manière, si le patient reçoit des antibiotiques, il est toujours conseillé de pratiquer le prélèvement</a:t>
            </a:r>
          </a:p>
          <a:p>
            <a:pPr>
              <a:lnSpc>
                <a:spcPct val="150000"/>
              </a:lnSpc>
              <a:buNone/>
            </a:pPr>
            <a:r>
              <a:rPr lang="fr-FR" sz="2400" dirty="0">
                <a:latin typeface="Arial" pitchFamily="34" charset="0"/>
                <a:cs typeface="Arial" pitchFamily="34" charset="0"/>
              </a:rPr>
              <a:t>à la « vallée », c'est-à-dire juste avant </a:t>
            </a:r>
            <a:r>
              <a:rPr lang="fr-FR" sz="2400" dirty="0" err="1">
                <a:latin typeface="Arial" pitchFamily="34" charset="0"/>
                <a:cs typeface="Arial" pitchFamily="34" charset="0"/>
              </a:rPr>
              <a:t>réadministration</a:t>
            </a:r>
            <a:r>
              <a:rPr lang="fr-FR" sz="2400" dirty="0">
                <a:latin typeface="Arial" pitchFamily="34" charset="0"/>
                <a:cs typeface="Arial" pitchFamily="34" charset="0"/>
              </a:rPr>
              <a:t> des antibiotiques, moment où leurs concentrations sanguines sont les plus faibles, ou après avoir pratiqué une « fenêtre thérapeutique ».</a:t>
            </a:r>
          </a:p>
          <a:p>
            <a:pPr>
              <a:lnSpc>
                <a:spcPct val="150000"/>
              </a:lnSpc>
            </a:pPr>
            <a:r>
              <a:rPr lang="fr-FR" sz="2400" dirty="0">
                <a:latin typeface="Arial" pitchFamily="34" charset="0"/>
                <a:cs typeface="Arial" pitchFamily="34" charset="0"/>
              </a:rPr>
              <a:t>Les résines interviendraient aussi dans la lyse cellulaire, permettant la libération des bactéries intracellulaires.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571504"/>
          </a:xfrm>
        </p:spPr>
        <p:txBody>
          <a:bodyPr>
            <a:normAutofit/>
          </a:bodyPr>
          <a:lstStyle/>
          <a:p>
            <a:r>
              <a:rPr lang="fr-FR" sz="2400" b="1" dirty="0">
                <a:latin typeface="Arial Black" pitchFamily="34" charset="0"/>
              </a:rPr>
              <a:t>Systèmes</a:t>
            </a:r>
            <a:endParaRPr lang="fr-FR" sz="2400" dirty="0">
              <a:latin typeface="Arial Black" pitchFamily="34" charset="0"/>
            </a:endParaRPr>
          </a:p>
        </p:txBody>
      </p:sp>
      <p:sp>
        <p:nvSpPr>
          <p:cNvPr id="3" name="Espace réservé du contenu 2"/>
          <p:cNvSpPr>
            <a:spLocks noGrp="1"/>
          </p:cNvSpPr>
          <p:nvPr>
            <p:ph idx="1"/>
          </p:nvPr>
        </p:nvSpPr>
        <p:spPr>
          <a:xfrm>
            <a:off x="0" y="-24"/>
            <a:ext cx="9144000" cy="5840435"/>
          </a:xfrm>
        </p:spPr>
        <p:txBody>
          <a:bodyPr>
            <a:noAutofit/>
          </a:bodyPr>
          <a:lstStyle/>
          <a:p>
            <a:pPr>
              <a:lnSpc>
                <a:spcPct val="150000"/>
              </a:lnSpc>
            </a:pPr>
            <a:r>
              <a:rPr lang="fr-FR" sz="2000" b="1" dirty="0">
                <a:latin typeface="Arial" pitchFamily="34" charset="0"/>
                <a:cs typeface="Arial" pitchFamily="34" charset="0"/>
              </a:rPr>
              <a:t>Systèmes manuels</a:t>
            </a:r>
          </a:p>
          <a:p>
            <a:pPr>
              <a:lnSpc>
                <a:spcPct val="150000"/>
              </a:lnSpc>
            </a:pPr>
            <a:r>
              <a:rPr lang="fr-FR" sz="2000" dirty="0">
                <a:latin typeface="Arial" pitchFamily="34" charset="0"/>
                <a:cs typeface="Arial" pitchFamily="34" charset="0"/>
              </a:rPr>
              <a:t>Ces différents flacons contiennent un milieu liquide nutritif et sont incubés à 35 à 37 °C à l'étuve pendant 7 jours en général.</a:t>
            </a:r>
          </a:p>
          <a:p>
            <a:pPr>
              <a:lnSpc>
                <a:spcPct val="150000"/>
              </a:lnSpc>
            </a:pPr>
            <a:r>
              <a:rPr lang="fr-FR" sz="2000" dirty="0">
                <a:latin typeface="Arial" pitchFamily="34" charset="0"/>
                <a:cs typeface="Arial" pitchFamily="34" charset="0"/>
              </a:rPr>
              <a:t>Le système Signal® peut être équipé d'un indicateur permettant la mise en évidence d'une surpression due à la croissance bactérienne dans le flacon . Le désavantage de ce système tient à l'absence de flacon anaérobie.</a:t>
            </a:r>
          </a:p>
          <a:p>
            <a:pPr>
              <a:lnSpc>
                <a:spcPct val="150000"/>
              </a:lnSpc>
            </a:pPr>
            <a:r>
              <a:rPr lang="fr-FR" sz="2000" dirty="0">
                <a:latin typeface="Arial" pitchFamily="34" charset="0"/>
                <a:cs typeface="Arial" pitchFamily="34" charset="0"/>
              </a:rPr>
              <a:t>Le système </a:t>
            </a:r>
            <a:r>
              <a:rPr lang="fr-FR" sz="2000" dirty="0" err="1">
                <a:latin typeface="Arial" pitchFamily="34" charset="0"/>
                <a:cs typeface="Arial" pitchFamily="34" charset="0"/>
              </a:rPr>
              <a:t>Hémoline</a:t>
            </a:r>
            <a:r>
              <a:rPr lang="fr-FR" sz="2000" dirty="0">
                <a:latin typeface="Arial" pitchFamily="34" charset="0"/>
                <a:cs typeface="Arial" pitchFamily="34" charset="0"/>
              </a:rPr>
              <a:t>® DUO-F comprend un flacon aérobie diphasique liquide-solide et un flacon anaérobie liquide ( fig. 14.1E ). La gélose, incorporée au flacon diphasique, est ensemencée quotidiennement par simple retournement du flacon sans ouverture de celui-ci. Ce système permet de gagner du temps en évitant le repiquage des flacons pour culture et prévient des contaminations éventuelles lors de leur ouverture. L'observateur recherchera la présence d'un trouble dans le bouillon ou de colonies sur la phase gélosée.</a:t>
            </a:r>
          </a:p>
          <a:p>
            <a:pPr>
              <a:lnSpc>
                <a:spcPct val="150000"/>
              </a:lnSpc>
              <a:buNone/>
            </a:pPr>
            <a:endParaRPr lang="fr-FR" sz="20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3982</Words>
  <Application>Microsoft Office PowerPoint</Application>
  <PresentationFormat>Affichage à l'écran (4:3)</PresentationFormat>
  <Paragraphs>140</Paragraphs>
  <Slides>39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Arial Black</vt:lpstr>
      <vt:lpstr>Calibri</vt:lpstr>
      <vt:lpstr>Times New Roman</vt:lpstr>
      <vt:lpstr>Thème Office</vt:lpstr>
      <vt:lpstr>Hémoculture </vt:lpstr>
      <vt:lpstr>Présentation PowerPoint</vt:lpstr>
      <vt:lpstr>Vitalité des corps bactériens dans les flacons d'hémocultures</vt:lpstr>
      <vt:lpstr>Milieux d'hémocultures</vt:lpstr>
      <vt:lpstr>Nature du milieu</vt:lpstr>
      <vt:lpstr>Présentation PowerPoint</vt:lpstr>
      <vt:lpstr>Conditions physicochimiques et additifs présents dans les milieux</vt:lpstr>
      <vt:lpstr>Neutralisation des antibiotiques</vt:lpstr>
      <vt:lpstr>Systèmes</vt:lpstr>
      <vt:lpstr>Présentation PowerPoint</vt:lpstr>
      <vt:lpstr>Présentation PowerPoint</vt:lpstr>
      <vt:lpstr>Systèmes automatisés </vt:lpstr>
      <vt:lpstr>Présentation PowerPoint</vt:lpstr>
      <vt:lpstr>Prélèvements</vt:lpstr>
      <vt:lpstr>Présentation PowerPoint</vt:lpstr>
      <vt:lpstr>Présentation PowerPoint</vt:lpstr>
      <vt:lpstr>Présentation PowerPoint</vt:lpstr>
      <vt:lpstr>Quand prélever ?</vt:lpstr>
      <vt:lpstr>Nombre et volume</vt:lpstr>
      <vt:lpstr>Présentation PowerPoint</vt:lpstr>
      <vt:lpstr>Acheminement</vt:lpstr>
      <vt:lpstr>Incubation des flacons</vt:lpstr>
      <vt:lpstr>Présentation PowerPoint</vt:lpstr>
      <vt:lpstr>Traitement des flacons ensemencés</vt:lpstr>
      <vt:lpstr>Examen microscopique</vt:lpstr>
      <vt:lpstr>Ensemencement</vt:lpstr>
      <vt:lpstr>Présentation PowerPoint</vt:lpstr>
      <vt:lpstr>Présentation PowerPoint</vt:lpstr>
      <vt:lpstr>Interprétation</vt:lpstr>
      <vt:lpstr>Présentation PowerPoint</vt:lpstr>
      <vt:lpstr>Présentation PowerPoint</vt:lpstr>
      <vt:lpstr>Présentation PowerPoint</vt:lpstr>
      <vt:lpstr>Présentation PowerPoint</vt:lpstr>
      <vt:lpstr>Présentation PowerPoint</vt:lpstr>
      <vt:lpstr>Hémocultures négatives</vt:lpstr>
      <vt:lpstr>Présentation PowerPoint</vt:lpstr>
      <vt:lpstr>Examens complémentaires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Hémoculture</dc:title>
  <dc:creator>meriam</dc:creator>
  <cp:lastModifiedBy>pc</cp:lastModifiedBy>
  <cp:revision>77</cp:revision>
  <dcterms:created xsi:type="dcterms:W3CDTF">2015-05-11T08:12:16Z</dcterms:created>
  <dcterms:modified xsi:type="dcterms:W3CDTF">2023-04-05T10:44:32Z</dcterms:modified>
</cp:coreProperties>
</file>