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3" r:id="rId3"/>
    <p:sldId id="259" r:id="rId4"/>
    <p:sldId id="278" r:id="rId5"/>
    <p:sldId id="258" r:id="rId6"/>
    <p:sldId id="292" r:id="rId7"/>
    <p:sldId id="281" r:id="rId8"/>
    <p:sldId id="280" r:id="rId9"/>
    <p:sldId id="286" r:id="rId10"/>
    <p:sldId id="294" r:id="rId11"/>
    <p:sldId id="262" r:id="rId12"/>
    <p:sldId id="263" r:id="rId13"/>
    <p:sldId id="264" r:id="rId14"/>
    <p:sldId id="265" r:id="rId15"/>
    <p:sldId id="284" r:id="rId16"/>
    <p:sldId id="282" r:id="rId17"/>
    <p:sldId id="287" r:id="rId18"/>
    <p:sldId id="288" r:id="rId19"/>
    <p:sldId id="267" r:id="rId20"/>
    <p:sldId id="266" r:id="rId21"/>
    <p:sldId id="268" r:id="rId22"/>
    <p:sldId id="269" r:id="rId23"/>
    <p:sldId id="273" r:id="rId24"/>
    <p:sldId id="270" r:id="rId25"/>
    <p:sldId id="272"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saib musette" initials="msm" lastIdx="2" clrIdx="0">
    <p:extLst>
      <p:ext uri="{19B8F6BF-5375-455C-9EA6-DF929625EA0E}">
        <p15:presenceInfo xmlns:p15="http://schemas.microsoft.com/office/powerpoint/2012/main" userId="1178808c4c7d1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784" autoAdjust="0"/>
  </p:normalViewPr>
  <p:slideViewPr>
    <p:cSldViewPr snapToGrid="0">
      <p:cViewPr varScale="1">
        <p:scale>
          <a:sx n="67" d="100"/>
          <a:sy n="67" d="100"/>
        </p:scale>
        <p:origin x="882" y="78"/>
      </p:cViewPr>
      <p:guideLst/>
    </p:cSldViewPr>
  </p:slideViewPr>
  <p:outlineViewPr>
    <p:cViewPr>
      <p:scale>
        <a:sx n="33" d="100"/>
        <a:sy n="33" d="100"/>
      </p:scale>
      <p:origin x="0" y="-7700"/>
    </p:cViewPr>
  </p:outlineViewPr>
  <p:notesTextViewPr>
    <p:cViewPr>
      <p:scale>
        <a:sx n="1" d="1"/>
        <a:sy n="1" d="1"/>
      </p:scale>
      <p:origin x="0" y="0"/>
    </p:cViewPr>
  </p:notesTextViewPr>
  <p:sorterViewPr>
    <p:cViewPr>
      <p:scale>
        <a:sx n="70" d="100"/>
        <a:sy n="70" d="100"/>
      </p:scale>
      <p:origin x="0" y="-35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2021\Publi%2021\EiromedMig\Data\2019%20Schengen%20Visa%20Statistics%20all%20countri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MINE2022\2021\MIG%20IRREG%20BOOK\book%2021\EUROSTAT\migr_eirfs%20refus%20d&#180;entree%20des%20Maghre%20en%20EU%20selon%20les%20moyens.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2021\Publi%2021\EiromedMig\stock%20iregular%20Migr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a:t>Youth´s Intention to  Move</a:t>
            </a:r>
            <a:r>
              <a:rPr lang="en-GB" sz="1600" baseline="0" dirty="0"/>
              <a:t> irregularly- SAHWA 2015 </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Feuil1!$B$16:$B$20</c:f>
              <c:strCache>
                <c:ptCount val="5"/>
                <c:pt idx="0">
                  <c:v>MOR</c:v>
                </c:pt>
                <c:pt idx="1">
                  <c:v>DZA</c:v>
                </c:pt>
                <c:pt idx="2">
                  <c:v>TUN</c:v>
                </c:pt>
                <c:pt idx="3">
                  <c:v>LBN</c:v>
                </c:pt>
                <c:pt idx="4">
                  <c:v>EGY</c:v>
                </c:pt>
              </c:strCache>
            </c:strRef>
          </c:cat>
          <c:val>
            <c:numRef>
              <c:f>Feuil1!$C$16:$C$20</c:f>
              <c:numCache>
                <c:formatCode>General</c:formatCode>
                <c:ptCount val="5"/>
                <c:pt idx="0">
                  <c:v>35.54</c:v>
                </c:pt>
                <c:pt idx="1">
                  <c:v>27.21</c:v>
                </c:pt>
                <c:pt idx="2">
                  <c:v>16.93</c:v>
                </c:pt>
                <c:pt idx="3">
                  <c:v>15.61</c:v>
                </c:pt>
                <c:pt idx="4">
                  <c:v>4.5</c:v>
                </c:pt>
              </c:numCache>
            </c:numRef>
          </c:val>
          <c:extLst>
            <c:ext xmlns:c16="http://schemas.microsoft.com/office/drawing/2014/chart" uri="{C3380CC4-5D6E-409C-BE32-E72D297353CC}">
              <c16:uniqueId val="{00000000-2BF2-4E0E-97DA-5FCE20EBD2EA}"/>
            </c:ext>
          </c:extLst>
        </c:ser>
        <c:dLbls>
          <c:showLegendKey val="0"/>
          <c:showVal val="0"/>
          <c:showCatName val="0"/>
          <c:showSerName val="0"/>
          <c:showPercent val="0"/>
          <c:showBubbleSize val="0"/>
        </c:dLbls>
        <c:gapWidth val="182"/>
        <c:axId val="351709280"/>
        <c:axId val="351707640"/>
      </c:barChart>
      <c:catAx>
        <c:axId val="351709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51707640"/>
        <c:crosses val="autoZero"/>
        <c:auto val="1"/>
        <c:lblAlgn val="ctr"/>
        <c:lblOffset val="100"/>
        <c:noMultiLvlLbl val="0"/>
      </c:catAx>
      <c:valAx>
        <c:axId val="351707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170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2000" dirty="0"/>
              <a:t>BCG 2021</a:t>
            </a:r>
            <a:r>
              <a:rPr lang="en-GB" sz="2000" baseline="0" dirty="0"/>
              <a:t> Aspiration Working Abroad</a:t>
            </a:r>
            <a:endParaRPr lang="en-GB" sz="20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1111639282674865"/>
          <c:y val="0.26756756756756755"/>
          <c:w val="0.84604037445660096"/>
          <c:h val="0.59190526859818193"/>
        </c:manualLayout>
      </c:layout>
      <c:barChart>
        <c:barDir val="col"/>
        <c:grouping val="clustered"/>
        <c:varyColors val="0"/>
        <c:ser>
          <c:idx val="0"/>
          <c:order val="0"/>
          <c:tx>
            <c:strRef>
              <c:f>Feuil1!$C$5</c:f>
              <c:strCache>
                <c:ptCount val="1"/>
                <c:pt idx="0">
                  <c:v>2020</c:v>
                </c:pt>
              </c:strCache>
            </c:strRef>
          </c:tx>
          <c:spPr>
            <a:solidFill>
              <a:schemeClr val="accent1"/>
            </a:solidFill>
            <a:ln>
              <a:noFill/>
            </a:ln>
            <a:effectLst/>
          </c:spPr>
          <c:invertIfNegative val="0"/>
          <c:cat>
            <c:strRef>
              <c:f>Feuil1!$B$6:$B$9</c:f>
              <c:strCache>
                <c:ptCount val="4"/>
                <c:pt idx="0">
                  <c:v>TUN</c:v>
                </c:pt>
                <c:pt idx="1">
                  <c:v>MOR</c:v>
                </c:pt>
                <c:pt idx="2">
                  <c:v>DZA</c:v>
                </c:pt>
                <c:pt idx="3">
                  <c:v>EGY</c:v>
                </c:pt>
              </c:strCache>
            </c:strRef>
          </c:cat>
          <c:val>
            <c:numRef>
              <c:f>Feuil1!$C$6:$C$9</c:f>
              <c:numCache>
                <c:formatCode>General</c:formatCode>
                <c:ptCount val="4"/>
                <c:pt idx="0">
                  <c:v>92</c:v>
                </c:pt>
                <c:pt idx="1">
                  <c:v>85</c:v>
                </c:pt>
                <c:pt idx="2">
                  <c:v>83</c:v>
                </c:pt>
                <c:pt idx="3">
                  <c:v>63</c:v>
                </c:pt>
              </c:numCache>
            </c:numRef>
          </c:val>
          <c:extLst>
            <c:ext xmlns:c16="http://schemas.microsoft.com/office/drawing/2014/chart" uri="{C3380CC4-5D6E-409C-BE32-E72D297353CC}">
              <c16:uniqueId val="{00000000-992E-4C3C-9004-B4869770CB30}"/>
            </c:ext>
          </c:extLst>
        </c:ser>
        <c:ser>
          <c:idx val="1"/>
          <c:order val="1"/>
          <c:tx>
            <c:strRef>
              <c:f>Feuil1!$D$5</c:f>
              <c:strCache>
                <c:ptCount val="1"/>
                <c:pt idx="0">
                  <c:v>2018</c:v>
                </c:pt>
              </c:strCache>
            </c:strRef>
          </c:tx>
          <c:spPr>
            <a:solidFill>
              <a:schemeClr val="accent2"/>
            </a:solidFill>
            <a:ln>
              <a:noFill/>
            </a:ln>
            <a:effectLst/>
          </c:spPr>
          <c:invertIfNegative val="0"/>
          <c:cat>
            <c:strRef>
              <c:f>Feuil1!$B$6:$B$9</c:f>
              <c:strCache>
                <c:ptCount val="4"/>
                <c:pt idx="0">
                  <c:v>TUN</c:v>
                </c:pt>
                <c:pt idx="1">
                  <c:v>MOR</c:v>
                </c:pt>
                <c:pt idx="2">
                  <c:v>DZA</c:v>
                </c:pt>
                <c:pt idx="3">
                  <c:v>EGY</c:v>
                </c:pt>
              </c:strCache>
            </c:strRef>
          </c:cat>
          <c:val>
            <c:numRef>
              <c:f>Feuil1!$D$6:$D$9</c:f>
              <c:numCache>
                <c:formatCode>General</c:formatCode>
                <c:ptCount val="4"/>
                <c:pt idx="0">
                  <c:v>91</c:v>
                </c:pt>
                <c:pt idx="1">
                  <c:v>80</c:v>
                </c:pt>
                <c:pt idx="2">
                  <c:v>84</c:v>
                </c:pt>
                <c:pt idx="3">
                  <c:v>92</c:v>
                </c:pt>
              </c:numCache>
            </c:numRef>
          </c:val>
          <c:extLst>
            <c:ext xmlns:c16="http://schemas.microsoft.com/office/drawing/2014/chart" uri="{C3380CC4-5D6E-409C-BE32-E72D297353CC}">
              <c16:uniqueId val="{00000001-992E-4C3C-9004-B4869770CB30}"/>
            </c:ext>
          </c:extLst>
        </c:ser>
        <c:dLbls>
          <c:showLegendKey val="0"/>
          <c:showVal val="0"/>
          <c:showCatName val="0"/>
          <c:showSerName val="0"/>
          <c:showPercent val="0"/>
          <c:showBubbleSize val="0"/>
        </c:dLbls>
        <c:gapWidth val="219"/>
        <c:overlap val="-27"/>
        <c:axId val="363375368"/>
        <c:axId val="363379304"/>
      </c:barChart>
      <c:catAx>
        <c:axId val="36337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379304"/>
        <c:crosses val="autoZero"/>
        <c:auto val="1"/>
        <c:lblAlgn val="ctr"/>
        <c:lblOffset val="100"/>
        <c:noMultiLvlLbl val="0"/>
      </c:catAx>
      <c:valAx>
        <c:axId val="363379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375368"/>
        <c:crosses val="autoZero"/>
        <c:crossBetween val="between"/>
      </c:valAx>
      <c:spPr>
        <a:noFill/>
        <a:ln>
          <a:noFill/>
        </a:ln>
        <a:effectLst/>
      </c:spPr>
    </c:plotArea>
    <c:legend>
      <c:legendPos val="b"/>
      <c:layout>
        <c:manualLayout>
          <c:xMode val="edge"/>
          <c:yMode val="edge"/>
          <c:x val="0.64118071901187612"/>
          <c:y val="0.18243152038427632"/>
          <c:w val="0.26291576259880856"/>
          <c:h val="0.130309792357036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Desir to Move Abroad- Arab Barometer, 2019</a:t>
            </a:r>
          </a:p>
        </c:rich>
      </c:tx>
      <c:layout>
        <c:manualLayout>
          <c:xMode val="edge"/>
          <c:yMode val="edge"/>
          <c:x val="1.0645418326693227E-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Feuil1!$J$25:$J$29</c:f>
              <c:strCache>
                <c:ptCount val="5"/>
                <c:pt idx="0">
                  <c:v>MOR</c:v>
                </c:pt>
                <c:pt idx="1">
                  <c:v>DZA</c:v>
                </c:pt>
                <c:pt idx="2">
                  <c:v>TUN</c:v>
                </c:pt>
                <c:pt idx="3">
                  <c:v>EGY</c:v>
                </c:pt>
                <c:pt idx="4">
                  <c:v>LBY</c:v>
                </c:pt>
              </c:strCache>
            </c:strRef>
          </c:cat>
          <c:val>
            <c:numRef>
              <c:f>Feuil1!$K$25:$K$29</c:f>
              <c:numCache>
                <c:formatCode>0.0</c:formatCode>
                <c:ptCount val="5"/>
                <c:pt idx="0">
                  <c:v>40.170212765957444</c:v>
                </c:pt>
                <c:pt idx="1">
                  <c:v>35.116177115300303</c:v>
                </c:pt>
                <c:pt idx="2">
                  <c:v>30.525437864887405</c:v>
                </c:pt>
                <c:pt idx="3">
                  <c:v>23.031825795644892</c:v>
                </c:pt>
                <c:pt idx="4">
                  <c:v>18.826530612244898</c:v>
                </c:pt>
              </c:numCache>
            </c:numRef>
          </c:val>
          <c:extLst>
            <c:ext xmlns:c16="http://schemas.microsoft.com/office/drawing/2014/chart" uri="{C3380CC4-5D6E-409C-BE32-E72D297353CC}">
              <c16:uniqueId val="{00000000-D564-4C28-9407-6E0080F598BB}"/>
            </c:ext>
          </c:extLst>
        </c:ser>
        <c:dLbls>
          <c:showLegendKey val="0"/>
          <c:showVal val="0"/>
          <c:showCatName val="0"/>
          <c:showSerName val="0"/>
          <c:showPercent val="0"/>
          <c:showBubbleSize val="0"/>
        </c:dLbls>
        <c:gapWidth val="182"/>
        <c:axId val="499209536"/>
        <c:axId val="499204288"/>
      </c:barChart>
      <c:catAx>
        <c:axId val="499209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499204288"/>
        <c:crosses val="autoZero"/>
        <c:auto val="1"/>
        <c:lblAlgn val="ctr"/>
        <c:lblOffset val="100"/>
        <c:noMultiLvlLbl val="0"/>
      </c:catAx>
      <c:valAx>
        <c:axId val="499204288"/>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920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248B-4ACF-99A5-62B44365EE4F}"/>
              </c:ext>
            </c:extLst>
          </c:dPt>
          <c:cat>
            <c:strRef>
              <c:f>NA!$B$98:$B$102</c:f>
              <c:strCache>
                <c:ptCount val="5"/>
                <c:pt idx="0">
                  <c:v>ALGERIA</c:v>
                </c:pt>
                <c:pt idx="1">
                  <c:v>EGYPT</c:v>
                </c:pt>
                <c:pt idx="2">
                  <c:v>LIBYA</c:v>
                </c:pt>
                <c:pt idx="3">
                  <c:v>MOROCCO</c:v>
                </c:pt>
                <c:pt idx="4">
                  <c:v>TUNISIA</c:v>
                </c:pt>
              </c:strCache>
            </c:strRef>
          </c:cat>
          <c:val>
            <c:numRef>
              <c:f>NA!$G$98:$G$102</c:f>
              <c:numCache>
                <c:formatCode>0.0</c:formatCode>
                <c:ptCount val="5"/>
                <c:pt idx="0">
                  <c:v>42.970746006199782</c:v>
                </c:pt>
                <c:pt idx="1">
                  <c:v>18.573388337914317</c:v>
                </c:pt>
                <c:pt idx="2">
                  <c:v>20.481606539896926</c:v>
                </c:pt>
                <c:pt idx="3">
                  <c:v>20.543944148034928</c:v>
                </c:pt>
                <c:pt idx="4">
                  <c:v>24.254028267552098</c:v>
                </c:pt>
              </c:numCache>
            </c:numRef>
          </c:val>
          <c:extLst>
            <c:ext xmlns:c16="http://schemas.microsoft.com/office/drawing/2014/chart" uri="{C3380CC4-5D6E-409C-BE32-E72D297353CC}">
              <c16:uniqueId val="{00000000-0D85-4EAE-8AD2-973583AFA26B}"/>
            </c:ext>
          </c:extLst>
        </c:ser>
        <c:dLbls>
          <c:showLegendKey val="0"/>
          <c:showVal val="0"/>
          <c:showCatName val="0"/>
          <c:showSerName val="0"/>
          <c:showPercent val="0"/>
          <c:showBubbleSize val="0"/>
        </c:dLbls>
        <c:gapWidth val="182"/>
        <c:axId val="358434944"/>
        <c:axId val="358436912"/>
      </c:barChart>
      <c:catAx>
        <c:axId val="35843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358436912"/>
        <c:crosses val="autoZero"/>
        <c:auto val="1"/>
        <c:lblAlgn val="ctr"/>
        <c:lblOffset val="100"/>
        <c:noMultiLvlLbl val="0"/>
      </c:catAx>
      <c:valAx>
        <c:axId val="35843691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5843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Feuil2!$A$3</c:f>
              <c:strCache>
                <c:ptCount val="1"/>
                <c:pt idx="0">
                  <c:v>Tunisia</c:v>
                </c:pt>
              </c:strCache>
            </c:strRef>
          </c:tx>
          <c:spPr>
            <a:ln w="28575" cap="rnd">
              <a:solidFill>
                <a:srgbClr val="00B0F0"/>
              </a:solidFill>
              <a:round/>
            </a:ln>
            <a:effectLst/>
          </c:spPr>
          <c:marker>
            <c:symbol val="none"/>
          </c:marker>
          <c:cat>
            <c:numRef>
              <c:f>Feuil2!$B$2:$K$2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Feuil2!$B$3:$K$3</c:f>
              <c:numCache>
                <c:formatCode>#,##0</c:formatCode>
                <c:ptCount val="10"/>
                <c:pt idx="0">
                  <c:v>445</c:v>
                </c:pt>
                <c:pt idx="1">
                  <c:v>700</c:v>
                </c:pt>
                <c:pt idx="2">
                  <c:v>645</c:v>
                </c:pt>
                <c:pt idx="3">
                  <c:v>635</c:v>
                </c:pt>
                <c:pt idx="4">
                  <c:v>520</c:v>
                </c:pt>
                <c:pt idx="5">
                  <c:v>510</c:v>
                </c:pt>
                <c:pt idx="6">
                  <c:v>450</c:v>
                </c:pt>
                <c:pt idx="7">
                  <c:v>500</c:v>
                </c:pt>
                <c:pt idx="8">
                  <c:v>645</c:v>
                </c:pt>
                <c:pt idx="9">
                  <c:v>455</c:v>
                </c:pt>
              </c:numCache>
            </c:numRef>
          </c:val>
          <c:smooth val="0"/>
          <c:extLst>
            <c:ext xmlns:c16="http://schemas.microsoft.com/office/drawing/2014/chart" uri="{C3380CC4-5D6E-409C-BE32-E72D297353CC}">
              <c16:uniqueId val="{00000000-3C58-447C-8CE7-270362F5D0E9}"/>
            </c:ext>
          </c:extLst>
        </c:ser>
        <c:ser>
          <c:idx val="1"/>
          <c:order val="1"/>
          <c:tx>
            <c:strRef>
              <c:f>Feuil2!$A$4</c:f>
              <c:strCache>
                <c:ptCount val="1"/>
                <c:pt idx="0">
                  <c:v>Morocco</c:v>
                </c:pt>
              </c:strCache>
            </c:strRef>
          </c:tx>
          <c:spPr>
            <a:ln w="28575" cap="rnd">
              <a:solidFill>
                <a:schemeClr val="accent2"/>
              </a:solidFill>
              <a:round/>
            </a:ln>
            <a:effectLst/>
          </c:spPr>
          <c:marker>
            <c:symbol val="none"/>
          </c:marker>
          <c:cat>
            <c:numRef>
              <c:f>Feuil2!$B$2:$K$2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Feuil2!$B$4:$K$4</c:f>
              <c:numCache>
                <c:formatCode>#,##0</c:formatCode>
                <c:ptCount val="10"/>
                <c:pt idx="0">
                  <c:v>315</c:v>
                </c:pt>
                <c:pt idx="1">
                  <c:v>335</c:v>
                </c:pt>
                <c:pt idx="2">
                  <c:v>565</c:v>
                </c:pt>
                <c:pt idx="3">
                  <c:v>490</c:v>
                </c:pt>
                <c:pt idx="4">
                  <c:v>560</c:v>
                </c:pt>
                <c:pt idx="5">
                  <c:v>595</c:v>
                </c:pt>
                <c:pt idx="6">
                  <c:v>1010</c:v>
                </c:pt>
                <c:pt idx="7">
                  <c:v>1885</c:v>
                </c:pt>
                <c:pt idx="8">
                  <c:v>1955</c:v>
                </c:pt>
                <c:pt idx="9">
                  <c:v>1510</c:v>
                </c:pt>
              </c:numCache>
            </c:numRef>
          </c:val>
          <c:smooth val="0"/>
          <c:extLst>
            <c:ext xmlns:c16="http://schemas.microsoft.com/office/drawing/2014/chart" uri="{C3380CC4-5D6E-409C-BE32-E72D297353CC}">
              <c16:uniqueId val="{00000001-3C58-447C-8CE7-270362F5D0E9}"/>
            </c:ext>
          </c:extLst>
        </c:ser>
        <c:ser>
          <c:idx val="2"/>
          <c:order val="2"/>
          <c:tx>
            <c:strRef>
              <c:f>Feuil2!$A$5</c:f>
              <c:strCache>
                <c:ptCount val="1"/>
                <c:pt idx="0">
                  <c:v>Algerie</c:v>
                </c:pt>
              </c:strCache>
            </c:strRef>
          </c:tx>
          <c:spPr>
            <a:ln w="28575" cap="rnd">
              <a:solidFill>
                <a:schemeClr val="tx1"/>
              </a:solidFill>
              <a:round/>
            </a:ln>
            <a:effectLst/>
          </c:spPr>
          <c:marker>
            <c:symbol val="none"/>
          </c:marker>
          <c:cat>
            <c:numRef>
              <c:f>Feuil2!$B$2:$K$2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Feuil2!$B$5:$K$5</c:f>
              <c:numCache>
                <c:formatCode>#,##0</c:formatCode>
                <c:ptCount val="10"/>
                <c:pt idx="0">
                  <c:v>80</c:v>
                </c:pt>
                <c:pt idx="1">
                  <c:v>50</c:v>
                </c:pt>
                <c:pt idx="2">
                  <c:v>50</c:v>
                </c:pt>
                <c:pt idx="3">
                  <c:v>50</c:v>
                </c:pt>
                <c:pt idx="4">
                  <c:v>75</c:v>
                </c:pt>
                <c:pt idx="5">
                  <c:v>85</c:v>
                </c:pt>
                <c:pt idx="6">
                  <c:v>110</c:v>
                </c:pt>
                <c:pt idx="7">
                  <c:v>160</c:v>
                </c:pt>
                <c:pt idx="8">
                  <c:v>105</c:v>
                </c:pt>
                <c:pt idx="9">
                  <c:v>160</c:v>
                </c:pt>
              </c:numCache>
            </c:numRef>
          </c:val>
          <c:smooth val="0"/>
          <c:extLst>
            <c:ext xmlns:c16="http://schemas.microsoft.com/office/drawing/2014/chart" uri="{C3380CC4-5D6E-409C-BE32-E72D297353CC}">
              <c16:uniqueId val="{00000002-3C58-447C-8CE7-270362F5D0E9}"/>
            </c:ext>
          </c:extLst>
        </c:ser>
        <c:dLbls>
          <c:showLegendKey val="0"/>
          <c:showVal val="0"/>
          <c:showCatName val="0"/>
          <c:showSerName val="0"/>
          <c:showPercent val="0"/>
          <c:showBubbleSize val="0"/>
        </c:dLbls>
        <c:smooth val="0"/>
        <c:axId val="374989776"/>
        <c:axId val="374991416"/>
      </c:lineChart>
      <c:catAx>
        <c:axId val="37498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74991416"/>
        <c:crosses val="autoZero"/>
        <c:auto val="1"/>
        <c:lblAlgn val="ctr"/>
        <c:lblOffset val="100"/>
        <c:tickLblSkip val="3"/>
        <c:tickMarkSkip val="2"/>
        <c:noMultiLvlLbl val="0"/>
      </c:catAx>
      <c:valAx>
        <c:axId val="374991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374989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'North Africa'!$B$11</c:f>
              <c:strCache>
                <c:ptCount val="1"/>
                <c:pt idx="0">
                  <c:v>Morocco</c:v>
                </c:pt>
              </c:strCache>
            </c:strRef>
          </c:tx>
          <c:spPr>
            <a:ln w="28575" cap="rnd">
              <a:solidFill>
                <a:schemeClr val="accent1"/>
              </a:solidFill>
              <a:round/>
            </a:ln>
            <a:effectLst/>
          </c:spPr>
          <c:marker>
            <c:symbol val="none"/>
          </c:marker>
          <c:cat>
            <c:numRef>
              <c:f>'North Africa'!$C$10:$L$10</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'North Africa'!$C$11:$L$11</c:f>
              <c:numCache>
                <c:formatCode>0.0</c:formatCode>
                <c:ptCount val="10"/>
                <c:pt idx="0">
                  <c:v>51.946088099934251</c:v>
                </c:pt>
                <c:pt idx="1">
                  <c:v>47.71395076201641</c:v>
                </c:pt>
                <c:pt idx="2">
                  <c:v>45.339628388668899</c:v>
                </c:pt>
                <c:pt idx="3">
                  <c:v>37.767066180302237</c:v>
                </c:pt>
                <c:pt idx="4">
                  <c:v>40.992205143148539</c:v>
                </c:pt>
                <c:pt idx="5">
                  <c:v>44.472546300073432</c:v>
                </c:pt>
                <c:pt idx="6">
                  <c:v>45.03018391127334</c:v>
                </c:pt>
                <c:pt idx="7">
                  <c:v>51.252455795677797</c:v>
                </c:pt>
                <c:pt idx="8">
                  <c:v>47.539897621198435</c:v>
                </c:pt>
                <c:pt idx="9">
                  <c:v>44.340886584726505</c:v>
                </c:pt>
              </c:numCache>
            </c:numRef>
          </c:val>
          <c:smooth val="0"/>
          <c:extLst>
            <c:ext xmlns:c16="http://schemas.microsoft.com/office/drawing/2014/chart" uri="{C3380CC4-5D6E-409C-BE32-E72D297353CC}">
              <c16:uniqueId val="{00000000-2EC0-4EB6-82DA-5E175C9FD340}"/>
            </c:ext>
          </c:extLst>
        </c:ser>
        <c:ser>
          <c:idx val="1"/>
          <c:order val="1"/>
          <c:tx>
            <c:strRef>
              <c:f>'North Africa'!$B$12</c:f>
              <c:strCache>
                <c:ptCount val="1"/>
                <c:pt idx="0">
                  <c:v>Algeria</c:v>
                </c:pt>
              </c:strCache>
            </c:strRef>
          </c:tx>
          <c:spPr>
            <a:ln w="28575" cap="rnd">
              <a:solidFill>
                <a:srgbClr val="FF0000"/>
              </a:solidFill>
              <a:round/>
            </a:ln>
            <a:effectLst/>
          </c:spPr>
          <c:marker>
            <c:symbol val="none"/>
          </c:marker>
          <c:cat>
            <c:numRef>
              <c:f>'North Africa'!$C$10:$L$10</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'North Africa'!$C$12:$L$12</c:f>
              <c:numCache>
                <c:formatCode>0.0</c:formatCode>
                <c:ptCount val="10"/>
                <c:pt idx="0">
                  <c:v>20.703484549638397</c:v>
                </c:pt>
                <c:pt idx="1">
                  <c:v>23.336752637749118</c:v>
                </c:pt>
                <c:pt idx="2">
                  <c:v>29.447151995126408</c:v>
                </c:pt>
                <c:pt idx="3">
                  <c:v>23.736321000521105</c:v>
                </c:pt>
                <c:pt idx="4">
                  <c:v>25.868725868725868</c:v>
                </c:pt>
                <c:pt idx="5">
                  <c:v>25.079546381659462</c:v>
                </c:pt>
                <c:pt idx="6">
                  <c:v>21.641162431559735</c:v>
                </c:pt>
                <c:pt idx="7">
                  <c:v>23.790520628683691</c:v>
                </c:pt>
                <c:pt idx="8">
                  <c:v>28.647997591087019</c:v>
                </c:pt>
                <c:pt idx="9">
                  <c:v>29.131473175278149</c:v>
                </c:pt>
              </c:numCache>
            </c:numRef>
          </c:val>
          <c:smooth val="0"/>
          <c:extLst>
            <c:ext xmlns:c16="http://schemas.microsoft.com/office/drawing/2014/chart" uri="{C3380CC4-5D6E-409C-BE32-E72D297353CC}">
              <c16:uniqueId val="{00000001-2EC0-4EB6-82DA-5E175C9FD340}"/>
            </c:ext>
          </c:extLst>
        </c:ser>
        <c:ser>
          <c:idx val="2"/>
          <c:order val="2"/>
          <c:tx>
            <c:strRef>
              <c:f>'North Africa'!$B$13</c:f>
              <c:strCache>
                <c:ptCount val="1"/>
                <c:pt idx="0">
                  <c:v>Tunisia</c:v>
                </c:pt>
              </c:strCache>
            </c:strRef>
          </c:tx>
          <c:spPr>
            <a:ln w="28575" cap="rnd">
              <a:solidFill>
                <a:schemeClr val="tx1"/>
              </a:solidFill>
              <a:round/>
            </a:ln>
            <a:effectLst/>
          </c:spPr>
          <c:marker>
            <c:symbol val="none"/>
          </c:marker>
          <c:cat>
            <c:numRef>
              <c:f>'North Africa'!$C$10:$L$10</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'North Africa'!$C$13:$L$13</c:f>
              <c:numCache>
                <c:formatCode>0.0</c:formatCode>
                <c:ptCount val="10"/>
                <c:pt idx="0">
                  <c:v>18.474687705456937</c:v>
                </c:pt>
                <c:pt idx="1">
                  <c:v>20.361957796014067</c:v>
                </c:pt>
                <c:pt idx="2">
                  <c:v>16.471215351812365</c:v>
                </c:pt>
                <c:pt idx="3">
                  <c:v>31.644085461177696</c:v>
                </c:pt>
                <c:pt idx="4">
                  <c:v>25.664748306257739</c:v>
                </c:pt>
                <c:pt idx="5">
                  <c:v>20.918658725626173</c:v>
                </c:pt>
                <c:pt idx="6">
                  <c:v>22.602835883756846</c:v>
                </c:pt>
                <c:pt idx="7">
                  <c:v>16.441552062868368</c:v>
                </c:pt>
                <c:pt idx="8">
                  <c:v>14.182475158084914</c:v>
                </c:pt>
                <c:pt idx="9">
                  <c:v>18.558862934700297</c:v>
                </c:pt>
              </c:numCache>
            </c:numRef>
          </c:val>
          <c:smooth val="0"/>
          <c:extLst>
            <c:ext xmlns:c16="http://schemas.microsoft.com/office/drawing/2014/chart" uri="{C3380CC4-5D6E-409C-BE32-E72D297353CC}">
              <c16:uniqueId val="{00000002-2EC0-4EB6-82DA-5E175C9FD340}"/>
            </c:ext>
          </c:extLst>
        </c:ser>
        <c:ser>
          <c:idx val="3"/>
          <c:order val="3"/>
          <c:tx>
            <c:strRef>
              <c:f>'North Africa'!$B$14</c:f>
              <c:strCache>
                <c:ptCount val="1"/>
                <c:pt idx="0">
                  <c:v>Egypt</c:v>
                </c:pt>
              </c:strCache>
            </c:strRef>
          </c:tx>
          <c:spPr>
            <a:ln w="28575" cap="rnd">
              <a:solidFill>
                <a:schemeClr val="accent4"/>
              </a:solidFill>
              <a:round/>
            </a:ln>
            <a:effectLst/>
          </c:spPr>
          <c:marker>
            <c:symbol val="none"/>
          </c:marker>
          <c:cat>
            <c:numRef>
              <c:f>'North Africa'!$C$10:$L$10</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'North Africa'!$C$14:$L$14</c:f>
              <c:numCache>
                <c:formatCode>0.0</c:formatCode>
                <c:ptCount val="10"/>
                <c:pt idx="0">
                  <c:v>8.8757396449704142</c:v>
                </c:pt>
                <c:pt idx="1">
                  <c:v>8.5873388042203977</c:v>
                </c:pt>
                <c:pt idx="2">
                  <c:v>8.7420042643923246</c:v>
                </c:pt>
                <c:pt idx="3">
                  <c:v>6.8525273579989578</c:v>
                </c:pt>
                <c:pt idx="4">
                  <c:v>7.4743206818678516</c:v>
                </c:pt>
                <c:pt idx="5">
                  <c:v>9.5292485926409398</c:v>
                </c:pt>
                <c:pt idx="6">
                  <c:v>10.72581777341008</c:v>
                </c:pt>
                <c:pt idx="7">
                  <c:v>8.5154715127701373</c:v>
                </c:pt>
                <c:pt idx="8">
                  <c:v>9.6296296296296298</c:v>
                </c:pt>
                <c:pt idx="9">
                  <c:v>7.9687773052950428</c:v>
                </c:pt>
              </c:numCache>
            </c:numRef>
          </c:val>
          <c:smooth val="0"/>
          <c:extLst>
            <c:ext xmlns:c16="http://schemas.microsoft.com/office/drawing/2014/chart" uri="{C3380CC4-5D6E-409C-BE32-E72D297353CC}">
              <c16:uniqueId val="{00000003-2EC0-4EB6-82DA-5E175C9FD340}"/>
            </c:ext>
          </c:extLst>
        </c:ser>
        <c:dLbls>
          <c:showLegendKey val="0"/>
          <c:showVal val="0"/>
          <c:showCatName val="0"/>
          <c:showSerName val="0"/>
          <c:showPercent val="0"/>
          <c:showBubbleSize val="0"/>
        </c:dLbls>
        <c:smooth val="0"/>
        <c:axId val="525982328"/>
        <c:axId val="525986264"/>
      </c:lineChart>
      <c:catAx>
        <c:axId val="52598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25986264"/>
        <c:crosses val="autoZero"/>
        <c:auto val="1"/>
        <c:lblAlgn val="ctr"/>
        <c:lblOffset val="100"/>
        <c:noMultiLvlLbl val="0"/>
      </c:catAx>
      <c:valAx>
        <c:axId val="525986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525982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Feuil1!$A$10</c:f>
              <c:strCache>
                <c:ptCount val="1"/>
                <c:pt idx="0">
                  <c:v>DZA</c:v>
                </c:pt>
              </c:strCache>
            </c:strRef>
          </c:tx>
          <c:spPr>
            <a:ln w="28575" cap="rnd">
              <a:solidFill>
                <a:srgbClr val="00B050"/>
              </a:solidFill>
              <a:round/>
            </a:ln>
            <a:effectLst/>
          </c:spPr>
          <c:marker>
            <c:symbol val="none"/>
          </c:marker>
          <c:cat>
            <c:strRef>
              <c:f>Feuil1!$B$1:$M$1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Feuil1!$B$10:$M$10</c:f>
              <c:numCache>
                <c:formatCode>0.0</c:formatCode>
                <c:ptCount val="12"/>
                <c:pt idx="0">
                  <c:v>59.575795383655652</c:v>
                </c:pt>
                <c:pt idx="1">
                  <c:v>64.948453608247419</c:v>
                </c:pt>
                <c:pt idx="2">
                  <c:v>25.270758122743679</c:v>
                </c:pt>
                <c:pt idx="3">
                  <c:v>41.964285714285715</c:v>
                </c:pt>
                <c:pt idx="4">
                  <c:v>51.29179331306991</c:v>
                </c:pt>
                <c:pt idx="5">
                  <c:v>45.469613259668506</c:v>
                </c:pt>
                <c:pt idx="6">
                  <c:v>25.966183574879224</c:v>
                </c:pt>
                <c:pt idx="7">
                  <c:v>37.401746724890828</c:v>
                </c:pt>
                <c:pt idx="8">
                  <c:v>37.816377171215883</c:v>
                </c:pt>
                <c:pt idx="9">
                  <c:v>29.33166597193275</c:v>
                </c:pt>
                <c:pt idx="10">
                  <c:v>16.862514688601646</c:v>
                </c:pt>
                <c:pt idx="11">
                  <c:v>17.118937644341798</c:v>
                </c:pt>
              </c:numCache>
            </c:numRef>
          </c:val>
          <c:smooth val="0"/>
          <c:extLst>
            <c:ext xmlns:c16="http://schemas.microsoft.com/office/drawing/2014/chart" uri="{C3380CC4-5D6E-409C-BE32-E72D297353CC}">
              <c16:uniqueId val="{00000000-1C68-4A4F-B1AF-BA8B8BB5FB43}"/>
            </c:ext>
          </c:extLst>
        </c:ser>
        <c:ser>
          <c:idx val="1"/>
          <c:order val="1"/>
          <c:tx>
            <c:strRef>
              <c:f>Feuil1!$A$11</c:f>
              <c:strCache>
                <c:ptCount val="1"/>
                <c:pt idx="0">
                  <c:v>MAR</c:v>
                </c:pt>
              </c:strCache>
            </c:strRef>
          </c:tx>
          <c:spPr>
            <a:ln w="28575" cap="rnd">
              <a:solidFill>
                <a:schemeClr val="accent2"/>
              </a:solidFill>
              <a:round/>
            </a:ln>
            <a:effectLst/>
          </c:spPr>
          <c:marker>
            <c:symbol val="none"/>
          </c:marker>
          <c:cat>
            <c:strRef>
              <c:f>Feuil1!$B$1:$M$1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Feuil1!$B$11:$M$11</c:f>
              <c:numCache>
                <c:formatCode>0.0</c:formatCode>
                <c:ptCount val="12"/>
                <c:pt idx="0">
                  <c:v>36.05739238927012</c:v>
                </c:pt>
                <c:pt idx="1">
                  <c:v>31.701030927835049</c:v>
                </c:pt>
                <c:pt idx="2">
                  <c:v>52.707581227436826</c:v>
                </c:pt>
                <c:pt idx="3">
                  <c:v>41.517857142857146</c:v>
                </c:pt>
                <c:pt idx="4">
                  <c:v>10.410334346504559</c:v>
                </c:pt>
                <c:pt idx="5">
                  <c:v>9.2817679558011061</c:v>
                </c:pt>
                <c:pt idx="6">
                  <c:v>8.8617149758454108</c:v>
                </c:pt>
                <c:pt idx="7">
                  <c:v>15.458515283842795</c:v>
                </c:pt>
                <c:pt idx="8">
                  <c:v>29.776674937965257</c:v>
                </c:pt>
                <c:pt idx="9">
                  <c:v>52.938724468528555</c:v>
                </c:pt>
                <c:pt idx="10">
                  <c:v>68.002350176263221</c:v>
                </c:pt>
                <c:pt idx="11">
                  <c:v>69.081986143187066</c:v>
                </c:pt>
              </c:numCache>
            </c:numRef>
          </c:val>
          <c:smooth val="0"/>
          <c:extLst>
            <c:ext xmlns:c16="http://schemas.microsoft.com/office/drawing/2014/chart" uri="{C3380CC4-5D6E-409C-BE32-E72D297353CC}">
              <c16:uniqueId val="{00000001-1C68-4A4F-B1AF-BA8B8BB5FB43}"/>
            </c:ext>
          </c:extLst>
        </c:ser>
        <c:ser>
          <c:idx val="2"/>
          <c:order val="2"/>
          <c:tx>
            <c:strRef>
              <c:f>Feuil1!$A$12</c:f>
              <c:strCache>
                <c:ptCount val="1"/>
                <c:pt idx="0">
                  <c:v>TUN</c:v>
                </c:pt>
              </c:strCache>
            </c:strRef>
          </c:tx>
          <c:spPr>
            <a:ln w="28575" cap="rnd">
              <a:solidFill>
                <a:schemeClr val="tx1"/>
              </a:solidFill>
              <a:round/>
            </a:ln>
            <a:effectLst/>
          </c:spPr>
          <c:marker>
            <c:symbol val="none"/>
          </c:marker>
          <c:cat>
            <c:strRef>
              <c:f>Feuil1!$B$1:$M$1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Feuil1!$B$12:$M$12</c:f>
              <c:numCache>
                <c:formatCode>0.0</c:formatCode>
                <c:ptCount val="12"/>
                <c:pt idx="0">
                  <c:v>4.3668122270742353</c:v>
                </c:pt>
                <c:pt idx="1">
                  <c:v>3.3505154639175259</c:v>
                </c:pt>
                <c:pt idx="2">
                  <c:v>22.021660649819495</c:v>
                </c:pt>
                <c:pt idx="3">
                  <c:v>16.517857142857142</c:v>
                </c:pt>
                <c:pt idx="4">
                  <c:v>38.297872340425535</c:v>
                </c:pt>
                <c:pt idx="5">
                  <c:v>45.248618784530386</c:v>
                </c:pt>
                <c:pt idx="6">
                  <c:v>65.17210144927536</c:v>
                </c:pt>
                <c:pt idx="7">
                  <c:v>47.139737991266379</c:v>
                </c:pt>
                <c:pt idx="8">
                  <c:v>32.406947890818863</c:v>
                </c:pt>
                <c:pt idx="9">
                  <c:v>17.729609559538698</c:v>
                </c:pt>
                <c:pt idx="10">
                  <c:v>15.135135135135137</c:v>
                </c:pt>
                <c:pt idx="11">
                  <c:v>13.799076212471132</c:v>
                </c:pt>
              </c:numCache>
            </c:numRef>
          </c:val>
          <c:smooth val="0"/>
          <c:extLst>
            <c:ext xmlns:c16="http://schemas.microsoft.com/office/drawing/2014/chart" uri="{C3380CC4-5D6E-409C-BE32-E72D297353CC}">
              <c16:uniqueId val="{00000002-1C68-4A4F-B1AF-BA8B8BB5FB43}"/>
            </c:ext>
          </c:extLst>
        </c:ser>
        <c:dLbls>
          <c:showLegendKey val="0"/>
          <c:showVal val="0"/>
          <c:showCatName val="0"/>
          <c:showSerName val="0"/>
          <c:showPercent val="0"/>
          <c:showBubbleSize val="0"/>
        </c:dLbls>
        <c:smooth val="0"/>
        <c:axId val="536278256"/>
        <c:axId val="536277272"/>
      </c:lineChart>
      <c:catAx>
        <c:axId val="5362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r-FR"/>
          </a:p>
        </c:txPr>
        <c:crossAx val="536277272"/>
        <c:crosses val="autoZero"/>
        <c:auto val="1"/>
        <c:lblAlgn val="ctr"/>
        <c:lblOffset val="100"/>
        <c:noMultiLvlLbl val="0"/>
      </c:catAx>
      <c:valAx>
        <c:axId val="536277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r-FR"/>
          </a:p>
        </c:txPr>
        <c:crossAx val="53627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Feuil1!$A$15</c:f>
              <c:strCache>
                <c:ptCount val="1"/>
                <c:pt idx="0">
                  <c:v>Algeria</c:v>
                </c:pt>
              </c:strCache>
            </c:strRef>
          </c:tx>
          <c:spPr>
            <a:ln w="28575" cap="rnd">
              <a:solidFill>
                <a:srgbClr val="FF0000"/>
              </a:solidFill>
              <a:round/>
            </a:ln>
            <a:effectLst/>
          </c:spPr>
          <c:marker>
            <c:symbol val="none"/>
          </c:marker>
          <c:cat>
            <c:numRef>
              <c:f>Feuil1!$B$14:$K$14</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Feuil1!$B$15:$K$15</c:f>
              <c:numCache>
                <c:formatCode>#,##0</c:formatCode>
                <c:ptCount val="10"/>
                <c:pt idx="0">
                  <c:v>3175</c:v>
                </c:pt>
                <c:pt idx="1">
                  <c:v>3540</c:v>
                </c:pt>
                <c:pt idx="2">
                  <c:v>5515</c:v>
                </c:pt>
                <c:pt idx="3">
                  <c:v>5865</c:v>
                </c:pt>
                <c:pt idx="4">
                  <c:v>7465</c:v>
                </c:pt>
                <c:pt idx="5">
                  <c:v>10985</c:v>
                </c:pt>
                <c:pt idx="6">
                  <c:v>9015</c:v>
                </c:pt>
                <c:pt idx="7">
                  <c:v>9300</c:v>
                </c:pt>
                <c:pt idx="8">
                  <c:v>9135</c:v>
                </c:pt>
                <c:pt idx="9">
                  <c:v>6485</c:v>
                </c:pt>
              </c:numCache>
            </c:numRef>
          </c:val>
          <c:smooth val="0"/>
          <c:extLst>
            <c:ext xmlns:c16="http://schemas.microsoft.com/office/drawing/2014/chart" uri="{C3380CC4-5D6E-409C-BE32-E72D297353CC}">
              <c16:uniqueId val="{00000000-D4DD-448D-8FAD-1C722A5D299F}"/>
            </c:ext>
          </c:extLst>
        </c:ser>
        <c:ser>
          <c:idx val="1"/>
          <c:order val="1"/>
          <c:tx>
            <c:strRef>
              <c:f>Feuil1!$A$16</c:f>
              <c:strCache>
                <c:ptCount val="1"/>
                <c:pt idx="0">
                  <c:v>Maroc</c:v>
                </c:pt>
              </c:strCache>
            </c:strRef>
          </c:tx>
          <c:spPr>
            <a:ln w="28575" cap="rnd">
              <a:solidFill>
                <a:srgbClr val="00B050"/>
              </a:solidFill>
              <a:round/>
            </a:ln>
            <a:effectLst/>
          </c:spPr>
          <c:marker>
            <c:symbol val="none"/>
          </c:marker>
          <c:cat>
            <c:numRef>
              <c:f>Feuil1!$B$14:$K$14</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Feuil1!$B$16:$K$16</c:f>
              <c:numCache>
                <c:formatCode>#,##0</c:formatCode>
                <c:ptCount val="10"/>
                <c:pt idx="0">
                  <c:v>1520</c:v>
                </c:pt>
                <c:pt idx="1">
                  <c:v>2065</c:v>
                </c:pt>
                <c:pt idx="2">
                  <c:v>3495</c:v>
                </c:pt>
                <c:pt idx="3">
                  <c:v>3755</c:v>
                </c:pt>
                <c:pt idx="4">
                  <c:v>5350</c:v>
                </c:pt>
                <c:pt idx="5">
                  <c:v>11090</c:v>
                </c:pt>
                <c:pt idx="6">
                  <c:v>7700</c:v>
                </c:pt>
                <c:pt idx="7">
                  <c:v>7590</c:v>
                </c:pt>
                <c:pt idx="8">
                  <c:v>8950</c:v>
                </c:pt>
                <c:pt idx="9">
                  <c:v>6770</c:v>
                </c:pt>
              </c:numCache>
            </c:numRef>
          </c:val>
          <c:smooth val="0"/>
          <c:extLst>
            <c:ext xmlns:c16="http://schemas.microsoft.com/office/drawing/2014/chart" uri="{C3380CC4-5D6E-409C-BE32-E72D297353CC}">
              <c16:uniqueId val="{00000001-D4DD-448D-8FAD-1C722A5D299F}"/>
            </c:ext>
          </c:extLst>
        </c:ser>
        <c:ser>
          <c:idx val="2"/>
          <c:order val="2"/>
          <c:tx>
            <c:strRef>
              <c:f>Feuil1!$A$17</c:f>
              <c:strCache>
                <c:ptCount val="1"/>
                <c:pt idx="0">
                  <c:v>Tunisia</c:v>
                </c:pt>
              </c:strCache>
            </c:strRef>
          </c:tx>
          <c:spPr>
            <a:ln w="28575" cap="rnd">
              <a:solidFill>
                <a:srgbClr val="0070C0"/>
              </a:solidFill>
              <a:round/>
            </a:ln>
            <a:effectLst/>
          </c:spPr>
          <c:marker>
            <c:symbol val="none"/>
          </c:marker>
          <c:cat>
            <c:numRef>
              <c:f>Feuil1!$B$14:$K$14</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Feuil1!$B$17:$K$17</c:f>
              <c:numCache>
                <c:formatCode>#,##0</c:formatCode>
                <c:ptCount val="10"/>
                <c:pt idx="0">
                  <c:v>6475</c:v>
                </c:pt>
                <c:pt idx="1">
                  <c:v>1930</c:v>
                </c:pt>
                <c:pt idx="2">
                  <c:v>2185</c:v>
                </c:pt>
                <c:pt idx="3">
                  <c:v>2060</c:v>
                </c:pt>
                <c:pt idx="4">
                  <c:v>1990</c:v>
                </c:pt>
                <c:pt idx="5">
                  <c:v>2265</c:v>
                </c:pt>
                <c:pt idx="6">
                  <c:v>1845</c:v>
                </c:pt>
                <c:pt idx="7">
                  <c:v>2995</c:v>
                </c:pt>
                <c:pt idx="8">
                  <c:v>3640</c:v>
                </c:pt>
                <c:pt idx="9">
                  <c:v>2685</c:v>
                </c:pt>
              </c:numCache>
            </c:numRef>
          </c:val>
          <c:smooth val="0"/>
          <c:extLst>
            <c:ext xmlns:c16="http://schemas.microsoft.com/office/drawing/2014/chart" uri="{C3380CC4-5D6E-409C-BE32-E72D297353CC}">
              <c16:uniqueId val="{00000002-D4DD-448D-8FAD-1C722A5D299F}"/>
            </c:ext>
          </c:extLst>
        </c:ser>
        <c:dLbls>
          <c:showLegendKey val="0"/>
          <c:showVal val="0"/>
          <c:showCatName val="0"/>
          <c:showSerName val="0"/>
          <c:showPercent val="0"/>
          <c:showBubbleSize val="0"/>
        </c:dLbls>
        <c:smooth val="0"/>
        <c:axId val="501969240"/>
        <c:axId val="501967272"/>
      </c:lineChart>
      <c:catAx>
        <c:axId val="50196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1967272"/>
        <c:crosses val="autoZero"/>
        <c:auto val="1"/>
        <c:lblAlgn val="ctr"/>
        <c:lblOffset val="100"/>
        <c:noMultiLvlLbl val="0"/>
      </c:catAx>
      <c:valAx>
        <c:axId val="501967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01969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Data!$A$477</c:f>
              <c:strCache>
                <c:ptCount val="1"/>
                <c:pt idx="0">
                  <c:v>Algeria</c:v>
                </c:pt>
              </c:strCache>
            </c:strRef>
          </c:tx>
          <c:spPr>
            <a:ln w="28575" cap="rnd">
              <a:solidFill>
                <a:schemeClr val="accent1"/>
              </a:solidFill>
              <a:round/>
            </a:ln>
            <a:effectLst/>
          </c:spPr>
          <c:marker>
            <c:symbol val="none"/>
          </c:marker>
          <c:cat>
            <c:numRef>
              <c:f>Data!$B$476:$K$476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Data!$B$477:$K$477</c:f>
              <c:numCache>
                <c:formatCode>#,##0</c:formatCode>
                <c:ptCount val="10"/>
                <c:pt idx="0">
                  <c:v>5730</c:v>
                </c:pt>
                <c:pt idx="1">
                  <c:v>5030</c:v>
                </c:pt>
                <c:pt idx="2">
                  <c:v>5535</c:v>
                </c:pt>
                <c:pt idx="3">
                  <c:v>4535</c:v>
                </c:pt>
                <c:pt idx="4">
                  <c:v>3810</c:v>
                </c:pt>
                <c:pt idx="5">
                  <c:v>3500</c:v>
                </c:pt>
                <c:pt idx="6">
                  <c:v>3855</c:v>
                </c:pt>
                <c:pt idx="7">
                  <c:v>5395</c:v>
                </c:pt>
                <c:pt idx="8">
                  <c:v>5840</c:v>
                </c:pt>
                <c:pt idx="9">
                  <c:v>6660</c:v>
                </c:pt>
              </c:numCache>
            </c:numRef>
          </c:val>
          <c:smooth val="0"/>
          <c:extLst>
            <c:ext xmlns:c16="http://schemas.microsoft.com/office/drawing/2014/chart" uri="{C3380CC4-5D6E-409C-BE32-E72D297353CC}">
              <c16:uniqueId val="{00000000-C80C-4186-88C9-C31CA36C9BDF}"/>
            </c:ext>
          </c:extLst>
        </c:ser>
        <c:ser>
          <c:idx val="1"/>
          <c:order val="1"/>
          <c:tx>
            <c:strRef>
              <c:f>Data!$A$478</c:f>
              <c:strCache>
                <c:ptCount val="1"/>
                <c:pt idx="0">
                  <c:v>Morocco</c:v>
                </c:pt>
              </c:strCache>
            </c:strRef>
          </c:tx>
          <c:spPr>
            <a:ln w="28575" cap="rnd">
              <a:solidFill>
                <a:schemeClr val="accent2"/>
              </a:solidFill>
              <a:round/>
            </a:ln>
            <a:effectLst/>
          </c:spPr>
          <c:marker>
            <c:symbol val="none"/>
          </c:marker>
          <c:cat>
            <c:numRef>
              <c:f>Data!$B$476:$K$476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Data!$B$478:$K$478</c:f>
              <c:numCache>
                <c:formatCode>#,##0</c:formatCode>
                <c:ptCount val="10"/>
                <c:pt idx="0">
                  <c:v>14280</c:v>
                </c:pt>
                <c:pt idx="1">
                  <c:v>13855</c:v>
                </c:pt>
                <c:pt idx="2">
                  <c:v>14200</c:v>
                </c:pt>
                <c:pt idx="3">
                  <c:v>12630</c:v>
                </c:pt>
                <c:pt idx="4">
                  <c:v>10815</c:v>
                </c:pt>
                <c:pt idx="5">
                  <c:v>9995</c:v>
                </c:pt>
                <c:pt idx="6">
                  <c:v>10845</c:v>
                </c:pt>
                <c:pt idx="7">
                  <c:v>11150</c:v>
                </c:pt>
                <c:pt idx="8">
                  <c:v>11750</c:v>
                </c:pt>
                <c:pt idx="9">
                  <c:v>11595</c:v>
                </c:pt>
              </c:numCache>
            </c:numRef>
          </c:val>
          <c:smooth val="0"/>
          <c:extLst>
            <c:ext xmlns:c16="http://schemas.microsoft.com/office/drawing/2014/chart" uri="{C3380CC4-5D6E-409C-BE32-E72D297353CC}">
              <c16:uniqueId val="{00000001-C80C-4186-88C9-C31CA36C9BDF}"/>
            </c:ext>
          </c:extLst>
        </c:ser>
        <c:ser>
          <c:idx val="2"/>
          <c:order val="2"/>
          <c:tx>
            <c:strRef>
              <c:f>Data!$A$479</c:f>
              <c:strCache>
                <c:ptCount val="1"/>
                <c:pt idx="0">
                  <c:v>Tunisia</c:v>
                </c:pt>
              </c:strCache>
            </c:strRef>
          </c:tx>
          <c:spPr>
            <a:ln w="28575" cap="rnd">
              <a:solidFill>
                <a:srgbClr val="00B050"/>
              </a:solidFill>
              <a:round/>
            </a:ln>
            <a:effectLst/>
          </c:spPr>
          <c:marker>
            <c:symbol val="none"/>
          </c:marker>
          <c:cat>
            <c:numRef>
              <c:f>Data!$B$476:$K$476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Data!$B$479:$K$479</c:f>
              <c:numCache>
                <c:formatCode>#,##0</c:formatCode>
                <c:ptCount val="10"/>
                <c:pt idx="0">
                  <c:v>2440</c:v>
                </c:pt>
                <c:pt idx="1">
                  <c:v>9010</c:v>
                </c:pt>
                <c:pt idx="2">
                  <c:v>7435</c:v>
                </c:pt>
                <c:pt idx="3">
                  <c:v>4755</c:v>
                </c:pt>
                <c:pt idx="4">
                  <c:v>4155</c:v>
                </c:pt>
                <c:pt idx="5">
                  <c:v>3230</c:v>
                </c:pt>
                <c:pt idx="6">
                  <c:v>2825</c:v>
                </c:pt>
                <c:pt idx="7">
                  <c:v>3795</c:v>
                </c:pt>
                <c:pt idx="8">
                  <c:v>2585</c:v>
                </c:pt>
                <c:pt idx="9">
                  <c:v>3025</c:v>
                </c:pt>
              </c:numCache>
            </c:numRef>
          </c:val>
          <c:smooth val="0"/>
          <c:extLst>
            <c:ext xmlns:c16="http://schemas.microsoft.com/office/drawing/2014/chart" uri="{C3380CC4-5D6E-409C-BE32-E72D297353CC}">
              <c16:uniqueId val="{00000002-C80C-4186-88C9-C31CA36C9BDF}"/>
            </c:ext>
          </c:extLst>
        </c:ser>
        <c:dLbls>
          <c:showLegendKey val="0"/>
          <c:showVal val="0"/>
          <c:showCatName val="0"/>
          <c:showSerName val="0"/>
          <c:showPercent val="0"/>
          <c:showBubbleSize val="0"/>
        </c:dLbls>
        <c:smooth val="0"/>
        <c:axId val="391854848"/>
        <c:axId val="391853208"/>
      </c:lineChart>
      <c:catAx>
        <c:axId val="3918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91853208"/>
        <c:crosses val="autoZero"/>
        <c:auto val="1"/>
        <c:lblAlgn val="ctr"/>
        <c:lblOffset val="100"/>
        <c:noMultiLvlLbl val="0"/>
      </c:catAx>
      <c:valAx>
        <c:axId val="391853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9185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4-23T09:53:35.866" idx="2">
    <p:pos x="10" y="10"/>
    <p:text>UNDESA a lancé le processus de revision des recommandations de 1998 ne 2021</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16347-C718-480A-866E-7A6A5AFBDBA4}" type="datetimeFigureOut">
              <a:rPr lang="en-US" smtClean="0"/>
              <a:t>6/17/2021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D140-E34B-4B1A-844A-8BE643CE5CBE}" type="slidenum">
              <a:rPr lang="en-US" smtClean="0"/>
              <a:t>‹#›</a:t>
            </a:fld>
            <a:endParaRPr lang="en-US"/>
          </a:p>
        </p:txBody>
      </p:sp>
    </p:spTree>
    <p:extLst>
      <p:ext uri="{BB962C8B-B14F-4D97-AF65-F5344CB8AC3E}">
        <p14:creationId xmlns:p14="http://schemas.microsoft.com/office/powerpoint/2010/main" val="22134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AFC8D140-E34B-4B1A-844A-8BE643CE5CBE}" type="slidenum">
              <a:rPr lang="en-US" smtClean="0"/>
              <a:t>11</a:t>
            </a:fld>
            <a:endParaRPr lang="en-US"/>
          </a:p>
        </p:txBody>
      </p:sp>
    </p:spTree>
    <p:extLst>
      <p:ext uri="{BB962C8B-B14F-4D97-AF65-F5344CB8AC3E}">
        <p14:creationId xmlns:p14="http://schemas.microsoft.com/office/powerpoint/2010/main" val="134024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AFC8D140-E34B-4B1A-844A-8BE643CE5CBE}" type="slidenum">
              <a:rPr lang="en-US" smtClean="0"/>
              <a:t>18</a:t>
            </a:fld>
            <a:endParaRPr lang="en-US"/>
          </a:p>
        </p:txBody>
      </p:sp>
    </p:spTree>
    <p:extLst>
      <p:ext uri="{BB962C8B-B14F-4D97-AF65-F5344CB8AC3E}">
        <p14:creationId xmlns:p14="http://schemas.microsoft.com/office/powerpoint/2010/main" val="296530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57BA1-38E7-4692-B887-454FDE16DD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0BB0B4A-F1B9-4D85-80D8-A2D9D0C4F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C524CC5-3BBE-403F-AC59-FC223F068F35}"/>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707F8F85-41EA-477C-A138-37AEDB42A0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6B7EB1-8AA0-4F10-AFC3-07B497ECF20A}"/>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286658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DECB3-D6F8-4DEF-B6C9-AE45C409A8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E7F0BD-829C-4C53-9147-9F8F356C99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F69B11-2464-41E4-B72A-E8C730174981}"/>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88088864-1704-46F9-8D72-C0CA746314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7CD2D7-D804-457A-9797-E34FA758E2A3}"/>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34765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B4DC946-DCCD-41FF-AACF-4A5A93792C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35A0A4-C649-4192-9B3E-D3022275624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777DF6-E8DE-4CBC-8070-1FFA1FC4EF18}"/>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73842D2E-4333-454C-9874-7F43F7FCDE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4FF8F1-82A5-497B-883E-A641C08D91E8}"/>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7657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C9C9B-AAF7-4FBF-BA51-ABAAF25BFC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FD69E2-2EF1-4656-950C-E85E68A2EB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0A6BF5-B664-4C8D-9887-1BACF967E8D9}"/>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68D278BB-9A31-4E9B-AF77-C0010D3F6B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47ACAA-71CC-4247-AF75-547C77603459}"/>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40403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A9FCD-1126-4D72-BCB8-BF381474F5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24F214D-D5CA-4AD0-BE8F-8E4E3149B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2C0C5A-A246-45CD-884E-D580B29CA015}"/>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DF23F414-B1CB-4B34-BC5B-6F2BE259C0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947DC3-E965-4B37-81F3-F7A792B2063E}"/>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124208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40E01-2CB2-449D-A3FE-E14C62BE8F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013D6-7A86-4800-89AF-59F5E282600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F82756-2DE1-4152-9D21-BE28113351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8C5753-003C-4BF1-BC4B-6F4AFC7EA331}"/>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150FA280-2DD0-40C4-807E-9DB2FBA658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2BDA19-A4EA-4221-9EA4-9DAAA90870A4}"/>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418825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45C46-C901-43A0-A6E6-0043E791813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EF448A0-75E6-4D54-80E8-5C60DA50E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39F7C6-81E6-4C57-8C4D-5B86590A6E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7ED2A23-75FD-4E79-A25E-D9730E5B1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03D0F1-8134-4330-8DF1-2D3870E2C7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15F6674-F6D6-4E12-BFCD-A0C63D59811D}"/>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8" name="Espace réservé du pied de page 7">
            <a:extLst>
              <a:ext uri="{FF2B5EF4-FFF2-40B4-BE49-F238E27FC236}">
                <a16:creationId xmlns:a16="http://schemas.microsoft.com/office/drawing/2014/main" id="{89F98134-853F-4F95-AB29-239DEBEE456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DAEF25-04B9-466B-A3C1-51872793576F}"/>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388848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C674C-BA79-4C68-9A09-D107047379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1BD0989-E8B0-4FA2-861F-D0016708B760}"/>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4" name="Espace réservé du pied de page 3">
            <a:extLst>
              <a:ext uri="{FF2B5EF4-FFF2-40B4-BE49-F238E27FC236}">
                <a16:creationId xmlns:a16="http://schemas.microsoft.com/office/drawing/2014/main" id="{25330094-AFF4-43CB-841A-762FE585845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63FFE3-C9C5-4F6B-AB83-146EA6FBC37E}"/>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315091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8A48AA-F04E-4BCA-ADDF-A2CAE4884722}"/>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3" name="Espace réservé du pied de page 2">
            <a:extLst>
              <a:ext uri="{FF2B5EF4-FFF2-40B4-BE49-F238E27FC236}">
                <a16:creationId xmlns:a16="http://schemas.microsoft.com/office/drawing/2014/main" id="{7F6F6400-AC2E-4078-BB05-03C2033ED3F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7483993-5788-4603-A440-C799D1E4954A}"/>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37914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D217D-41F8-409D-98E2-5E67CD376D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CA6964-6A77-45EE-85A6-49DBB5C1C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61805A4-197B-4398-A66F-A889D7794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84D27D-EDF4-40E7-B445-DB118E15FC96}"/>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FEBB9F20-4BC7-4634-AEEA-6C8029CC58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5B20CC-00DA-45DD-81C9-EFBF217FA7C1}"/>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393943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B53E0-46A5-4510-A3CF-16DC7BB40E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EF018C7-CD24-45F0-8740-30ABA865B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A982EA-74C3-444A-B9BE-5F08E5CE7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EB595B-D139-491B-9C59-187F4196F62D}"/>
              </a:ext>
            </a:extLst>
          </p:cNvPr>
          <p:cNvSpPr>
            <a:spLocks noGrp="1"/>
          </p:cNvSpPr>
          <p:nvPr>
            <p:ph type="dt" sz="half" idx="10"/>
          </p:nvPr>
        </p:nvSpPr>
        <p:spPr/>
        <p:txBody>
          <a:bodyPr/>
          <a:lstStyle/>
          <a:p>
            <a:fld id="{94CD8C67-892E-416A-A074-DAEB3DA8582C}"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22B3D9C9-8BAA-48D8-AB9D-E953030F14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2E4C1B-27AF-435A-B179-5F08188DDDD0}"/>
              </a:ext>
            </a:extLst>
          </p:cNvPr>
          <p:cNvSpPr>
            <a:spLocks noGrp="1"/>
          </p:cNvSpPr>
          <p:nvPr>
            <p:ph type="sldNum" sz="quarter" idx="12"/>
          </p:nvPr>
        </p:nvSpPr>
        <p:spPr/>
        <p:txBody>
          <a:bodyPr/>
          <a:lstStyle/>
          <a:p>
            <a:fld id="{5623E918-8151-4CF7-A2BB-8B8C2F4E1F24}" type="slidenum">
              <a:rPr lang="fr-FR" smtClean="0"/>
              <a:t>‹#›</a:t>
            </a:fld>
            <a:endParaRPr lang="fr-FR"/>
          </a:p>
        </p:txBody>
      </p:sp>
    </p:spTree>
    <p:extLst>
      <p:ext uri="{BB962C8B-B14F-4D97-AF65-F5344CB8AC3E}">
        <p14:creationId xmlns:p14="http://schemas.microsoft.com/office/powerpoint/2010/main" val="169058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14679A4-4C66-4151-B6B6-72D00F0AF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780AF8-AC27-448E-AA82-9C174ACB3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52F797-3248-43B9-8467-A69D03456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8C67-892E-416A-A074-DAEB3DA8582C}"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A4709A55-0F75-4198-ADB9-6C0318DAE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D2A2762-06B4-42B3-A493-4400F8658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3E918-8151-4CF7-A2BB-8B8C2F4E1F24}" type="slidenum">
              <a:rPr lang="fr-FR" smtClean="0"/>
              <a:t>‹#›</a:t>
            </a:fld>
            <a:endParaRPr lang="fr-FR"/>
          </a:p>
        </p:txBody>
      </p:sp>
    </p:spTree>
    <p:extLst>
      <p:ext uri="{BB962C8B-B14F-4D97-AF65-F5344CB8AC3E}">
        <p14:creationId xmlns:p14="http://schemas.microsoft.com/office/powerpoint/2010/main" val="248664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ontex.europa.eu/assets/Publications/Risk_Analysis/Risk_Analysis/Annual_Risk_Analysis_2020.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europa.eu/home-affairs/what-we-do/networks/european_migration_network/glossary_search/deportation_en" TargetMode="Externa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un.org/development/desa/pd/sites/www.un.org.development.desa.pd/files/undesa_pd_2020_international_migration_highlights.pdf" TargetMode="External"/><Relationship Id="rId2" Type="http://schemas.openxmlformats.org/officeDocument/2006/relationships/hyperlink" Target="https://unstats.un.org/unsd/publication/seriesm/seriesm_58rev1e.pdf" TargetMode="Externa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ilo.org/wcmsp5/groups/public/---dgreports/---dcomm/---publ/documents/publication/wcms_652001.pdf"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ohchr.org/Documents/ProfessionalInterest/cmw.pdf" TargetMode="External"/><Relationship Id="rId2" Type="http://schemas.openxmlformats.org/officeDocument/2006/relationships/hyperlink" Target="https://www.ilo.org/dyn/normlex/en/f?p=NORMLEXPUB:12100:0::NO::P12100_INSTRUMENT_ID:312288" TargetMode="External"/><Relationship Id="rId1" Type="http://schemas.openxmlformats.org/officeDocument/2006/relationships/slideLayout" Target="../slideLayouts/slideLayout2.xml"/><Relationship Id="rId6" Type="http://schemas.openxmlformats.org/officeDocument/2006/relationships/hyperlink" Target="https://www.unodc.org/documents/middleeastandnorthafrica/organised-crime/UNITED_NATIONS_CONVENTION_AGAINST_TRANSNATIONAL_ORGANIZED_CRIME_AND_THE_PROTOCOLS_THERETO.pdf" TargetMode="External"/><Relationship Id="rId5" Type="http://schemas.openxmlformats.org/officeDocument/2006/relationships/hyperlink" Target="https://indicators.ohchr.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home-affairs/what-we-do/networks/european_migration_network/glossary_search/irregular-migration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26A86-F0F4-4FF0-A367-67E47178EEB9}"/>
              </a:ext>
            </a:extLst>
          </p:cNvPr>
          <p:cNvSpPr>
            <a:spLocks noGrp="1"/>
          </p:cNvSpPr>
          <p:nvPr>
            <p:ph type="ctrTitle"/>
          </p:nvPr>
        </p:nvSpPr>
        <p:spPr>
          <a:xfrm>
            <a:off x="95251" y="0"/>
            <a:ext cx="11877674" cy="2387600"/>
          </a:xfrm>
        </p:spPr>
        <p:txBody>
          <a:bodyPr>
            <a:normAutofit fontScale="90000"/>
          </a:bodyPr>
          <a:lstStyle/>
          <a:p>
            <a:r>
              <a:rPr lang="fr-FR" noProof="1"/>
              <a:t>Mésurer</a:t>
            </a:r>
            <a:r>
              <a:rPr lang="en-US" dirty="0"/>
              <a:t> les migrations </a:t>
            </a:r>
            <a:r>
              <a:rPr lang="fr-FR" dirty="0"/>
              <a:t>internationales</a:t>
            </a:r>
            <a:r>
              <a:rPr lang="en-US" dirty="0"/>
              <a:t> </a:t>
            </a:r>
            <a:r>
              <a:rPr lang="fr-FR" dirty="0"/>
              <a:t>en</a:t>
            </a:r>
            <a:r>
              <a:rPr lang="en-US" dirty="0"/>
              <a:t> 12 </a:t>
            </a:r>
            <a:r>
              <a:rPr lang="fr-FR" dirty="0"/>
              <a:t>étapes</a:t>
            </a:r>
            <a:r>
              <a:rPr lang="en-US" dirty="0"/>
              <a:t> : Sahel – </a:t>
            </a:r>
            <a:r>
              <a:rPr lang="fr-FR" dirty="0"/>
              <a:t>Algérie-</a:t>
            </a:r>
            <a:r>
              <a:rPr lang="en-US" dirty="0"/>
              <a:t> Europe</a:t>
            </a:r>
          </a:p>
        </p:txBody>
      </p:sp>
      <p:sp>
        <p:nvSpPr>
          <p:cNvPr id="3" name="Sous-titre 2">
            <a:extLst>
              <a:ext uri="{FF2B5EF4-FFF2-40B4-BE49-F238E27FC236}">
                <a16:creationId xmlns:a16="http://schemas.microsoft.com/office/drawing/2014/main" id="{65453D95-1D55-4D09-ADE1-154089780073}"/>
              </a:ext>
            </a:extLst>
          </p:cNvPr>
          <p:cNvSpPr>
            <a:spLocks noGrp="1"/>
          </p:cNvSpPr>
          <p:nvPr>
            <p:ph type="subTitle" idx="1"/>
          </p:nvPr>
        </p:nvSpPr>
        <p:spPr/>
        <p:txBody>
          <a:bodyPr/>
          <a:lstStyle/>
          <a:p>
            <a:r>
              <a:rPr lang="fr-FR" dirty="0"/>
              <a:t>Dr. Mohamed Saib MUSETTE</a:t>
            </a:r>
          </a:p>
          <a:p>
            <a:r>
              <a:rPr lang="en-US" dirty="0"/>
              <a:t>Research Director – </a:t>
            </a:r>
            <a:r>
              <a:rPr lang="fr-FR" dirty="0"/>
              <a:t>CREAD . Algiers (Algeria)</a:t>
            </a:r>
          </a:p>
          <a:p>
            <a:r>
              <a:rPr lang="fr-FR" dirty="0"/>
              <a:t>17th Jun 2021</a:t>
            </a:r>
          </a:p>
        </p:txBody>
      </p:sp>
    </p:spTree>
    <p:extLst>
      <p:ext uri="{BB962C8B-B14F-4D97-AF65-F5344CB8AC3E}">
        <p14:creationId xmlns:p14="http://schemas.microsoft.com/office/powerpoint/2010/main" val="92530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6BDD1-AA71-4F74-9BE6-E01AB71C1F15}"/>
              </a:ext>
            </a:extLst>
          </p:cNvPr>
          <p:cNvSpPr>
            <a:spLocks noGrp="1"/>
          </p:cNvSpPr>
          <p:nvPr>
            <p:ph type="title"/>
          </p:nvPr>
        </p:nvSpPr>
        <p:spPr>
          <a:xfrm>
            <a:off x="71919" y="365125"/>
            <a:ext cx="12120081" cy="1325563"/>
          </a:xfrm>
        </p:spPr>
        <p:txBody>
          <a:bodyPr>
            <a:normAutofit fontScale="90000"/>
          </a:bodyPr>
          <a:lstStyle/>
          <a:p>
            <a:r>
              <a:rPr lang="en-US" dirty="0"/>
              <a:t>Mapping the Process of irregular migration in twelve steps</a:t>
            </a:r>
            <a:br>
              <a:rPr lang="en-US" dirty="0"/>
            </a:br>
            <a:r>
              <a:rPr lang="en-US" dirty="0"/>
              <a:t>Migration from </a:t>
            </a:r>
            <a:r>
              <a:rPr lang="en-US" b="1" dirty="0">
                <a:solidFill>
                  <a:srgbClr val="FF0000"/>
                </a:solidFill>
              </a:rPr>
              <a:t>Sahel  to Algeria</a:t>
            </a:r>
            <a:endParaRPr lang="fr-FR" dirty="0"/>
          </a:p>
        </p:txBody>
      </p:sp>
      <p:pic>
        <p:nvPicPr>
          <p:cNvPr id="4" name="Espace réservé du contenu 3">
            <a:extLst>
              <a:ext uri="{FF2B5EF4-FFF2-40B4-BE49-F238E27FC236}">
                <a16:creationId xmlns:a16="http://schemas.microsoft.com/office/drawing/2014/main" id="{7F5F4791-C375-4642-A77D-5236EC2B215A}"/>
              </a:ext>
            </a:extLst>
          </p:cNvPr>
          <p:cNvPicPr>
            <a:picLocks noGrp="1" noChangeAspect="1"/>
          </p:cNvPicPr>
          <p:nvPr>
            <p:ph idx="1"/>
          </p:nvPr>
        </p:nvPicPr>
        <p:blipFill>
          <a:blip r:embed="rId2"/>
          <a:stretch>
            <a:fillRect/>
          </a:stretch>
        </p:blipFill>
        <p:spPr>
          <a:xfrm>
            <a:off x="236306" y="1825624"/>
            <a:ext cx="11955694" cy="4832029"/>
          </a:xfrm>
          <a:prstGeom prst="rect">
            <a:avLst/>
          </a:prstGeom>
        </p:spPr>
      </p:pic>
    </p:spTree>
    <p:extLst>
      <p:ext uri="{BB962C8B-B14F-4D97-AF65-F5344CB8AC3E}">
        <p14:creationId xmlns:p14="http://schemas.microsoft.com/office/powerpoint/2010/main" val="322743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EDB5-461D-4CA3-A8AA-DA24EADB3006}"/>
              </a:ext>
            </a:extLst>
          </p:cNvPr>
          <p:cNvSpPr>
            <a:spLocks noGrp="1"/>
          </p:cNvSpPr>
          <p:nvPr>
            <p:ph type="title"/>
          </p:nvPr>
        </p:nvSpPr>
        <p:spPr>
          <a:xfrm>
            <a:off x="174661" y="-12142"/>
            <a:ext cx="11876926" cy="1325563"/>
          </a:xfrm>
        </p:spPr>
        <p:txBody>
          <a:bodyPr/>
          <a:lstStyle/>
          <a:p>
            <a:r>
              <a:rPr lang="en-US" dirty="0"/>
              <a:t> </a:t>
            </a:r>
            <a:r>
              <a:rPr lang="en-US" b="1" dirty="0">
                <a:solidFill>
                  <a:srgbClr val="FF0000"/>
                </a:solidFill>
              </a:rPr>
              <a:t>Step 1</a:t>
            </a:r>
            <a:r>
              <a:rPr lang="en-US" dirty="0"/>
              <a:t>. Desire to Migration, even irregularly </a:t>
            </a:r>
          </a:p>
        </p:txBody>
      </p:sp>
      <p:sp>
        <p:nvSpPr>
          <p:cNvPr id="3" name="Espace réservé du contenu 2">
            <a:extLst>
              <a:ext uri="{FF2B5EF4-FFF2-40B4-BE49-F238E27FC236}">
                <a16:creationId xmlns:a16="http://schemas.microsoft.com/office/drawing/2014/main" id="{B452BE27-6AE6-485C-8268-FAB542DED784}"/>
              </a:ext>
            </a:extLst>
          </p:cNvPr>
          <p:cNvSpPr>
            <a:spLocks noGrp="1"/>
          </p:cNvSpPr>
          <p:nvPr>
            <p:ph idx="1"/>
          </p:nvPr>
        </p:nvSpPr>
        <p:spPr>
          <a:xfrm>
            <a:off x="838200" y="1825625"/>
            <a:ext cx="6598920" cy="1842249"/>
          </a:xfrm>
        </p:spPr>
        <p:txBody>
          <a:bodyPr/>
          <a:lstStyle/>
          <a:p>
            <a:endParaRPr lang="en-US" dirty="0"/>
          </a:p>
          <a:p>
            <a:pPr marL="0" indent="0">
              <a:buNone/>
            </a:pPr>
            <a:endParaRPr lang="en-US" u="sng" dirty="0"/>
          </a:p>
        </p:txBody>
      </p:sp>
      <p:sp>
        <p:nvSpPr>
          <p:cNvPr id="7" name="Rectangle : coins arrondis 6">
            <a:extLst>
              <a:ext uri="{FF2B5EF4-FFF2-40B4-BE49-F238E27FC236}">
                <a16:creationId xmlns:a16="http://schemas.microsoft.com/office/drawing/2014/main" id="{3DB68A61-5694-4464-96B3-0BC867D734BF}"/>
              </a:ext>
            </a:extLst>
          </p:cNvPr>
          <p:cNvSpPr/>
          <p:nvPr/>
        </p:nvSpPr>
        <p:spPr>
          <a:xfrm>
            <a:off x="7437120" y="1428108"/>
            <a:ext cx="4480901" cy="1669741"/>
          </a:xfrm>
          <a:prstGeom prst="round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solidFill>
                  <a:srgbClr val="FF0000"/>
                </a:solidFill>
              </a:rPr>
              <a:t>The Afro barometer </a:t>
            </a:r>
            <a:r>
              <a:rPr lang="en-US" dirty="0"/>
              <a:t>survey on 34 African countries reveal that an average of 37% has a plan to migrate. </a:t>
            </a:r>
          </a:p>
          <a:p>
            <a:pPr algn="ctr"/>
            <a:endParaRPr lang="en-US" dirty="0"/>
          </a:p>
          <a:p>
            <a:pPr algn="ctr"/>
            <a:r>
              <a:rPr lang="en-US" dirty="0"/>
              <a:t>An average of 29 percent of North African expressed their intention to migration</a:t>
            </a:r>
          </a:p>
          <a:p>
            <a:pPr algn="ctr"/>
            <a:endParaRPr lang="en-US" dirty="0"/>
          </a:p>
        </p:txBody>
      </p:sp>
      <p:sp>
        <p:nvSpPr>
          <p:cNvPr id="8" name="Rectangle 7">
            <a:extLst>
              <a:ext uri="{FF2B5EF4-FFF2-40B4-BE49-F238E27FC236}">
                <a16:creationId xmlns:a16="http://schemas.microsoft.com/office/drawing/2014/main" id="{D9221518-8070-4136-B860-FBA666FD9EBF}"/>
              </a:ext>
            </a:extLst>
          </p:cNvPr>
          <p:cNvSpPr/>
          <p:nvPr/>
        </p:nvSpPr>
        <p:spPr>
          <a:xfrm>
            <a:off x="9641840" y="27025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aphique 11">
            <a:extLst>
              <a:ext uri="{FF2B5EF4-FFF2-40B4-BE49-F238E27FC236}">
                <a16:creationId xmlns:a16="http://schemas.microsoft.com/office/drawing/2014/main" id="{AB7E89AA-5C2D-4AB0-9286-1F0D34675BAF}"/>
              </a:ext>
            </a:extLst>
          </p:cNvPr>
          <p:cNvGraphicFramePr>
            <a:graphicFrameLocks/>
          </p:cNvGraphicFramePr>
          <p:nvPr>
            <p:extLst>
              <p:ext uri="{D42A27DB-BD31-4B8C-83A1-F6EECF244321}">
                <p14:modId xmlns:p14="http://schemas.microsoft.com/office/powerpoint/2010/main" val="1585722784"/>
              </p:ext>
            </p:extLst>
          </p:nvPr>
        </p:nvGraphicFramePr>
        <p:xfrm>
          <a:off x="739945" y="3987279"/>
          <a:ext cx="5876612" cy="2446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a:extLst>
              <a:ext uri="{FF2B5EF4-FFF2-40B4-BE49-F238E27FC236}">
                <a16:creationId xmlns:a16="http://schemas.microsoft.com/office/drawing/2014/main" id="{728BAAA5-4231-44D4-BD4B-9D25816C4349}"/>
              </a:ext>
            </a:extLst>
          </p:cNvPr>
          <p:cNvGraphicFramePr>
            <a:graphicFrameLocks/>
          </p:cNvGraphicFramePr>
          <p:nvPr>
            <p:extLst>
              <p:ext uri="{D42A27DB-BD31-4B8C-83A1-F6EECF244321}">
                <p14:modId xmlns:p14="http://schemas.microsoft.com/office/powerpoint/2010/main" val="36784215"/>
              </p:ext>
            </p:extLst>
          </p:nvPr>
        </p:nvGraphicFramePr>
        <p:xfrm>
          <a:off x="6863137" y="3640850"/>
          <a:ext cx="4952143" cy="24467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a:extLst>
              <a:ext uri="{FF2B5EF4-FFF2-40B4-BE49-F238E27FC236}">
                <a16:creationId xmlns:a16="http://schemas.microsoft.com/office/drawing/2014/main" id="{1923D4D2-FBDE-4CF6-9EE4-2C1B53E4FB9B}"/>
              </a:ext>
            </a:extLst>
          </p:cNvPr>
          <p:cNvGraphicFramePr>
            <a:graphicFrameLocks/>
          </p:cNvGraphicFramePr>
          <p:nvPr>
            <p:extLst>
              <p:ext uri="{D42A27DB-BD31-4B8C-83A1-F6EECF244321}">
                <p14:modId xmlns:p14="http://schemas.microsoft.com/office/powerpoint/2010/main" val="2574906934"/>
              </p:ext>
            </p:extLst>
          </p:nvPr>
        </p:nvGraphicFramePr>
        <p:xfrm>
          <a:off x="739945" y="1243123"/>
          <a:ext cx="5722500" cy="2446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98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2" grpId="0">
        <p:bldAsOne/>
      </p:bldGraphic>
      <p:bldGraphic spid="13" grpId="0">
        <p:bldAsOne/>
      </p:bldGraphic>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35767-BADF-423F-BA07-FA3EE947D53F}"/>
              </a:ext>
            </a:extLst>
          </p:cNvPr>
          <p:cNvSpPr>
            <a:spLocks noGrp="1"/>
          </p:cNvSpPr>
          <p:nvPr>
            <p:ph type="title"/>
          </p:nvPr>
        </p:nvSpPr>
        <p:spPr>
          <a:xfrm>
            <a:off x="101600" y="14288"/>
            <a:ext cx="10515600" cy="1325563"/>
          </a:xfrm>
        </p:spPr>
        <p:txBody>
          <a:bodyPr/>
          <a:lstStyle/>
          <a:p>
            <a:r>
              <a:rPr lang="en-US" b="1" dirty="0">
                <a:solidFill>
                  <a:srgbClr val="FF0000"/>
                </a:solidFill>
              </a:rPr>
              <a:t>Step 2</a:t>
            </a:r>
            <a:r>
              <a:rPr lang="en-US" dirty="0"/>
              <a:t>. Preparation</a:t>
            </a:r>
          </a:p>
        </p:txBody>
      </p:sp>
      <p:sp>
        <p:nvSpPr>
          <p:cNvPr id="3" name="Espace réservé du contenu 2">
            <a:extLst>
              <a:ext uri="{FF2B5EF4-FFF2-40B4-BE49-F238E27FC236}">
                <a16:creationId xmlns:a16="http://schemas.microsoft.com/office/drawing/2014/main" id="{36BC25D1-FB2A-40CF-B80F-762CC53B6C84}"/>
              </a:ext>
            </a:extLst>
          </p:cNvPr>
          <p:cNvSpPr>
            <a:spLocks noGrp="1"/>
          </p:cNvSpPr>
          <p:nvPr>
            <p:ph idx="1"/>
          </p:nvPr>
        </p:nvSpPr>
        <p:spPr>
          <a:xfrm>
            <a:off x="5731728" y="3849051"/>
            <a:ext cx="6460272" cy="2630602"/>
          </a:xfrm>
          <a:solidFill>
            <a:schemeClr val="tx2">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Most Africans migrants in Europe are from North Africa, due to a long history if colonization and geographical proximity. Social Networks are very important</a:t>
            </a:r>
            <a:r>
              <a:rPr lang="en-US" dirty="0">
                <a:latin typeface="Times New Roman" panose="02020603050405020304" pitchFamily="18" charset="0"/>
                <a:cs typeface="Times New Roman" panose="02020603050405020304" pitchFamily="18" charset="0"/>
              </a:rPr>
              <a:t>… </a:t>
            </a:r>
          </a:p>
        </p:txBody>
      </p:sp>
      <p:pic>
        <p:nvPicPr>
          <p:cNvPr id="6" name="Image 5">
            <a:extLst>
              <a:ext uri="{FF2B5EF4-FFF2-40B4-BE49-F238E27FC236}">
                <a16:creationId xmlns:a16="http://schemas.microsoft.com/office/drawing/2014/main" id="{8EB712BB-CBFC-477D-800D-B22DA0E52D36}"/>
              </a:ext>
            </a:extLst>
          </p:cNvPr>
          <p:cNvPicPr>
            <a:picLocks noChangeAspect="1"/>
          </p:cNvPicPr>
          <p:nvPr/>
        </p:nvPicPr>
        <p:blipFill>
          <a:blip r:embed="rId2"/>
          <a:stretch>
            <a:fillRect/>
          </a:stretch>
        </p:blipFill>
        <p:spPr>
          <a:xfrm>
            <a:off x="279400" y="1155771"/>
            <a:ext cx="4864100" cy="2592531"/>
          </a:xfrm>
          <a:prstGeom prst="rect">
            <a:avLst/>
          </a:prstGeom>
        </p:spPr>
      </p:pic>
      <p:sp>
        <p:nvSpPr>
          <p:cNvPr id="7" name="Rectangle 6">
            <a:extLst>
              <a:ext uri="{FF2B5EF4-FFF2-40B4-BE49-F238E27FC236}">
                <a16:creationId xmlns:a16="http://schemas.microsoft.com/office/drawing/2014/main" id="{0F39C9EA-684C-493A-AA64-EDEE939A08ED}"/>
              </a:ext>
            </a:extLst>
          </p:cNvPr>
          <p:cNvSpPr/>
          <p:nvPr/>
        </p:nvSpPr>
        <p:spPr>
          <a:xfrm>
            <a:off x="279400" y="3784111"/>
            <a:ext cx="3905250"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EU (2018)</a:t>
            </a:r>
          </a:p>
        </p:txBody>
      </p:sp>
      <p:pic>
        <p:nvPicPr>
          <p:cNvPr id="8" name="Image 7">
            <a:extLst>
              <a:ext uri="{FF2B5EF4-FFF2-40B4-BE49-F238E27FC236}">
                <a16:creationId xmlns:a16="http://schemas.microsoft.com/office/drawing/2014/main" id="{A3AE9DA5-4505-4793-8A07-4D12ACF931DF}"/>
              </a:ext>
            </a:extLst>
          </p:cNvPr>
          <p:cNvPicPr>
            <a:picLocks noChangeAspect="1"/>
          </p:cNvPicPr>
          <p:nvPr/>
        </p:nvPicPr>
        <p:blipFill>
          <a:blip r:embed="rId3"/>
          <a:stretch>
            <a:fillRect/>
          </a:stretch>
        </p:blipFill>
        <p:spPr>
          <a:xfrm>
            <a:off x="279400" y="4227196"/>
            <a:ext cx="4757420" cy="2143125"/>
          </a:xfrm>
          <a:prstGeom prst="rect">
            <a:avLst/>
          </a:prstGeom>
        </p:spPr>
      </p:pic>
      <p:sp>
        <p:nvSpPr>
          <p:cNvPr id="9" name="Rectangle 8">
            <a:extLst>
              <a:ext uri="{FF2B5EF4-FFF2-40B4-BE49-F238E27FC236}">
                <a16:creationId xmlns:a16="http://schemas.microsoft.com/office/drawing/2014/main" id="{4331BE2E-6B06-4C37-9AC7-05E9AEF73C93}"/>
              </a:ext>
            </a:extLst>
          </p:cNvPr>
          <p:cNvSpPr/>
          <p:nvPr/>
        </p:nvSpPr>
        <p:spPr>
          <a:xfrm>
            <a:off x="187960" y="6442887"/>
            <a:ext cx="3905250"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Gallup, 2011</a:t>
            </a:r>
          </a:p>
        </p:txBody>
      </p:sp>
      <p:graphicFrame>
        <p:nvGraphicFramePr>
          <p:cNvPr id="11" name="Tableau 10">
            <a:extLst>
              <a:ext uri="{FF2B5EF4-FFF2-40B4-BE49-F238E27FC236}">
                <a16:creationId xmlns:a16="http://schemas.microsoft.com/office/drawing/2014/main" id="{3EF1F56F-9F99-4698-BEF2-E5A90C7EE521}"/>
              </a:ext>
            </a:extLst>
          </p:cNvPr>
          <p:cNvGraphicFramePr>
            <a:graphicFrameLocks noGrp="1"/>
          </p:cNvGraphicFramePr>
          <p:nvPr>
            <p:extLst>
              <p:ext uri="{D42A27DB-BD31-4B8C-83A1-F6EECF244321}">
                <p14:modId xmlns:p14="http://schemas.microsoft.com/office/powerpoint/2010/main" val="1490912593"/>
              </p:ext>
            </p:extLst>
          </p:nvPr>
        </p:nvGraphicFramePr>
        <p:xfrm>
          <a:off x="6177776" y="378347"/>
          <a:ext cx="4962292" cy="2964180"/>
        </p:xfrm>
        <a:graphic>
          <a:graphicData uri="http://schemas.openxmlformats.org/drawingml/2006/table">
            <a:tbl>
              <a:tblPr>
                <a:tableStyleId>{5C22544A-7EE6-4342-B048-85BDC9FD1C3A}</a:tableStyleId>
              </a:tblPr>
              <a:tblGrid>
                <a:gridCol w="1240573">
                  <a:extLst>
                    <a:ext uri="{9D8B030D-6E8A-4147-A177-3AD203B41FA5}">
                      <a16:colId xmlns:a16="http://schemas.microsoft.com/office/drawing/2014/main" val="1320964407"/>
                    </a:ext>
                  </a:extLst>
                </a:gridCol>
                <a:gridCol w="1240573">
                  <a:extLst>
                    <a:ext uri="{9D8B030D-6E8A-4147-A177-3AD203B41FA5}">
                      <a16:colId xmlns:a16="http://schemas.microsoft.com/office/drawing/2014/main" val="281289546"/>
                    </a:ext>
                  </a:extLst>
                </a:gridCol>
                <a:gridCol w="1240573">
                  <a:extLst>
                    <a:ext uri="{9D8B030D-6E8A-4147-A177-3AD203B41FA5}">
                      <a16:colId xmlns:a16="http://schemas.microsoft.com/office/drawing/2014/main" val="3551165469"/>
                    </a:ext>
                  </a:extLst>
                </a:gridCol>
                <a:gridCol w="1240573">
                  <a:extLst>
                    <a:ext uri="{9D8B030D-6E8A-4147-A177-3AD203B41FA5}">
                      <a16:colId xmlns:a16="http://schemas.microsoft.com/office/drawing/2014/main" val="1098698941"/>
                    </a:ext>
                  </a:extLst>
                </a:gridCol>
              </a:tblGrid>
              <a:tr h="389438">
                <a:tc>
                  <a:txBody>
                    <a:bodyPr/>
                    <a:lstStyle/>
                    <a:p>
                      <a:pPr algn="l" fontAlgn="b"/>
                      <a:endParaRPr lang="en-GB" sz="3200" b="0" i="0" u="none" strike="noStrike" dirty="0">
                        <a:effectLst/>
                        <a:latin typeface="Arial" panose="020B0604020202020204" pitchFamily="34" charset="0"/>
                      </a:endParaRPr>
                    </a:p>
                  </a:txBody>
                  <a:tcPr marL="6350" marR="6350" marT="6350" marB="0" anchor="b"/>
                </a:tc>
                <a:tc>
                  <a:txBody>
                    <a:bodyPr/>
                    <a:lstStyle/>
                    <a:p>
                      <a:pPr algn="l" fontAlgn="b"/>
                      <a:r>
                        <a:rPr lang="en-GB" sz="3200" u="none" strike="noStrike" dirty="0">
                          <a:effectLst/>
                        </a:rPr>
                        <a:t>DZA</a:t>
                      </a:r>
                      <a:endParaRPr lang="en-GB" sz="3200" b="0" i="0" u="none" strike="noStrike" dirty="0">
                        <a:effectLst/>
                        <a:latin typeface="Arial" panose="020B0604020202020204" pitchFamily="34" charset="0"/>
                      </a:endParaRPr>
                    </a:p>
                  </a:txBody>
                  <a:tcPr marL="6350" marR="6350" marT="6350" marB="0" anchor="b"/>
                </a:tc>
                <a:tc>
                  <a:txBody>
                    <a:bodyPr/>
                    <a:lstStyle/>
                    <a:p>
                      <a:pPr algn="l" fontAlgn="b"/>
                      <a:r>
                        <a:rPr lang="en-GB" sz="3200" u="none" strike="noStrike" dirty="0">
                          <a:effectLst/>
                        </a:rPr>
                        <a:t>MOR</a:t>
                      </a:r>
                      <a:endParaRPr lang="en-GB" sz="3200" b="0" i="0" u="none" strike="noStrike" dirty="0">
                        <a:effectLst/>
                        <a:latin typeface="Arial" panose="020B0604020202020204" pitchFamily="34" charset="0"/>
                      </a:endParaRPr>
                    </a:p>
                  </a:txBody>
                  <a:tcPr marL="6350" marR="6350" marT="6350" marB="0" anchor="b"/>
                </a:tc>
                <a:tc>
                  <a:txBody>
                    <a:bodyPr/>
                    <a:lstStyle/>
                    <a:p>
                      <a:pPr algn="l" fontAlgn="b"/>
                      <a:r>
                        <a:rPr lang="en-GB" sz="3200" u="none" strike="noStrike" dirty="0">
                          <a:effectLst/>
                        </a:rPr>
                        <a:t>TUN</a:t>
                      </a:r>
                      <a:endParaRPr lang="en-GB" sz="32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2057903842"/>
                  </a:ext>
                </a:extLst>
              </a:tr>
              <a:tr h="389438">
                <a:tc>
                  <a:txBody>
                    <a:bodyPr/>
                    <a:lstStyle/>
                    <a:p>
                      <a:pPr algn="l" fontAlgn="b"/>
                      <a:r>
                        <a:rPr lang="en-GB" sz="3200" u="none" strike="noStrike" dirty="0">
                          <a:effectLst/>
                        </a:rPr>
                        <a:t>FRA</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solidFill>
                            <a:srgbClr val="FF0000"/>
                          </a:solidFill>
                          <a:effectLst/>
                        </a:rPr>
                        <a:t>33,3</a:t>
                      </a:r>
                      <a:endParaRPr lang="en-GB" sz="3200" b="0" i="0" u="none" strike="noStrike" dirty="0">
                        <a:solidFill>
                          <a:srgbClr val="FF0000"/>
                        </a:solidFill>
                        <a:effectLst/>
                        <a:latin typeface="Arial" panose="020B0604020202020204" pitchFamily="34" charset="0"/>
                      </a:endParaRPr>
                    </a:p>
                  </a:txBody>
                  <a:tcPr marL="6350" marR="6350" marT="6350" marB="0" anchor="b"/>
                </a:tc>
                <a:tc>
                  <a:txBody>
                    <a:bodyPr/>
                    <a:lstStyle/>
                    <a:p>
                      <a:pPr algn="r" fontAlgn="b"/>
                      <a:r>
                        <a:rPr lang="en-GB" sz="3200" u="none" strike="noStrike" dirty="0">
                          <a:solidFill>
                            <a:srgbClr val="FF0000"/>
                          </a:solidFill>
                          <a:effectLst/>
                        </a:rPr>
                        <a:t>28,8</a:t>
                      </a:r>
                      <a:endParaRPr lang="en-GB" sz="3200" b="0" i="0" u="none" strike="noStrike" dirty="0">
                        <a:solidFill>
                          <a:srgbClr val="FF0000"/>
                        </a:solidFill>
                        <a:effectLst/>
                        <a:latin typeface="Arial" panose="020B0604020202020204" pitchFamily="34" charset="0"/>
                      </a:endParaRPr>
                    </a:p>
                  </a:txBody>
                  <a:tcPr marL="6350" marR="6350" marT="6350" marB="0" anchor="b"/>
                </a:tc>
                <a:tc>
                  <a:txBody>
                    <a:bodyPr/>
                    <a:lstStyle/>
                    <a:p>
                      <a:pPr algn="r" fontAlgn="b"/>
                      <a:r>
                        <a:rPr lang="en-GB" sz="3200" u="none" strike="noStrike" dirty="0">
                          <a:solidFill>
                            <a:srgbClr val="FF0000"/>
                          </a:solidFill>
                          <a:effectLst/>
                        </a:rPr>
                        <a:t>26,6</a:t>
                      </a:r>
                      <a:endParaRPr lang="en-GB" sz="3200" b="0" i="0" u="none" strike="noStrike" dirty="0">
                        <a:solidFill>
                          <a:srgbClr val="FF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78203155"/>
                  </a:ext>
                </a:extLst>
              </a:tr>
              <a:tr h="389438">
                <a:tc>
                  <a:txBody>
                    <a:bodyPr/>
                    <a:lstStyle/>
                    <a:p>
                      <a:pPr algn="l" fontAlgn="b"/>
                      <a:r>
                        <a:rPr lang="en-GB" sz="3200" u="none" strike="noStrike" dirty="0">
                          <a:effectLst/>
                        </a:rPr>
                        <a:t>CAN</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a:effectLst/>
                        </a:rPr>
                        <a:t>28,8</a:t>
                      </a:r>
                      <a:endParaRPr lang="en-GB" sz="3200" b="0" i="0" u="none" strike="noStrike">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21,7</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10,2</a:t>
                      </a:r>
                      <a:endParaRPr lang="en-GB" sz="32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2971072430"/>
                  </a:ext>
                </a:extLst>
              </a:tr>
              <a:tr h="389438">
                <a:tc>
                  <a:txBody>
                    <a:bodyPr/>
                    <a:lstStyle/>
                    <a:p>
                      <a:pPr algn="l" fontAlgn="b"/>
                      <a:r>
                        <a:rPr lang="en-GB" sz="3200" u="none" strike="noStrike" dirty="0">
                          <a:effectLst/>
                        </a:rPr>
                        <a:t>GER</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a:effectLst/>
                        </a:rPr>
                        <a:t>20,5</a:t>
                      </a:r>
                      <a:endParaRPr lang="en-GB" sz="3200" b="0" i="0" u="none" strike="noStrike">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21,5</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9,6</a:t>
                      </a:r>
                      <a:endParaRPr lang="en-GB" sz="32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660493742"/>
                  </a:ext>
                </a:extLst>
              </a:tr>
              <a:tr h="389438">
                <a:tc>
                  <a:txBody>
                    <a:bodyPr/>
                    <a:lstStyle/>
                    <a:p>
                      <a:pPr algn="l" fontAlgn="b"/>
                      <a:r>
                        <a:rPr lang="en-GB" sz="3200" u="none" strike="noStrike" dirty="0">
                          <a:effectLst/>
                        </a:rPr>
                        <a:t>SPA</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a:effectLst/>
                        </a:rPr>
                        <a:t>18,5</a:t>
                      </a:r>
                      <a:endParaRPr lang="en-GB" sz="3200" b="0" i="0" u="none" strike="noStrike">
                        <a:effectLst/>
                        <a:latin typeface="Arial" panose="020B0604020202020204" pitchFamily="34" charset="0"/>
                      </a:endParaRPr>
                    </a:p>
                  </a:txBody>
                  <a:tcPr marL="6350" marR="6350" marT="6350" marB="0" anchor="b"/>
                </a:tc>
                <a:tc>
                  <a:txBody>
                    <a:bodyPr/>
                    <a:lstStyle/>
                    <a:p>
                      <a:pPr algn="r" fontAlgn="b"/>
                      <a:r>
                        <a:rPr lang="en-GB" sz="3200" u="none" strike="noStrike">
                          <a:effectLst/>
                        </a:rPr>
                        <a:t>21,9</a:t>
                      </a:r>
                      <a:endParaRPr lang="en-GB" sz="3200" b="0" i="0" u="none" strike="noStrike">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1,1</a:t>
                      </a:r>
                      <a:endParaRPr lang="en-GB" sz="32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297941617"/>
                  </a:ext>
                </a:extLst>
              </a:tr>
              <a:tr h="389438">
                <a:tc>
                  <a:txBody>
                    <a:bodyPr/>
                    <a:lstStyle/>
                    <a:p>
                      <a:pPr algn="l" fontAlgn="b"/>
                      <a:r>
                        <a:rPr lang="en-GB" sz="3200" u="none" strike="noStrike" dirty="0">
                          <a:effectLst/>
                        </a:rPr>
                        <a:t>ITA</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16,0</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22,7</a:t>
                      </a:r>
                      <a:endParaRPr lang="en-GB" sz="3200" b="0" i="0" u="none" strike="noStrike" dirty="0">
                        <a:effectLst/>
                        <a:latin typeface="Arial" panose="020B0604020202020204" pitchFamily="34" charset="0"/>
                      </a:endParaRPr>
                    </a:p>
                  </a:txBody>
                  <a:tcPr marL="6350" marR="6350" marT="6350" marB="0" anchor="b"/>
                </a:tc>
                <a:tc>
                  <a:txBody>
                    <a:bodyPr/>
                    <a:lstStyle/>
                    <a:p>
                      <a:pPr algn="r" fontAlgn="b"/>
                      <a:r>
                        <a:rPr lang="en-GB" sz="3200" u="none" strike="noStrike" dirty="0">
                          <a:effectLst/>
                        </a:rPr>
                        <a:t>11,9</a:t>
                      </a:r>
                      <a:endParaRPr lang="en-GB" sz="32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305356754"/>
                  </a:ext>
                </a:extLst>
              </a:tr>
            </a:tbl>
          </a:graphicData>
        </a:graphic>
      </p:graphicFrame>
      <p:sp>
        <p:nvSpPr>
          <p:cNvPr id="12" name="Rectangle 11">
            <a:extLst>
              <a:ext uri="{FF2B5EF4-FFF2-40B4-BE49-F238E27FC236}">
                <a16:creationId xmlns:a16="http://schemas.microsoft.com/office/drawing/2014/main" id="{C3528A96-871A-4E9D-82C3-59AF404024DC}"/>
              </a:ext>
            </a:extLst>
          </p:cNvPr>
          <p:cNvSpPr/>
          <p:nvPr/>
        </p:nvSpPr>
        <p:spPr>
          <a:xfrm>
            <a:off x="6561439" y="3372303"/>
            <a:ext cx="3952240" cy="435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Arab Barometer, 2020</a:t>
            </a:r>
          </a:p>
        </p:txBody>
      </p:sp>
    </p:spTree>
    <p:extLst>
      <p:ext uri="{BB962C8B-B14F-4D97-AF65-F5344CB8AC3E}">
        <p14:creationId xmlns:p14="http://schemas.microsoft.com/office/powerpoint/2010/main" val="16879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A5EA8-82D5-479E-98AD-EFF3AFCD8AE5}"/>
              </a:ext>
            </a:extLst>
          </p:cNvPr>
          <p:cNvSpPr>
            <a:spLocks noGrp="1"/>
          </p:cNvSpPr>
          <p:nvPr>
            <p:ph type="title"/>
          </p:nvPr>
        </p:nvSpPr>
        <p:spPr/>
        <p:txBody>
          <a:bodyPr/>
          <a:lstStyle/>
          <a:p>
            <a:r>
              <a:rPr lang="en-US" b="1" dirty="0">
                <a:solidFill>
                  <a:srgbClr val="FF0000"/>
                </a:solidFill>
              </a:rPr>
              <a:t>Step 3</a:t>
            </a:r>
            <a:r>
              <a:rPr lang="en-US" dirty="0"/>
              <a:t>. Decision Making  </a:t>
            </a:r>
          </a:p>
        </p:txBody>
      </p:sp>
      <p:graphicFrame>
        <p:nvGraphicFramePr>
          <p:cNvPr id="10" name="Graphique 9">
            <a:extLst>
              <a:ext uri="{FF2B5EF4-FFF2-40B4-BE49-F238E27FC236}">
                <a16:creationId xmlns:a16="http://schemas.microsoft.com/office/drawing/2014/main" id="{8885C8AC-6561-4F54-B4BE-0FA302650A94}"/>
              </a:ext>
            </a:extLst>
          </p:cNvPr>
          <p:cNvGraphicFramePr>
            <a:graphicFrameLocks/>
          </p:cNvGraphicFramePr>
          <p:nvPr>
            <p:extLst>
              <p:ext uri="{D42A27DB-BD31-4B8C-83A1-F6EECF244321}">
                <p14:modId xmlns:p14="http://schemas.microsoft.com/office/powerpoint/2010/main" val="952314029"/>
              </p:ext>
            </p:extLst>
          </p:nvPr>
        </p:nvGraphicFramePr>
        <p:xfrm>
          <a:off x="479502" y="1750368"/>
          <a:ext cx="5556211" cy="430474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AA24B4D-7DF2-4627-B79A-C77C4E3FC6C6}"/>
              </a:ext>
            </a:extLst>
          </p:cNvPr>
          <p:cNvSpPr/>
          <p:nvPr/>
        </p:nvSpPr>
        <p:spPr>
          <a:xfrm>
            <a:off x="6390798" y="3008124"/>
            <a:ext cx="5556211"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North African people are subjected to visa. Latest trends show around 25% of visa application were refused (2019), top Maghreban country Algeria (40%). Une Moyenne de 20% pour les 5 pays du Sahel, don’t le </a:t>
            </a:r>
            <a:r>
              <a:rPr lang="en-US" sz="2800" dirty="0" err="1">
                <a:latin typeface="Times New Roman" panose="02020603050405020304" pitchFamily="18" charset="0"/>
                <a:cs typeface="Times New Roman" panose="02020603050405020304" pitchFamily="18" charset="0"/>
              </a:rPr>
              <a:t>Tchad</a:t>
            </a:r>
            <a:r>
              <a:rPr lang="en-US" sz="2800" dirty="0">
                <a:latin typeface="Times New Roman" panose="02020603050405020304" pitchFamily="18" charset="0"/>
                <a:cs typeface="Times New Roman" panose="02020603050405020304" pitchFamily="18" charset="0"/>
              </a:rPr>
              <a:t> avec le maximum, 30%</a:t>
            </a:r>
          </a:p>
        </p:txBody>
      </p:sp>
      <p:sp>
        <p:nvSpPr>
          <p:cNvPr id="14" name="Rectangle 13">
            <a:extLst>
              <a:ext uri="{FF2B5EF4-FFF2-40B4-BE49-F238E27FC236}">
                <a16:creationId xmlns:a16="http://schemas.microsoft.com/office/drawing/2014/main" id="{B050E677-4669-4C63-A08A-031B528BFB57}"/>
              </a:ext>
            </a:extLst>
          </p:cNvPr>
          <p:cNvSpPr/>
          <p:nvPr/>
        </p:nvSpPr>
        <p:spPr>
          <a:xfrm rot="10800000" flipV="1">
            <a:off x="1321001" y="6198521"/>
            <a:ext cx="4210050" cy="582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EU (2019)</a:t>
            </a:r>
          </a:p>
        </p:txBody>
      </p:sp>
      <p:pic>
        <p:nvPicPr>
          <p:cNvPr id="3" name="Image 2">
            <a:extLst>
              <a:ext uri="{FF2B5EF4-FFF2-40B4-BE49-F238E27FC236}">
                <a16:creationId xmlns:a16="http://schemas.microsoft.com/office/drawing/2014/main" id="{8D5C6C19-3A20-4663-A0E8-EB3480E8D0F6}"/>
              </a:ext>
            </a:extLst>
          </p:cNvPr>
          <p:cNvPicPr>
            <a:picLocks noChangeAspect="1"/>
          </p:cNvPicPr>
          <p:nvPr/>
        </p:nvPicPr>
        <p:blipFill>
          <a:blip r:embed="rId3"/>
          <a:stretch>
            <a:fillRect/>
          </a:stretch>
        </p:blipFill>
        <p:spPr>
          <a:xfrm>
            <a:off x="7147933" y="0"/>
            <a:ext cx="5044068" cy="2071421"/>
          </a:xfrm>
          <a:prstGeom prst="rect">
            <a:avLst/>
          </a:prstGeom>
        </p:spPr>
      </p:pic>
      <p:sp>
        <p:nvSpPr>
          <p:cNvPr id="8" name="Rectangle 7">
            <a:extLst>
              <a:ext uri="{FF2B5EF4-FFF2-40B4-BE49-F238E27FC236}">
                <a16:creationId xmlns:a16="http://schemas.microsoft.com/office/drawing/2014/main" id="{4D15214D-40CD-4AC4-9441-52C633CAE08E}"/>
              </a:ext>
            </a:extLst>
          </p:cNvPr>
          <p:cNvSpPr/>
          <p:nvPr/>
        </p:nvSpPr>
        <p:spPr>
          <a:xfrm rot="10800000" flipV="1">
            <a:off x="7350047" y="2352996"/>
            <a:ext cx="4210050" cy="340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The conversation website</a:t>
            </a:r>
          </a:p>
        </p:txBody>
      </p:sp>
    </p:spTree>
    <p:extLst>
      <p:ext uri="{BB962C8B-B14F-4D97-AF65-F5344CB8AC3E}">
        <p14:creationId xmlns:p14="http://schemas.microsoft.com/office/powerpoint/2010/main" val="42025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5F5BE-D32A-4DEB-B321-1301334B7244}"/>
              </a:ext>
            </a:extLst>
          </p:cNvPr>
          <p:cNvSpPr>
            <a:spLocks noGrp="1"/>
          </p:cNvSpPr>
          <p:nvPr>
            <p:ph type="title"/>
          </p:nvPr>
        </p:nvSpPr>
        <p:spPr>
          <a:xfrm>
            <a:off x="76200" y="66435"/>
            <a:ext cx="11437620" cy="1378305"/>
          </a:xfrm>
        </p:spPr>
        <p:txBody>
          <a:bodyPr>
            <a:normAutofit/>
          </a:bodyPr>
          <a:lstStyle/>
          <a:p>
            <a:pPr algn="ctr"/>
            <a:r>
              <a:rPr lang="en-US" b="1" dirty="0">
                <a:solidFill>
                  <a:srgbClr val="FF0000"/>
                </a:solidFill>
              </a:rPr>
              <a:t>Step 4</a:t>
            </a:r>
            <a:br>
              <a:rPr lang="en-US" b="1" dirty="0">
                <a:solidFill>
                  <a:srgbClr val="FF0000"/>
                </a:solidFill>
              </a:rPr>
            </a:br>
            <a:r>
              <a:rPr lang="en-US" sz="4000" dirty="0"/>
              <a:t>Routes : Air, land and Sea : Refuse at entry in EU28</a:t>
            </a:r>
          </a:p>
        </p:txBody>
      </p:sp>
      <p:sp>
        <p:nvSpPr>
          <p:cNvPr id="8" name="Rectangle 7">
            <a:extLst>
              <a:ext uri="{FF2B5EF4-FFF2-40B4-BE49-F238E27FC236}">
                <a16:creationId xmlns:a16="http://schemas.microsoft.com/office/drawing/2014/main" id="{128DC83F-0016-44D2-AFCA-A6601F8A800A}"/>
              </a:ext>
            </a:extLst>
          </p:cNvPr>
          <p:cNvSpPr/>
          <p:nvPr/>
        </p:nvSpPr>
        <p:spPr>
          <a:xfrm>
            <a:off x="3529061" y="4397572"/>
            <a:ext cx="3952240" cy="30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Eurostat, 2019</a:t>
            </a:r>
          </a:p>
        </p:txBody>
      </p:sp>
      <p:graphicFrame>
        <p:nvGraphicFramePr>
          <p:cNvPr id="3" name="Tableau 2">
            <a:extLst>
              <a:ext uri="{FF2B5EF4-FFF2-40B4-BE49-F238E27FC236}">
                <a16:creationId xmlns:a16="http://schemas.microsoft.com/office/drawing/2014/main" id="{7D8D068D-F376-4B5A-88F9-CFDB22D643E8}"/>
              </a:ext>
            </a:extLst>
          </p:cNvPr>
          <p:cNvGraphicFramePr>
            <a:graphicFrameLocks noGrp="1"/>
          </p:cNvGraphicFramePr>
          <p:nvPr>
            <p:extLst>
              <p:ext uri="{D42A27DB-BD31-4B8C-83A1-F6EECF244321}">
                <p14:modId xmlns:p14="http://schemas.microsoft.com/office/powerpoint/2010/main" val="3457198254"/>
              </p:ext>
            </p:extLst>
          </p:nvPr>
        </p:nvGraphicFramePr>
        <p:xfrm>
          <a:off x="770562" y="2015927"/>
          <a:ext cx="10068672" cy="2217025"/>
        </p:xfrm>
        <a:graphic>
          <a:graphicData uri="http://schemas.openxmlformats.org/drawingml/2006/table">
            <a:tbl>
              <a:tblPr>
                <a:tableStyleId>{5C22544A-7EE6-4342-B048-85BDC9FD1C3A}</a:tableStyleId>
              </a:tblPr>
              <a:tblGrid>
                <a:gridCol w="1258584">
                  <a:extLst>
                    <a:ext uri="{9D8B030D-6E8A-4147-A177-3AD203B41FA5}">
                      <a16:colId xmlns:a16="http://schemas.microsoft.com/office/drawing/2014/main" val="3582992172"/>
                    </a:ext>
                  </a:extLst>
                </a:gridCol>
                <a:gridCol w="1258584">
                  <a:extLst>
                    <a:ext uri="{9D8B030D-6E8A-4147-A177-3AD203B41FA5}">
                      <a16:colId xmlns:a16="http://schemas.microsoft.com/office/drawing/2014/main" val="3303354817"/>
                    </a:ext>
                  </a:extLst>
                </a:gridCol>
                <a:gridCol w="1258584">
                  <a:extLst>
                    <a:ext uri="{9D8B030D-6E8A-4147-A177-3AD203B41FA5}">
                      <a16:colId xmlns:a16="http://schemas.microsoft.com/office/drawing/2014/main" val="2268873113"/>
                    </a:ext>
                  </a:extLst>
                </a:gridCol>
                <a:gridCol w="1258584">
                  <a:extLst>
                    <a:ext uri="{9D8B030D-6E8A-4147-A177-3AD203B41FA5}">
                      <a16:colId xmlns:a16="http://schemas.microsoft.com/office/drawing/2014/main" val="1381819286"/>
                    </a:ext>
                  </a:extLst>
                </a:gridCol>
                <a:gridCol w="1258584">
                  <a:extLst>
                    <a:ext uri="{9D8B030D-6E8A-4147-A177-3AD203B41FA5}">
                      <a16:colId xmlns:a16="http://schemas.microsoft.com/office/drawing/2014/main" val="414332209"/>
                    </a:ext>
                  </a:extLst>
                </a:gridCol>
                <a:gridCol w="1258584">
                  <a:extLst>
                    <a:ext uri="{9D8B030D-6E8A-4147-A177-3AD203B41FA5}">
                      <a16:colId xmlns:a16="http://schemas.microsoft.com/office/drawing/2014/main" val="3029403257"/>
                    </a:ext>
                  </a:extLst>
                </a:gridCol>
                <a:gridCol w="1258584">
                  <a:extLst>
                    <a:ext uri="{9D8B030D-6E8A-4147-A177-3AD203B41FA5}">
                      <a16:colId xmlns:a16="http://schemas.microsoft.com/office/drawing/2014/main" val="946658117"/>
                    </a:ext>
                  </a:extLst>
                </a:gridCol>
                <a:gridCol w="1258584">
                  <a:extLst>
                    <a:ext uri="{9D8B030D-6E8A-4147-A177-3AD203B41FA5}">
                      <a16:colId xmlns:a16="http://schemas.microsoft.com/office/drawing/2014/main" val="2205978164"/>
                    </a:ext>
                  </a:extLst>
                </a:gridCol>
              </a:tblGrid>
              <a:tr h="443405">
                <a:tc>
                  <a:txBody>
                    <a:bodyPr/>
                    <a:lstStyle/>
                    <a:p>
                      <a:pPr algn="l" fontAlgn="b"/>
                      <a:r>
                        <a:rPr lang="en-GB" sz="2400" u="none" strike="noStrike" dirty="0">
                          <a:effectLst/>
                        </a:rPr>
                        <a:t>Routes</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a:effectLst/>
                        </a:rPr>
                        <a:t>2013</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2014</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2015</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2016</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a:effectLst/>
                        </a:rPr>
                        <a:t>2017</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2018</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2019</a:t>
                      </a:r>
                      <a:endParaRPr lang="en-GB" sz="2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512456614"/>
                  </a:ext>
                </a:extLst>
              </a:tr>
              <a:tr h="443405">
                <a:tc>
                  <a:txBody>
                    <a:bodyPr/>
                    <a:lstStyle/>
                    <a:p>
                      <a:pPr algn="l" fontAlgn="b"/>
                      <a:r>
                        <a:rPr lang="en-GB" sz="2400" u="none" strike="noStrike" dirty="0">
                          <a:effectLst/>
                        </a:rPr>
                        <a:t>Land</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a:effectLst/>
                        </a:rPr>
                        <a:t>83,9</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81,4</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80,7</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82,2</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81,5</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82,5</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87,9</a:t>
                      </a:r>
                      <a:endParaRPr lang="en-GB" sz="2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20509472"/>
                  </a:ext>
                </a:extLst>
              </a:tr>
              <a:tr h="443405">
                <a:tc>
                  <a:txBody>
                    <a:bodyPr/>
                    <a:lstStyle/>
                    <a:p>
                      <a:pPr algn="l" fontAlgn="b"/>
                      <a:r>
                        <a:rPr lang="en-GB" sz="2400" u="none" strike="noStrike" dirty="0">
                          <a:effectLst/>
                        </a:rPr>
                        <a:t>Sea</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a:effectLst/>
                        </a:rPr>
                        <a:t>2,3</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2,7</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2,7</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3,1</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3,3</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2,4</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1,7</a:t>
                      </a:r>
                      <a:endParaRPr lang="en-GB" sz="2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545611539"/>
                  </a:ext>
                </a:extLst>
              </a:tr>
              <a:tr h="443405">
                <a:tc>
                  <a:txBody>
                    <a:bodyPr/>
                    <a:lstStyle/>
                    <a:p>
                      <a:pPr algn="l" fontAlgn="b"/>
                      <a:r>
                        <a:rPr lang="en-GB" sz="2400" u="none" strike="noStrike" dirty="0">
                          <a:effectLst/>
                        </a:rPr>
                        <a:t>Air</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a:effectLst/>
                        </a:rPr>
                        <a:t>13,8</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16,0</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16,6</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14,7</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15,2</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15,1</a:t>
                      </a:r>
                      <a:endParaRPr lang="en-GB" sz="2400" b="0" i="0" u="none" strike="noStrike">
                        <a:effectLst/>
                        <a:latin typeface="Arial" panose="020B0604020202020204" pitchFamily="34" charset="0"/>
                      </a:endParaRPr>
                    </a:p>
                  </a:txBody>
                  <a:tcPr marL="6350" marR="6350" marT="6350" marB="0" anchor="b"/>
                </a:tc>
                <a:tc>
                  <a:txBody>
                    <a:bodyPr/>
                    <a:lstStyle/>
                    <a:p>
                      <a:pPr algn="r" fontAlgn="b"/>
                      <a:r>
                        <a:rPr lang="en-GB" sz="2400" u="none" strike="noStrike">
                          <a:effectLst/>
                        </a:rPr>
                        <a:t>10,4</a:t>
                      </a:r>
                      <a:endParaRPr lang="en-GB" sz="2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379044320"/>
                  </a:ext>
                </a:extLst>
              </a:tr>
              <a:tr h="443405">
                <a:tc>
                  <a:txBody>
                    <a:bodyPr/>
                    <a:lstStyle/>
                    <a:p>
                      <a:pPr algn="l" fontAlgn="b"/>
                      <a:r>
                        <a:rPr lang="en-GB" sz="2400" u="none" strike="noStrike" dirty="0">
                          <a:effectLst/>
                        </a:rPr>
                        <a:t>Total</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tc>
                  <a:txBody>
                    <a:bodyPr/>
                    <a:lstStyle/>
                    <a:p>
                      <a:pPr algn="r" fontAlgn="b"/>
                      <a:r>
                        <a:rPr lang="en-GB" sz="2400" u="none" strike="noStrike" dirty="0">
                          <a:effectLst/>
                        </a:rPr>
                        <a:t>100</a:t>
                      </a:r>
                      <a:endParaRPr lang="en-GB" sz="2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2071534132"/>
                  </a:ext>
                </a:extLst>
              </a:tr>
            </a:tbl>
          </a:graphicData>
        </a:graphic>
      </p:graphicFrame>
      <p:sp>
        <p:nvSpPr>
          <p:cNvPr id="7" name="Rectangle 6">
            <a:extLst>
              <a:ext uri="{FF2B5EF4-FFF2-40B4-BE49-F238E27FC236}">
                <a16:creationId xmlns:a16="http://schemas.microsoft.com/office/drawing/2014/main" id="{54C3D36C-15AF-41E0-9D3C-E5A2BF734886}"/>
              </a:ext>
            </a:extLst>
          </p:cNvPr>
          <p:cNvSpPr/>
          <p:nvPr/>
        </p:nvSpPr>
        <p:spPr>
          <a:xfrm>
            <a:off x="5352836" y="535283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418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4800F-CB54-4265-8D95-C3F7406D93BB}"/>
              </a:ext>
            </a:extLst>
          </p:cNvPr>
          <p:cNvSpPr>
            <a:spLocks noGrp="1"/>
          </p:cNvSpPr>
          <p:nvPr>
            <p:ph type="title"/>
          </p:nvPr>
        </p:nvSpPr>
        <p:spPr/>
        <p:txBody>
          <a:bodyPr/>
          <a:lstStyle/>
          <a:p>
            <a:r>
              <a:rPr lang="en-US" dirty="0">
                <a:solidFill>
                  <a:srgbClr val="FF0000"/>
                </a:solidFill>
              </a:rPr>
              <a:t> Step 5. </a:t>
            </a:r>
            <a:r>
              <a:rPr lang="en-US" dirty="0"/>
              <a:t>Migrants “to be” </a:t>
            </a:r>
            <a:r>
              <a:rPr lang="en-US" b="1" dirty="0"/>
              <a:t>arrested</a:t>
            </a:r>
            <a:r>
              <a:rPr lang="en-US" dirty="0"/>
              <a:t> before and on departure form North Africa</a:t>
            </a:r>
          </a:p>
        </p:txBody>
      </p:sp>
      <p:sp>
        <p:nvSpPr>
          <p:cNvPr id="3" name="Espace réservé du contenu 2">
            <a:extLst>
              <a:ext uri="{FF2B5EF4-FFF2-40B4-BE49-F238E27FC236}">
                <a16:creationId xmlns:a16="http://schemas.microsoft.com/office/drawing/2014/main" id="{8855A37B-7D57-4308-96D4-2A92F9A44078}"/>
              </a:ext>
            </a:extLst>
          </p:cNvPr>
          <p:cNvSpPr>
            <a:spLocks noGrp="1"/>
          </p:cNvSpPr>
          <p:nvPr>
            <p:ph idx="1"/>
          </p:nvPr>
        </p:nvSpPr>
        <p:spPr>
          <a:xfrm>
            <a:off x="345040" y="1897544"/>
            <a:ext cx="11572982" cy="4146418"/>
          </a:xfrm>
        </p:spPr>
        <p:txBody>
          <a:bodyPr>
            <a:normAutofit/>
          </a:bodyPr>
          <a:lstStyle/>
          <a:p>
            <a:pPr marL="0" indent="0">
              <a:buNone/>
            </a:pPr>
            <a:r>
              <a:rPr lang="en-US" dirty="0"/>
              <a:t>Irregular Migration is a hot issue for North African countries. High level meetings are organised to discuss ways and means to combat this phenomenon since the 1990s- Recent Statistics revealed from different sources</a:t>
            </a:r>
          </a:p>
          <a:p>
            <a:r>
              <a:rPr lang="en-US" dirty="0"/>
              <a:t>Morocco </a:t>
            </a:r>
            <a:r>
              <a:rPr lang="en-GB" dirty="0"/>
              <a:t>detected 27 000 irregular migrants and dismantled more than 60 smuggling networks in 2019 </a:t>
            </a:r>
          </a:p>
          <a:p>
            <a:r>
              <a:rPr lang="en-US" dirty="0"/>
              <a:t> Algeria : 8184 Algerian Haraga and 619 smugglers arrested (GN, mars 21)</a:t>
            </a:r>
          </a:p>
          <a:p>
            <a:r>
              <a:rPr lang="en-US" dirty="0"/>
              <a:t>From Tunisia :no recent data available : from 2011 up to 2016, Police arrested some 14 000 persons trying to migrate.</a:t>
            </a:r>
          </a:p>
        </p:txBody>
      </p:sp>
    </p:spTree>
    <p:extLst>
      <p:ext uri="{BB962C8B-B14F-4D97-AF65-F5344CB8AC3E}">
        <p14:creationId xmlns:p14="http://schemas.microsoft.com/office/powerpoint/2010/main" val="42926412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4D5C1-B9AD-4226-8CD7-04DC605259DA}"/>
              </a:ext>
            </a:extLst>
          </p:cNvPr>
          <p:cNvSpPr>
            <a:spLocks noGrp="1"/>
          </p:cNvSpPr>
          <p:nvPr>
            <p:ph type="title"/>
          </p:nvPr>
        </p:nvSpPr>
        <p:spPr>
          <a:xfrm>
            <a:off x="0" y="8439"/>
            <a:ext cx="12192000" cy="1249680"/>
          </a:xfrm>
        </p:spPr>
        <p:txBody>
          <a:bodyPr>
            <a:normAutofit/>
          </a:bodyPr>
          <a:lstStyle/>
          <a:p>
            <a:pPr algn="ctr"/>
            <a:r>
              <a:rPr lang="en-US" b="1" dirty="0">
                <a:solidFill>
                  <a:srgbClr val="FF0000"/>
                </a:solidFill>
              </a:rPr>
              <a:t>Step 6</a:t>
            </a:r>
            <a:r>
              <a:rPr lang="en-US" dirty="0"/>
              <a:t>. World Missing Migrants (IOM)</a:t>
            </a:r>
          </a:p>
        </p:txBody>
      </p:sp>
      <p:pic>
        <p:nvPicPr>
          <p:cNvPr id="3" name="Image 2">
            <a:extLst>
              <a:ext uri="{FF2B5EF4-FFF2-40B4-BE49-F238E27FC236}">
                <a16:creationId xmlns:a16="http://schemas.microsoft.com/office/drawing/2014/main" id="{14028C1B-FDC0-4411-9346-18514C443859}"/>
              </a:ext>
            </a:extLst>
          </p:cNvPr>
          <p:cNvPicPr>
            <a:picLocks noChangeAspect="1"/>
          </p:cNvPicPr>
          <p:nvPr/>
        </p:nvPicPr>
        <p:blipFill>
          <a:blip r:embed="rId2"/>
          <a:stretch>
            <a:fillRect/>
          </a:stretch>
        </p:blipFill>
        <p:spPr>
          <a:xfrm>
            <a:off x="351176" y="1258119"/>
            <a:ext cx="6448889" cy="4157096"/>
          </a:xfrm>
          <a:prstGeom prst="rect">
            <a:avLst/>
          </a:prstGeom>
        </p:spPr>
      </p:pic>
      <p:sp>
        <p:nvSpPr>
          <p:cNvPr id="4" name="Rectangle 3">
            <a:extLst>
              <a:ext uri="{FF2B5EF4-FFF2-40B4-BE49-F238E27FC236}">
                <a16:creationId xmlns:a16="http://schemas.microsoft.com/office/drawing/2014/main" id="{0828A7D2-D62C-4E18-8598-9927D342319A}"/>
              </a:ext>
            </a:extLst>
          </p:cNvPr>
          <p:cNvSpPr/>
          <p:nvPr/>
        </p:nvSpPr>
        <p:spPr>
          <a:xfrm>
            <a:off x="458470" y="5774614"/>
            <a:ext cx="5610703" cy="369332"/>
          </a:xfrm>
          <a:prstGeom prst="rect">
            <a:avLst/>
          </a:prstGeom>
        </p:spPr>
        <p:txBody>
          <a:bodyPr wrap="none">
            <a:spAutoFit/>
          </a:bodyPr>
          <a:lstStyle/>
          <a:p>
            <a:r>
              <a:rPr lang="en-US" dirty="0"/>
              <a:t>https://data.humdata.org/visualization/missing-migrants/</a:t>
            </a:r>
          </a:p>
        </p:txBody>
      </p:sp>
      <p:pic>
        <p:nvPicPr>
          <p:cNvPr id="5" name="Image 4">
            <a:extLst>
              <a:ext uri="{FF2B5EF4-FFF2-40B4-BE49-F238E27FC236}">
                <a16:creationId xmlns:a16="http://schemas.microsoft.com/office/drawing/2014/main" id="{818F1C4F-0E37-4C5B-A798-9355CB1C51B2}"/>
              </a:ext>
            </a:extLst>
          </p:cNvPr>
          <p:cNvPicPr>
            <a:picLocks noChangeAspect="1"/>
          </p:cNvPicPr>
          <p:nvPr/>
        </p:nvPicPr>
        <p:blipFill>
          <a:blip r:embed="rId3"/>
          <a:stretch>
            <a:fillRect/>
          </a:stretch>
        </p:blipFill>
        <p:spPr>
          <a:xfrm>
            <a:off x="7236289" y="1220919"/>
            <a:ext cx="4612969" cy="2848796"/>
          </a:xfrm>
          <a:prstGeom prst="rect">
            <a:avLst/>
          </a:prstGeom>
        </p:spPr>
      </p:pic>
      <p:sp>
        <p:nvSpPr>
          <p:cNvPr id="6" name="Rectangle : coins arrondis 5">
            <a:extLst>
              <a:ext uri="{FF2B5EF4-FFF2-40B4-BE49-F238E27FC236}">
                <a16:creationId xmlns:a16="http://schemas.microsoft.com/office/drawing/2014/main" id="{0A5F57B0-6CBC-4B07-A6A2-806ED4E2D0C8}"/>
              </a:ext>
            </a:extLst>
          </p:cNvPr>
          <p:cNvSpPr/>
          <p:nvPr/>
        </p:nvSpPr>
        <p:spPr>
          <a:xfrm>
            <a:off x="7530957" y="4490720"/>
            <a:ext cx="4202573" cy="1653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Rescue ships owned by non-governmental organizations (NGOs) have saved nearly 400 irregular migrants from drowning in the Mediterranean region.</a:t>
            </a:r>
            <a:endParaRPr lang="en-US" dirty="0"/>
          </a:p>
        </p:txBody>
      </p:sp>
    </p:spTree>
    <p:extLst>
      <p:ext uri="{BB962C8B-B14F-4D97-AF65-F5344CB8AC3E}">
        <p14:creationId xmlns:p14="http://schemas.microsoft.com/office/powerpoint/2010/main" val="6124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DFF80-A6B2-4A0D-83BD-14860D3755EF}"/>
              </a:ext>
            </a:extLst>
          </p:cNvPr>
          <p:cNvSpPr>
            <a:spLocks noGrp="1"/>
          </p:cNvSpPr>
          <p:nvPr>
            <p:ph type="title"/>
          </p:nvPr>
        </p:nvSpPr>
        <p:spPr>
          <a:xfrm>
            <a:off x="838200" y="-26886"/>
            <a:ext cx="10515600" cy="1153321"/>
          </a:xfrm>
        </p:spPr>
        <p:txBody>
          <a:bodyPr/>
          <a:lstStyle/>
          <a:p>
            <a:r>
              <a:rPr lang="en-US" dirty="0">
                <a:solidFill>
                  <a:srgbClr val="FF0000"/>
                </a:solidFill>
              </a:rPr>
              <a:t>Step 6</a:t>
            </a:r>
            <a:r>
              <a:rPr lang="en-US" dirty="0"/>
              <a:t> . Missing Migrants Mediterranean Sea</a:t>
            </a:r>
          </a:p>
        </p:txBody>
      </p:sp>
      <p:pic>
        <p:nvPicPr>
          <p:cNvPr id="4" name="Image 3">
            <a:extLst>
              <a:ext uri="{FF2B5EF4-FFF2-40B4-BE49-F238E27FC236}">
                <a16:creationId xmlns:a16="http://schemas.microsoft.com/office/drawing/2014/main" id="{A7055592-0FD4-46E5-90E6-CFAF5EE2B765}"/>
              </a:ext>
            </a:extLst>
          </p:cNvPr>
          <p:cNvPicPr>
            <a:picLocks noChangeAspect="1"/>
          </p:cNvPicPr>
          <p:nvPr/>
        </p:nvPicPr>
        <p:blipFill>
          <a:blip r:embed="rId2"/>
          <a:stretch>
            <a:fillRect/>
          </a:stretch>
        </p:blipFill>
        <p:spPr>
          <a:xfrm>
            <a:off x="0" y="1106714"/>
            <a:ext cx="12192000" cy="4914945"/>
          </a:xfrm>
          <a:prstGeom prst="rect">
            <a:avLst/>
          </a:prstGeom>
        </p:spPr>
      </p:pic>
      <p:sp>
        <p:nvSpPr>
          <p:cNvPr id="5" name="Rectangle 4">
            <a:extLst>
              <a:ext uri="{FF2B5EF4-FFF2-40B4-BE49-F238E27FC236}">
                <a16:creationId xmlns:a16="http://schemas.microsoft.com/office/drawing/2014/main" id="{0EF9EAEB-902E-4F69-A9A3-FCDD0B6A7ABD}"/>
              </a:ext>
            </a:extLst>
          </p:cNvPr>
          <p:cNvSpPr/>
          <p:nvPr/>
        </p:nvSpPr>
        <p:spPr>
          <a:xfrm>
            <a:off x="3395246" y="6315582"/>
            <a:ext cx="3952240" cy="30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IOM,  2021</a:t>
            </a:r>
          </a:p>
        </p:txBody>
      </p:sp>
    </p:spTree>
    <p:extLst>
      <p:ext uri="{BB962C8B-B14F-4D97-AF65-F5344CB8AC3E}">
        <p14:creationId xmlns:p14="http://schemas.microsoft.com/office/powerpoint/2010/main" val="6783051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702B961-CECD-421E-9D91-89C5B39EC2D5}"/>
              </a:ext>
            </a:extLst>
          </p:cNvPr>
          <p:cNvPicPr>
            <a:picLocks noChangeAspect="1"/>
          </p:cNvPicPr>
          <p:nvPr/>
        </p:nvPicPr>
        <p:blipFill>
          <a:blip r:embed="rId3"/>
          <a:stretch>
            <a:fillRect/>
          </a:stretch>
        </p:blipFill>
        <p:spPr>
          <a:xfrm>
            <a:off x="0" y="1577009"/>
            <a:ext cx="11635409" cy="5128591"/>
          </a:xfrm>
          <a:prstGeom prst="rect">
            <a:avLst/>
          </a:prstGeom>
        </p:spPr>
      </p:pic>
      <p:sp>
        <p:nvSpPr>
          <p:cNvPr id="4" name="Titre 3">
            <a:extLst>
              <a:ext uri="{FF2B5EF4-FFF2-40B4-BE49-F238E27FC236}">
                <a16:creationId xmlns:a16="http://schemas.microsoft.com/office/drawing/2014/main" id="{B0E91E74-AB72-4D75-8F29-9E9E1981C46F}"/>
              </a:ext>
            </a:extLst>
          </p:cNvPr>
          <p:cNvSpPr>
            <a:spLocks noGrp="1"/>
          </p:cNvSpPr>
          <p:nvPr>
            <p:ph type="title" idx="4294967295"/>
          </p:nvPr>
        </p:nvSpPr>
        <p:spPr>
          <a:xfrm>
            <a:off x="838200" y="0"/>
            <a:ext cx="10515600" cy="1325563"/>
          </a:xfrm>
        </p:spPr>
        <p:txBody>
          <a:bodyPr/>
          <a:lstStyle/>
          <a:p>
            <a:r>
              <a:rPr lang="en-US" dirty="0"/>
              <a:t>Deaths</a:t>
            </a:r>
            <a:r>
              <a:rPr lang="en-US" baseline="0" dirty="0"/>
              <a:t> and Attempted crossings</a:t>
            </a:r>
            <a:endParaRPr lang="en-US" dirty="0"/>
          </a:p>
        </p:txBody>
      </p:sp>
    </p:spTree>
    <p:extLst>
      <p:ext uri="{BB962C8B-B14F-4D97-AF65-F5344CB8AC3E}">
        <p14:creationId xmlns:p14="http://schemas.microsoft.com/office/powerpoint/2010/main" val="2601160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A4179-9086-4A20-95EC-A452C5B2F047}"/>
              </a:ext>
            </a:extLst>
          </p:cNvPr>
          <p:cNvSpPr>
            <a:spLocks noGrp="1"/>
          </p:cNvSpPr>
          <p:nvPr>
            <p:ph type="title"/>
          </p:nvPr>
        </p:nvSpPr>
        <p:spPr>
          <a:xfrm>
            <a:off x="676276" y="188277"/>
            <a:ext cx="10820400" cy="1325563"/>
          </a:xfrm>
        </p:spPr>
        <p:txBody>
          <a:bodyPr>
            <a:normAutofit/>
          </a:bodyPr>
          <a:lstStyle/>
          <a:p>
            <a:r>
              <a:rPr lang="en-US" sz="3600" b="1" dirty="0">
                <a:solidFill>
                  <a:srgbClr val="FF0000"/>
                </a:solidFill>
              </a:rPr>
              <a:t>Step 7. </a:t>
            </a:r>
            <a:r>
              <a:rPr lang="en-US" sz="3600" b="1" dirty="0"/>
              <a:t>Focus on</a:t>
            </a:r>
            <a:r>
              <a:rPr lang="en-US" sz="3600" b="1" dirty="0">
                <a:solidFill>
                  <a:srgbClr val="FF0000"/>
                </a:solidFill>
              </a:rPr>
              <a:t> </a:t>
            </a:r>
            <a:r>
              <a:rPr lang="en-US" sz="3600" dirty="0"/>
              <a:t>Sea border: Irregular Migration from Maghreb countries (2010-2019)</a:t>
            </a:r>
          </a:p>
        </p:txBody>
      </p:sp>
      <p:graphicFrame>
        <p:nvGraphicFramePr>
          <p:cNvPr id="4" name="Espace réservé du contenu 3">
            <a:extLst>
              <a:ext uri="{FF2B5EF4-FFF2-40B4-BE49-F238E27FC236}">
                <a16:creationId xmlns:a16="http://schemas.microsoft.com/office/drawing/2014/main" id="{510A4525-9EA4-421B-BFD3-0B00940C6FB9}"/>
              </a:ext>
            </a:extLst>
          </p:cNvPr>
          <p:cNvGraphicFramePr>
            <a:graphicFrameLocks noGrp="1"/>
          </p:cNvGraphicFramePr>
          <p:nvPr>
            <p:ph idx="1"/>
            <p:extLst>
              <p:ext uri="{D42A27DB-BD31-4B8C-83A1-F6EECF244321}">
                <p14:modId xmlns:p14="http://schemas.microsoft.com/office/powerpoint/2010/main" val="1724778218"/>
              </p:ext>
            </p:extLst>
          </p:nvPr>
        </p:nvGraphicFramePr>
        <p:xfrm>
          <a:off x="518160" y="1635124"/>
          <a:ext cx="10978516" cy="365055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B7D9A8C-BD4A-457E-B8F3-F423C08B78B0}"/>
              </a:ext>
            </a:extLst>
          </p:cNvPr>
          <p:cNvSpPr/>
          <p:nvPr/>
        </p:nvSpPr>
        <p:spPr>
          <a:xfrm>
            <a:off x="2732926" y="5393933"/>
            <a:ext cx="4839128" cy="575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FRONTEX (2021)</a:t>
            </a:r>
          </a:p>
        </p:txBody>
      </p:sp>
    </p:spTree>
    <p:extLst>
      <p:ext uri="{BB962C8B-B14F-4D97-AF65-F5344CB8AC3E}">
        <p14:creationId xmlns:p14="http://schemas.microsoft.com/office/powerpoint/2010/main" val="26034790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F23B6-34A7-48EB-B53D-113CF6D6DD6F}"/>
              </a:ext>
            </a:extLst>
          </p:cNvPr>
          <p:cNvSpPr>
            <a:spLocks noGrp="1"/>
          </p:cNvSpPr>
          <p:nvPr>
            <p:ph type="title"/>
          </p:nvPr>
        </p:nvSpPr>
        <p:spPr/>
        <p:txBody>
          <a:bodyPr/>
          <a:lstStyle/>
          <a:p>
            <a:r>
              <a:rPr lang="fr-FR" dirty="0"/>
              <a:t>Plan </a:t>
            </a:r>
          </a:p>
        </p:txBody>
      </p:sp>
      <p:sp>
        <p:nvSpPr>
          <p:cNvPr id="3" name="Espace réservé du contenu 2">
            <a:extLst>
              <a:ext uri="{FF2B5EF4-FFF2-40B4-BE49-F238E27FC236}">
                <a16:creationId xmlns:a16="http://schemas.microsoft.com/office/drawing/2014/main" id="{DF09E9A6-62F5-467E-A2B8-9F83D32BA2B7}"/>
              </a:ext>
            </a:extLst>
          </p:cNvPr>
          <p:cNvSpPr>
            <a:spLocks noGrp="1"/>
          </p:cNvSpPr>
          <p:nvPr>
            <p:ph idx="1"/>
          </p:nvPr>
        </p:nvSpPr>
        <p:spPr>
          <a:xfrm>
            <a:off x="838200" y="1825625"/>
            <a:ext cx="6795499" cy="3044326"/>
          </a:xfrm>
        </p:spPr>
        <p:txBody>
          <a:bodyPr/>
          <a:lstStyle/>
          <a:p>
            <a:r>
              <a:rPr lang="fr-FR" dirty="0"/>
              <a:t>Introduction</a:t>
            </a:r>
          </a:p>
          <a:p>
            <a:r>
              <a:rPr lang="fr-FR" dirty="0"/>
              <a:t>Les 12 étapes en trois séquences</a:t>
            </a:r>
          </a:p>
          <a:p>
            <a:pPr lvl="1"/>
            <a:r>
              <a:rPr lang="fr-FR" dirty="0"/>
              <a:t>Entrée/Départ</a:t>
            </a:r>
          </a:p>
          <a:p>
            <a:pPr lvl="1"/>
            <a:r>
              <a:rPr lang="fr-FR" dirty="0"/>
              <a:t>Boite noire</a:t>
            </a:r>
          </a:p>
          <a:p>
            <a:pPr lvl="1"/>
            <a:r>
              <a:rPr lang="fr-FR" dirty="0"/>
              <a:t>Exit/Retour</a:t>
            </a:r>
          </a:p>
          <a:p>
            <a:r>
              <a:rPr lang="fr-FR" dirty="0"/>
              <a:t>Conclusion</a:t>
            </a:r>
          </a:p>
        </p:txBody>
      </p:sp>
    </p:spTree>
    <p:extLst>
      <p:ext uri="{BB962C8B-B14F-4D97-AF65-F5344CB8AC3E}">
        <p14:creationId xmlns:p14="http://schemas.microsoft.com/office/powerpoint/2010/main" val="185587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84DC5-9222-46E9-94D0-063EC0504642}"/>
              </a:ext>
            </a:extLst>
          </p:cNvPr>
          <p:cNvSpPr>
            <a:spLocks noGrp="1"/>
          </p:cNvSpPr>
          <p:nvPr>
            <p:ph type="title"/>
          </p:nvPr>
        </p:nvSpPr>
        <p:spPr>
          <a:xfrm>
            <a:off x="-1" y="0"/>
            <a:ext cx="11877675" cy="1619249"/>
          </a:xfrm>
        </p:spPr>
        <p:txBody>
          <a:bodyPr>
            <a:normAutofit fontScale="90000"/>
          </a:bodyPr>
          <a:lstStyle/>
          <a:p>
            <a:pPr algn="ctr"/>
            <a:r>
              <a:rPr lang="en-US" b="1" dirty="0">
                <a:solidFill>
                  <a:srgbClr val="FF0000"/>
                </a:solidFill>
              </a:rPr>
              <a:t>Step 7.</a:t>
            </a:r>
            <a:r>
              <a:rPr lang="en-US" dirty="0"/>
              <a:t> Global </a:t>
            </a:r>
            <a:r>
              <a:rPr lang="en-US" b="1" dirty="0"/>
              <a:t>Arrival in Europe : </a:t>
            </a:r>
            <a:br>
              <a:rPr lang="en-US" b="1" dirty="0"/>
            </a:br>
            <a:r>
              <a:rPr lang="en-US" dirty="0"/>
              <a:t>Flows of irregular Migration</a:t>
            </a:r>
            <a:br>
              <a:rPr lang="en-US" dirty="0"/>
            </a:br>
            <a:endParaRPr lang="en-US" dirty="0"/>
          </a:p>
        </p:txBody>
      </p:sp>
      <p:sp>
        <p:nvSpPr>
          <p:cNvPr id="3" name="Espace réservé du contenu 2">
            <a:extLst>
              <a:ext uri="{FF2B5EF4-FFF2-40B4-BE49-F238E27FC236}">
                <a16:creationId xmlns:a16="http://schemas.microsoft.com/office/drawing/2014/main" id="{B1A5FABA-71F7-4190-B0E8-6C5AC4B9F730}"/>
              </a:ext>
            </a:extLst>
          </p:cNvPr>
          <p:cNvSpPr>
            <a:spLocks noGrp="1"/>
          </p:cNvSpPr>
          <p:nvPr>
            <p:ph idx="1"/>
          </p:nvPr>
        </p:nvSpPr>
        <p:spPr>
          <a:xfrm>
            <a:off x="415925" y="1619249"/>
            <a:ext cx="10782299" cy="819151"/>
          </a:xfrm>
          <a:solidFill>
            <a:schemeClr val="accent1">
              <a:lumMod val="20000"/>
              <a:lumOff val="80000"/>
            </a:schemeClr>
          </a:solidFill>
        </p:spPr>
        <p:txBody>
          <a:bodyPr>
            <a:normAutofit fontScale="92500" lnSpcReduction="20000"/>
          </a:bodyPr>
          <a:lstStyle/>
          <a:p>
            <a:r>
              <a:rPr lang="en-US" sz="2400" dirty="0"/>
              <a:t>Out of 618 000 migrants in irregular situation in 2017, </a:t>
            </a:r>
            <a:r>
              <a:rPr lang="en-US" sz="2400" b="1" dirty="0"/>
              <a:t>13% came from North Africa</a:t>
            </a:r>
            <a:r>
              <a:rPr lang="en-US" sz="2400" dirty="0"/>
              <a:t>. A 10 years trend shows that Morocco stands alone with more than 40% of all North African migrants.</a:t>
            </a:r>
          </a:p>
          <a:p>
            <a:endParaRPr lang="en-US" dirty="0"/>
          </a:p>
        </p:txBody>
      </p:sp>
      <p:graphicFrame>
        <p:nvGraphicFramePr>
          <p:cNvPr id="4" name="Graphique 3">
            <a:extLst>
              <a:ext uri="{FF2B5EF4-FFF2-40B4-BE49-F238E27FC236}">
                <a16:creationId xmlns:a16="http://schemas.microsoft.com/office/drawing/2014/main" id="{30394362-0116-4D46-A188-56CBB7974430}"/>
              </a:ext>
            </a:extLst>
          </p:cNvPr>
          <p:cNvGraphicFramePr>
            <a:graphicFrameLocks/>
          </p:cNvGraphicFramePr>
          <p:nvPr>
            <p:extLst>
              <p:ext uri="{D42A27DB-BD31-4B8C-83A1-F6EECF244321}">
                <p14:modId xmlns:p14="http://schemas.microsoft.com/office/powerpoint/2010/main" val="3068596876"/>
              </p:ext>
            </p:extLst>
          </p:nvPr>
        </p:nvGraphicFramePr>
        <p:xfrm>
          <a:off x="1452562" y="3009899"/>
          <a:ext cx="9286875" cy="31146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5C3556B-E207-469B-9A46-604D1FF060B2}"/>
              </a:ext>
            </a:extLst>
          </p:cNvPr>
          <p:cNvSpPr/>
          <p:nvPr/>
        </p:nvSpPr>
        <p:spPr>
          <a:xfrm>
            <a:off x="3886199" y="6232524"/>
            <a:ext cx="4419600"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Eurostat Data 2019 </a:t>
            </a:r>
          </a:p>
        </p:txBody>
      </p:sp>
    </p:spTree>
    <p:extLst>
      <p:ext uri="{BB962C8B-B14F-4D97-AF65-F5344CB8AC3E}">
        <p14:creationId xmlns:p14="http://schemas.microsoft.com/office/powerpoint/2010/main" val="34380789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463BF-ACAE-4A36-9CCD-40E2BA699751}"/>
              </a:ext>
            </a:extLst>
          </p:cNvPr>
          <p:cNvSpPr>
            <a:spLocks noGrp="1"/>
          </p:cNvSpPr>
          <p:nvPr>
            <p:ph type="title"/>
          </p:nvPr>
        </p:nvSpPr>
        <p:spPr/>
        <p:txBody>
          <a:bodyPr/>
          <a:lstStyle/>
          <a:p>
            <a:r>
              <a:rPr lang="en-US" b="1" dirty="0">
                <a:solidFill>
                  <a:srgbClr val="FF0000"/>
                </a:solidFill>
              </a:rPr>
              <a:t>Step 8.</a:t>
            </a:r>
            <a:r>
              <a:rPr lang="en-US" dirty="0"/>
              <a:t> Irregular Migration from Maghreb countries by sea border in 2020 (% by month)</a:t>
            </a:r>
          </a:p>
        </p:txBody>
      </p:sp>
      <p:graphicFrame>
        <p:nvGraphicFramePr>
          <p:cNvPr id="4" name="Espace réservé du contenu 3">
            <a:extLst>
              <a:ext uri="{FF2B5EF4-FFF2-40B4-BE49-F238E27FC236}">
                <a16:creationId xmlns:a16="http://schemas.microsoft.com/office/drawing/2014/main" id="{CDCE16BB-B855-4359-896B-A335B43E4D0B}"/>
              </a:ext>
            </a:extLst>
          </p:cNvPr>
          <p:cNvGraphicFramePr>
            <a:graphicFrameLocks noGrp="1"/>
          </p:cNvGraphicFramePr>
          <p:nvPr>
            <p:ph idx="1"/>
            <p:extLst>
              <p:ext uri="{D42A27DB-BD31-4B8C-83A1-F6EECF244321}">
                <p14:modId xmlns:p14="http://schemas.microsoft.com/office/powerpoint/2010/main" val="3276798014"/>
              </p:ext>
            </p:extLst>
          </p:nvPr>
        </p:nvGraphicFramePr>
        <p:xfrm>
          <a:off x="838200" y="1825625"/>
          <a:ext cx="10515600" cy="310451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5DB4066-4366-4049-AD50-E107D2D96700}"/>
              </a:ext>
            </a:extLst>
          </p:cNvPr>
          <p:cNvSpPr/>
          <p:nvPr/>
        </p:nvSpPr>
        <p:spPr>
          <a:xfrm>
            <a:off x="2732926" y="5393933"/>
            <a:ext cx="4839128" cy="575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FRONTEX (2021)</a:t>
            </a:r>
          </a:p>
        </p:txBody>
      </p:sp>
    </p:spTree>
    <p:extLst>
      <p:ext uri="{BB962C8B-B14F-4D97-AF65-F5344CB8AC3E}">
        <p14:creationId xmlns:p14="http://schemas.microsoft.com/office/powerpoint/2010/main" val="165047154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A7ADD-87C4-4065-8DC9-AE4DD73A42CA}"/>
              </a:ext>
            </a:extLst>
          </p:cNvPr>
          <p:cNvSpPr>
            <a:spLocks noGrp="1"/>
          </p:cNvSpPr>
          <p:nvPr>
            <p:ph type="title"/>
          </p:nvPr>
        </p:nvSpPr>
        <p:spPr/>
        <p:txBody>
          <a:bodyPr/>
          <a:lstStyle/>
          <a:p>
            <a:r>
              <a:rPr lang="en-US" b="1" dirty="0">
                <a:solidFill>
                  <a:srgbClr val="FF0000"/>
                </a:solidFill>
              </a:rPr>
              <a:t>Step 9. </a:t>
            </a:r>
            <a:r>
              <a:rPr lang="en-US" dirty="0"/>
              <a:t>Invited to return </a:t>
            </a:r>
          </a:p>
        </p:txBody>
      </p:sp>
      <p:pic>
        <p:nvPicPr>
          <p:cNvPr id="4" name="Espace réservé du contenu 3">
            <a:extLst>
              <a:ext uri="{FF2B5EF4-FFF2-40B4-BE49-F238E27FC236}">
                <a16:creationId xmlns:a16="http://schemas.microsoft.com/office/drawing/2014/main" id="{7DABADE5-50CE-47A5-B661-FA6F80188216}"/>
              </a:ext>
            </a:extLst>
          </p:cNvPr>
          <p:cNvPicPr>
            <a:picLocks noGrp="1" noChangeAspect="1"/>
          </p:cNvPicPr>
          <p:nvPr>
            <p:ph idx="1"/>
          </p:nvPr>
        </p:nvPicPr>
        <p:blipFill>
          <a:blip r:embed="rId2"/>
          <a:stretch>
            <a:fillRect/>
          </a:stretch>
        </p:blipFill>
        <p:spPr>
          <a:xfrm>
            <a:off x="838200" y="2605424"/>
            <a:ext cx="9715500" cy="3454242"/>
          </a:xfrm>
          <a:prstGeom prst="rect">
            <a:avLst/>
          </a:prstGeom>
        </p:spPr>
      </p:pic>
      <p:sp>
        <p:nvSpPr>
          <p:cNvPr id="5" name="Rectangle 4">
            <a:extLst>
              <a:ext uri="{FF2B5EF4-FFF2-40B4-BE49-F238E27FC236}">
                <a16:creationId xmlns:a16="http://schemas.microsoft.com/office/drawing/2014/main" id="{99B65A58-E70F-440A-8A5E-BFCFC83EFD0E}"/>
              </a:ext>
            </a:extLst>
          </p:cNvPr>
          <p:cNvSpPr/>
          <p:nvPr/>
        </p:nvSpPr>
        <p:spPr>
          <a:xfrm>
            <a:off x="4057650" y="6153150"/>
            <a:ext cx="475297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FRONTEX 2020</a:t>
            </a:r>
          </a:p>
        </p:txBody>
      </p:sp>
      <p:sp>
        <p:nvSpPr>
          <p:cNvPr id="3" name="Rectangle 2">
            <a:extLst>
              <a:ext uri="{FF2B5EF4-FFF2-40B4-BE49-F238E27FC236}">
                <a16:creationId xmlns:a16="http://schemas.microsoft.com/office/drawing/2014/main" id="{1804C5AC-030C-4586-B6DD-31262F9320F9}"/>
              </a:ext>
            </a:extLst>
          </p:cNvPr>
          <p:cNvSpPr/>
          <p:nvPr/>
        </p:nvSpPr>
        <p:spPr>
          <a:xfrm>
            <a:off x="904875" y="1563528"/>
            <a:ext cx="10382249" cy="923330"/>
          </a:xfrm>
          <a:prstGeom prst="rect">
            <a:avLst/>
          </a:prstGeom>
        </p:spPr>
        <p:txBody>
          <a:bodyPr wrap="square">
            <a:spAutoFit/>
          </a:bodyPr>
          <a:lstStyle/>
          <a:p>
            <a:r>
              <a:rPr lang="en-GB" i="1" dirty="0">
                <a:solidFill>
                  <a:srgbClr val="4A4A4A"/>
                </a:solidFill>
                <a:latin typeface="Open Sans"/>
              </a:rPr>
              <a:t>FRONTEX  the European Union Border and Coast Guard Agency, reports that 298,190 irregular migrants were given a “return decision” by EU Member States in 2019. Of this figure, 138,860 people were effectively returned (either forcibly or voluntarily) (</a:t>
            </a:r>
            <a:r>
              <a:rPr lang="en-GB" i="1" u="sng" dirty="0" err="1">
                <a:solidFill>
                  <a:srgbClr val="4A4A4A"/>
                </a:solidFill>
                <a:latin typeface="Open Sans"/>
                <a:hlinkClick r:id="rId3"/>
              </a:rPr>
              <a:t>Frontex</a:t>
            </a:r>
            <a:r>
              <a:rPr lang="en-GB" i="1" u="sng" dirty="0">
                <a:solidFill>
                  <a:srgbClr val="4A4A4A"/>
                </a:solidFill>
                <a:latin typeface="Open Sans"/>
                <a:hlinkClick r:id="rId3"/>
              </a:rPr>
              <a:t>, 2020</a:t>
            </a:r>
            <a:r>
              <a:rPr lang="en-GB" i="1" dirty="0">
                <a:solidFill>
                  <a:srgbClr val="4A4A4A"/>
                </a:solidFill>
                <a:latin typeface="Open Sans"/>
              </a:rPr>
              <a:t>).</a:t>
            </a:r>
            <a:endParaRPr lang="en-US" dirty="0"/>
          </a:p>
        </p:txBody>
      </p:sp>
    </p:spTree>
    <p:extLst>
      <p:ext uri="{BB962C8B-B14F-4D97-AF65-F5344CB8AC3E}">
        <p14:creationId xmlns:p14="http://schemas.microsoft.com/office/powerpoint/2010/main" val="23931815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964FF-826D-4C4F-9F46-3511F266923C}"/>
              </a:ext>
            </a:extLst>
          </p:cNvPr>
          <p:cNvSpPr>
            <a:spLocks noGrp="1"/>
          </p:cNvSpPr>
          <p:nvPr>
            <p:ph type="title"/>
          </p:nvPr>
        </p:nvSpPr>
        <p:spPr>
          <a:xfrm>
            <a:off x="100361" y="0"/>
            <a:ext cx="12091639" cy="1478871"/>
          </a:xfrm>
        </p:spPr>
        <p:txBody>
          <a:bodyPr/>
          <a:lstStyle/>
          <a:p>
            <a:r>
              <a:rPr lang="en-US" b="1" dirty="0">
                <a:solidFill>
                  <a:srgbClr val="FF0000"/>
                </a:solidFill>
              </a:rPr>
              <a:t>Step 10</a:t>
            </a:r>
            <a:r>
              <a:rPr lang="en-US" dirty="0"/>
              <a:t>. Asylum seekers – pending cases &amp; refused</a:t>
            </a:r>
          </a:p>
        </p:txBody>
      </p:sp>
      <p:sp>
        <p:nvSpPr>
          <p:cNvPr id="3" name="Espace réservé du contenu 2">
            <a:extLst>
              <a:ext uri="{FF2B5EF4-FFF2-40B4-BE49-F238E27FC236}">
                <a16:creationId xmlns:a16="http://schemas.microsoft.com/office/drawing/2014/main" id="{DEBF7D08-7C48-4914-9D1C-989E4E8496D8}"/>
              </a:ext>
            </a:extLst>
          </p:cNvPr>
          <p:cNvSpPr>
            <a:spLocks noGrp="1"/>
          </p:cNvSpPr>
          <p:nvPr>
            <p:ph idx="1"/>
          </p:nvPr>
        </p:nvSpPr>
        <p:spPr>
          <a:xfrm>
            <a:off x="597693" y="1537948"/>
            <a:ext cx="10515600" cy="1050925"/>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Algerian asylum </a:t>
            </a:r>
            <a:r>
              <a:rPr lang="en-GB" dirty="0">
                <a:solidFill>
                  <a:srgbClr val="FF0000"/>
                </a:solidFill>
                <a:latin typeface="Times New Roman" panose="02020603050405020304" pitchFamily="18" charset="0"/>
                <a:cs typeface="Times New Roman" panose="02020603050405020304" pitchFamily="18" charset="0"/>
              </a:rPr>
              <a:t>demand in the EU </a:t>
            </a:r>
            <a:r>
              <a:rPr lang="en-GB" dirty="0">
                <a:latin typeface="Times New Roman" panose="02020603050405020304" pitchFamily="18" charset="0"/>
                <a:cs typeface="Times New Roman" panose="02020603050405020304" pitchFamily="18" charset="0"/>
              </a:rPr>
              <a:t>increased by twofold from 2011 to 2020. Moroccan demand is multiplied by five during the same period.  Tunisian fall slightly rather an exceptional upsurge in 2011</a:t>
            </a:r>
            <a:endParaRPr lang="en-US" dirty="0"/>
          </a:p>
        </p:txBody>
      </p:sp>
      <p:graphicFrame>
        <p:nvGraphicFramePr>
          <p:cNvPr id="5" name="Graphique 4">
            <a:extLst>
              <a:ext uri="{FF2B5EF4-FFF2-40B4-BE49-F238E27FC236}">
                <a16:creationId xmlns:a16="http://schemas.microsoft.com/office/drawing/2014/main" id="{87DF93A9-BE58-4BBA-8331-CEEFDCAD8DA4}"/>
              </a:ext>
            </a:extLst>
          </p:cNvPr>
          <p:cNvGraphicFramePr>
            <a:graphicFrameLocks/>
          </p:cNvGraphicFramePr>
          <p:nvPr>
            <p:extLst>
              <p:ext uri="{D42A27DB-BD31-4B8C-83A1-F6EECF244321}">
                <p14:modId xmlns:p14="http://schemas.microsoft.com/office/powerpoint/2010/main" val="3696663944"/>
              </p:ext>
            </p:extLst>
          </p:nvPr>
        </p:nvGraphicFramePr>
        <p:xfrm>
          <a:off x="1046252" y="2707028"/>
          <a:ext cx="6577174"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4156605-DA3C-44D5-A465-A938DCCBFA28}"/>
              </a:ext>
            </a:extLst>
          </p:cNvPr>
          <p:cNvSpPr/>
          <p:nvPr/>
        </p:nvSpPr>
        <p:spPr>
          <a:xfrm>
            <a:off x="2348608" y="5949383"/>
            <a:ext cx="4419600"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Eurostat Data 2021 </a:t>
            </a:r>
          </a:p>
        </p:txBody>
      </p:sp>
      <p:graphicFrame>
        <p:nvGraphicFramePr>
          <p:cNvPr id="7" name="Tableau 6">
            <a:extLst>
              <a:ext uri="{FF2B5EF4-FFF2-40B4-BE49-F238E27FC236}">
                <a16:creationId xmlns:a16="http://schemas.microsoft.com/office/drawing/2014/main" id="{F95785FA-3BE0-44BC-9A9E-218CE9063F67}"/>
              </a:ext>
            </a:extLst>
          </p:cNvPr>
          <p:cNvGraphicFramePr>
            <a:graphicFrameLocks noGrp="1"/>
          </p:cNvGraphicFramePr>
          <p:nvPr>
            <p:extLst>
              <p:ext uri="{D42A27DB-BD31-4B8C-83A1-F6EECF244321}">
                <p14:modId xmlns:p14="http://schemas.microsoft.com/office/powerpoint/2010/main" val="3900372297"/>
              </p:ext>
            </p:extLst>
          </p:nvPr>
        </p:nvGraphicFramePr>
        <p:xfrm>
          <a:off x="7772400" y="2876764"/>
          <a:ext cx="4042880" cy="1674688"/>
        </p:xfrm>
        <a:graphic>
          <a:graphicData uri="http://schemas.openxmlformats.org/drawingml/2006/table">
            <a:tbl>
              <a:tblPr>
                <a:tableStyleId>{5C22544A-7EE6-4342-B048-85BDC9FD1C3A}</a:tableStyleId>
              </a:tblPr>
              <a:tblGrid>
                <a:gridCol w="940190">
                  <a:extLst>
                    <a:ext uri="{9D8B030D-6E8A-4147-A177-3AD203B41FA5}">
                      <a16:colId xmlns:a16="http://schemas.microsoft.com/office/drawing/2014/main" val="798816636"/>
                    </a:ext>
                  </a:extLst>
                </a:gridCol>
                <a:gridCol w="821794">
                  <a:extLst>
                    <a:ext uri="{9D8B030D-6E8A-4147-A177-3AD203B41FA5}">
                      <a16:colId xmlns:a16="http://schemas.microsoft.com/office/drawing/2014/main" val="3224136634"/>
                    </a:ext>
                  </a:extLst>
                </a:gridCol>
                <a:gridCol w="721166">
                  <a:extLst>
                    <a:ext uri="{9D8B030D-6E8A-4147-A177-3AD203B41FA5}">
                      <a16:colId xmlns:a16="http://schemas.microsoft.com/office/drawing/2014/main" val="2329523908"/>
                    </a:ext>
                  </a:extLst>
                </a:gridCol>
                <a:gridCol w="704394">
                  <a:extLst>
                    <a:ext uri="{9D8B030D-6E8A-4147-A177-3AD203B41FA5}">
                      <a16:colId xmlns:a16="http://schemas.microsoft.com/office/drawing/2014/main" val="348916486"/>
                    </a:ext>
                  </a:extLst>
                </a:gridCol>
                <a:gridCol w="855336">
                  <a:extLst>
                    <a:ext uri="{9D8B030D-6E8A-4147-A177-3AD203B41FA5}">
                      <a16:colId xmlns:a16="http://schemas.microsoft.com/office/drawing/2014/main" val="3431397482"/>
                    </a:ext>
                  </a:extLst>
                </a:gridCol>
              </a:tblGrid>
              <a:tr h="418672">
                <a:tc>
                  <a:txBody>
                    <a:bodyPr/>
                    <a:lstStyle/>
                    <a:p>
                      <a:pPr algn="l" fontAlgn="b"/>
                      <a:r>
                        <a:rPr lang="en-GB" sz="1600" u="none" strike="noStrike" dirty="0">
                          <a:effectLst/>
                        </a:rPr>
                        <a:t>MID 2018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600" u="none" strike="noStrike" dirty="0">
                          <a:effectLst/>
                        </a:rPr>
                        <a:t>DZA</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600" u="none" strike="noStrike">
                          <a:effectLst/>
                        </a:rPr>
                        <a:t>MAR</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600" u="none" strike="noStrike">
                          <a:effectLst/>
                        </a:rPr>
                        <a:t>TUN</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600" u="none" strike="noStrike">
                          <a:effectLst/>
                        </a:rPr>
                        <a:t>TOTAL</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23658582"/>
                  </a:ext>
                </a:extLst>
              </a:tr>
              <a:tr h="418672">
                <a:tc>
                  <a:txBody>
                    <a:bodyPr/>
                    <a:lstStyle/>
                    <a:p>
                      <a:pPr algn="l" fontAlgn="b"/>
                      <a:r>
                        <a:rPr lang="en-GB" sz="1600" u="none" strike="noStrike" dirty="0">
                          <a:effectLst/>
                        </a:rPr>
                        <a:t>ASYLUM</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dirty="0">
                          <a:effectLst/>
                        </a:rPr>
                        <a:t>5862</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a:effectLst/>
                        </a:rPr>
                        <a:t>7023</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a:effectLst/>
                        </a:rPr>
                        <a:t>2294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a:effectLst/>
                        </a:rPr>
                        <a:t>15179</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514426"/>
                  </a:ext>
                </a:extLst>
              </a:tr>
              <a:tr h="418672">
                <a:tc>
                  <a:txBody>
                    <a:bodyPr/>
                    <a:lstStyle/>
                    <a:p>
                      <a:pPr algn="l" fontAlgn="b"/>
                      <a:r>
                        <a:rPr lang="en-GB" sz="1600" b="1" u="none" strike="noStrike" dirty="0">
                          <a:solidFill>
                            <a:srgbClr val="FF0000"/>
                          </a:solidFill>
                          <a:effectLst/>
                        </a:rPr>
                        <a:t>REFUSED</a:t>
                      </a:r>
                      <a:endParaRPr lang="en-GB" sz="16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r>
                        <a:rPr lang="en-GB" sz="1600" b="1" u="none" strike="noStrike">
                          <a:solidFill>
                            <a:srgbClr val="FF0000"/>
                          </a:solidFill>
                          <a:effectLst/>
                        </a:rPr>
                        <a:t>4236</a:t>
                      </a:r>
                      <a:endParaRPr lang="en-GB" sz="1600" b="1" i="0" u="none" strike="noStrike">
                        <a:solidFill>
                          <a:srgbClr val="FF0000"/>
                        </a:solidFill>
                        <a:effectLst/>
                        <a:latin typeface="Calibri" panose="020F0502020204030204" pitchFamily="34" charset="0"/>
                      </a:endParaRPr>
                    </a:p>
                  </a:txBody>
                  <a:tcPr marL="6350" marR="6350" marT="6350" marB="0" anchor="b"/>
                </a:tc>
                <a:tc>
                  <a:txBody>
                    <a:bodyPr/>
                    <a:lstStyle/>
                    <a:p>
                      <a:pPr algn="r" fontAlgn="b"/>
                      <a:r>
                        <a:rPr lang="en-GB" sz="1600" b="1" u="none" strike="noStrike">
                          <a:solidFill>
                            <a:srgbClr val="FF0000"/>
                          </a:solidFill>
                          <a:effectLst/>
                        </a:rPr>
                        <a:t>3607</a:t>
                      </a:r>
                      <a:endParaRPr lang="en-GB" sz="1600" b="1" i="0" u="none" strike="noStrike">
                        <a:solidFill>
                          <a:srgbClr val="FF0000"/>
                        </a:solidFill>
                        <a:effectLst/>
                        <a:latin typeface="Calibri" panose="020F0502020204030204" pitchFamily="34" charset="0"/>
                      </a:endParaRPr>
                    </a:p>
                  </a:txBody>
                  <a:tcPr marL="6350" marR="6350" marT="6350" marB="0" anchor="b"/>
                </a:tc>
                <a:tc>
                  <a:txBody>
                    <a:bodyPr/>
                    <a:lstStyle/>
                    <a:p>
                      <a:pPr algn="r" fontAlgn="b"/>
                      <a:r>
                        <a:rPr lang="en-GB" sz="1600" b="1" u="none" strike="noStrike">
                          <a:solidFill>
                            <a:srgbClr val="FF0000"/>
                          </a:solidFill>
                          <a:effectLst/>
                        </a:rPr>
                        <a:t>1931</a:t>
                      </a:r>
                      <a:endParaRPr lang="en-GB" sz="1600" b="1" i="0" u="none" strike="noStrike">
                        <a:solidFill>
                          <a:srgbClr val="FF0000"/>
                        </a:solidFill>
                        <a:effectLst/>
                        <a:latin typeface="Calibri" panose="020F0502020204030204" pitchFamily="34" charset="0"/>
                      </a:endParaRPr>
                    </a:p>
                  </a:txBody>
                  <a:tcPr marL="6350" marR="6350" marT="6350" marB="0" anchor="b"/>
                </a:tc>
                <a:tc>
                  <a:txBody>
                    <a:bodyPr/>
                    <a:lstStyle/>
                    <a:p>
                      <a:pPr algn="r" fontAlgn="b"/>
                      <a:r>
                        <a:rPr lang="en-GB" sz="1600" b="1" u="none" strike="noStrike" dirty="0">
                          <a:solidFill>
                            <a:srgbClr val="FF0000"/>
                          </a:solidFill>
                          <a:effectLst/>
                        </a:rPr>
                        <a:t>9774</a:t>
                      </a:r>
                      <a:endParaRPr lang="en-GB" sz="16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1156386"/>
                  </a:ext>
                </a:extLst>
              </a:tr>
              <a:tr h="418672">
                <a:tc>
                  <a:txBody>
                    <a:bodyPr/>
                    <a:lstStyle/>
                    <a:p>
                      <a:pPr algn="l" fontAlgn="b"/>
                      <a:r>
                        <a:rPr lang="en-GB" sz="1600" u="none" strike="noStrike" dirty="0">
                          <a:effectLst/>
                        </a:rPr>
                        <a:t>TOTAL</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dirty="0">
                          <a:effectLst/>
                        </a:rPr>
                        <a:t>10098</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dirty="0">
                          <a:effectLst/>
                        </a:rPr>
                        <a:t>10630</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dirty="0">
                          <a:effectLst/>
                        </a:rPr>
                        <a:t>4225</a:t>
                      </a:r>
                      <a:endParaRPr lang="en-GB"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600" u="none" strike="noStrike" dirty="0">
                          <a:effectLst/>
                        </a:rPr>
                        <a:t>24953</a:t>
                      </a:r>
                      <a:endParaRPr lang="en-GB"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5785941"/>
                  </a:ext>
                </a:extLst>
              </a:tr>
            </a:tbl>
          </a:graphicData>
        </a:graphic>
      </p:graphicFrame>
      <p:sp>
        <p:nvSpPr>
          <p:cNvPr id="8" name="Rectangle 7">
            <a:extLst>
              <a:ext uri="{FF2B5EF4-FFF2-40B4-BE49-F238E27FC236}">
                <a16:creationId xmlns:a16="http://schemas.microsoft.com/office/drawing/2014/main" id="{0A882FAF-6F9F-47CD-B7BB-4A40259FB04F}"/>
              </a:ext>
            </a:extLst>
          </p:cNvPr>
          <p:cNvSpPr/>
          <p:nvPr/>
        </p:nvSpPr>
        <p:spPr>
          <a:xfrm>
            <a:off x="8789540" y="2241728"/>
            <a:ext cx="3174714" cy="635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World  UNHCR Data (2020)</a:t>
            </a:r>
          </a:p>
        </p:txBody>
      </p:sp>
      <p:sp>
        <p:nvSpPr>
          <p:cNvPr id="4" name="ZoneTexte 3">
            <a:extLst>
              <a:ext uri="{FF2B5EF4-FFF2-40B4-BE49-F238E27FC236}">
                <a16:creationId xmlns:a16="http://schemas.microsoft.com/office/drawing/2014/main" id="{1A7742EE-A9D6-4142-8907-D269DAF926BF}"/>
              </a:ext>
            </a:extLst>
          </p:cNvPr>
          <p:cNvSpPr txBox="1"/>
          <p:nvPr/>
        </p:nvSpPr>
        <p:spPr>
          <a:xfrm>
            <a:off x="7623426" y="4839343"/>
            <a:ext cx="4569367" cy="1815882"/>
          </a:xfrm>
          <a:prstGeom prst="rect">
            <a:avLst/>
          </a:prstGeom>
          <a:solidFill>
            <a:schemeClr val="bg2"/>
          </a:solidFill>
        </p:spPr>
        <p:txBody>
          <a:bodyPr wrap="square" rtlCol="0">
            <a:spAutoFit/>
          </a:bodyPr>
          <a:lstStyle/>
          <a:p>
            <a:r>
              <a:rPr lang="en-US" sz="2800" dirty="0"/>
              <a:t>Asylum seekers from Sub-Saharan in Algeria : more than 50%  foreigners (UNDESA - 2020)</a:t>
            </a:r>
          </a:p>
        </p:txBody>
      </p:sp>
    </p:spTree>
    <p:extLst>
      <p:ext uri="{BB962C8B-B14F-4D97-AF65-F5344CB8AC3E}">
        <p14:creationId xmlns:p14="http://schemas.microsoft.com/office/powerpoint/2010/main" val="37373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animBg="1"/>
      <p:bldP spid="8"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E7B82-7290-44AD-B7D1-6A4BB6DA4648}"/>
              </a:ext>
            </a:extLst>
          </p:cNvPr>
          <p:cNvSpPr>
            <a:spLocks noGrp="1"/>
          </p:cNvSpPr>
          <p:nvPr>
            <p:ph type="title"/>
          </p:nvPr>
        </p:nvSpPr>
        <p:spPr>
          <a:xfrm>
            <a:off x="85725" y="50978"/>
            <a:ext cx="12020550" cy="1325563"/>
          </a:xfrm>
        </p:spPr>
        <p:txBody>
          <a:bodyPr/>
          <a:lstStyle/>
          <a:p>
            <a:r>
              <a:rPr lang="en-US" b="1" dirty="0">
                <a:solidFill>
                  <a:srgbClr val="FF0000"/>
                </a:solidFill>
              </a:rPr>
              <a:t>Step 11. </a:t>
            </a:r>
            <a:r>
              <a:rPr lang="en-US" dirty="0"/>
              <a:t>Deported to country of origin (2010- 2019)</a:t>
            </a:r>
          </a:p>
        </p:txBody>
      </p:sp>
      <p:graphicFrame>
        <p:nvGraphicFramePr>
          <p:cNvPr id="4" name="Espace réservé du contenu 3">
            <a:extLst>
              <a:ext uri="{FF2B5EF4-FFF2-40B4-BE49-F238E27FC236}">
                <a16:creationId xmlns:a16="http://schemas.microsoft.com/office/drawing/2014/main" id="{67EFD481-C7D3-44EC-BAEC-9403801D92FF}"/>
              </a:ext>
            </a:extLst>
          </p:cNvPr>
          <p:cNvGraphicFramePr>
            <a:graphicFrameLocks noGrp="1"/>
          </p:cNvGraphicFramePr>
          <p:nvPr>
            <p:ph idx="1"/>
            <p:extLst>
              <p:ext uri="{D42A27DB-BD31-4B8C-83A1-F6EECF244321}">
                <p14:modId xmlns:p14="http://schemas.microsoft.com/office/powerpoint/2010/main" val="756491178"/>
              </p:ext>
            </p:extLst>
          </p:nvPr>
        </p:nvGraphicFramePr>
        <p:xfrm>
          <a:off x="514350" y="1495424"/>
          <a:ext cx="10515600" cy="33432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C2EFE0E2-68DB-4A12-9F37-F2E1B6268BD4}"/>
              </a:ext>
            </a:extLst>
          </p:cNvPr>
          <p:cNvSpPr/>
          <p:nvPr/>
        </p:nvSpPr>
        <p:spPr>
          <a:xfrm>
            <a:off x="3971925" y="5186363"/>
            <a:ext cx="4419600"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Eurostat Data 2021 </a:t>
            </a:r>
          </a:p>
        </p:txBody>
      </p:sp>
      <p:sp>
        <p:nvSpPr>
          <p:cNvPr id="3" name="Rectangle 2">
            <a:extLst>
              <a:ext uri="{FF2B5EF4-FFF2-40B4-BE49-F238E27FC236}">
                <a16:creationId xmlns:a16="http://schemas.microsoft.com/office/drawing/2014/main" id="{2CDB8F9A-1A5D-4ABE-A91C-1B8569FBC297}"/>
              </a:ext>
            </a:extLst>
          </p:cNvPr>
          <p:cNvSpPr/>
          <p:nvPr/>
        </p:nvSpPr>
        <p:spPr>
          <a:xfrm>
            <a:off x="751113" y="5657671"/>
            <a:ext cx="11190516" cy="646331"/>
          </a:xfrm>
          <a:prstGeom prst="rect">
            <a:avLst/>
          </a:prstGeom>
        </p:spPr>
        <p:txBody>
          <a:bodyPr wrap="square">
            <a:spAutoFit/>
          </a:bodyPr>
          <a:lstStyle/>
          <a:p>
            <a:r>
              <a:rPr lang="en-GB" dirty="0">
                <a:solidFill>
                  <a:srgbClr val="333333"/>
                </a:solidFill>
                <a:latin typeface="Arial" panose="020B0604020202020204" pitchFamily="34" charset="0"/>
              </a:rPr>
              <a:t>Deportation : </a:t>
            </a:r>
            <a:r>
              <a:rPr lang="en-GB" b="1" dirty="0">
                <a:solidFill>
                  <a:srgbClr val="333333"/>
                </a:solidFill>
                <a:latin typeface="Arial" panose="020B0604020202020204" pitchFamily="34" charset="0"/>
              </a:rPr>
              <a:t>The act of a state in the exercise of its sovereignty </a:t>
            </a:r>
            <a:r>
              <a:rPr lang="en-GB" dirty="0">
                <a:solidFill>
                  <a:srgbClr val="333333"/>
                </a:solidFill>
                <a:latin typeface="Arial" panose="020B0604020202020204" pitchFamily="34" charset="0"/>
              </a:rPr>
              <a:t>in removing a foreigner from its territory to a certain place after refusal of admission or termination of permission to remain (</a:t>
            </a:r>
            <a:r>
              <a:rPr lang="en-GB" dirty="0">
                <a:solidFill>
                  <a:srgbClr val="333333"/>
                </a:solidFill>
                <a:latin typeface="Arial" panose="020B0604020202020204" pitchFamily="34" charset="0"/>
                <a:hlinkClick r:id="rId3"/>
              </a:rPr>
              <a:t>EU- Home Office</a:t>
            </a:r>
            <a:r>
              <a:rPr lang="en-GB" dirty="0">
                <a:solidFill>
                  <a:srgbClr val="333333"/>
                </a:solidFill>
                <a:latin typeface="Arial" panose="020B0604020202020204" pitchFamily="34" charset="0"/>
              </a:rPr>
              <a:t>)</a:t>
            </a:r>
            <a:endParaRPr lang="en-US" dirty="0"/>
          </a:p>
        </p:txBody>
      </p:sp>
    </p:spTree>
    <p:extLst>
      <p:ext uri="{BB962C8B-B14F-4D97-AF65-F5344CB8AC3E}">
        <p14:creationId xmlns:p14="http://schemas.microsoft.com/office/powerpoint/2010/main" val="119134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9898C-7325-46F2-9D72-CCC60E410A72}"/>
              </a:ext>
            </a:extLst>
          </p:cNvPr>
          <p:cNvSpPr>
            <a:spLocks noGrp="1"/>
          </p:cNvSpPr>
          <p:nvPr>
            <p:ph type="title"/>
          </p:nvPr>
        </p:nvSpPr>
        <p:spPr>
          <a:xfrm>
            <a:off x="0" y="0"/>
            <a:ext cx="12115801" cy="1070517"/>
          </a:xfrm>
        </p:spPr>
        <p:txBody>
          <a:bodyPr/>
          <a:lstStyle/>
          <a:p>
            <a:r>
              <a:rPr lang="en-US" b="1" dirty="0">
                <a:solidFill>
                  <a:srgbClr val="FF0000"/>
                </a:solidFill>
              </a:rPr>
              <a:t>Step 12</a:t>
            </a:r>
            <a:r>
              <a:rPr lang="en-US" dirty="0"/>
              <a:t>. Regularization</a:t>
            </a:r>
          </a:p>
        </p:txBody>
      </p:sp>
      <p:sp>
        <p:nvSpPr>
          <p:cNvPr id="3" name="Espace réservé du contenu 2">
            <a:extLst>
              <a:ext uri="{FF2B5EF4-FFF2-40B4-BE49-F238E27FC236}">
                <a16:creationId xmlns:a16="http://schemas.microsoft.com/office/drawing/2014/main" id="{95E95612-A0C9-4F15-8EC4-8188D09464C1}"/>
              </a:ext>
            </a:extLst>
          </p:cNvPr>
          <p:cNvSpPr>
            <a:spLocks noGrp="1"/>
          </p:cNvSpPr>
          <p:nvPr>
            <p:ph idx="1"/>
          </p:nvPr>
        </p:nvSpPr>
        <p:spPr>
          <a:xfrm>
            <a:off x="89211" y="1372473"/>
            <a:ext cx="12026590" cy="2646246"/>
          </a:xfrm>
        </p:spPr>
        <p:txBody>
          <a:bodyPr>
            <a:normAutofit fontScale="85000" lnSpcReduction="10000"/>
          </a:bodyPr>
          <a:lstStyle/>
          <a:p>
            <a:r>
              <a:rPr lang="en-GB" dirty="0"/>
              <a:t>Regularisation refers to the process of offering migrants who are in a country illegally the opportunity to legalise or normalise their immigration status, whether it is on a temporary or permanent basis. Regularisation does not mean granting citizenship (naturalisation).</a:t>
            </a:r>
          </a:p>
          <a:p>
            <a:r>
              <a:rPr lang="en-GB" dirty="0"/>
              <a:t>There are many </a:t>
            </a:r>
            <a:r>
              <a:rPr lang="en-GB" dirty="0">
                <a:solidFill>
                  <a:srgbClr val="FF0000"/>
                </a:solidFill>
              </a:rPr>
              <a:t>types </a:t>
            </a:r>
            <a:r>
              <a:rPr lang="en-GB" dirty="0"/>
              <a:t>of regularisation:  </a:t>
            </a:r>
          </a:p>
          <a:p>
            <a:r>
              <a:rPr lang="en-GB" dirty="0"/>
              <a:t>There is also a wide range of </a:t>
            </a:r>
            <a:r>
              <a:rPr lang="en-GB" dirty="0">
                <a:solidFill>
                  <a:srgbClr val="FF0000"/>
                </a:solidFill>
              </a:rPr>
              <a:t>criteria </a:t>
            </a:r>
            <a:r>
              <a:rPr lang="en-GB" dirty="0"/>
              <a:t>required of migrants, distinguishing these programmes from general amnesties applied to all irregular migrants</a:t>
            </a:r>
          </a:p>
          <a:p>
            <a:r>
              <a:rPr lang="en-GB" b="1" dirty="0">
                <a:solidFill>
                  <a:srgbClr val="FF0000"/>
                </a:solidFill>
              </a:rPr>
              <a:t>Regularization process exist in all countries, not only in Europe</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
        <p:nvSpPr>
          <p:cNvPr id="4" name="Rectangle 3">
            <a:extLst>
              <a:ext uri="{FF2B5EF4-FFF2-40B4-BE49-F238E27FC236}">
                <a16:creationId xmlns:a16="http://schemas.microsoft.com/office/drawing/2014/main" id="{7B06EC58-A922-422C-8C88-C6EECD542557}"/>
              </a:ext>
            </a:extLst>
          </p:cNvPr>
          <p:cNvSpPr/>
          <p:nvPr/>
        </p:nvSpPr>
        <p:spPr>
          <a:xfrm>
            <a:off x="435292" y="4090561"/>
            <a:ext cx="11321415" cy="47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Regularization process during the COVID19 pandemic </a:t>
            </a:r>
          </a:p>
        </p:txBody>
      </p:sp>
      <p:sp>
        <p:nvSpPr>
          <p:cNvPr id="5" name="Rectangle 4">
            <a:extLst>
              <a:ext uri="{FF2B5EF4-FFF2-40B4-BE49-F238E27FC236}">
                <a16:creationId xmlns:a16="http://schemas.microsoft.com/office/drawing/2014/main" id="{7BE45A84-C6E6-4305-A390-A435CD30B0D1}"/>
              </a:ext>
            </a:extLst>
          </p:cNvPr>
          <p:cNvSpPr/>
          <p:nvPr/>
        </p:nvSpPr>
        <p:spPr>
          <a:xfrm>
            <a:off x="167269" y="4633645"/>
            <a:ext cx="11948532" cy="190685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Tx/>
              <a:buChar char="-"/>
            </a:pPr>
            <a:endParaRPr lang="en-GB" dirty="0"/>
          </a:p>
          <a:p>
            <a:pPr marL="285750" indent="-285750">
              <a:buFontTx/>
              <a:buChar char="-"/>
            </a:pPr>
            <a:r>
              <a:rPr lang="en-GB" b="1" dirty="0"/>
              <a:t>Overall, 220,000 people applied regularisation </a:t>
            </a:r>
            <a:r>
              <a:rPr lang="en-GB" b="1" dirty="0">
                <a:solidFill>
                  <a:srgbClr val="FF0000"/>
                </a:solidFill>
              </a:rPr>
              <a:t>in 2020</a:t>
            </a:r>
            <a:r>
              <a:rPr lang="en-GB" b="1" dirty="0"/>
              <a:t>, just under a third of the estimated 690,000 undocumented migrants in Italy.</a:t>
            </a:r>
          </a:p>
          <a:p>
            <a:pPr marL="285750" indent="-285750">
              <a:buFontTx/>
              <a:buChar char="-"/>
            </a:pPr>
            <a:r>
              <a:rPr lang="en-GB" b="1" dirty="0"/>
              <a:t>In the case of Spain, there have been two types of measures concerning the treatment of migrants during the COVID-19 outbreak, concerning work and residence permits and the use of immigration detention centres. approximately 430,000 immigrants currently reside irregularly in Spain, or 12 percent of the total migrant population.</a:t>
            </a:r>
          </a:p>
          <a:p>
            <a:pPr marL="285750" indent="-285750" algn="ctr">
              <a:buFontTx/>
              <a:buChar char="-"/>
            </a:pPr>
            <a:endParaRPr lang="en-GB" dirty="0"/>
          </a:p>
          <a:p>
            <a:pPr marL="285750" indent="-285750" algn="ctr">
              <a:buFontTx/>
              <a:buChar char="-"/>
            </a:pPr>
            <a:endParaRPr lang="en-US" dirty="0"/>
          </a:p>
        </p:txBody>
      </p:sp>
    </p:spTree>
    <p:extLst>
      <p:ext uri="{BB962C8B-B14F-4D97-AF65-F5344CB8AC3E}">
        <p14:creationId xmlns:p14="http://schemas.microsoft.com/office/powerpoint/2010/main" val="13210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76993-E201-4533-B701-364ED3C94143}"/>
              </a:ext>
            </a:extLst>
          </p:cNvPr>
          <p:cNvSpPr>
            <a:spLocks noGrp="1"/>
          </p:cNvSpPr>
          <p:nvPr>
            <p:ph type="title"/>
          </p:nvPr>
        </p:nvSpPr>
        <p:spPr>
          <a:xfrm>
            <a:off x="157976" y="76315"/>
            <a:ext cx="11896492" cy="927295"/>
          </a:xfrm>
        </p:spPr>
        <p:txBody>
          <a:bodyPr/>
          <a:lstStyle/>
          <a:p>
            <a:pPr algn="ctr"/>
            <a:r>
              <a:rPr lang="en-US" dirty="0"/>
              <a:t>Conclusions</a:t>
            </a:r>
          </a:p>
        </p:txBody>
      </p:sp>
      <p:sp>
        <p:nvSpPr>
          <p:cNvPr id="3" name="Espace réservé du contenu 2">
            <a:extLst>
              <a:ext uri="{FF2B5EF4-FFF2-40B4-BE49-F238E27FC236}">
                <a16:creationId xmlns:a16="http://schemas.microsoft.com/office/drawing/2014/main" id="{5D099F6E-7680-4FB8-9254-F7F58F0DA8F5}"/>
              </a:ext>
            </a:extLst>
          </p:cNvPr>
          <p:cNvSpPr>
            <a:spLocks noGrp="1"/>
          </p:cNvSpPr>
          <p:nvPr>
            <p:ph idx="1"/>
          </p:nvPr>
        </p:nvSpPr>
        <p:spPr>
          <a:xfrm>
            <a:off x="39029" y="1401878"/>
            <a:ext cx="12113941" cy="5456121"/>
          </a:xfrm>
          <a:solidFill>
            <a:schemeClr val="bg2"/>
          </a:solidFill>
        </p:spPr>
        <p:txBody>
          <a:bodyPr>
            <a:normAutofit/>
          </a:bodyPr>
          <a:lstStyle/>
          <a:p>
            <a:r>
              <a:rPr lang="fr-FR" dirty="0"/>
              <a:t>Une première simulation du modèle donne une part de </a:t>
            </a:r>
            <a:r>
              <a:rPr lang="fr-FR" b="1" dirty="0"/>
              <a:t>moins de 2% des migrants potentiels qui ont pris des initiatives pour partir</a:t>
            </a:r>
            <a:r>
              <a:rPr lang="fr-FR" dirty="0"/>
              <a:t>. On a vu aussi que les démarches peuvent échouer : la décision peut être révisée. Un tiers des migrants potentiels sera intercepté et ainsi vécu la fin du rêve.</a:t>
            </a:r>
          </a:p>
          <a:p>
            <a:r>
              <a:rPr lang="fr-FR" dirty="0"/>
              <a:t>Certains verront la mort ou seront sauvés in extremis par des ONG en Méditerranée. D'autres seront arrêtés en entrant sur les côtes nord. Il y en a aussi beaucoup d'autres inconnus. </a:t>
            </a:r>
            <a:r>
              <a:rPr lang="fr-FR" b="1" dirty="0"/>
              <a:t>Combien auraient réussi à passer à travers les mailles du filet des forces de sécurité soit des pays de départ, d'arrivée ou de transit </a:t>
            </a:r>
            <a:r>
              <a:rPr lang="fr-FR" dirty="0"/>
              <a:t>? Ils peuvent également être arrêtés lors du transit aux frontières terrestres.</a:t>
            </a:r>
          </a:p>
          <a:p>
            <a:r>
              <a:rPr lang="fr-FR" dirty="0"/>
              <a:t>Enfin, certains migrants seront détenus et d'autres expulsés. </a:t>
            </a:r>
            <a:r>
              <a:rPr lang="fr-FR" b="1" dirty="0"/>
              <a:t>Seuls quelques-uns entreront dans la boîte de sortie. Ils tenteront d'obtenir un statut de réfugié ou bien d'être régularisés </a:t>
            </a:r>
            <a:r>
              <a:rPr lang="fr-FR" dirty="0"/>
              <a:t>et peut-être naturalisés à terme.</a:t>
            </a:r>
            <a:endParaRPr lang="en-GB" dirty="0"/>
          </a:p>
          <a:p>
            <a:endParaRPr lang="en-US" dirty="0"/>
          </a:p>
        </p:txBody>
      </p:sp>
    </p:spTree>
    <p:extLst>
      <p:ext uri="{BB962C8B-B14F-4D97-AF65-F5344CB8AC3E}">
        <p14:creationId xmlns:p14="http://schemas.microsoft.com/office/powerpoint/2010/main" val="31860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F1617-CB53-47A6-BC2D-B84E1CE128D3}"/>
              </a:ext>
            </a:extLst>
          </p:cNvPr>
          <p:cNvSpPr>
            <a:spLocks noGrp="1"/>
          </p:cNvSpPr>
          <p:nvPr>
            <p:ph type="title"/>
          </p:nvPr>
        </p:nvSpPr>
        <p:spPr>
          <a:xfrm>
            <a:off x="968828" y="2313667"/>
            <a:ext cx="10515600" cy="1325563"/>
          </a:xfrm>
        </p:spPr>
        <p:txBody>
          <a:bodyPr/>
          <a:lstStyle/>
          <a:p>
            <a:pPr algn="ctr"/>
            <a:r>
              <a:rPr lang="en-US" dirty="0"/>
              <a:t>Thank you for your attention</a:t>
            </a:r>
          </a:p>
        </p:txBody>
      </p:sp>
    </p:spTree>
    <p:extLst>
      <p:ext uri="{BB962C8B-B14F-4D97-AF65-F5344CB8AC3E}">
        <p14:creationId xmlns:p14="http://schemas.microsoft.com/office/powerpoint/2010/main" val="136173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244A7D-3809-4F26-A02B-7174CEC98318}"/>
              </a:ext>
            </a:extLst>
          </p:cNvPr>
          <p:cNvSpPr>
            <a:spLocks noGrp="1"/>
          </p:cNvSpPr>
          <p:nvPr>
            <p:ph type="title"/>
          </p:nvPr>
        </p:nvSpPr>
        <p:spPr>
          <a:xfrm>
            <a:off x="838200" y="365125"/>
            <a:ext cx="10515600" cy="762635"/>
          </a:xfrm>
        </p:spPr>
        <p:txBody>
          <a:bodyPr/>
          <a:lstStyle/>
          <a:p>
            <a:pPr algn="ctr"/>
            <a:r>
              <a:rPr lang="en-US" dirty="0"/>
              <a:t>International Migrations  </a:t>
            </a:r>
          </a:p>
        </p:txBody>
      </p:sp>
      <p:sp>
        <p:nvSpPr>
          <p:cNvPr id="3" name="Espace réservé du contenu 2">
            <a:extLst>
              <a:ext uri="{FF2B5EF4-FFF2-40B4-BE49-F238E27FC236}">
                <a16:creationId xmlns:a16="http://schemas.microsoft.com/office/drawing/2014/main" id="{61A4F270-DDD7-436F-A35E-03D5DBFE8337}"/>
              </a:ext>
            </a:extLst>
          </p:cNvPr>
          <p:cNvSpPr>
            <a:spLocks noGrp="1"/>
          </p:cNvSpPr>
          <p:nvPr>
            <p:ph idx="1"/>
          </p:nvPr>
        </p:nvSpPr>
        <p:spPr>
          <a:xfrm>
            <a:off x="380144" y="1417637"/>
            <a:ext cx="7037798" cy="4746625"/>
          </a:xfrm>
        </p:spPr>
        <p:txBody>
          <a:bodyPr>
            <a:normAutofit fontScale="85000" lnSpcReduction="10000"/>
          </a:bodyPr>
          <a:lstStyle/>
          <a:p>
            <a:r>
              <a:rPr lang="en-US" dirty="0"/>
              <a:t> </a:t>
            </a:r>
            <a:r>
              <a:rPr lang="en-US" dirty="0">
                <a:hlinkClick r:id="rId2"/>
              </a:rPr>
              <a:t>Recommendations</a:t>
            </a:r>
            <a:r>
              <a:rPr lang="en-US" dirty="0"/>
              <a:t> on Statistics Migration Flows (UNDESA, 1998)</a:t>
            </a:r>
          </a:p>
          <a:p>
            <a:pPr marL="0" indent="0">
              <a:buNone/>
            </a:pPr>
            <a:r>
              <a:rPr lang="en-US" i="1" dirty="0"/>
              <a:t>“An </a:t>
            </a:r>
            <a:r>
              <a:rPr lang="en-US" b="1" i="1" dirty="0"/>
              <a:t>international migrant </a:t>
            </a:r>
            <a:r>
              <a:rPr lang="en-US" i="1" dirty="0"/>
              <a:t>is defined as any person who changes his or her country of usual </a:t>
            </a:r>
            <a:r>
              <a:rPr lang="en-US" b="1" i="1" dirty="0">
                <a:solidFill>
                  <a:srgbClr val="FF0000"/>
                </a:solidFill>
              </a:rPr>
              <a:t>residence</a:t>
            </a:r>
            <a:r>
              <a:rPr lang="en-US" i="1" dirty="0"/>
              <a:t>” (p9)</a:t>
            </a:r>
          </a:p>
          <a:p>
            <a:pPr marL="0" indent="0">
              <a:buNone/>
            </a:pPr>
            <a:endParaRPr lang="en-US" i="1" dirty="0"/>
          </a:p>
          <a:p>
            <a:r>
              <a:rPr lang="en-US" dirty="0"/>
              <a:t>The latest highlights of </a:t>
            </a:r>
            <a:r>
              <a:rPr lang="en-US" dirty="0">
                <a:hlinkClick r:id="rId3"/>
              </a:rPr>
              <a:t>UNDESA (2020) </a:t>
            </a:r>
            <a:r>
              <a:rPr lang="en-US" dirty="0"/>
              <a:t>of migration stock.</a:t>
            </a:r>
          </a:p>
          <a:p>
            <a:pPr marL="0" indent="0">
              <a:buNone/>
            </a:pPr>
            <a:r>
              <a:rPr lang="en-GB" dirty="0"/>
              <a:t>“</a:t>
            </a:r>
            <a:r>
              <a:rPr lang="en-GB" i="1" dirty="0"/>
              <a:t>The number of persons living outside their country of birth or citizenship reached </a:t>
            </a:r>
            <a:r>
              <a:rPr lang="en-GB" b="1" i="1" dirty="0">
                <a:solidFill>
                  <a:srgbClr val="FF0000"/>
                </a:solidFill>
              </a:rPr>
              <a:t>281 million in 2020</a:t>
            </a:r>
            <a:r>
              <a:rPr lang="en-GB" i="1" dirty="0"/>
              <a:t>, up from 173 million in 2000 and 221 million in 2010… </a:t>
            </a:r>
            <a:r>
              <a:rPr lang="en-GB" dirty="0"/>
              <a:t>“</a:t>
            </a:r>
          </a:p>
          <a:p>
            <a:pPr marL="0" indent="0">
              <a:buNone/>
            </a:pPr>
            <a:endParaRPr lang="en-GB" dirty="0"/>
          </a:p>
          <a:p>
            <a:r>
              <a:rPr lang="en-US" dirty="0"/>
              <a:t>Labour migration most important forms of migrations, according to ILO (2017).</a:t>
            </a:r>
          </a:p>
          <a:p>
            <a:pPr marL="0" indent="0">
              <a:buNone/>
            </a:pPr>
            <a:endParaRPr lang="en-US" i="1" dirty="0"/>
          </a:p>
        </p:txBody>
      </p:sp>
      <p:pic>
        <p:nvPicPr>
          <p:cNvPr id="5" name="Image 4">
            <a:extLst>
              <a:ext uri="{FF2B5EF4-FFF2-40B4-BE49-F238E27FC236}">
                <a16:creationId xmlns:a16="http://schemas.microsoft.com/office/drawing/2014/main" id="{E1D0F9DB-B301-4028-AB2C-6D5469D91CA0}"/>
              </a:ext>
            </a:extLst>
          </p:cNvPr>
          <p:cNvPicPr>
            <a:picLocks noChangeAspect="1"/>
          </p:cNvPicPr>
          <p:nvPr/>
        </p:nvPicPr>
        <p:blipFill>
          <a:blip r:embed="rId4"/>
          <a:stretch>
            <a:fillRect/>
          </a:stretch>
        </p:blipFill>
        <p:spPr>
          <a:xfrm>
            <a:off x="7863840" y="1417637"/>
            <a:ext cx="3489960" cy="3591243"/>
          </a:xfrm>
          <a:prstGeom prst="rect">
            <a:avLst/>
          </a:prstGeom>
        </p:spPr>
      </p:pic>
      <p:sp>
        <p:nvSpPr>
          <p:cNvPr id="6" name="Rectangle 5">
            <a:extLst>
              <a:ext uri="{FF2B5EF4-FFF2-40B4-BE49-F238E27FC236}">
                <a16:creationId xmlns:a16="http://schemas.microsoft.com/office/drawing/2014/main" id="{810D0656-2BB5-434E-9701-E65BA9429721}"/>
              </a:ext>
            </a:extLst>
          </p:cNvPr>
          <p:cNvSpPr/>
          <p:nvPr/>
        </p:nvSpPr>
        <p:spPr>
          <a:xfrm>
            <a:off x="8199120" y="5252720"/>
            <a:ext cx="3154680" cy="47752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Source</a:t>
            </a:r>
            <a:r>
              <a:rPr lang="en-US" dirty="0"/>
              <a:t> : </a:t>
            </a:r>
            <a:r>
              <a:rPr lang="en-US" dirty="0">
                <a:hlinkClick r:id="rId5"/>
              </a:rPr>
              <a:t>ILO (2018)</a:t>
            </a:r>
            <a:endParaRPr lang="en-US" dirty="0"/>
          </a:p>
        </p:txBody>
      </p:sp>
    </p:spTree>
    <p:extLst>
      <p:ext uri="{BB962C8B-B14F-4D97-AF65-F5344CB8AC3E}">
        <p14:creationId xmlns:p14="http://schemas.microsoft.com/office/powerpoint/2010/main" val="18837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C670B-F299-4374-BF2B-A5AB6AFA303C}"/>
              </a:ext>
            </a:extLst>
          </p:cNvPr>
          <p:cNvSpPr>
            <a:spLocks noGrp="1"/>
          </p:cNvSpPr>
          <p:nvPr>
            <p:ph type="title"/>
          </p:nvPr>
        </p:nvSpPr>
        <p:spPr>
          <a:xfrm>
            <a:off x="276225" y="1"/>
            <a:ext cx="11837006" cy="1095374"/>
          </a:xfrm>
        </p:spPr>
        <p:txBody>
          <a:bodyPr>
            <a:normAutofit fontScale="90000"/>
          </a:bodyPr>
          <a:lstStyle/>
          <a:p>
            <a:r>
              <a:rPr lang="en-US" dirty="0"/>
              <a:t>Evolution - Stock of Migrants from Africa and countries of North Africa: 1990/2020</a:t>
            </a:r>
          </a:p>
        </p:txBody>
      </p:sp>
      <p:pic>
        <p:nvPicPr>
          <p:cNvPr id="3" name="Image 2">
            <a:extLst>
              <a:ext uri="{FF2B5EF4-FFF2-40B4-BE49-F238E27FC236}">
                <a16:creationId xmlns:a16="http://schemas.microsoft.com/office/drawing/2014/main" id="{A4A91B14-BB50-4B05-851D-9C05E496CF14}"/>
              </a:ext>
            </a:extLst>
          </p:cNvPr>
          <p:cNvPicPr>
            <a:picLocks noChangeAspect="1"/>
          </p:cNvPicPr>
          <p:nvPr/>
        </p:nvPicPr>
        <p:blipFill>
          <a:blip r:embed="rId2"/>
          <a:stretch>
            <a:fillRect/>
          </a:stretch>
        </p:blipFill>
        <p:spPr>
          <a:xfrm>
            <a:off x="590550" y="1095375"/>
            <a:ext cx="10591800" cy="4933950"/>
          </a:xfrm>
          <a:prstGeom prst="rect">
            <a:avLst/>
          </a:prstGeom>
        </p:spPr>
      </p:pic>
      <p:sp>
        <p:nvSpPr>
          <p:cNvPr id="4" name="Rectangle 3">
            <a:extLst>
              <a:ext uri="{FF2B5EF4-FFF2-40B4-BE49-F238E27FC236}">
                <a16:creationId xmlns:a16="http://schemas.microsoft.com/office/drawing/2014/main" id="{CCD5834D-8001-4EE6-ADCA-C5A65FBC8176}"/>
              </a:ext>
            </a:extLst>
          </p:cNvPr>
          <p:cNvSpPr/>
          <p:nvPr/>
        </p:nvSpPr>
        <p:spPr>
          <a:xfrm>
            <a:off x="2687305" y="6210300"/>
            <a:ext cx="3237105" cy="369332"/>
          </a:xfrm>
          <a:prstGeom prst="rect">
            <a:avLst/>
          </a:prstGeom>
        </p:spPr>
        <p:txBody>
          <a:bodyPr wrap="none">
            <a:spAutoFit/>
          </a:bodyPr>
          <a:lstStyle/>
          <a:p>
            <a:r>
              <a:rPr lang="en-US" dirty="0"/>
              <a:t>Source : extracted UNDESA 2021</a:t>
            </a:r>
          </a:p>
        </p:txBody>
      </p:sp>
    </p:spTree>
    <p:extLst>
      <p:ext uri="{BB962C8B-B14F-4D97-AF65-F5344CB8AC3E}">
        <p14:creationId xmlns:p14="http://schemas.microsoft.com/office/powerpoint/2010/main" val="26953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176B6-D447-4BEF-9509-C45F5E787354}"/>
              </a:ext>
            </a:extLst>
          </p:cNvPr>
          <p:cNvSpPr>
            <a:spLocks noGrp="1"/>
          </p:cNvSpPr>
          <p:nvPr>
            <p:ph type="title"/>
          </p:nvPr>
        </p:nvSpPr>
        <p:spPr>
          <a:xfrm>
            <a:off x="0" y="1"/>
            <a:ext cx="12191999" cy="994312"/>
          </a:xfrm>
        </p:spPr>
        <p:txBody>
          <a:bodyPr/>
          <a:lstStyle/>
          <a:p>
            <a:pPr algn="ctr"/>
            <a:r>
              <a:rPr lang="en-US" dirty="0"/>
              <a:t>Irregular Migrations</a:t>
            </a:r>
          </a:p>
        </p:txBody>
      </p:sp>
      <p:sp>
        <p:nvSpPr>
          <p:cNvPr id="3" name="Espace réservé du contenu 2">
            <a:extLst>
              <a:ext uri="{FF2B5EF4-FFF2-40B4-BE49-F238E27FC236}">
                <a16:creationId xmlns:a16="http://schemas.microsoft.com/office/drawing/2014/main" id="{E2DE5DF7-E985-4796-87A1-D22C945D7600}"/>
              </a:ext>
            </a:extLst>
          </p:cNvPr>
          <p:cNvSpPr>
            <a:spLocks noGrp="1"/>
          </p:cNvSpPr>
          <p:nvPr>
            <p:ph idx="1"/>
          </p:nvPr>
        </p:nvSpPr>
        <p:spPr>
          <a:xfrm>
            <a:off x="492703" y="952168"/>
            <a:ext cx="11322578" cy="1901491"/>
          </a:xfrm>
        </p:spPr>
        <p:txBody>
          <a:bodyPr>
            <a:normAutofit fontScale="77500" lnSpcReduction="20000"/>
          </a:bodyPr>
          <a:lstStyle/>
          <a:p>
            <a:pPr marL="0" indent="0" algn="just">
              <a:buNone/>
            </a:pPr>
            <a:r>
              <a:rPr lang="en-GB" dirty="0"/>
              <a:t>Article 2. Each Member for which this Convention is in force shall systematically seek to determine whether there are illegally employed migrant workers on its territory and whether there depart from, pass through or arrive in its territory any movements of migrants for employment in which the migrants are subjected </a:t>
            </a:r>
            <a:r>
              <a:rPr lang="en-GB" b="1" dirty="0">
                <a:solidFill>
                  <a:srgbClr val="FF0000"/>
                </a:solidFill>
              </a:rPr>
              <a:t>during their journey</a:t>
            </a:r>
            <a:r>
              <a:rPr lang="en-GB" dirty="0">
                <a:solidFill>
                  <a:srgbClr val="FF0000"/>
                </a:solidFill>
              </a:rPr>
              <a:t>, </a:t>
            </a:r>
            <a:r>
              <a:rPr lang="en-GB" b="1" dirty="0">
                <a:solidFill>
                  <a:srgbClr val="FF0000"/>
                </a:solidFill>
              </a:rPr>
              <a:t>on arrival </a:t>
            </a:r>
            <a:r>
              <a:rPr lang="en-GB" dirty="0">
                <a:solidFill>
                  <a:srgbClr val="FF0000"/>
                </a:solidFill>
              </a:rPr>
              <a:t>or </a:t>
            </a:r>
            <a:r>
              <a:rPr lang="en-GB" b="1" dirty="0">
                <a:solidFill>
                  <a:srgbClr val="FF0000"/>
                </a:solidFill>
              </a:rPr>
              <a:t>during their period of residence</a:t>
            </a:r>
            <a:r>
              <a:rPr lang="en-GB" dirty="0">
                <a:solidFill>
                  <a:srgbClr val="FF0000"/>
                </a:solidFill>
              </a:rPr>
              <a:t> </a:t>
            </a:r>
            <a:r>
              <a:rPr lang="en-GB" b="1" dirty="0">
                <a:solidFill>
                  <a:srgbClr val="FF0000"/>
                </a:solidFill>
              </a:rPr>
              <a:t>and employment </a:t>
            </a:r>
            <a:r>
              <a:rPr lang="en-GB" dirty="0"/>
              <a:t>to conditions </a:t>
            </a:r>
            <a:r>
              <a:rPr lang="en-GB" b="1" dirty="0">
                <a:solidFill>
                  <a:srgbClr val="FF0000"/>
                </a:solidFill>
              </a:rPr>
              <a:t>contravening</a:t>
            </a:r>
            <a:r>
              <a:rPr lang="en-GB" dirty="0"/>
              <a:t> relevant international multilateral or bilateral instruments or agreements, or national laws or regulations.</a:t>
            </a:r>
          </a:p>
          <a:p>
            <a:pPr marL="0" indent="0">
              <a:buNone/>
            </a:pPr>
            <a:r>
              <a:rPr lang="en-GB" dirty="0"/>
              <a:t> </a:t>
            </a:r>
            <a:r>
              <a:rPr lang="en-GB" dirty="0">
                <a:hlinkClick r:id="rId2"/>
              </a:rPr>
              <a:t>Convention No 143</a:t>
            </a:r>
            <a:r>
              <a:rPr lang="en-GB" dirty="0"/>
              <a:t>  (ILO, 1975)</a:t>
            </a:r>
            <a:endParaRPr lang="en-US" dirty="0"/>
          </a:p>
        </p:txBody>
      </p:sp>
      <p:sp>
        <p:nvSpPr>
          <p:cNvPr id="4" name="Rectangle : coins arrondis 3">
            <a:extLst>
              <a:ext uri="{FF2B5EF4-FFF2-40B4-BE49-F238E27FC236}">
                <a16:creationId xmlns:a16="http://schemas.microsoft.com/office/drawing/2014/main" id="{23FC258D-892F-4FD3-A72F-512C26EEA0FB}"/>
              </a:ext>
            </a:extLst>
          </p:cNvPr>
          <p:cNvSpPr/>
          <p:nvPr/>
        </p:nvSpPr>
        <p:spPr>
          <a:xfrm>
            <a:off x="739739" y="3105518"/>
            <a:ext cx="4695290" cy="5968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Human Rights of Migrants in irregular situation are protected by the</a:t>
            </a:r>
            <a:r>
              <a:rPr lang="en-US" dirty="0"/>
              <a:t> </a:t>
            </a:r>
            <a:r>
              <a:rPr lang="en-US" dirty="0">
                <a:hlinkClick r:id="rId3"/>
              </a:rPr>
              <a:t>UN Convention 1990</a:t>
            </a:r>
            <a:endParaRPr lang="en-US" dirty="0"/>
          </a:p>
        </p:txBody>
      </p:sp>
      <p:pic>
        <p:nvPicPr>
          <p:cNvPr id="5" name="Image 4">
            <a:extLst>
              <a:ext uri="{FF2B5EF4-FFF2-40B4-BE49-F238E27FC236}">
                <a16:creationId xmlns:a16="http://schemas.microsoft.com/office/drawing/2014/main" id="{EF2616C2-720F-4498-B8E9-24D9325410FC}"/>
              </a:ext>
            </a:extLst>
          </p:cNvPr>
          <p:cNvPicPr>
            <a:picLocks noChangeAspect="1"/>
          </p:cNvPicPr>
          <p:nvPr/>
        </p:nvPicPr>
        <p:blipFill>
          <a:blip r:embed="rId4"/>
          <a:stretch>
            <a:fillRect/>
          </a:stretch>
        </p:blipFill>
        <p:spPr>
          <a:xfrm>
            <a:off x="477466" y="3702417"/>
            <a:ext cx="5306378" cy="2381349"/>
          </a:xfrm>
          <a:prstGeom prst="rect">
            <a:avLst/>
          </a:prstGeom>
        </p:spPr>
      </p:pic>
      <p:sp>
        <p:nvSpPr>
          <p:cNvPr id="6" name="Rectangle 5">
            <a:extLst>
              <a:ext uri="{FF2B5EF4-FFF2-40B4-BE49-F238E27FC236}">
                <a16:creationId xmlns:a16="http://schemas.microsoft.com/office/drawing/2014/main" id="{F8785DCF-2308-41FA-8EA6-7A1C62EE88F6}"/>
              </a:ext>
            </a:extLst>
          </p:cNvPr>
          <p:cNvSpPr/>
          <p:nvPr/>
        </p:nvSpPr>
        <p:spPr>
          <a:xfrm>
            <a:off x="1830623" y="6287740"/>
            <a:ext cx="3224262" cy="369332"/>
          </a:xfrm>
          <a:prstGeom prst="rect">
            <a:avLst/>
          </a:prstGeom>
        </p:spPr>
        <p:txBody>
          <a:bodyPr wrap="square">
            <a:spAutoFit/>
          </a:bodyPr>
          <a:lstStyle/>
          <a:p>
            <a:r>
              <a:rPr lang="en-US" dirty="0">
                <a:hlinkClick r:id="rId5"/>
              </a:rPr>
              <a:t>Source : OHCHR, 2021</a:t>
            </a:r>
            <a:endParaRPr lang="en-US" dirty="0"/>
          </a:p>
        </p:txBody>
      </p:sp>
      <p:sp>
        <p:nvSpPr>
          <p:cNvPr id="7" name="Rectangle 6">
            <a:extLst>
              <a:ext uri="{FF2B5EF4-FFF2-40B4-BE49-F238E27FC236}">
                <a16:creationId xmlns:a16="http://schemas.microsoft.com/office/drawing/2014/main" id="{3ACBAE72-ED18-4B56-A169-BF726F87D7C5}"/>
              </a:ext>
            </a:extLst>
          </p:cNvPr>
          <p:cNvSpPr/>
          <p:nvPr/>
        </p:nvSpPr>
        <p:spPr>
          <a:xfrm>
            <a:off x="6348415" y="3702417"/>
            <a:ext cx="5466866" cy="2585323"/>
          </a:xfrm>
          <a:prstGeom prst="rect">
            <a:avLst/>
          </a:prstGeom>
        </p:spPr>
        <p:txBody>
          <a:bodyPr wrap="square">
            <a:spAutoFit/>
          </a:bodyPr>
          <a:lstStyle/>
          <a:p>
            <a:r>
              <a:rPr lang="en-GB" b="1" dirty="0"/>
              <a:t>Smuggling of migrants </a:t>
            </a:r>
            <a:r>
              <a:rPr lang="en-GB" dirty="0"/>
              <a:t>means</a:t>
            </a:r>
          </a:p>
          <a:p>
            <a:r>
              <a:rPr lang="en-GB" dirty="0"/>
              <a:t>“the procurement, in order to obtain, directly or indirectly, </a:t>
            </a:r>
            <a:r>
              <a:rPr lang="en-GB" b="1" dirty="0">
                <a:solidFill>
                  <a:srgbClr val="FF0000"/>
                </a:solidFill>
              </a:rPr>
              <a:t>a financial or other material benefit</a:t>
            </a:r>
            <a:r>
              <a:rPr lang="en-GB" dirty="0"/>
              <a:t>, of the illegal entry of a person into a State Party of which the person is not a national or a permanent resident”</a:t>
            </a:r>
          </a:p>
          <a:p>
            <a:r>
              <a:rPr lang="en-GB" i="1" dirty="0">
                <a:solidFill>
                  <a:srgbClr val="FF0000"/>
                </a:solidFill>
              </a:rPr>
              <a:t>Article 3 of the Protocol against the Smuggling of Migrants by Land, Sea and Air, supplementing the United Nations Convention against Transnational Organized Crime</a:t>
            </a:r>
            <a:endParaRPr lang="en-US" i="1" dirty="0">
              <a:solidFill>
                <a:srgbClr val="FF0000"/>
              </a:solidFill>
            </a:endParaRPr>
          </a:p>
        </p:txBody>
      </p:sp>
      <p:sp>
        <p:nvSpPr>
          <p:cNvPr id="8" name="Rectangle : coins arrondis 7">
            <a:extLst>
              <a:ext uri="{FF2B5EF4-FFF2-40B4-BE49-F238E27FC236}">
                <a16:creationId xmlns:a16="http://schemas.microsoft.com/office/drawing/2014/main" id="{8F3FA721-5971-42DA-9A2C-A5785E905567}"/>
              </a:ext>
            </a:extLst>
          </p:cNvPr>
          <p:cNvSpPr/>
          <p:nvPr/>
        </p:nvSpPr>
        <p:spPr>
          <a:xfrm>
            <a:off x="6095999" y="3069835"/>
            <a:ext cx="4695290" cy="5968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Smuggling of migrants is </a:t>
            </a:r>
            <a:r>
              <a:rPr lang="en-US" dirty="0">
                <a:solidFill>
                  <a:srgbClr val="FF0000"/>
                </a:solidFill>
              </a:rPr>
              <a:t>a transnational crime </a:t>
            </a:r>
            <a:r>
              <a:rPr lang="en-US" dirty="0">
                <a:solidFill>
                  <a:schemeClr val="tx1"/>
                </a:solidFill>
                <a:hlinkClick r:id="rId6"/>
              </a:rPr>
              <a:t>UN Convention 2000</a:t>
            </a:r>
            <a:endParaRPr lang="en-US" dirty="0">
              <a:solidFill>
                <a:schemeClr val="tx1"/>
              </a:solidFill>
            </a:endParaRPr>
          </a:p>
        </p:txBody>
      </p:sp>
    </p:spTree>
    <p:extLst>
      <p:ext uri="{BB962C8B-B14F-4D97-AF65-F5344CB8AC3E}">
        <p14:creationId xmlns:p14="http://schemas.microsoft.com/office/powerpoint/2010/main" val="29479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3B15D-CB79-4409-87C9-572AA76E05CB}"/>
              </a:ext>
            </a:extLst>
          </p:cNvPr>
          <p:cNvSpPr>
            <a:spLocks noGrp="1"/>
          </p:cNvSpPr>
          <p:nvPr>
            <p:ph type="title"/>
          </p:nvPr>
        </p:nvSpPr>
        <p:spPr/>
        <p:txBody>
          <a:bodyPr/>
          <a:lstStyle/>
          <a:p>
            <a:r>
              <a:rPr lang="en-US" dirty="0"/>
              <a:t>European definition</a:t>
            </a:r>
          </a:p>
        </p:txBody>
      </p:sp>
      <p:sp>
        <p:nvSpPr>
          <p:cNvPr id="3" name="Espace réservé du contenu 2">
            <a:extLst>
              <a:ext uri="{FF2B5EF4-FFF2-40B4-BE49-F238E27FC236}">
                <a16:creationId xmlns:a16="http://schemas.microsoft.com/office/drawing/2014/main" id="{A67CCBEF-D382-4CD5-87D3-B3B07E906812}"/>
              </a:ext>
            </a:extLst>
          </p:cNvPr>
          <p:cNvSpPr>
            <a:spLocks noGrp="1"/>
          </p:cNvSpPr>
          <p:nvPr>
            <p:ph idx="1"/>
          </p:nvPr>
        </p:nvSpPr>
        <p:spPr>
          <a:xfrm>
            <a:off x="410965" y="1825625"/>
            <a:ext cx="11383767" cy="3214461"/>
          </a:xfrm>
        </p:spPr>
        <p:txBody>
          <a:bodyPr>
            <a:normAutofit fontScale="77500" lnSpcReduction="20000"/>
          </a:bodyPr>
          <a:lstStyle/>
          <a:p>
            <a:pPr marL="0" indent="0">
              <a:buNone/>
            </a:pPr>
            <a:r>
              <a:rPr lang="en-GB" dirty="0"/>
              <a:t>Defining irregular migration has been the subject of considerable debate. </a:t>
            </a:r>
          </a:p>
          <a:p>
            <a:pPr marL="0" indent="0">
              <a:buNone/>
            </a:pPr>
            <a:r>
              <a:rPr lang="en-GB" dirty="0">
                <a:solidFill>
                  <a:srgbClr val="FF0000"/>
                </a:solidFill>
              </a:rPr>
              <a:t>Terms such as illegal, undocumented, non-documented, and unauthorised migration can have different connotations in national policy debates</a:t>
            </a:r>
            <a:r>
              <a:rPr lang="en-GB" dirty="0"/>
              <a:t>. </a:t>
            </a:r>
          </a:p>
          <a:p>
            <a:pPr marL="0" indent="0">
              <a:buNone/>
            </a:pPr>
            <a:r>
              <a:rPr lang="en-GB" dirty="0"/>
              <a:t>Due to this and the association with criminality the term </a:t>
            </a:r>
            <a:r>
              <a:rPr lang="en-GB" dirty="0">
                <a:solidFill>
                  <a:srgbClr val="FF0000"/>
                </a:solidFill>
              </a:rPr>
              <a:t>'illegal migration</a:t>
            </a:r>
            <a:r>
              <a:rPr lang="en-GB" dirty="0"/>
              <a:t>" should be avoided, as most irregular migrants are not criminals. Being in a country without the required papers is, in most countries, not a criminal offence but an </a:t>
            </a:r>
            <a:r>
              <a:rPr lang="en-GB" dirty="0">
                <a:solidFill>
                  <a:schemeClr val="accent6">
                    <a:lumMod val="75000"/>
                  </a:schemeClr>
                </a:solidFill>
              </a:rPr>
              <a:t>administrative infringement.</a:t>
            </a:r>
          </a:p>
          <a:p>
            <a:pPr marL="0" indent="0">
              <a:buNone/>
            </a:pPr>
            <a:r>
              <a:rPr lang="en-GB" dirty="0"/>
              <a:t>Source : </a:t>
            </a:r>
            <a:r>
              <a:rPr lang="en-GB" dirty="0">
                <a:hlinkClick r:id="rId2">
                  <a:extLst>
                    <a:ext uri="{A12FA001-AC4F-418D-AE19-62706E023703}">
                      <ahyp:hlinkClr xmlns:ahyp="http://schemas.microsoft.com/office/drawing/2018/hyperlinkcolor" val="tx"/>
                    </a:ext>
                  </a:extLst>
                </a:hlinkClick>
              </a:rPr>
              <a:t>EU, Home Affairs</a:t>
            </a:r>
            <a:endParaRPr lang="en-GB" dirty="0"/>
          </a:p>
          <a:p>
            <a:pPr marL="0" indent="0">
              <a:buNone/>
            </a:pPr>
            <a:endParaRPr lang="en-GB" dirty="0"/>
          </a:p>
          <a:p>
            <a:pPr marL="0" indent="0">
              <a:buNone/>
            </a:pPr>
            <a:r>
              <a:rPr lang="en-GB" dirty="0">
                <a:solidFill>
                  <a:srgbClr val="FF0000"/>
                </a:solidFill>
              </a:rPr>
              <a:t>Illegal migration </a:t>
            </a:r>
            <a:r>
              <a:rPr lang="en-GB" dirty="0"/>
              <a:t>is common use in USA … illegal entry in the country</a:t>
            </a:r>
          </a:p>
          <a:p>
            <a:pPr marL="0" indent="0">
              <a:buNone/>
            </a:pPr>
            <a:endParaRPr lang="en-US" dirty="0"/>
          </a:p>
        </p:txBody>
      </p:sp>
    </p:spTree>
    <p:extLst>
      <p:ext uri="{BB962C8B-B14F-4D97-AF65-F5344CB8AC3E}">
        <p14:creationId xmlns:p14="http://schemas.microsoft.com/office/powerpoint/2010/main" val="134367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9C3A98-3204-414E-864C-4F2ECF819507}"/>
              </a:ext>
            </a:extLst>
          </p:cNvPr>
          <p:cNvPicPr>
            <a:picLocks noChangeAspect="1"/>
          </p:cNvPicPr>
          <p:nvPr/>
        </p:nvPicPr>
        <p:blipFill>
          <a:blip r:embed="rId2"/>
          <a:stretch>
            <a:fillRect/>
          </a:stretch>
        </p:blipFill>
        <p:spPr>
          <a:xfrm>
            <a:off x="290512" y="1690688"/>
            <a:ext cx="11610975" cy="5345907"/>
          </a:xfrm>
          <a:prstGeom prst="rect">
            <a:avLst/>
          </a:prstGeom>
        </p:spPr>
      </p:pic>
      <p:sp>
        <p:nvSpPr>
          <p:cNvPr id="4" name="Rectangle 3">
            <a:extLst>
              <a:ext uri="{FF2B5EF4-FFF2-40B4-BE49-F238E27FC236}">
                <a16:creationId xmlns:a16="http://schemas.microsoft.com/office/drawing/2014/main" id="{8A83C9A2-44AD-4C56-AF9F-E87D91D80CA6}"/>
              </a:ext>
            </a:extLst>
          </p:cNvPr>
          <p:cNvSpPr/>
          <p:nvPr/>
        </p:nvSpPr>
        <p:spPr>
          <a:xfrm>
            <a:off x="2943225" y="6434137"/>
            <a:ext cx="4657725" cy="29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https://migrationdataportal.org/fr/themes/migration-irreguliere</a:t>
            </a:r>
          </a:p>
        </p:txBody>
      </p:sp>
      <p:sp>
        <p:nvSpPr>
          <p:cNvPr id="5" name="Titre 4">
            <a:extLst>
              <a:ext uri="{FF2B5EF4-FFF2-40B4-BE49-F238E27FC236}">
                <a16:creationId xmlns:a16="http://schemas.microsoft.com/office/drawing/2014/main" id="{D2CD2CBE-7A5B-45FF-BB5C-EE73739F143B}"/>
              </a:ext>
            </a:extLst>
          </p:cNvPr>
          <p:cNvSpPr>
            <a:spLocks noGrp="1"/>
          </p:cNvSpPr>
          <p:nvPr>
            <p:ph type="title" idx="4294967295"/>
          </p:nvPr>
        </p:nvSpPr>
        <p:spPr>
          <a:xfrm>
            <a:off x="390873" y="128588"/>
            <a:ext cx="11063287" cy="1325563"/>
          </a:xfrm>
        </p:spPr>
        <p:txBody>
          <a:bodyPr/>
          <a:lstStyle/>
          <a:p>
            <a:r>
              <a:rPr lang="en-US" dirty="0"/>
              <a:t> </a:t>
            </a:r>
            <a:r>
              <a:rPr lang="en-US" sz="4000" b="1" dirty="0"/>
              <a:t>Difference between regular and irregular migration</a:t>
            </a:r>
          </a:p>
        </p:txBody>
      </p:sp>
    </p:spTree>
    <p:extLst>
      <p:ext uri="{BB962C8B-B14F-4D97-AF65-F5344CB8AC3E}">
        <p14:creationId xmlns:p14="http://schemas.microsoft.com/office/powerpoint/2010/main" val="148183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C8AD5-E3C5-4EEC-8733-588DEA81C6EC}"/>
              </a:ext>
            </a:extLst>
          </p:cNvPr>
          <p:cNvSpPr>
            <a:spLocks noGrp="1"/>
          </p:cNvSpPr>
          <p:nvPr>
            <p:ph type="title"/>
          </p:nvPr>
        </p:nvSpPr>
        <p:spPr>
          <a:xfrm>
            <a:off x="904875" y="117475"/>
            <a:ext cx="10515600" cy="1116012"/>
          </a:xfrm>
        </p:spPr>
        <p:txBody>
          <a:bodyPr>
            <a:normAutofit fontScale="90000"/>
          </a:bodyPr>
          <a:lstStyle/>
          <a:p>
            <a:r>
              <a:rPr lang="en-US" dirty="0"/>
              <a:t>What about irregular Migrations ? </a:t>
            </a:r>
            <a:r>
              <a:rPr lang="en-US" dirty="0">
                <a:solidFill>
                  <a:srgbClr val="FF0000"/>
                </a:solidFill>
              </a:rPr>
              <a:t>No World Data  </a:t>
            </a:r>
            <a:r>
              <a:rPr lang="en-US" dirty="0">
                <a:solidFill>
                  <a:schemeClr val="accent6"/>
                </a:solidFill>
              </a:rPr>
              <a:t>African in Europe : from 2008-2017 (Eurostat)</a:t>
            </a:r>
          </a:p>
        </p:txBody>
      </p:sp>
      <p:pic>
        <p:nvPicPr>
          <p:cNvPr id="3" name="Image 2">
            <a:extLst>
              <a:ext uri="{FF2B5EF4-FFF2-40B4-BE49-F238E27FC236}">
                <a16:creationId xmlns:a16="http://schemas.microsoft.com/office/drawing/2014/main" id="{07B5C7E8-4664-4047-B0E3-A3920288603D}"/>
              </a:ext>
            </a:extLst>
          </p:cNvPr>
          <p:cNvPicPr>
            <a:picLocks noChangeAspect="1"/>
          </p:cNvPicPr>
          <p:nvPr/>
        </p:nvPicPr>
        <p:blipFill>
          <a:blip r:embed="rId2"/>
          <a:stretch>
            <a:fillRect/>
          </a:stretch>
        </p:blipFill>
        <p:spPr>
          <a:xfrm>
            <a:off x="147637" y="1233486"/>
            <a:ext cx="11896725" cy="5241289"/>
          </a:xfrm>
          <a:prstGeom prst="rect">
            <a:avLst/>
          </a:prstGeom>
        </p:spPr>
      </p:pic>
      <p:sp>
        <p:nvSpPr>
          <p:cNvPr id="4" name="Rectangle 3">
            <a:extLst>
              <a:ext uri="{FF2B5EF4-FFF2-40B4-BE49-F238E27FC236}">
                <a16:creationId xmlns:a16="http://schemas.microsoft.com/office/drawing/2014/main" id="{ACB252D3-1D15-49A3-92B6-767BB74E1985}"/>
              </a:ext>
            </a:extLst>
          </p:cNvPr>
          <p:cNvSpPr/>
          <p:nvPr/>
        </p:nvSpPr>
        <p:spPr>
          <a:xfrm>
            <a:off x="3048000" y="6474776"/>
            <a:ext cx="5067300" cy="377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 extracted from Eurostat (2020)</a:t>
            </a:r>
          </a:p>
        </p:txBody>
      </p:sp>
    </p:spTree>
    <p:extLst>
      <p:ext uri="{BB962C8B-B14F-4D97-AF65-F5344CB8AC3E}">
        <p14:creationId xmlns:p14="http://schemas.microsoft.com/office/powerpoint/2010/main" val="66815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FDF0345-8507-48CB-B851-35B1B24B7AEC}"/>
              </a:ext>
            </a:extLst>
          </p:cNvPr>
          <p:cNvPicPr>
            <a:picLocks noChangeAspect="1"/>
          </p:cNvPicPr>
          <p:nvPr/>
        </p:nvPicPr>
        <p:blipFill>
          <a:blip r:embed="rId2"/>
          <a:stretch>
            <a:fillRect/>
          </a:stretch>
        </p:blipFill>
        <p:spPr>
          <a:xfrm>
            <a:off x="176212" y="1428108"/>
            <a:ext cx="11839575" cy="4787757"/>
          </a:xfrm>
          <a:prstGeom prst="rect">
            <a:avLst/>
          </a:prstGeom>
        </p:spPr>
      </p:pic>
      <p:sp>
        <p:nvSpPr>
          <p:cNvPr id="4" name="Titre 3">
            <a:extLst>
              <a:ext uri="{FF2B5EF4-FFF2-40B4-BE49-F238E27FC236}">
                <a16:creationId xmlns:a16="http://schemas.microsoft.com/office/drawing/2014/main" id="{BD056697-F28F-4B82-9EA3-EC427345C926}"/>
              </a:ext>
            </a:extLst>
          </p:cNvPr>
          <p:cNvSpPr>
            <a:spLocks noGrp="1"/>
          </p:cNvSpPr>
          <p:nvPr>
            <p:ph type="title" idx="4294967295"/>
          </p:nvPr>
        </p:nvSpPr>
        <p:spPr>
          <a:xfrm>
            <a:off x="0" y="0"/>
            <a:ext cx="12192000" cy="1048215"/>
          </a:xfrm>
        </p:spPr>
        <p:txBody>
          <a:bodyPr>
            <a:normAutofit fontScale="90000"/>
          </a:bodyPr>
          <a:lstStyle/>
          <a:p>
            <a:pPr algn="ctr"/>
            <a:r>
              <a:rPr lang="en-US" dirty="0"/>
              <a:t>Mapping the Process of irregular migration</a:t>
            </a:r>
            <a:r>
              <a:rPr lang="en-US" baseline="0" dirty="0"/>
              <a:t> in twelve steps</a:t>
            </a:r>
            <a:br>
              <a:rPr lang="en-US" baseline="0" dirty="0"/>
            </a:br>
            <a:r>
              <a:rPr lang="en-US" baseline="0" dirty="0"/>
              <a:t>Migration from </a:t>
            </a:r>
            <a:r>
              <a:rPr lang="en-US" b="1" baseline="0" dirty="0">
                <a:solidFill>
                  <a:srgbClr val="FF0000"/>
                </a:solidFill>
              </a:rPr>
              <a:t>Algeria to Europe</a:t>
            </a:r>
            <a:endParaRPr lang="en-US" b="1" dirty="0">
              <a:solidFill>
                <a:srgbClr val="FF0000"/>
              </a:solidFill>
            </a:endParaRPr>
          </a:p>
        </p:txBody>
      </p:sp>
    </p:spTree>
    <p:extLst>
      <p:ext uri="{BB962C8B-B14F-4D97-AF65-F5344CB8AC3E}">
        <p14:creationId xmlns:p14="http://schemas.microsoft.com/office/powerpoint/2010/main" val="3562520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TotalTime>
  <Words>1620</Words>
  <Application>Microsoft Office PowerPoint</Application>
  <PresentationFormat>Widescreen</PresentationFormat>
  <Paragraphs>194</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Open Sans</vt:lpstr>
      <vt:lpstr>Times New Roman</vt:lpstr>
      <vt:lpstr>Thème Office</vt:lpstr>
      <vt:lpstr>Mésurer les migrations internationales en 12 étapes : Sahel – Algérie- Europe</vt:lpstr>
      <vt:lpstr>Plan </vt:lpstr>
      <vt:lpstr>International Migrations  </vt:lpstr>
      <vt:lpstr>Evolution - Stock of Migrants from Africa and countries of North Africa: 1990/2020</vt:lpstr>
      <vt:lpstr>Irregular Migrations</vt:lpstr>
      <vt:lpstr>European definition</vt:lpstr>
      <vt:lpstr> Difference between regular and irregular migration</vt:lpstr>
      <vt:lpstr>What about irregular Migrations ? No World Data  African in Europe : from 2008-2017 (Eurostat)</vt:lpstr>
      <vt:lpstr>Mapping the Process of irregular migration in twelve steps Migration from Algeria to Europe</vt:lpstr>
      <vt:lpstr>Mapping the Process of irregular migration in twelve steps Migration from Sahel  to Algeria</vt:lpstr>
      <vt:lpstr> Step 1. Desire to Migration, even irregularly </vt:lpstr>
      <vt:lpstr>Step 2. Preparation</vt:lpstr>
      <vt:lpstr>Step 3. Decision Making  </vt:lpstr>
      <vt:lpstr>Step 4 Routes : Air, land and Sea : Refuse at entry in EU28</vt:lpstr>
      <vt:lpstr> Step 5. Migrants “to be” arrested before and on departure form North Africa</vt:lpstr>
      <vt:lpstr>Step 6. World Missing Migrants (IOM)</vt:lpstr>
      <vt:lpstr>Step 6 . Missing Migrants Mediterranean Sea</vt:lpstr>
      <vt:lpstr>Deaths and Attempted crossings</vt:lpstr>
      <vt:lpstr>Step 7. Focus on Sea border: Irregular Migration from Maghreb countries (2010-2019)</vt:lpstr>
      <vt:lpstr>Step 7. Global Arrival in Europe :  Flows of irregular Migration </vt:lpstr>
      <vt:lpstr>Step 8. Irregular Migration from Maghreb countries by sea border in 2020 (% by month)</vt:lpstr>
      <vt:lpstr>Step 9. Invited to return </vt:lpstr>
      <vt:lpstr>Step 10. Asylum seekers – pending cases &amp; refused</vt:lpstr>
      <vt:lpstr>Step 11. Deported to country of origin (2010- 2019)</vt:lpstr>
      <vt:lpstr>Step 12. Regularization</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Irregular migration  in 12 steps from North Africa to Europe</dc:title>
  <dc:creator>mohamed saib musette</dc:creator>
  <cp:lastModifiedBy>Zahir Hadibi</cp:lastModifiedBy>
  <cp:revision>136</cp:revision>
  <dcterms:created xsi:type="dcterms:W3CDTF">2021-04-20T09:46:37Z</dcterms:created>
  <dcterms:modified xsi:type="dcterms:W3CDTF">2021-06-17T11:51:13Z</dcterms:modified>
</cp:coreProperties>
</file>