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sldIdLst>
    <p:sldId id="256" r:id="rId2"/>
    <p:sldId id="257" r:id="rId3"/>
    <p:sldId id="258" r:id="rId4"/>
    <p:sldId id="259" r:id="rId5"/>
    <p:sldId id="260" r:id="rId6"/>
    <p:sldId id="262" r:id="rId7"/>
    <p:sldId id="264" r:id="rId8"/>
    <p:sldId id="265" r:id="rId9"/>
    <p:sldId id="285" r:id="rId10"/>
    <p:sldId id="286" r:id="rId11"/>
    <p:sldId id="289" r:id="rId12"/>
    <p:sldId id="287" r:id="rId13"/>
    <p:sldId id="290" r:id="rId14"/>
    <p:sldId id="288" r:id="rId15"/>
    <p:sldId id="266" r:id="rId16"/>
    <p:sldId id="268" r:id="rId17"/>
    <p:sldId id="267" r:id="rId18"/>
    <p:sldId id="269" r:id="rId19"/>
    <p:sldId id="270" r:id="rId20"/>
    <p:sldId id="271" r:id="rId21"/>
    <p:sldId id="272" r:id="rId22"/>
    <p:sldId id="273" r:id="rId23"/>
    <p:sldId id="274" r:id="rId24"/>
    <p:sldId id="275" r:id="rId25"/>
    <p:sldId id="276" r:id="rId26"/>
    <p:sldId id="277" r:id="rId27"/>
    <p:sldId id="278" r:id="rId28"/>
    <p:sldId id="279" r:id="rId29"/>
    <p:sldId id="281" r:id="rId30"/>
    <p:sldId id="282" r:id="rId31"/>
    <p:sldId id="283" r:id="rId32"/>
    <p:sldId id="284" r:id="rId33"/>
    <p:sldId id="291" r:id="rId34"/>
    <p:sldId id="293" r:id="rId35"/>
    <p:sldId id="294" r:id="rId36"/>
    <p:sldId id="295" r:id="rId37"/>
    <p:sldId id="296" r:id="rId38"/>
    <p:sldId id="317" r:id="rId39"/>
    <p:sldId id="297" r:id="rId40"/>
    <p:sldId id="309" r:id="rId41"/>
    <p:sldId id="298" r:id="rId42"/>
    <p:sldId id="299" r:id="rId43"/>
    <p:sldId id="300" r:id="rId44"/>
    <p:sldId id="301" r:id="rId45"/>
    <p:sldId id="302" r:id="rId46"/>
    <p:sldId id="303" r:id="rId47"/>
    <p:sldId id="311" r:id="rId48"/>
    <p:sldId id="312" r:id="rId49"/>
    <p:sldId id="313" r:id="rId50"/>
    <p:sldId id="314" r:id="rId51"/>
    <p:sldId id="315" r:id="rId52"/>
    <p:sldId id="304" r:id="rId53"/>
    <p:sldId id="305" r:id="rId54"/>
    <p:sldId id="306" r:id="rId55"/>
    <p:sldId id="307" r:id="rId56"/>
    <p:sldId id="308" r:id="rId57"/>
    <p:sldId id="310" r:id="rId58"/>
    <p:sldId id="316" r:id="rId59"/>
    <p:sldId id="320" r:id="rId60"/>
    <p:sldId id="318" r:id="rId61"/>
    <p:sldId id="321" r:id="rId62"/>
    <p:sldId id="324" r:id="rId63"/>
    <p:sldId id="322" r:id="rId64"/>
    <p:sldId id="323" r:id="rId65"/>
    <p:sldId id="325" r:id="rId66"/>
    <p:sldId id="326" r:id="rId67"/>
    <p:sldId id="327" r:id="rId68"/>
    <p:sldId id="330" r:id="rId69"/>
    <p:sldId id="328" r:id="rId70"/>
    <p:sldId id="329" r:id="rId71"/>
    <p:sldId id="331" r:id="rId72"/>
    <p:sldId id="332" r:id="rId73"/>
    <p:sldId id="333" r:id="rId74"/>
    <p:sldId id="334" r:id="rId75"/>
    <p:sldId id="335" r:id="rId7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86380" autoAdjust="0"/>
  </p:normalViewPr>
  <p:slideViewPr>
    <p:cSldViewPr>
      <p:cViewPr>
        <p:scale>
          <a:sx n="100" d="100"/>
          <a:sy n="100" d="100"/>
        </p:scale>
        <p:origin x="-282" y="762"/>
      </p:cViewPr>
      <p:guideLst>
        <p:guide orient="horz" pos="2160"/>
        <p:guide pos="2880"/>
      </p:guideLst>
    </p:cSldViewPr>
  </p:slideViewPr>
  <p:outlineViewPr>
    <p:cViewPr>
      <p:scale>
        <a:sx n="33" d="100"/>
        <a:sy n="33" d="100"/>
      </p:scale>
      <p:origin x="258" y="80946"/>
    </p:cViewPr>
  </p:outlineViewPr>
  <p:notesTextViewPr>
    <p:cViewPr>
      <p:scale>
        <a:sx n="100" d="100"/>
        <a:sy n="100" d="100"/>
      </p:scale>
      <p:origin x="0" y="0"/>
    </p:cViewPr>
  </p:notesTextViewPr>
  <p:sorterViewPr>
    <p:cViewPr>
      <p:scale>
        <a:sx n="66" d="100"/>
        <a:sy n="66" d="100"/>
      </p:scale>
      <p:origin x="0" y="32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CAF4E-EAD6-4644-BB39-77C4BF1268AF}" type="datetimeFigureOut">
              <a:rPr lang="fr-FR" smtClean="0"/>
              <a:pPr/>
              <a:t>06/05/2015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11EAC-2D12-4E48-BEEB-3066F697848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0511EAC-2D12-4E48-BEEB-3066F6978482}" type="slidenum">
              <a:rPr lang="fr-FR" smtClean="0"/>
              <a:pPr/>
              <a:t>28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0511EAC-2D12-4E48-BEEB-3066F6978482}" type="slidenum">
              <a:rPr lang="fr-FR" smtClean="0"/>
              <a:pPr/>
              <a:t>57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F86B63-3A9C-4A1D-8E10-CE2A9469496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4D7D48D-430A-4891-8FCB-C0D1805B0005}" type="datetimeFigureOut">
              <a:rPr lang="fr-FR" smtClean="0"/>
              <a:pPr/>
              <a:t>06/05/2015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EF86B63-3A9C-4A1D-8E10-CE2A9469496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D7D48D-430A-4891-8FCB-C0D1805B0005}" type="datetimeFigureOut">
              <a:rPr lang="fr-FR" smtClean="0"/>
              <a:pPr/>
              <a:t>06/05/2015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F86B63-3A9C-4A1D-8E10-CE2A9469496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solidFill>
                  <a:schemeClr val="tx1"/>
                </a:solidFill>
              </a:rPr>
              <a:t>Structures / Fonction des Protéines </a:t>
            </a:r>
            <a:endParaRPr lang="fr-FR" dirty="0">
              <a:solidFill>
                <a:schemeClr val="tx1"/>
              </a:solidFill>
            </a:endParaRPr>
          </a:p>
        </p:txBody>
      </p:sp>
      <p:sp>
        <p:nvSpPr>
          <p:cNvPr id="3" name="Sous-titre 2"/>
          <p:cNvSpPr>
            <a:spLocks noGrp="1"/>
          </p:cNvSpPr>
          <p:nvPr>
            <p:ph type="subTitle" idx="1"/>
          </p:nvPr>
        </p:nvSpPr>
        <p:spPr>
          <a:xfrm>
            <a:off x="533400" y="3962416"/>
            <a:ext cx="7854696" cy="1752600"/>
          </a:xfrm>
        </p:spPr>
        <p:txBody>
          <a:bodyPr>
            <a:normAutofit/>
          </a:bodyPr>
          <a:lstStyle/>
          <a:p>
            <a:pPr algn="ctr"/>
            <a:r>
              <a:rPr lang="fr-FR" dirty="0" smtClean="0">
                <a:solidFill>
                  <a:schemeClr val="tx1"/>
                </a:solidFill>
              </a:rPr>
              <a:t>Pr F.BENABDESSELAM – MAIZA</a:t>
            </a:r>
          </a:p>
          <a:p>
            <a:pPr algn="ctr"/>
            <a:r>
              <a:rPr lang="fr-FR" sz="2400" dirty="0" smtClean="0">
                <a:solidFill>
                  <a:schemeClr val="tx1"/>
                </a:solidFill>
              </a:rPr>
              <a:t>Laboratoire Biotechnologies végétales et Ethnobotanique Faculté des Sciences de la Nature et de la Vie</a:t>
            </a:r>
          </a:p>
          <a:p>
            <a:pPr algn="ctr"/>
            <a:r>
              <a:rPr lang="fr-FR" sz="2400" dirty="0" smtClean="0">
                <a:solidFill>
                  <a:schemeClr val="tx1"/>
                </a:solidFill>
              </a:rPr>
              <a:t>Université A/ Mira de </a:t>
            </a:r>
            <a:r>
              <a:rPr lang="fr-FR" sz="2400" dirty="0" err="1" smtClean="0">
                <a:solidFill>
                  <a:schemeClr val="tx1"/>
                </a:solidFill>
              </a:rPr>
              <a:t>Béjaia</a:t>
            </a:r>
            <a:endParaRPr lang="fr-FR" sz="2400" dirty="0" smtClean="0">
              <a:solidFill>
                <a:schemeClr val="tx1"/>
              </a:solidFill>
            </a:endParaRPr>
          </a:p>
          <a:p>
            <a:endParaRPr lang="fr-FR" sz="1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572660" cy="1357298"/>
          </a:xfrm>
        </p:spPr>
        <p:txBody>
          <a:bodyPr>
            <a:noAutofit/>
          </a:bodyPr>
          <a:lstStyle/>
          <a:p>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3" name="Rectangle 2"/>
          <p:cNvSpPr/>
          <p:nvPr/>
        </p:nvSpPr>
        <p:spPr>
          <a:xfrm>
            <a:off x="0" y="142852"/>
            <a:ext cx="9144000" cy="2031325"/>
          </a:xfrm>
          <a:prstGeom prst="rect">
            <a:avLst/>
          </a:prstGeom>
        </p:spPr>
        <p:txBody>
          <a:bodyPr wrap="square">
            <a:spAutoFit/>
          </a:bodyPr>
          <a:lstStyle/>
          <a:p>
            <a:r>
              <a:rPr lang="fr-FR" dirty="0" smtClean="0"/>
              <a:t>Au pH des compartiments cellulaires (environ pH = 6), beaucoup de fonctions </a:t>
            </a:r>
            <a:r>
              <a:rPr lang="fr-FR" dirty="0" err="1" smtClean="0"/>
              <a:t>ionisables</a:t>
            </a:r>
            <a:endParaRPr lang="fr-FR" dirty="0" smtClean="0"/>
          </a:p>
          <a:p>
            <a:r>
              <a:rPr lang="fr-FR" dirty="0" smtClean="0"/>
              <a:t>(</a:t>
            </a:r>
            <a:r>
              <a:rPr lang="fr-FR" dirty="0" err="1" smtClean="0"/>
              <a:t>Asp</a:t>
            </a:r>
            <a:r>
              <a:rPr lang="fr-FR" dirty="0" smtClean="0"/>
              <a:t>, Glu, Lys, </a:t>
            </a:r>
            <a:r>
              <a:rPr lang="fr-FR" dirty="0" err="1" smtClean="0"/>
              <a:t>Arg</a:t>
            </a:r>
            <a:r>
              <a:rPr lang="fr-FR" dirty="0" smtClean="0"/>
              <a:t>) sont porteuses d’une charge, ce qui permet à la protéine de faire des liaisons  </a:t>
            </a:r>
            <a:r>
              <a:rPr lang="fr-FR" dirty="0" err="1" smtClean="0"/>
              <a:t>électrovalentes</a:t>
            </a:r>
            <a:r>
              <a:rPr lang="fr-FR" dirty="0" smtClean="0"/>
              <a:t> pour stabiliser sa structure tertiaire ou quaternaire ou pour fixer un ligand.</a:t>
            </a:r>
          </a:p>
          <a:p>
            <a:r>
              <a:rPr lang="fr-FR" dirty="0" smtClean="0"/>
              <a:t>• De même, à pH = 6 le noyau imidazole de l’histidine est à moitié </a:t>
            </a:r>
            <a:r>
              <a:rPr lang="fr-FR" dirty="0" err="1" smtClean="0"/>
              <a:t>protonné</a:t>
            </a:r>
            <a:r>
              <a:rPr lang="fr-FR" dirty="0" smtClean="0"/>
              <a:t> (</a:t>
            </a:r>
            <a:r>
              <a:rPr lang="fr-FR" dirty="0" err="1" smtClean="0"/>
              <a:t>pK</a:t>
            </a:r>
            <a:r>
              <a:rPr lang="fr-FR" dirty="0" smtClean="0"/>
              <a:t> = 5,9) ce qui permet d’échanger plus facilement les hydrogènes dans les réactions chimiques catalysées par  les enzymes.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214"/>
            <a:ext cx="8305800" cy="1143000"/>
          </a:xfrm>
        </p:spPr>
        <p:txBody>
          <a:bodyPr>
            <a:normAutofit/>
          </a:bodyPr>
          <a:lstStyle/>
          <a:p>
            <a:r>
              <a:rPr lang="fr-FR" sz="2000" b="1" dirty="0" smtClean="0"/>
              <a:t>Hydrophobicité</a:t>
            </a:r>
            <a:endParaRPr lang="fr-FR" sz="2000" dirty="0"/>
          </a:p>
        </p:txBody>
      </p:sp>
      <p:pic>
        <p:nvPicPr>
          <p:cNvPr id="3074" name="Picture 2"/>
          <p:cNvPicPr>
            <a:picLocks noChangeAspect="1" noChangeArrowheads="1"/>
          </p:cNvPicPr>
          <p:nvPr/>
        </p:nvPicPr>
        <p:blipFill>
          <a:blip r:embed="rId2"/>
          <a:srcRect/>
          <a:stretch>
            <a:fillRect/>
          </a:stretch>
        </p:blipFill>
        <p:spPr bwMode="auto">
          <a:xfrm>
            <a:off x="3643306" y="0"/>
            <a:ext cx="5072098" cy="3714752"/>
          </a:xfrm>
          <a:prstGeom prst="rect">
            <a:avLst/>
          </a:prstGeom>
          <a:noFill/>
          <a:ln w="9525">
            <a:noFill/>
            <a:miter lim="800000"/>
            <a:headEnd/>
            <a:tailEnd/>
          </a:ln>
          <a:effectLst/>
        </p:spPr>
      </p:pic>
      <p:sp>
        <p:nvSpPr>
          <p:cNvPr id="4" name="Rectangle 3"/>
          <p:cNvSpPr/>
          <p:nvPr/>
        </p:nvSpPr>
        <p:spPr>
          <a:xfrm>
            <a:off x="214282" y="3857628"/>
            <a:ext cx="9144000" cy="2308324"/>
          </a:xfrm>
          <a:prstGeom prst="rect">
            <a:avLst/>
          </a:prstGeom>
        </p:spPr>
        <p:txBody>
          <a:bodyPr wrap="square">
            <a:spAutoFit/>
          </a:bodyPr>
          <a:lstStyle/>
          <a:p>
            <a:r>
              <a:rPr lang="fr-FR" sz="1400" dirty="0" smtClean="0"/>
              <a:t>. </a:t>
            </a:r>
            <a:r>
              <a:rPr lang="fr-FR" dirty="0" smtClean="0"/>
              <a:t>La cohésion naturelle des molécules d’eau   tend à rapprocher les radicaux des acides aminés hydrophobes (« liaison » hydrophobe) et à diminuer la surface de contact entre les domaines hydrophobes de la protéine et l’eau environnante.</a:t>
            </a:r>
          </a:p>
          <a:p>
            <a:r>
              <a:rPr lang="fr-FR" dirty="0" smtClean="0"/>
              <a:t>• Pour montrer cette propriété, plusieurs critères ont été mesurés pour chacun des acides aminés  constitutifs des protéines : un indice d’hydrophobie (</a:t>
            </a:r>
            <a:r>
              <a:rPr lang="fr-FR" dirty="0" err="1" smtClean="0"/>
              <a:t>Kyte</a:t>
            </a:r>
            <a:r>
              <a:rPr lang="fr-FR" dirty="0" smtClean="0"/>
              <a:t> and </a:t>
            </a:r>
            <a:r>
              <a:rPr lang="fr-FR" dirty="0" err="1" smtClean="0"/>
              <a:t>Doolittle</a:t>
            </a:r>
            <a:r>
              <a:rPr lang="fr-FR" dirty="0" smtClean="0"/>
              <a:t>) en </a:t>
            </a:r>
            <a:r>
              <a:rPr lang="fr-FR" dirty="0" err="1" smtClean="0"/>
              <a:t>abcisse</a:t>
            </a:r>
            <a:r>
              <a:rPr lang="fr-FR" dirty="0" smtClean="0"/>
              <a:t> et un indice  d’</a:t>
            </a:r>
            <a:r>
              <a:rPr lang="fr-FR" dirty="0" err="1" smtClean="0"/>
              <a:t>hydrophilie</a:t>
            </a:r>
            <a:r>
              <a:rPr lang="fr-FR" dirty="0" smtClean="0"/>
              <a:t> (</a:t>
            </a:r>
            <a:r>
              <a:rPr lang="fr-FR" dirty="0" err="1" smtClean="0"/>
              <a:t>Hopp</a:t>
            </a:r>
            <a:r>
              <a:rPr lang="fr-FR" dirty="0" smtClean="0"/>
              <a:t> and Wood) en ordonnées.</a:t>
            </a:r>
          </a:p>
          <a:p>
            <a:r>
              <a:rPr lang="fr-FR" dirty="0" smtClean="0"/>
              <a:t>• Le graphe obtenu illustre très visiblement les groupes d’acides aminés : aliphatiques, soufrés,  neutres, aromatiques, acides ou basiques</a:t>
            </a:r>
            <a:endParaRPr lang="fr-FR" dirty="0"/>
          </a:p>
        </p:txBody>
      </p:sp>
      <p:sp>
        <p:nvSpPr>
          <p:cNvPr id="5" name="ZoneTexte 4"/>
          <p:cNvSpPr txBox="1"/>
          <p:nvPr/>
        </p:nvSpPr>
        <p:spPr>
          <a:xfrm>
            <a:off x="214282" y="785794"/>
            <a:ext cx="3500462" cy="2585323"/>
          </a:xfrm>
          <a:prstGeom prst="rect">
            <a:avLst/>
          </a:prstGeom>
          <a:noFill/>
        </p:spPr>
        <p:txBody>
          <a:bodyPr wrap="square" rtlCol="0">
            <a:spAutoFit/>
          </a:bodyPr>
          <a:lstStyle/>
          <a:p>
            <a:r>
              <a:rPr lang="fr-FR" dirty="0" smtClean="0"/>
              <a:t>Le caractère hydrophobe ou hydrophile des radicaux des acides aminés qui constituent les protéines repose sur la possibilité pour les atomes de ces radicaux d’échanger des liaisons hydrogène</a:t>
            </a:r>
          </a:p>
          <a:p>
            <a:r>
              <a:rPr lang="fr-FR" dirty="0" smtClean="0"/>
              <a:t>avec l’eau qui entoure la protéine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71480"/>
            <a:ext cx="8548718" cy="1143000"/>
          </a:xfrm>
        </p:spPr>
        <p:txBody>
          <a:bodyPr>
            <a:normAutofit fontScale="90000"/>
          </a:bodyPr>
          <a:lstStyle/>
          <a:p>
            <a:r>
              <a:rPr lang="fr-FR" sz="2800" b="1" dirty="0" smtClean="0">
                <a:solidFill>
                  <a:schemeClr val="tx1"/>
                </a:solidFill>
              </a:rPr>
              <a:t>Polarité</a:t>
            </a:r>
            <a:r>
              <a:rPr lang="fr-FR" sz="2800" dirty="0" smtClean="0"/>
              <a:t>  </a:t>
            </a:r>
            <a:br>
              <a:rPr lang="fr-FR" sz="2800" dirty="0" smtClean="0"/>
            </a:br>
            <a:r>
              <a:rPr lang="fr-FR" sz="2000" dirty="0" smtClean="0">
                <a:solidFill>
                  <a:schemeClr val="tx1"/>
                </a:solidFill>
              </a:rPr>
              <a:t>indice de polarité (différence d’énergie</a:t>
            </a:r>
            <a:br>
              <a:rPr lang="fr-FR" sz="2000" dirty="0" smtClean="0">
                <a:solidFill>
                  <a:schemeClr val="tx1"/>
                </a:solidFill>
              </a:rPr>
            </a:br>
            <a:r>
              <a:rPr lang="fr-FR" sz="2000" dirty="0" smtClean="0">
                <a:solidFill>
                  <a:schemeClr val="tx1"/>
                </a:solidFill>
              </a:rPr>
              <a:t> libre lors du passage d’un solvant apolaire</a:t>
            </a:r>
            <a:br>
              <a:rPr lang="fr-FR" sz="2000" dirty="0" smtClean="0">
                <a:solidFill>
                  <a:schemeClr val="tx1"/>
                </a:solidFill>
              </a:rPr>
            </a:br>
            <a:r>
              <a:rPr lang="fr-FR" sz="2000" dirty="0" smtClean="0">
                <a:solidFill>
                  <a:schemeClr val="tx1"/>
                </a:solidFill>
              </a:rPr>
              <a:t> à un solvant polaire) en </a:t>
            </a:r>
            <a:r>
              <a:rPr lang="fr-FR" sz="2000" dirty="0" err="1" smtClean="0">
                <a:solidFill>
                  <a:schemeClr val="tx1"/>
                </a:solidFill>
              </a:rPr>
              <a:t>abcisse</a:t>
            </a:r>
            <a:r>
              <a:rPr lang="fr-FR" sz="2000" dirty="0" smtClean="0">
                <a:solidFill>
                  <a:schemeClr val="tx1"/>
                </a:solidFill>
              </a:rPr>
              <a:t> et </a:t>
            </a:r>
            <a:br>
              <a:rPr lang="fr-FR" sz="2000" dirty="0" smtClean="0">
                <a:solidFill>
                  <a:schemeClr val="tx1"/>
                </a:solidFill>
              </a:rPr>
            </a:br>
            <a:r>
              <a:rPr lang="fr-FR" sz="2000" dirty="0" smtClean="0">
                <a:solidFill>
                  <a:schemeClr val="tx1"/>
                </a:solidFill>
              </a:rPr>
              <a:t>la masse moléculaire en   ordonnées</a:t>
            </a:r>
            <a:r>
              <a:rPr lang="fr-FR" sz="2800" dirty="0" smtClean="0"/>
              <a:t>.</a:t>
            </a:r>
            <a:endParaRPr lang="fr-FR" sz="2800"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4676775" y="214290"/>
            <a:ext cx="4467225" cy="3152776"/>
          </a:xfrm>
          <a:prstGeom prst="rect">
            <a:avLst/>
          </a:prstGeom>
          <a:noFill/>
          <a:ln w="9525">
            <a:noFill/>
            <a:miter lim="800000"/>
            <a:headEnd/>
            <a:tailEnd/>
          </a:ln>
          <a:effectLst/>
        </p:spPr>
      </p:pic>
      <p:sp>
        <p:nvSpPr>
          <p:cNvPr id="4" name="Rectangle 3"/>
          <p:cNvSpPr/>
          <p:nvPr/>
        </p:nvSpPr>
        <p:spPr>
          <a:xfrm>
            <a:off x="571472" y="3357562"/>
            <a:ext cx="8572528" cy="2308324"/>
          </a:xfrm>
          <a:prstGeom prst="rect">
            <a:avLst/>
          </a:prstGeom>
        </p:spPr>
        <p:txBody>
          <a:bodyPr wrap="square">
            <a:spAutoFit/>
          </a:bodyPr>
          <a:lstStyle/>
          <a:p>
            <a:r>
              <a:rPr lang="fr-FR" dirty="0" smtClean="0"/>
              <a:t>Le caractère polaire ou apolaire des radicaux des acides aminés qui constituent les protéines est très important pour comprendre la structure et les fonctions de ces radicaux dans les domaines de la protéine et les sites spécifiques qu’ils incluent. L’eau étant un solvant polaire, la polarité des radicaux influence la pénétration des molécules d’eau au sein de la protéine.</a:t>
            </a:r>
          </a:p>
          <a:p>
            <a:r>
              <a:rPr lang="fr-FR" dirty="0" smtClean="0"/>
              <a:t>•</a:t>
            </a:r>
          </a:p>
          <a:p>
            <a:endParaRPr lang="fr-FR" dirty="0" smtClean="0"/>
          </a:p>
          <a:p>
            <a:endParaRPr lang="fr-FR" dirty="0"/>
          </a:p>
        </p:txBody>
      </p:sp>
      <p:sp>
        <p:nvSpPr>
          <p:cNvPr id="5" name="Rectangle 4"/>
          <p:cNvSpPr/>
          <p:nvPr/>
        </p:nvSpPr>
        <p:spPr>
          <a:xfrm>
            <a:off x="214282" y="4857760"/>
            <a:ext cx="8929718" cy="1754326"/>
          </a:xfrm>
          <a:prstGeom prst="rect">
            <a:avLst/>
          </a:prstGeom>
        </p:spPr>
        <p:txBody>
          <a:bodyPr wrap="square">
            <a:spAutoFit/>
          </a:bodyPr>
          <a:lstStyle/>
          <a:p>
            <a:r>
              <a:rPr lang="fr-FR" dirty="0" smtClean="0"/>
              <a:t>Le graphe obtenu range les acides aminés d’une manière toute différente de l’image précédente:</a:t>
            </a:r>
          </a:p>
          <a:p>
            <a:r>
              <a:rPr lang="fr-FR" dirty="0" smtClean="0"/>
              <a:t>L’arginine et la lysine apparaissent comme beaucoup plus polaires que les acides aspartique  ou glutamique; le glycocolle et l’alanine dont les radicaux sont apolaires, rejoignent  les acides aminés aliphatiques bien qu’ils soient beaucoup moins hydrophobes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214"/>
            <a:ext cx="8305800" cy="1143000"/>
          </a:xfrm>
        </p:spPr>
        <p:txBody>
          <a:bodyPr>
            <a:normAutofit/>
          </a:bodyPr>
          <a:lstStyle/>
          <a:p>
            <a:r>
              <a:rPr lang="fr-FR" sz="2400" b="1" dirty="0" smtClean="0">
                <a:solidFill>
                  <a:schemeClr val="tx1"/>
                </a:solidFill>
              </a:rPr>
              <a:t>Spectre</a:t>
            </a:r>
            <a:r>
              <a:rPr lang="fr-FR" sz="2400" b="1" dirty="0" smtClean="0"/>
              <a:t> </a:t>
            </a:r>
            <a:r>
              <a:rPr lang="fr-FR" sz="2400" b="1" dirty="0" smtClean="0">
                <a:solidFill>
                  <a:schemeClr val="tx1"/>
                </a:solidFill>
              </a:rPr>
              <a:t>d’absorption</a:t>
            </a:r>
            <a:endParaRPr lang="fr-FR" sz="2400" dirty="0">
              <a:solidFill>
                <a:schemeClr val="tx1"/>
              </a:solidFill>
            </a:endParaRPr>
          </a:p>
        </p:txBody>
      </p:sp>
      <p:pic>
        <p:nvPicPr>
          <p:cNvPr id="4098" name="Picture 2"/>
          <p:cNvPicPr>
            <a:picLocks noChangeAspect="1" noChangeArrowheads="1"/>
          </p:cNvPicPr>
          <p:nvPr/>
        </p:nvPicPr>
        <p:blipFill>
          <a:blip r:embed="rId2"/>
          <a:srcRect/>
          <a:stretch>
            <a:fillRect/>
          </a:stretch>
        </p:blipFill>
        <p:spPr bwMode="auto">
          <a:xfrm>
            <a:off x="4366846" y="1"/>
            <a:ext cx="4115167" cy="3357561"/>
          </a:xfrm>
          <a:prstGeom prst="rect">
            <a:avLst/>
          </a:prstGeom>
          <a:noFill/>
          <a:ln w="9525">
            <a:noFill/>
            <a:miter lim="800000"/>
            <a:headEnd/>
            <a:tailEnd/>
          </a:ln>
          <a:effectLst/>
        </p:spPr>
      </p:pic>
      <p:sp>
        <p:nvSpPr>
          <p:cNvPr id="4" name="Rectangle 3"/>
          <p:cNvSpPr/>
          <p:nvPr/>
        </p:nvSpPr>
        <p:spPr>
          <a:xfrm>
            <a:off x="357158" y="3571876"/>
            <a:ext cx="7429552" cy="2585323"/>
          </a:xfrm>
          <a:prstGeom prst="rect">
            <a:avLst/>
          </a:prstGeom>
        </p:spPr>
        <p:txBody>
          <a:bodyPr wrap="square">
            <a:spAutoFit/>
          </a:bodyPr>
          <a:lstStyle/>
          <a:p>
            <a:r>
              <a:rPr lang="fr-FR" dirty="0" smtClean="0"/>
              <a:t>.</a:t>
            </a:r>
          </a:p>
          <a:p>
            <a:r>
              <a:rPr lang="fr-FR" dirty="0" smtClean="0"/>
              <a:t>• L’absorption à 280 nm est due principalement aux noyaux phénols des tyrosines, parce que cet acide aminé est plus fréquent que le tryptophane, qui est pourtant beaucoup plus opaque à cette longueur d’onde.</a:t>
            </a:r>
          </a:p>
          <a:p>
            <a:r>
              <a:rPr lang="fr-FR" dirty="0" smtClean="0"/>
              <a:t>• L’absorption de la lumière UV à 280 nm est caractéristique des protéines et sert à doser ces protéines lorsqu’elles sont en solution dans l’eau et qu’il n’existe pas d’autres molécules absorbant</a:t>
            </a:r>
          </a:p>
          <a:p>
            <a:r>
              <a:rPr lang="fr-FR" dirty="0" smtClean="0"/>
              <a:t>la lumière UV à cette longueur d’onde (acides nucléiques par exemple).</a:t>
            </a:r>
            <a:endParaRPr lang="fr-FR" dirty="0"/>
          </a:p>
        </p:txBody>
      </p:sp>
      <p:sp>
        <p:nvSpPr>
          <p:cNvPr id="5" name="ZoneTexte 4"/>
          <p:cNvSpPr txBox="1"/>
          <p:nvPr/>
        </p:nvSpPr>
        <p:spPr>
          <a:xfrm>
            <a:off x="214282" y="928670"/>
            <a:ext cx="3929090" cy="2585323"/>
          </a:xfrm>
          <a:prstGeom prst="rect">
            <a:avLst/>
          </a:prstGeom>
          <a:noFill/>
        </p:spPr>
        <p:txBody>
          <a:bodyPr wrap="square" rtlCol="0">
            <a:spAutoFit/>
          </a:bodyPr>
          <a:lstStyle/>
          <a:p>
            <a:r>
              <a:rPr lang="fr-FR" dirty="0" smtClean="0"/>
              <a:t>Les radicaux aromatiques de certains  acides aminés (</a:t>
            </a:r>
            <a:r>
              <a:rPr lang="fr-FR" dirty="0" err="1" smtClean="0"/>
              <a:t>Phe</a:t>
            </a:r>
            <a:r>
              <a:rPr lang="fr-FR" dirty="0" smtClean="0"/>
              <a:t>, Tyr, et  surtout </a:t>
            </a:r>
            <a:r>
              <a:rPr lang="fr-FR" dirty="0" err="1" smtClean="0"/>
              <a:t>Trp</a:t>
            </a:r>
            <a:r>
              <a:rPr lang="fr-FR" dirty="0" smtClean="0"/>
              <a:t>) ont la propriété   d’absorber la lumière ultra-violette.</a:t>
            </a:r>
          </a:p>
          <a:p>
            <a:r>
              <a:rPr lang="fr-FR" dirty="0" smtClean="0"/>
              <a:t>• Sur ce graphe les ordonnées représentent l’absorption de la lumière transmise en fonction des</a:t>
            </a:r>
          </a:p>
          <a:p>
            <a:r>
              <a:rPr lang="fr-FR" dirty="0" smtClean="0"/>
              <a:t>longueurs d’onde représentées en </a:t>
            </a:r>
            <a:r>
              <a:rPr lang="fr-FR" dirty="0" err="1" smtClean="0"/>
              <a:t>abcisse</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Rectangle 2"/>
          <p:cNvSpPr/>
          <p:nvPr/>
        </p:nvSpPr>
        <p:spPr>
          <a:xfrm>
            <a:off x="0" y="785794"/>
            <a:ext cx="9144000" cy="4801314"/>
          </a:xfrm>
          <a:prstGeom prst="rect">
            <a:avLst/>
          </a:prstGeom>
        </p:spPr>
        <p:txBody>
          <a:bodyPr wrap="square">
            <a:spAutoFit/>
          </a:bodyPr>
          <a:lstStyle/>
          <a:p>
            <a:r>
              <a:rPr lang="fr-FR" dirty="0" smtClean="0"/>
              <a:t>La </a:t>
            </a:r>
            <a:r>
              <a:rPr lang="fr-FR" b="1" dirty="0" smtClean="0"/>
              <a:t>polarité </a:t>
            </a:r>
            <a:r>
              <a:rPr lang="fr-FR" dirty="0" smtClean="0"/>
              <a:t> est la caractéristique d'une molécule dont les charges négatives et positives sont concentrées les unes à l'</a:t>
            </a:r>
            <a:r>
              <a:rPr lang="fr-FR" dirty="0" err="1" smtClean="0"/>
              <a:t>oposé</a:t>
            </a:r>
            <a:r>
              <a:rPr lang="fr-FR" dirty="0" smtClean="0"/>
              <a:t> des autres, aux deux extrémités de la molécule. L'électronégativité est à l'origine de la polarité de certaines molécules.</a:t>
            </a:r>
          </a:p>
          <a:p>
            <a:endParaRPr lang="fr-FR" dirty="0" smtClean="0"/>
          </a:p>
          <a:p>
            <a:r>
              <a:rPr lang="fr-FR" dirty="0" smtClean="0"/>
              <a:t> Une molécule polaire est caractérisée par son moment dipolaire : plus celui-ci est élevé, plus la molécule est polaire (il est nul pour les molécules apolaires).</a:t>
            </a:r>
          </a:p>
          <a:p>
            <a:r>
              <a:rPr lang="fr-FR" dirty="0" smtClean="0"/>
              <a:t/>
            </a:r>
            <a:br>
              <a:rPr lang="fr-FR" dirty="0" smtClean="0"/>
            </a:br>
            <a:r>
              <a:rPr lang="fr-FR" dirty="0" smtClean="0"/>
              <a:t>La polarité (ou non) d'une molécule influe sur ses caractéristiques, par exemple les molécules polaires sont facilement solubles dans d'autres composés polaires et pratiquement insolubles dans des composés apolaires. L'une des molécules les plus connues, l'eau, H</a:t>
            </a:r>
            <a:r>
              <a:rPr lang="fr-FR" baseline="-25000" dirty="0" smtClean="0"/>
              <a:t>2</a:t>
            </a:r>
            <a:r>
              <a:rPr lang="fr-FR" dirty="0" smtClean="0"/>
              <a:t>O, est fortement polaire.</a:t>
            </a:r>
          </a:p>
          <a:p>
            <a:endParaRPr lang="fr-FR" dirty="0" smtClean="0"/>
          </a:p>
          <a:p>
            <a:r>
              <a:rPr lang="fr-FR" dirty="0" smtClean="0"/>
              <a:t>Une molécule est polaire si :</a:t>
            </a:r>
          </a:p>
          <a:p>
            <a:r>
              <a:rPr lang="fr-FR" dirty="0" smtClean="0"/>
              <a:t>elle contient au moins une liaison covalente polarisée.</a:t>
            </a:r>
          </a:p>
          <a:p>
            <a:r>
              <a:rPr lang="fr-FR" dirty="0" smtClean="0"/>
              <a:t>le barycentre des charges partielles positives ne coïncide pas avec le barycentre des charges partielles négatives.</a:t>
            </a:r>
          </a:p>
          <a:p>
            <a:r>
              <a:rPr lang="fr-FR" dirty="0" smtClean="0"/>
              <a:t>Dans le cas contraire elle est dite </a:t>
            </a:r>
            <a:r>
              <a:rPr lang="fr-FR" b="1" dirty="0" smtClean="0"/>
              <a:t>apolaire</a:t>
            </a:r>
            <a:r>
              <a:rPr lang="fr-FR" dirty="0" smtClean="0"/>
              <a:t>.</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t>Différents niveaux de structure des Protéines </a:t>
            </a:r>
            <a:endParaRPr lang="fr-FR" sz="2800" b="1" dirty="0"/>
          </a:p>
        </p:txBody>
      </p:sp>
      <p:pic>
        <p:nvPicPr>
          <p:cNvPr id="4" name="Espace réservé du contenu 3"/>
          <p:cNvPicPr>
            <a:picLocks noGrp="1"/>
          </p:cNvPicPr>
          <p:nvPr>
            <p:ph idx="1"/>
          </p:nvPr>
        </p:nvPicPr>
        <p:blipFill>
          <a:blip r:embed="rId2"/>
          <a:srcRect/>
          <a:stretch>
            <a:fillRect/>
          </a:stretch>
        </p:blipFill>
        <p:spPr bwMode="auto">
          <a:xfrm>
            <a:off x="571472" y="1935163"/>
            <a:ext cx="8072494" cy="4708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a:srcRect/>
          <a:stretch>
            <a:fillRect/>
          </a:stretch>
        </p:blipFill>
        <p:spPr bwMode="auto">
          <a:xfrm>
            <a:off x="1714480" y="714356"/>
            <a:ext cx="6215106" cy="6000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66"/>
            <a:ext cx="8229600" cy="1143000"/>
          </a:xfrm>
        </p:spPr>
        <p:txBody>
          <a:bodyPr>
            <a:noAutofit/>
          </a:bodyPr>
          <a:lstStyle/>
          <a:p>
            <a:r>
              <a:rPr lang="fr-FR" sz="2400" b="1" dirty="0" smtClean="0"/>
              <a:t>Structure Primaire peptides et Protéines </a:t>
            </a:r>
            <a:endParaRPr lang="fr-FR" sz="2400" b="1" dirty="0"/>
          </a:p>
        </p:txBody>
      </p:sp>
      <p:pic>
        <p:nvPicPr>
          <p:cNvPr id="6146" name="Picture 2" descr="C:\Users\Maison\Desktop\peptide.gif"/>
          <p:cNvPicPr>
            <a:picLocks noGrp="1" noChangeAspect="1" noChangeArrowheads="1"/>
          </p:cNvPicPr>
          <p:nvPr>
            <p:ph idx="1"/>
          </p:nvPr>
        </p:nvPicPr>
        <p:blipFill>
          <a:blip r:embed="rId2"/>
          <a:srcRect/>
          <a:stretch>
            <a:fillRect/>
          </a:stretch>
        </p:blipFill>
        <p:spPr bwMode="auto">
          <a:xfrm>
            <a:off x="500034" y="500042"/>
            <a:ext cx="8001056" cy="3477427"/>
          </a:xfrm>
          <a:prstGeom prst="rect">
            <a:avLst/>
          </a:prstGeom>
          <a:noFill/>
        </p:spPr>
      </p:pic>
      <p:sp>
        <p:nvSpPr>
          <p:cNvPr id="5" name="Rectangle 4"/>
          <p:cNvSpPr/>
          <p:nvPr/>
        </p:nvSpPr>
        <p:spPr>
          <a:xfrm>
            <a:off x="0" y="3929066"/>
            <a:ext cx="9429784" cy="2862322"/>
          </a:xfrm>
          <a:prstGeom prst="rect">
            <a:avLst/>
          </a:prstGeom>
        </p:spPr>
        <p:txBody>
          <a:bodyPr wrap="square">
            <a:spAutoFit/>
          </a:bodyPr>
          <a:lstStyle/>
          <a:p>
            <a:r>
              <a:rPr lang="fr-FR" b="1" dirty="0"/>
              <a:t>Chaque acide aminé est lié au suivant par un lien peptidique, qui se forme quand le groupement carboxylique d'un premier acide aminé réagit avec le groupement aminé d'un second, avec élimination d'eau. </a:t>
            </a:r>
          </a:p>
          <a:p>
            <a:r>
              <a:rPr lang="fr-FR" b="1" dirty="0" smtClean="0"/>
              <a:t> </a:t>
            </a:r>
            <a:r>
              <a:rPr lang="fr-FR" b="1" dirty="0"/>
              <a:t>les acides aminés sont incorporés dans une chaîne (qu'on appelle chaîne </a:t>
            </a:r>
            <a:r>
              <a:rPr lang="fr-FR" b="1" i="1" dirty="0"/>
              <a:t>polypeptidique</a:t>
            </a:r>
            <a:r>
              <a:rPr lang="fr-FR" b="1" dirty="0"/>
              <a:t>), on les appelle des </a:t>
            </a:r>
            <a:r>
              <a:rPr lang="fr-FR" b="1" i="1" dirty="0"/>
              <a:t>résidus</a:t>
            </a:r>
            <a:r>
              <a:rPr lang="fr-FR" b="1" dirty="0" smtClean="0"/>
              <a:t>.</a:t>
            </a:r>
          </a:p>
          <a:p>
            <a:r>
              <a:rPr lang="fr-FR" b="1" dirty="0" smtClean="0"/>
              <a:t> </a:t>
            </a:r>
            <a:r>
              <a:rPr lang="fr-FR" b="1" dirty="0"/>
              <a:t>Par convention, on désigne le premier acide aminé de la chaîne comme étant celui dont le groupement aminé reste libre; on dit qu'il est en 5' ou encore qu'il </a:t>
            </a:r>
            <a:r>
              <a:rPr lang="fr-FR" b="1" dirty="0" smtClean="0"/>
              <a:t>constitue</a:t>
            </a:r>
          </a:p>
          <a:p>
            <a:r>
              <a:rPr lang="fr-FR" b="1" dirty="0" smtClean="0"/>
              <a:t> </a:t>
            </a:r>
            <a:r>
              <a:rPr lang="fr-FR" b="1" dirty="0"/>
              <a:t>l' </a:t>
            </a:r>
            <a:r>
              <a:rPr lang="fr-FR" b="1" dirty="0" err="1"/>
              <a:t>extremité</a:t>
            </a:r>
            <a:r>
              <a:rPr lang="fr-FR" b="1" dirty="0"/>
              <a:t> N-terminale ou le N-terminus</a:t>
            </a:r>
            <a:r>
              <a:rPr lang="fr-FR" b="1" dirty="0" smtClean="0"/>
              <a:t>.</a:t>
            </a:r>
          </a:p>
          <a:p>
            <a:r>
              <a:rPr lang="fr-FR" b="1" dirty="0" smtClean="0"/>
              <a:t> </a:t>
            </a:r>
            <a:r>
              <a:rPr lang="fr-FR" b="1" dirty="0"/>
              <a:t>On désigne comme étant le dernier résidu de la chaîne celui dont le groupement carboxylique reste libre; on le dit en 3', ou à l'extrémité C-terminale.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1143000"/>
          </a:xfrm>
        </p:spPr>
        <p:txBody>
          <a:bodyPr>
            <a:noAutofit/>
          </a:bodyPr>
          <a:lstStyle/>
          <a:p>
            <a:r>
              <a:rPr lang="fr-FR" sz="2800" b="1" dirty="0" smtClean="0"/>
              <a:t>En effet biosynthèse des protéines </a:t>
            </a:r>
            <a:endParaRPr lang="fr-FR" sz="2800" b="1" dirty="0"/>
          </a:p>
        </p:txBody>
      </p:sp>
      <p:pic>
        <p:nvPicPr>
          <p:cNvPr id="7170" name="Picture 2" descr="C:\Users\Maison\Desktop\Proteines (1).png"/>
          <p:cNvPicPr>
            <a:picLocks noGrp="1" noChangeAspect="1" noChangeArrowheads="1"/>
          </p:cNvPicPr>
          <p:nvPr>
            <p:ph idx="1"/>
          </p:nvPr>
        </p:nvPicPr>
        <p:blipFill>
          <a:blip r:embed="rId2"/>
          <a:srcRect/>
          <a:stretch>
            <a:fillRect/>
          </a:stretch>
        </p:blipFill>
        <p:spPr bwMode="auto">
          <a:xfrm>
            <a:off x="1000100" y="1571612"/>
            <a:ext cx="7250636" cy="47529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8229600" cy="1143000"/>
          </a:xfrm>
        </p:spPr>
        <p:txBody>
          <a:bodyPr>
            <a:normAutofit/>
          </a:bodyPr>
          <a:lstStyle/>
          <a:p>
            <a:r>
              <a:rPr lang="fr-FR" sz="2800" b="1" dirty="0" smtClean="0">
                <a:latin typeface="Arial" pitchFamily="34" charset="0"/>
                <a:cs typeface="Arial" pitchFamily="34" charset="0"/>
              </a:rPr>
              <a:t>Liaison peptidique </a:t>
            </a:r>
            <a:endParaRPr lang="fr-FR" sz="2800" b="1" dirty="0">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2"/>
          <a:srcRect/>
          <a:stretch>
            <a:fillRect/>
          </a:stretch>
        </p:blipFill>
        <p:spPr bwMode="auto">
          <a:xfrm>
            <a:off x="1142977" y="1357298"/>
            <a:ext cx="5357849" cy="167308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000101" y="4214818"/>
            <a:ext cx="6715172" cy="1357322"/>
          </a:xfrm>
          <a:prstGeom prst="rect">
            <a:avLst/>
          </a:prstGeom>
          <a:noFill/>
          <a:ln w="9525">
            <a:noFill/>
            <a:miter lim="800000"/>
            <a:headEnd/>
            <a:tailEnd/>
          </a:ln>
          <a:effectLst/>
        </p:spPr>
      </p:pic>
      <p:sp>
        <p:nvSpPr>
          <p:cNvPr id="8" name="ZoneTexte 7"/>
          <p:cNvSpPr txBox="1"/>
          <p:nvPr/>
        </p:nvSpPr>
        <p:spPr>
          <a:xfrm>
            <a:off x="357158" y="3143248"/>
            <a:ext cx="8286808" cy="923330"/>
          </a:xfrm>
          <a:prstGeom prst="rect">
            <a:avLst/>
          </a:prstGeom>
          <a:noFill/>
        </p:spPr>
        <p:txBody>
          <a:bodyPr wrap="square" rtlCol="0">
            <a:spAutoFit/>
          </a:bodyPr>
          <a:lstStyle/>
          <a:p>
            <a:r>
              <a:rPr lang="fr-FR" dirty="0" smtClean="0"/>
              <a:t>La chaîne polypeptidique apparaît comme une succession de motifs</a:t>
            </a:r>
          </a:p>
          <a:p>
            <a:r>
              <a:rPr lang="fr-FR" dirty="0" smtClean="0"/>
              <a:t>« liaison peptidique » appelée squelette polypeptidique, sur laquelle</a:t>
            </a:r>
          </a:p>
          <a:p>
            <a:r>
              <a:rPr lang="fr-FR" dirty="0" smtClean="0"/>
              <a:t>sont greffées les chaînes latérales des acides aminés.</a:t>
            </a:r>
          </a:p>
        </p:txBody>
      </p:sp>
      <p:pic>
        <p:nvPicPr>
          <p:cNvPr id="1029" name="Picture 5"/>
          <p:cNvPicPr>
            <a:picLocks noChangeAspect="1" noChangeArrowheads="1"/>
          </p:cNvPicPr>
          <p:nvPr/>
        </p:nvPicPr>
        <p:blipFill>
          <a:blip r:embed="rId4"/>
          <a:srcRect/>
          <a:stretch>
            <a:fillRect/>
          </a:stretch>
        </p:blipFill>
        <p:spPr bwMode="auto">
          <a:xfrm>
            <a:off x="7110438" y="5234012"/>
            <a:ext cx="1104900" cy="1695450"/>
          </a:xfrm>
          <a:prstGeom prst="rect">
            <a:avLst/>
          </a:prstGeom>
          <a:noFill/>
          <a:ln w="9525">
            <a:noFill/>
            <a:miter lim="800000"/>
            <a:headEnd/>
            <a:tailEnd/>
          </a:ln>
          <a:effectLst/>
        </p:spPr>
      </p:pic>
      <p:sp>
        <p:nvSpPr>
          <p:cNvPr id="10" name="ZoneTexte 9"/>
          <p:cNvSpPr txBox="1"/>
          <p:nvPr/>
        </p:nvSpPr>
        <p:spPr>
          <a:xfrm>
            <a:off x="2643174" y="6143644"/>
            <a:ext cx="4000528" cy="369332"/>
          </a:xfrm>
          <a:prstGeom prst="rect">
            <a:avLst/>
          </a:prstGeom>
          <a:noFill/>
        </p:spPr>
        <p:txBody>
          <a:bodyPr wrap="square" rtlCol="0">
            <a:spAutoFit/>
          </a:bodyPr>
          <a:lstStyle/>
          <a:p>
            <a:r>
              <a:rPr lang="fr-FR" dirty="0" smtClean="0"/>
              <a:t>Motif de la liaison peptidique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1143000"/>
          </a:xfrm>
        </p:spPr>
        <p:txBody>
          <a:bodyPr>
            <a:normAutofit/>
          </a:bodyPr>
          <a:lstStyle/>
          <a:p>
            <a:r>
              <a:rPr lang="fr-FR" dirty="0" smtClean="0"/>
              <a:t>PROTEINES : Rappels </a:t>
            </a:r>
            <a:endParaRPr lang="fr-FR" dirty="0"/>
          </a:p>
        </p:txBody>
      </p:sp>
      <p:sp>
        <p:nvSpPr>
          <p:cNvPr id="3" name="Espace réservé du contenu 2"/>
          <p:cNvSpPr>
            <a:spLocks noGrp="1"/>
          </p:cNvSpPr>
          <p:nvPr>
            <p:ph idx="1"/>
          </p:nvPr>
        </p:nvSpPr>
        <p:spPr>
          <a:xfrm>
            <a:off x="457200" y="1214422"/>
            <a:ext cx="8229600" cy="4389120"/>
          </a:xfrm>
        </p:spPr>
        <p:txBody>
          <a:bodyPr>
            <a:noAutofit/>
          </a:bodyPr>
          <a:lstStyle/>
          <a:p>
            <a:pPr>
              <a:buNone/>
            </a:pPr>
            <a:r>
              <a:rPr lang="fr-FR" sz="1800" dirty="0" smtClean="0"/>
              <a:t>Les Protéines sont des macromolécules ( polymères biologiques formés d’ Acides Aminés </a:t>
            </a:r>
          </a:p>
          <a:p>
            <a:pPr>
              <a:buNone/>
            </a:pPr>
            <a:endParaRPr lang="fr-FR" sz="1800" dirty="0" smtClean="0"/>
          </a:p>
          <a:p>
            <a:pPr>
              <a:buNone/>
            </a:pPr>
            <a:r>
              <a:rPr lang="fr-FR" sz="1800" dirty="0" smtClean="0"/>
              <a:t>Les Acides aminés naturels sont en général de la série L à l’exception de certaines protéines des parois bactériennes ( D)</a:t>
            </a:r>
          </a:p>
          <a:p>
            <a:pPr>
              <a:buNone/>
            </a:pPr>
            <a:r>
              <a:rPr lang="fr-FR" sz="1800" dirty="0" smtClean="0"/>
              <a:t> </a:t>
            </a:r>
          </a:p>
          <a:p>
            <a:pPr>
              <a:buNone/>
            </a:pPr>
            <a:r>
              <a:rPr lang="fr-FR" sz="1800" dirty="0" smtClean="0"/>
              <a:t> Les acides aminés sont liés par une liaison peptidique</a:t>
            </a:r>
          </a:p>
          <a:p>
            <a:pPr>
              <a:buNone/>
            </a:pPr>
            <a:r>
              <a:rPr lang="fr-FR" sz="1800" dirty="0" smtClean="0"/>
              <a:t> </a:t>
            </a:r>
          </a:p>
          <a:p>
            <a:pPr>
              <a:buNone/>
            </a:pPr>
            <a:r>
              <a:rPr lang="fr-FR" sz="1800" dirty="0" smtClean="0"/>
              <a:t>La séquence des Acides aminés ( enchaînement) constitue la structure primaire de la protéine et détermine sa structure tertiaire .</a:t>
            </a:r>
          </a:p>
          <a:p>
            <a:pPr>
              <a:buNone/>
            </a:pPr>
            <a:endParaRPr lang="fr-FR" sz="1800" dirty="0" smtClean="0"/>
          </a:p>
          <a:p>
            <a:pPr>
              <a:buNone/>
            </a:pPr>
            <a:r>
              <a:rPr lang="fr-FR" sz="1800" dirty="0" smtClean="0"/>
              <a:t> L’enchainement des acides aminés forme </a:t>
            </a:r>
            <a:r>
              <a:rPr lang="fr-FR" sz="1800" u="sng" dirty="0" smtClean="0"/>
              <a:t>le polypeptide ,</a:t>
            </a:r>
          </a:p>
          <a:p>
            <a:pPr>
              <a:buNone/>
            </a:pPr>
            <a:endParaRPr lang="fr-FR" sz="1800" u="sng" dirty="0" smtClean="0"/>
          </a:p>
          <a:p>
            <a:pPr>
              <a:buNone/>
            </a:pPr>
            <a:r>
              <a:rPr lang="fr-FR" sz="1800" u="sng" dirty="0" smtClean="0"/>
              <a:t>La Protéine</a:t>
            </a:r>
            <a:r>
              <a:rPr lang="fr-FR" sz="1800" dirty="0" smtClean="0"/>
              <a:t> désigne la chaine polypeptidique repliée et éventuellement modifiée .</a:t>
            </a:r>
          </a:p>
          <a:p>
            <a:pPr>
              <a:buNone/>
            </a:pPr>
            <a:endParaRPr lang="fr-FR" sz="1800" dirty="0" smtClean="0"/>
          </a:p>
          <a:p>
            <a:pPr>
              <a:buNone/>
            </a:pPr>
            <a:r>
              <a:rPr lang="fr-FR" sz="1800" u="sng" dirty="0" smtClean="0"/>
              <a:t>Une Protéine </a:t>
            </a:r>
            <a:r>
              <a:rPr lang="fr-FR" sz="1800" dirty="0" smtClean="0"/>
              <a:t> peut être constituée de plusieurs chaînes polypeptidiques </a:t>
            </a:r>
            <a:endParaRPr lang="fr-FR" sz="1800" u="sng" dirty="0" smtClean="0"/>
          </a:p>
          <a:p>
            <a:pPr>
              <a:buNone/>
            </a:pPr>
            <a:r>
              <a:rPr lang="fr-FR" sz="1800" dirty="0" smtClean="0"/>
              <a:t> </a:t>
            </a:r>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7206"/>
            <a:ext cx="8686800" cy="1143000"/>
          </a:xfrm>
        </p:spPr>
        <p:txBody>
          <a:bodyPr>
            <a:normAutofit fontScale="90000"/>
          </a:bodyPr>
          <a:lstStyle/>
          <a:p>
            <a:r>
              <a:rPr lang="fr-FR" sz="2800" b="1" smtClean="0">
                <a:latin typeface="+mn-lt"/>
              </a:rPr>
              <a:t>Isomérie cis –Trans : deux configurations possibles </a:t>
            </a:r>
            <a:br>
              <a:rPr lang="fr-FR" sz="2800" b="1" smtClean="0">
                <a:latin typeface="+mn-lt"/>
              </a:rPr>
            </a:br>
            <a:r>
              <a:rPr lang="fr-FR" sz="2800" b="1" smtClean="0">
                <a:latin typeface="+mn-lt"/>
              </a:rPr>
              <a:t> </a:t>
            </a:r>
            <a:endParaRPr lang="fr-FR" sz="2800" b="1" dirty="0">
              <a:latin typeface="+mn-lt"/>
            </a:endParaRPr>
          </a:p>
        </p:txBody>
      </p:sp>
      <p:pic>
        <p:nvPicPr>
          <p:cNvPr id="4" name="Image 3"/>
          <p:cNvPicPr/>
          <p:nvPr/>
        </p:nvPicPr>
        <p:blipFill>
          <a:blip r:embed="rId2">
            <a:grayscl/>
            <a:lum contrast="17000"/>
          </a:blip>
          <a:srcRect/>
          <a:stretch>
            <a:fillRect/>
          </a:stretch>
        </p:blipFill>
        <p:spPr bwMode="auto">
          <a:xfrm>
            <a:off x="3286579" y="571480"/>
            <a:ext cx="2570841" cy="1019175"/>
          </a:xfrm>
          <a:prstGeom prst="rect">
            <a:avLst/>
          </a:prstGeom>
          <a:solidFill>
            <a:schemeClr val="bg1"/>
          </a:solidFill>
          <a:ln w="9525">
            <a:noFill/>
            <a:miter lim="800000"/>
            <a:headEnd/>
            <a:tailEnd/>
          </a:ln>
        </p:spPr>
      </p:pic>
      <p:sp>
        <p:nvSpPr>
          <p:cNvPr id="5" name="ZoneTexte 4"/>
          <p:cNvSpPr txBox="1"/>
          <p:nvPr/>
        </p:nvSpPr>
        <p:spPr>
          <a:xfrm>
            <a:off x="500034" y="1571612"/>
            <a:ext cx="8643966" cy="707886"/>
          </a:xfrm>
          <a:prstGeom prst="rect">
            <a:avLst/>
          </a:prstGeom>
          <a:noFill/>
        </p:spPr>
        <p:txBody>
          <a:bodyPr wrap="square" rtlCol="0">
            <a:spAutoFit/>
          </a:bodyPr>
          <a:lstStyle/>
          <a:p>
            <a:r>
              <a:rPr lang="fr-FR" sz="2000" dirty="0" smtClean="0"/>
              <a:t>Du fait de l’</a:t>
            </a:r>
            <a:r>
              <a:rPr lang="fr-FR" sz="2000" u="sng" dirty="0" smtClean="0"/>
              <a:t>encombrement stérique  configuration </a:t>
            </a:r>
            <a:r>
              <a:rPr lang="fr-FR" sz="2000" u="sng" dirty="0" err="1" smtClean="0"/>
              <a:t>trans</a:t>
            </a:r>
            <a:r>
              <a:rPr lang="fr-FR" sz="2000" u="sng" dirty="0" smtClean="0"/>
              <a:t>  privilégiée sauf pour la Pro.</a:t>
            </a:r>
            <a:r>
              <a:rPr lang="fr-FR" sz="2000" dirty="0" smtClean="0"/>
              <a:t>,</a:t>
            </a:r>
            <a:endParaRPr lang="fr-FR" sz="2000" dirty="0"/>
          </a:p>
        </p:txBody>
      </p:sp>
      <p:pic>
        <p:nvPicPr>
          <p:cNvPr id="2050" name="Picture 2"/>
          <p:cNvPicPr>
            <a:picLocks noGrp="1" noChangeAspect="1" noChangeArrowheads="1"/>
          </p:cNvPicPr>
          <p:nvPr>
            <p:ph idx="1"/>
          </p:nvPr>
        </p:nvPicPr>
        <p:blipFill>
          <a:blip r:embed="rId3"/>
          <a:srcRect/>
          <a:stretch>
            <a:fillRect/>
          </a:stretch>
        </p:blipFill>
        <p:spPr bwMode="auto">
          <a:xfrm>
            <a:off x="2176462" y="2428868"/>
            <a:ext cx="4791075" cy="2381250"/>
          </a:xfrm>
          <a:prstGeom prst="rect">
            <a:avLst/>
          </a:prstGeom>
          <a:noFill/>
          <a:ln w="9525">
            <a:noFill/>
            <a:miter lim="800000"/>
            <a:headEnd/>
            <a:tailEnd/>
          </a:ln>
          <a:effectLst/>
        </p:spPr>
      </p:pic>
      <p:sp>
        <p:nvSpPr>
          <p:cNvPr id="7" name="ZoneTexte 6"/>
          <p:cNvSpPr txBox="1"/>
          <p:nvPr/>
        </p:nvSpPr>
        <p:spPr>
          <a:xfrm>
            <a:off x="1500166" y="5143512"/>
            <a:ext cx="6357982" cy="369332"/>
          </a:xfrm>
          <a:prstGeom prst="rect">
            <a:avLst/>
          </a:prstGeom>
          <a:noFill/>
        </p:spPr>
        <p:txBody>
          <a:bodyPr wrap="square" rtlCol="0">
            <a:spAutoFit/>
          </a:bodyPr>
          <a:lstStyle/>
          <a:p>
            <a:r>
              <a:rPr lang="fr-FR" dirty="0" smtClean="0"/>
              <a:t>Configuration </a:t>
            </a:r>
            <a:r>
              <a:rPr lang="fr-FR" dirty="0" err="1" smtClean="0"/>
              <a:t>trans</a:t>
            </a:r>
            <a:r>
              <a:rPr lang="fr-FR" dirty="0" smtClean="0"/>
              <a:t> de deux résidus successifs .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00182"/>
            <a:ext cx="8229600" cy="1143000"/>
          </a:xfrm>
        </p:spPr>
        <p:txBody>
          <a:bodyPr>
            <a:normAutofit/>
          </a:bodyPr>
          <a:lstStyle/>
          <a:p>
            <a:r>
              <a:rPr lang="fr-FR" sz="2400" b="1" dirty="0" smtClean="0">
                <a:latin typeface="+mn-lt"/>
              </a:rPr>
              <a:t>Angles de rotation autour de la liaison peptidique </a:t>
            </a:r>
            <a:endParaRPr lang="fr-FR" sz="2400" b="1" dirty="0">
              <a:latin typeface="+mn-lt"/>
            </a:endParaRPr>
          </a:p>
        </p:txBody>
      </p:sp>
      <p:pic>
        <p:nvPicPr>
          <p:cNvPr id="3074" name="Picture 2"/>
          <p:cNvPicPr>
            <a:picLocks noGrp="1" noChangeAspect="1" noChangeArrowheads="1"/>
          </p:cNvPicPr>
          <p:nvPr>
            <p:ph idx="1"/>
          </p:nvPr>
        </p:nvPicPr>
        <p:blipFill>
          <a:blip r:embed="rId2"/>
          <a:srcRect/>
          <a:stretch>
            <a:fillRect/>
          </a:stretch>
        </p:blipFill>
        <p:spPr bwMode="auto">
          <a:xfrm>
            <a:off x="2000232" y="2819420"/>
            <a:ext cx="4795855" cy="3467100"/>
          </a:xfrm>
          <a:prstGeom prst="rect">
            <a:avLst/>
          </a:prstGeom>
          <a:noFill/>
          <a:ln w="9525">
            <a:noFill/>
            <a:miter lim="800000"/>
            <a:headEnd/>
            <a:tailEnd/>
          </a:ln>
          <a:effectLst/>
        </p:spPr>
      </p:pic>
      <p:sp>
        <p:nvSpPr>
          <p:cNvPr id="3075" name="Rectangle 3"/>
          <p:cNvSpPr>
            <a:spLocks noChangeArrowheads="1"/>
          </p:cNvSpPr>
          <p:nvPr/>
        </p:nvSpPr>
        <p:spPr bwMode="auto">
          <a:xfrm>
            <a:off x="0" y="245914"/>
            <a:ext cx="1248277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effectLst/>
                <a:ea typeface="Calibri" pitchFamily="34" charset="0"/>
                <a:cs typeface="Times New Roman" pitchFamily="18" charset="0"/>
              </a:rPr>
              <a:t>Cette liaison simple se   comporte comme une double  liaison en raison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effectLst/>
                <a:ea typeface="Calibri" pitchFamily="34" charset="0"/>
                <a:cs typeface="Times New Roman" pitchFamily="18" charset="0"/>
              </a:rPr>
              <a:t> d'un équilibre</a:t>
            </a:r>
            <a:r>
              <a:rPr kumimoji="0" lang="fr-FR" b="1" i="0" u="none" strike="noStrike" cap="none" normalizeH="0" dirty="0" smtClean="0">
                <a:ln>
                  <a:noFill/>
                </a:ln>
                <a:effectLst/>
                <a:ea typeface="Calibri" pitchFamily="34" charset="0"/>
                <a:cs typeface="Times New Roman" pitchFamily="18" charset="0"/>
              </a:rPr>
              <a:t> </a:t>
            </a:r>
            <a:r>
              <a:rPr kumimoji="0" lang="fr-FR" b="1" i="0" u="none" strike="noStrike" cap="none" normalizeH="0" baseline="0" dirty="0" smtClean="0">
                <a:ln>
                  <a:noFill/>
                </a:ln>
                <a:effectLst/>
                <a:ea typeface="Calibri" pitchFamily="34" charset="0"/>
                <a:cs typeface="Times New Roman" pitchFamily="18" charset="0"/>
              </a:rPr>
              <a:t> entre deux formes </a:t>
            </a:r>
            <a:r>
              <a:rPr kumimoji="0" lang="fr-FR" b="1" i="0" u="none" strike="noStrike" cap="none" normalizeH="0" baseline="0" dirty="0" err="1" smtClean="0">
                <a:ln>
                  <a:noFill/>
                </a:ln>
                <a:effectLst/>
                <a:ea typeface="Calibri" pitchFamily="34" charset="0"/>
                <a:cs typeface="Times New Roman" pitchFamily="18" charset="0"/>
              </a:rPr>
              <a:t>mésomériques</a:t>
            </a:r>
            <a:r>
              <a:rPr kumimoji="0" lang="fr-FR" b="1" i="0" u="none" strike="noStrike" cap="none" normalizeH="0" baseline="0" dirty="0" smtClean="0">
                <a:ln>
                  <a:noFill/>
                </a:ln>
                <a:effectLst/>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effectLst/>
                <a:ea typeface="Times New Roman" pitchFamily="18" charset="0"/>
                <a:cs typeface="Arial" pitchFamily="34" charset="0"/>
              </a:rPr>
              <a:t>La liaison peptidique se fait par des liaisons chimiques covalentes.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effectLst/>
                <a:ea typeface="Times New Roman" pitchFamily="18" charset="0"/>
                <a:cs typeface="Arial" pitchFamily="34" charset="0"/>
              </a:rPr>
              <a:t> Ainsi, une rotation serait possible autour de chacune de ces liaisons</a:t>
            </a:r>
            <a:r>
              <a:rPr kumimoji="0" lang="fr-FR" sz="1600" b="0" i="0" u="none" strike="noStrike" cap="none" normalizeH="0" baseline="0" dirty="0" smtClean="0">
                <a:ln>
                  <a:noFill/>
                </a:ln>
                <a:effectLst/>
                <a:ea typeface="Times New Roman" pitchFamily="18" charset="0"/>
                <a:cs typeface="Arial" pitchFamily="34" charset="0"/>
              </a:rPr>
              <a:t>.</a:t>
            </a:r>
            <a:endParaRPr kumimoji="0" lang="fr-FR" sz="2400"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1414"/>
            <a:ext cx="8229600" cy="642942"/>
          </a:xfrm>
        </p:spPr>
        <p:txBody>
          <a:bodyPr>
            <a:noAutofit/>
          </a:bodyPr>
          <a:lstStyle/>
          <a:p>
            <a:r>
              <a:rPr lang="fr-FR" sz="2800" b="1" u="sng" dirty="0" smtClean="0"/>
              <a:t>Plan amide</a:t>
            </a:r>
            <a:endParaRPr lang="fr-FR" sz="2800" b="1" u="sng" dirty="0"/>
          </a:p>
        </p:txBody>
      </p:sp>
      <p:sp>
        <p:nvSpPr>
          <p:cNvPr id="4" name="Rectangle 3"/>
          <p:cNvSpPr/>
          <p:nvPr/>
        </p:nvSpPr>
        <p:spPr>
          <a:xfrm>
            <a:off x="214282" y="285728"/>
            <a:ext cx="8501122" cy="4247317"/>
          </a:xfrm>
          <a:prstGeom prst="rect">
            <a:avLst/>
          </a:prstGeom>
        </p:spPr>
        <p:txBody>
          <a:bodyPr wrap="square">
            <a:spAutoFit/>
          </a:bodyPr>
          <a:lstStyle/>
          <a:p>
            <a:pPr lvl="1"/>
            <a:endParaRPr lang="fr-FR" dirty="0" smtClean="0"/>
          </a:p>
          <a:p>
            <a:pPr lvl="1"/>
            <a:endParaRPr lang="fr-FR" dirty="0" smtClean="0"/>
          </a:p>
          <a:p>
            <a:pPr lvl="1"/>
            <a:endParaRPr lang="fr-FR" dirty="0" smtClean="0"/>
          </a:p>
          <a:p>
            <a:pPr lvl="1"/>
            <a:endParaRPr lang="fr-FR" dirty="0" smtClean="0"/>
          </a:p>
          <a:p>
            <a:pPr lvl="1"/>
            <a:r>
              <a:rPr lang="fr-FR" dirty="0" smtClean="0"/>
              <a:t>L’ effet de résonance cause le partage d'électrons entre les atomes du groupe carboxylique d'un résidu et l'azote du groupe aminé du résidu suivant. Cet effet de résonance coince le lien peptidique en une structure planaire, le plan amide. Les 6 atomes du motif peptidique sont coplanaires : plan amide de la structure peptidique</a:t>
            </a:r>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pic>
        <p:nvPicPr>
          <p:cNvPr id="5" name="Image 4" descr="Figure 1. Plan amide de la structure peptidique"/>
          <p:cNvPicPr/>
          <p:nvPr/>
        </p:nvPicPr>
        <p:blipFill>
          <a:blip r:embed="rId2">
            <a:grayscl/>
          </a:blip>
          <a:srcRect/>
          <a:stretch>
            <a:fillRect/>
          </a:stretch>
        </p:blipFill>
        <p:spPr bwMode="auto">
          <a:xfrm>
            <a:off x="857224" y="3000372"/>
            <a:ext cx="2452696" cy="2071702"/>
          </a:xfrm>
          <a:prstGeom prst="rect">
            <a:avLst/>
          </a:prstGeom>
          <a:solidFill>
            <a:schemeClr val="tx1"/>
          </a:solidFill>
          <a:ln w="9525">
            <a:noFill/>
            <a:miter lim="800000"/>
            <a:headEnd/>
            <a:tailEnd/>
          </a:ln>
        </p:spPr>
      </p:pic>
      <p:pic>
        <p:nvPicPr>
          <p:cNvPr id="6" name="Espace réservé du contenu 5" descr="http://biochimiedesproteines.espaceweb.usherbrooke.ca/Amide2.gif"/>
          <p:cNvPicPr>
            <a:picLocks noGrp="1"/>
          </p:cNvPicPr>
          <p:nvPr>
            <p:ph idx="1"/>
          </p:nvPr>
        </p:nvPicPr>
        <p:blipFill>
          <a:blip r:embed="rId3"/>
          <a:srcRect/>
          <a:stretch>
            <a:fillRect/>
          </a:stretch>
        </p:blipFill>
        <p:spPr bwMode="auto">
          <a:xfrm>
            <a:off x="4786314" y="2786058"/>
            <a:ext cx="3071834"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biochimiedesproteines.espaceweb.usherbrooke.ca/Amide.gif"/>
          <p:cNvPicPr/>
          <p:nvPr/>
        </p:nvPicPr>
        <p:blipFill>
          <a:blip r:embed="rId2"/>
          <a:srcRect/>
          <a:stretch>
            <a:fillRect/>
          </a:stretch>
        </p:blipFill>
        <p:spPr bwMode="auto">
          <a:xfrm>
            <a:off x="1571604" y="2672202"/>
            <a:ext cx="5429288" cy="2471310"/>
          </a:xfrm>
          <a:prstGeom prst="rect">
            <a:avLst/>
          </a:prstGeom>
          <a:noFill/>
          <a:ln w="9525">
            <a:noFill/>
            <a:miter lim="800000"/>
            <a:headEnd/>
            <a:tailEnd/>
          </a:ln>
        </p:spPr>
      </p:pic>
      <p:sp>
        <p:nvSpPr>
          <p:cNvPr id="3" name="ZoneTexte 2"/>
          <p:cNvSpPr txBox="1"/>
          <p:nvPr/>
        </p:nvSpPr>
        <p:spPr>
          <a:xfrm>
            <a:off x="500034" y="642919"/>
            <a:ext cx="8072494" cy="2031325"/>
          </a:xfrm>
          <a:prstGeom prst="rect">
            <a:avLst/>
          </a:prstGeom>
          <a:noFill/>
        </p:spPr>
        <p:txBody>
          <a:bodyPr wrap="square" rtlCol="0">
            <a:spAutoFit/>
          </a:bodyPr>
          <a:lstStyle/>
          <a:p>
            <a:r>
              <a:rPr lang="fr-FR" dirty="0" smtClean="0"/>
              <a:t>L'angle de rotation d'un plan amide par rapport au carbone alpha en 5' est noté angle ψ; l'angle entre le plan amide précédent et ce même carbone alpha est noté angle φ.</a:t>
            </a:r>
          </a:p>
          <a:p>
            <a:r>
              <a:rPr lang="fr-FR" dirty="0" smtClean="0"/>
              <a:t>φ ,ψ sont deux angles entre deux plans on dit que ce sont des angles dièdres ( angle dièdre ou </a:t>
            </a:r>
            <a:r>
              <a:rPr lang="fr-FR" dirty="0" err="1" smtClean="0"/>
              <a:t>diédral</a:t>
            </a:r>
            <a:r>
              <a:rPr lang="fr-FR" dirty="0" smtClean="0"/>
              <a:t> ) </a:t>
            </a:r>
          </a:p>
          <a:p>
            <a:endParaRPr lang="fr-FR" dirty="0" smtClean="0"/>
          </a:p>
          <a:p>
            <a:endParaRPr lang="fr-FR" dirty="0"/>
          </a:p>
        </p:txBody>
      </p:sp>
      <p:sp>
        <p:nvSpPr>
          <p:cNvPr id="4" name="ZoneTexte 3"/>
          <p:cNvSpPr txBox="1"/>
          <p:nvPr/>
        </p:nvSpPr>
        <p:spPr>
          <a:xfrm>
            <a:off x="714348" y="5572140"/>
            <a:ext cx="7072362" cy="923330"/>
          </a:xfrm>
          <a:prstGeom prst="rect">
            <a:avLst/>
          </a:prstGeom>
          <a:noFill/>
        </p:spPr>
        <p:txBody>
          <a:bodyPr wrap="square" rtlCol="0">
            <a:spAutoFit/>
          </a:bodyPr>
          <a:lstStyle/>
          <a:p>
            <a:r>
              <a:rPr lang="fr-FR" dirty="0" smtClean="0"/>
              <a:t>Toutes les valeurs des angles φ et ψ ne sont pas possibles car certaines conduisent à des contacts trop proches entre atomes qui sont énergétiquement très défavorables</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1538" y="357166"/>
            <a:ext cx="6500858" cy="646331"/>
          </a:xfrm>
          <a:prstGeom prst="rect">
            <a:avLst/>
          </a:prstGeom>
          <a:noFill/>
        </p:spPr>
        <p:txBody>
          <a:bodyPr wrap="square" rtlCol="0">
            <a:spAutoFit/>
          </a:bodyPr>
          <a:lstStyle/>
          <a:p>
            <a:r>
              <a:rPr lang="fr-FR" b="1" dirty="0" smtClean="0"/>
              <a:t>Diagramme de </a:t>
            </a:r>
            <a:r>
              <a:rPr lang="fr-FR" b="1" dirty="0" err="1" smtClean="0"/>
              <a:t>Ramachandran</a:t>
            </a:r>
            <a:r>
              <a:rPr lang="fr-FR" dirty="0" smtClean="0"/>
              <a:t>: de la 2D à  la 3D</a:t>
            </a:r>
          </a:p>
          <a:p>
            <a:endParaRPr lang="fr-FR" dirty="0"/>
          </a:p>
        </p:txBody>
      </p:sp>
      <p:sp>
        <p:nvSpPr>
          <p:cNvPr id="3" name="ZoneTexte 2"/>
          <p:cNvSpPr txBox="1"/>
          <p:nvPr/>
        </p:nvSpPr>
        <p:spPr>
          <a:xfrm>
            <a:off x="928662" y="826171"/>
            <a:ext cx="7500990" cy="2492990"/>
          </a:xfrm>
          <a:prstGeom prst="rect">
            <a:avLst/>
          </a:prstGeom>
          <a:noFill/>
        </p:spPr>
        <p:txBody>
          <a:bodyPr wrap="square" rtlCol="0">
            <a:spAutoFit/>
          </a:bodyPr>
          <a:lstStyle/>
          <a:p>
            <a:r>
              <a:rPr lang="fr-FR" sz="2000" dirty="0" smtClean="0"/>
              <a:t>Le </a:t>
            </a:r>
            <a:r>
              <a:rPr lang="fr-FR" sz="2000" b="1" dirty="0" smtClean="0"/>
              <a:t>diagramme de </a:t>
            </a:r>
            <a:r>
              <a:rPr lang="fr-FR" sz="2000" b="1" dirty="0" err="1" smtClean="0"/>
              <a:t>Ramachandran</a:t>
            </a:r>
            <a:r>
              <a:rPr lang="fr-FR" sz="2000" dirty="0" smtClean="0"/>
              <a:t> est une représentation graphique des conformations possibles de la chaine polypeptidique </a:t>
            </a:r>
          </a:p>
          <a:p>
            <a:r>
              <a:rPr lang="fr-FR" sz="2000" dirty="0" smtClean="0"/>
              <a:t>Pour chaque   </a:t>
            </a:r>
            <a:r>
              <a:rPr lang="fr-FR" sz="2000" b="1" u="sng" dirty="0" smtClean="0"/>
              <a:t>acide aminé</a:t>
            </a:r>
            <a:r>
              <a:rPr lang="fr-FR" sz="2000" b="1" dirty="0" smtClean="0"/>
              <a:t> de la protéine, on porte la valeur de l'angle φ ( Phi) en </a:t>
            </a:r>
            <a:r>
              <a:rPr lang="fr-FR" sz="2000" b="1" u="sng" dirty="0" smtClean="0"/>
              <a:t>abscisse </a:t>
            </a:r>
            <a:r>
              <a:rPr lang="fr-FR" sz="2000" b="1" dirty="0" smtClean="0"/>
              <a:t> et celle de l'angle  ψ ( Psi) en </a:t>
            </a:r>
            <a:r>
              <a:rPr lang="fr-FR" sz="2000" b="1" u="sng" dirty="0" smtClean="0"/>
              <a:t>ordonnée</a:t>
            </a:r>
            <a:r>
              <a:rPr lang="fr-FR" sz="2000" b="1" dirty="0" smtClean="0"/>
              <a:t>, pour des valeurs </a:t>
            </a:r>
            <a:r>
              <a:rPr lang="fr-FR" sz="2000" dirty="0" smtClean="0"/>
              <a:t>de </a:t>
            </a:r>
            <a:r>
              <a:rPr lang="fr-FR" sz="2000" b="1" dirty="0" smtClean="0"/>
              <a:t>-180 à +180 degrés.</a:t>
            </a:r>
          </a:p>
          <a:p>
            <a:endParaRPr lang="fr-FR" dirty="0" smtClean="0"/>
          </a:p>
          <a:p>
            <a:endParaRPr lang="fr-FR" dirty="0"/>
          </a:p>
        </p:txBody>
      </p:sp>
      <p:pic>
        <p:nvPicPr>
          <p:cNvPr id="4" name="Image 3"/>
          <p:cNvPicPr/>
          <p:nvPr/>
        </p:nvPicPr>
        <p:blipFill>
          <a:blip r:embed="rId2"/>
          <a:srcRect/>
          <a:stretch>
            <a:fillRect/>
          </a:stretch>
        </p:blipFill>
        <p:spPr bwMode="auto">
          <a:xfrm>
            <a:off x="500034" y="2928934"/>
            <a:ext cx="4362471" cy="3500462"/>
          </a:xfrm>
          <a:prstGeom prst="rect">
            <a:avLst/>
          </a:prstGeom>
          <a:noFill/>
          <a:ln w="9525">
            <a:noFill/>
            <a:miter lim="800000"/>
            <a:headEnd/>
            <a:tailEnd/>
          </a:ln>
        </p:spPr>
      </p:pic>
      <p:sp>
        <p:nvSpPr>
          <p:cNvPr id="1025" name="Rectangle 1"/>
          <p:cNvSpPr>
            <a:spLocks noChangeArrowheads="1"/>
          </p:cNvSpPr>
          <p:nvPr/>
        </p:nvSpPr>
        <p:spPr bwMode="auto">
          <a:xfrm>
            <a:off x="5143504" y="2828924"/>
            <a:ext cx="40004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ea typeface="Calibri" pitchFamily="34" charset="0"/>
                <a:cs typeface="Times New Roman" pitchFamily="18" charset="0"/>
              </a:rPr>
              <a:t>Amplitudes observées</a:t>
            </a:r>
            <a:r>
              <a:rPr kumimoji="0" lang="fr-FR" sz="1600" b="1" i="0" u="sng" strike="noStrike" cap="none" normalizeH="0" baseline="0" dirty="0" smtClean="0">
                <a:ln>
                  <a:noFill/>
                </a:ln>
                <a:solidFill>
                  <a:schemeClr val="tx1"/>
                </a:solidFill>
                <a:effectLst/>
                <a:ea typeface="Calibri" pitchFamily="34" charset="0"/>
                <a:cs typeface="Times New Roman" pitchFamily="18" charset="0"/>
              </a:rPr>
              <a:t> :</a:t>
            </a:r>
            <a:endParaRPr kumimoji="0" lang="fr-FR" sz="2400" b="0" i="0" u="none" strike="noStrike" cap="none" normalizeH="0" baseline="0" dirty="0" smtClean="0">
              <a:ln>
                <a:noFill/>
              </a:ln>
              <a:solidFill>
                <a:schemeClr val="tx1"/>
              </a:solidFill>
              <a:effectLst/>
              <a:cs typeface="Arial" pitchFamily="34" charset="0"/>
            </a:endParaRPr>
          </a:p>
        </p:txBody>
      </p:sp>
      <p:graphicFrame>
        <p:nvGraphicFramePr>
          <p:cNvPr id="6" name="Tableau 5"/>
          <p:cNvGraphicFramePr>
            <a:graphicFrameLocks noGrp="1"/>
          </p:cNvGraphicFramePr>
          <p:nvPr/>
        </p:nvGraphicFramePr>
        <p:xfrm>
          <a:off x="5072066" y="3429000"/>
          <a:ext cx="3857652" cy="2428892"/>
        </p:xfrm>
        <a:graphic>
          <a:graphicData uri="http://schemas.openxmlformats.org/drawingml/2006/table">
            <a:tbl>
              <a:tblPr/>
              <a:tblGrid>
                <a:gridCol w="1560377"/>
                <a:gridCol w="2297275"/>
              </a:tblGrid>
              <a:tr h="884269">
                <a:tc>
                  <a:txBody>
                    <a:bodyPr/>
                    <a:lstStyle/>
                    <a:p>
                      <a:pPr marL="457200" algn="ctr">
                        <a:lnSpc>
                          <a:spcPct val="115000"/>
                        </a:lnSpc>
                        <a:spcAft>
                          <a:spcPts val="0"/>
                        </a:spcAft>
                      </a:pPr>
                      <a:endParaRPr lang="fr-FR" sz="1200" dirty="0">
                        <a:latin typeface="Times New Roman"/>
                        <a:ea typeface="Calibri"/>
                        <a:cs typeface="Times New Roman"/>
                      </a:endParaRPr>
                    </a:p>
                    <a:p>
                      <a:pPr marL="457200" algn="ctr">
                        <a:lnSpc>
                          <a:spcPct val="115000"/>
                        </a:lnSpc>
                        <a:spcAft>
                          <a:spcPts val="0"/>
                        </a:spcAft>
                      </a:pPr>
                      <a:r>
                        <a:rPr lang="fr-FR" sz="1200" dirty="0">
                          <a:latin typeface="Times New Roman"/>
                          <a:ea typeface="Calibri"/>
                          <a:cs typeface="Times New Roman"/>
                        </a:rPr>
                        <a:t>Hélice α droite</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200" dirty="0">
                          <a:latin typeface="Times New Roman"/>
                          <a:ea typeface="Calibri"/>
                          <a:cs typeface="Times New Roman"/>
                        </a:rPr>
                        <a:t>     - 60° &lt; ѱ &lt; + 30°</a:t>
                      </a:r>
                      <a:endParaRPr lang="fr-FR" sz="1100" dirty="0">
                        <a:latin typeface="Calibri"/>
                        <a:ea typeface="Calibri"/>
                        <a:cs typeface="Times New Roman"/>
                      </a:endParaRPr>
                    </a:p>
                    <a:p>
                      <a:pPr marL="457200">
                        <a:lnSpc>
                          <a:spcPct val="115000"/>
                        </a:lnSpc>
                        <a:spcAft>
                          <a:spcPts val="0"/>
                        </a:spcAft>
                      </a:pPr>
                      <a:r>
                        <a:rPr lang="fr-FR" sz="1200" dirty="0">
                          <a:latin typeface="Times New Roman"/>
                          <a:ea typeface="Calibri"/>
                          <a:cs typeface="Times New Roman"/>
                        </a:rPr>
                        <a:t>      - 120°&lt; φ &lt; - 30°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354">
                <a:tc>
                  <a:txBody>
                    <a:bodyPr/>
                    <a:lstStyle/>
                    <a:p>
                      <a:pPr marL="457200">
                        <a:lnSpc>
                          <a:spcPct val="115000"/>
                        </a:lnSpc>
                        <a:spcAft>
                          <a:spcPts val="0"/>
                        </a:spcAft>
                      </a:pPr>
                      <a:endParaRPr lang="fr-FR" sz="1200">
                        <a:latin typeface="Times New Roman"/>
                        <a:ea typeface="Calibri"/>
                        <a:cs typeface="Times New Roman"/>
                      </a:endParaRPr>
                    </a:p>
                    <a:p>
                      <a:pPr marL="457200">
                        <a:lnSpc>
                          <a:spcPct val="115000"/>
                        </a:lnSpc>
                        <a:spcAft>
                          <a:spcPts val="0"/>
                        </a:spcAft>
                      </a:pPr>
                      <a:r>
                        <a:rPr lang="fr-FR" sz="1200">
                          <a:latin typeface="Times New Roman"/>
                          <a:ea typeface="Calibri"/>
                          <a:cs typeface="Times New Roman"/>
                        </a:rPr>
                        <a:t>Feuillet β</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200">
                          <a:latin typeface="Times New Roman"/>
                          <a:ea typeface="Calibri"/>
                          <a:cs typeface="Times New Roman"/>
                        </a:rPr>
                        <a:t>      + 90° &lt; ѱ &lt; + 180°</a:t>
                      </a:r>
                      <a:endParaRPr lang="fr-FR" sz="1100">
                        <a:latin typeface="Calibri"/>
                        <a:ea typeface="Calibri"/>
                        <a:cs typeface="Times New Roman"/>
                      </a:endParaRPr>
                    </a:p>
                    <a:p>
                      <a:pPr marL="457200">
                        <a:lnSpc>
                          <a:spcPct val="115000"/>
                        </a:lnSpc>
                        <a:spcAft>
                          <a:spcPts val="0"/>
                        </a:spcAft>
                      </a:pPr>
                      <a:r>
                        <a:rPr lang="fr-FR" sz="1200">
                          <a:latin typeface="Times New Roman"/>
                          <a:ea typeface="Calibri"/>
                          <a:cs typeface="Times New Roman"/>
                        </a:rPr>
                        <a:t>        -180°&lt; φ &lt;- 60°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269">
                <a:tc>
                  <a:txBody>
                    <a:bodyPr/>
                    <a:lstStyle/>
                    <a:p>
                      <a:pPr marL="457200">
                        <a:lnSpc>
                          <a:spcPct val="115000"/>
                        </a:lnSpc>
                        <a:spcAft>
                          <a:spcPts val="0"/>
                        </a:spcAft>
                      </a:pPr>
                      <a:endParaRPr lang="fr-FR" sz="1200" dirty="0">
                        <a:latin typeface="Times New Roman"/>
                        <a:ea typeface="Calibri"/>
                        <a:cs typeface="Times New Roman"/>
                      </a:endParaRPr>
                    </a:p>
                    <a:p>
                      <a:pPr marL="457200">
                        <a:lnSpc>
                          <a:spcPct val="115000"/>
                        </a:lnSpc>
                        <a:spcAft>
                          <a:spcPts val="0"/>
                        </a:spcAft>
                      </a:pPr>
                      <a:r>
                        <a:rPr lang="fr-FR" sz="1200" dirty="0">
                          <a:latin typeface="Times New Roman"/>
                          <a:ea typeface="Calibri"/>
                          <a:cs typeface="Times New Roman"/>
                        </a:rPr>
                        <a:t>Hélice α gauche </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fr-FR" sz="1200" dirty="0">
                          <a:latin typeface="Times New Roman"/>
                          <a:ea typeface="Calibri"/>
                          <a:cs typeface="Times New Roman"/>
                        </a:rPr>
                        <a:t>       + 0° &lt; ѱ &lt; + 60°</a:t>
                      </a:r>
                      <a:endParaRPr lang="fr-FR" sz="1100" dirty="0">
                        <a:latin typeface="Calibri"/>
                        <a:ea typeface="Calibri"/>
                        <a:cs typeface="Times New Roman"/>
                      </a:endParaRPr>
                    </a:p>
                    <a:p>
                      <a:pPr marL="457200">
                        <a:lnSpc>
                          <a:spcPct val="115000"/>
                        </a:lnSpc>
                        <a:spcAft>
                          <a:spcPts val="0"/>
                        </a:spcAft>
                      </a:pPr>
                      <a:r>
                        <a:rPr lang="fr-FR" sz="1200" dirty="0">
                          <a:latin typeface="Times New Roman"/>
                          <a:ea typeface="Calibri"/>
                          <a:cs typeface="Times New Roman"/>
                        </a:rPr>
                        <a:t>      + 45°&lt; φ &lt; + 90°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285852" y="0"/>
            <a:ext cx="4367224" cy="3286123"/>
          </a:xfrm>
          <a:prstGeom prst="rect">
            <a:avLst/>
          </a:prstGeom>
          <a:noFill/>
          <a:ln w="9525">
            <a:noFill/>
            <a:miter lim="800000"/>
            <a:headEnd/>
            <a:tailEnd/>
          </a:ln>
        </p:spPr>
      </p:pic>
      <p:sp>
        <p:nvSpPr>
          <p:cNvPr id="3" name="ZoneTexte 2"/>
          <p:cNvSpPr txBox="1"/>
          <p:nvPr/>
        </p:nvSpPr>
        <p:spPr>
          <a:xfrm>
            <a:off x="714348" y="3429000"/>
            <a:ext cx="7786742" cy="3693319"/>
          </a:xfrm>
          <a:prstGeom prst="rect">
            <a:avLst/>
          </a:prstGeom>
          <a:noFill/>
        </p:spPr>
        <p:txBody>
          <a:bodyPr wrap="square" rtlCol="0">
            <a:spAutoFit/>
          </a:bodyPr>
          <a:lstStyle/>
          <a:p>
            <a:r>
              <a:rPr lang="fr-FR" dirty="0" smtClean="0"/>
              <a:t>Le diagramme comporte trois zones favorables. </a:t>
            </a:r>
          </a:p>
          <a:p>
            <a:r>
              <a:rPr lang="fr-FR" dirty="0" smtClean="0"/>
              <a:t>Lorsqu'on analyse une structure de protéine, on observe que la majeure partie des acides aminés ont des combinaisons d'angles (φ ,ψ) qui s'inscrivent à l'intérieur de ces trois zones.</a:t>
            </a:r>
          </a:p>
          <a:p>
            <a:r>
              <a:rPr lang="fr-FR" dirty="0" smtClean="0"/>
              <a:t> Les deux principales régions correspondent aux structures secondaires régulières qui sont principalement observées dans les protéines : la région des </a:t>
            </a:r>
            <a:r>
              <a:rPr lang="fr-FR" u="sng" dirty="0" smtClean="0"/>
              <a:t>hélices α</a:t>
            </a:r>
            <a:r>
              <a:rPr lang="fr-FR" dirty="0" smtClean="0"/>
              <a:t> et celle des </a:t>
            </a:r>
            <a:r>
              <a:rPr lang="fr-FR" u="sng" dirty="0" smtClean="0"/>
              <a:t>feuillets β</a:t>
            </a:r>
            <a:r>
              <a:rPr lang="fr-FR" dirty="0" smtClean="0"/>
              <a:t>. La troisième région, plus petite, correspond à une conformation en hélice gauche (φ&gt;0). Les </a:t>
            </a:r>
            <a:r>
              <a:rPr lang="fr-FR" u="sng" dirty="0" smtClean="0"/>
              <a:t>glycines</a:t>
            </a:r>
            <a:r>
              <a:rPr lang="fr-FR" dirty="0" smtClean="0"/>
              <a:t>, qui ne comportent pas de chaîne latérale, ont une plus grande liberté </a:t>
            </a:r>
            <a:r>
              <a:rPr lang="fr-FR" dirty="0" err="1" smtClean="0"/>
              <a:t>conformationnelle</a:t>
            </a:r>
            <a:r>
              <a:rPr lang="fr-FR" dirty="0" smtClean="0"/>
              <a:t>.</a:t>
            </a:r>
          </a:p>
          <a:p>
            <a:r>
              <a:rPr lang="fr-FR" dirty="0" smtClean="0"/>
              <a:t> Elles échappent donc à cette règle et peuvent se trouver en dehors des régions favorables du diagramme.</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285728"/>
            <a:ext cx="5857916" cy="369332"/>
          </a:xfrm>
          <a:prstGeom prst="rect">
            <a:avLst/>
          </a:prstGeom>
          <a:noFill/>
        </p:spPr>
        <p:txBody>
          <a:bodyPr wrap="square" rtlCol="0">
            <a:spAutoFit/>
          </a:bodyPr>
          <a:lstStyle/>
          <a:p>
            <a:r>
              <a:rPr lang="fr-FR" dirty="0" smtClean="0"/>
              <a:t>Exemples de structures Primaires</a:t>
            </a:r>
            <a:endParaRPr lang="fr-FR" dirty="0"/>
          </a:p>
        </p:txBody>
      </p:sp>
      <p:pic>
        <p:nvPicPr>
          <p:cNvPr id="31746" name="Picture 2"/>
          <p:cNvPicPr>
            <a:picLocks noChangeAspect="1" noChangeArrowheads="1"/>
          </p:cNvPicPr>
          <p:nvPr/>
        </p:nvPicPr>
        <p:blipFill>
          <a:blip r:embed="rId2"/>
          <a:srcRect/>
          <a:stretch>
            <a:fillRect/>
          </a:stretch>
        </p:blipFill>
        <p:spPr bwMode="auto">
          <a:xfrm>
            <a:off x="785786" y="857233"/>
            <a:ext cx="5429288" cy="1857387"/>
          </a:xfrm>
          <a:prstGeom prst="rect">
            <a:avLst/>
          </a:prstGeom>
          <a:noFill/>
          <a:ln w="9525">
            <a:noFill/>
            <a:miter lim="800000"/>
            <a:headEnd/>
            <a:tailEnd/>
          </a:ln>
          <a:effectLst/>
        </p:spPr>
      </p:pic>
      <p:sp>
        <p:nvSpPr>
          <p:cNvPr id="4" name="ZoneTexte 3"/>
          <p:cNvSpPr txBox="1"/>
          <p:nvPr/>
        </p:nvSpPr>
        <p:spPr>
          <a:xfrm>
            <a:off x="928662" y="3071810"/>
            <a:ext cx="4714908" cy="646331"/>
          </a:xfrm>
          <a:prstGeom prst="rect">
            <a:avLst/>
          </a:prstGeom>
          <a:noFill/>
        </p:spPr>
        <p:txBody>
          <a:bodyPr wrap="square" rtlCol="0">
            <a:spAutoFit/>
          </a:bodyPr>
          <a:lstStyle/>
          <a:p>
            <a:r>
              <a:rPr lang="fr-FR" b="1" dirty="0" err="1" smtClean="0"/>
              <a:t>Glu,Cys,Gly</a:t>
            </a:r>
            <a:endParaRPr lang="fr-FR" b="1" dirty="0" smtClean="0"/>
          </a:p>
          <a:p>
            <a:r>
              <a:rPr lang="fr-FR" b="1" dirty="0" smtClean="0"/>
              <a:t>(E)(C)(G</a:t>
            </a:r>
            <a:r>
              <a:rPr lang="fr-FR" dirty="0" smtClean="0"/>
              <a:t>)</a:t>
            </a:r>
            <a:endParaRPr lang="fr-FR" dirty="0"/>
          </a:p>
        </p:txBody>
      </p:sp>
      <p:sp>
        <p:nvSpPr>
          <p:cNvPr id="5" name="ZoneTexte 4"/>
          <p:cNvSpPr txBox="1"/>
          <p:nvPr/>
        </p:nvSpPr>
        <p:spPr>
          <a:xfrm>
            <a:off x="714348" y="3786190"/>
            <a:ext cx="8429652" cy="1200329"/>
          </a:xfrm>
          <a:prstGeom prst="rect">
            <a:avLst/>
          </a:prstGeom>
          <a:noFill/>
        </p:spPr>
        <p:txBody>
          <a:bodyPr wrap="square" rtlCol="0">
            <a:spAutoFit/>
          </a:bodyPr>
          <a:lstStyle/>
          <a:p>
            <a:r>
              <a:rPr lang="fr-FR" b="1" dirty="0" smtClean="0"/>
              <a:t>Le glutathion est un </a:t>
            </a:r>
            <a:r>
              <a:rPr lang="fr-FR" b="1" dirty="0" err="1" smtClean="0"/>
              <a:t>tripeptide</a:t>
            </a:r>
            <a:r>
              <a:rPr lang="fr-FR" b="1" dirty="0" smtClean="0"/>
              <a:t> comprenant trois acides aminés : acide glutamique, cystéine et glycocolle.:</a:t>
            </a:r>
            <a:r>
              <a:rPr lang="fr-FR" dirty="0" smtClean="0"/>
              <a:t> </a:t>
            </a:r>
            <a:r>
              <a:rPr lang="el-GR" b="1" dirty="0" smtClean="0"/>
              <a:t>γ-</a:t>
            </a:r>
            <a:r>
              <a:rPr lang="fr-FR" b="1" dirty="0" err="1" smtClean="0"/>
              <a:t>glutamyl</a:t>
            </a:r>
            <a:r>
              <a:rPr lang="fr-FR" b="1" dirty="0" smtClean="0"/>
              <a:t>-</a:t>
            </a:r>
          </a:p>
          <a:p>
            <a:r>
              <a:rPr lang="fr-FR" b="1" dirty="0" err="1" smtClean="0"/>
              <a:t>cystéinyl</a:t>
            </a:r>
            <a:r>
              <a:rPr lang="fr-FR" b="1" dirty="0" smtClean="0"/>
              <a:t>-glycocolle.</a:t>
            </a:r>
          </a:p>
          <a:p>
            <a:r>
              <a:rPr lang="fr-FR" dirty="0" smtClean="0"/>
              <a:t>•</a:t>
            </a:r>
            <a:endParaRPr lang="fr-FR" dirty="0"/>
          </a:p>
        </p:txBody>
      </p:sp>
      <p:sp>
        <p:nvSpPr>
          <p:cNvPr id="6" name="ZoneTexte 5"/>
          <p:cNvSpPr txBox="1"/>
          <p:nvPr/>
        </p:nvSpPr>
        <p:spPr>
          <a:xfrm>
            <a:off x="285720" y="4786322"/>
            <a:ext cx="8572560" cy="1200329"/>
          </a:xfrm>
          <a:prstGeom prst="rect">
            <a:avLst/>
          </a:prstGeom>
          <a:noFill/>
        </p:spPr>
        <p:txBody>
          <a:bodyPr wrap="square" rtlCol="0">
            <a:spAutoFit/>
          </a:bodyPr>
          <a:lstStyle/>
          <a:p>
            <a:r>
              <a:rPr lang="fr-FR" b="1" dirty="0" smtClean="0"/>
              <a:t>Par la fonction thiol du radical de la cystéine, le glutathion peut exister sous une forme réduite(représentée ici) ou sous une forme oxydée dans laquelle deux molécules de glutathion sont   liés par un pont disulfure.</a:t>
            </a:r>
          </a:p>
          <a:p>
            <a:r>
              <a:rPr lang="fr-FR" dirty="0" smtClean="0"/>
              <a:t>•</a:t>
            </a:r>
            <a:endParaRPr lang="fr-FR" dirty="0"/>
          </a:p>
        </p:txBody>
      </p:sp>
      <p:sp>
        <p:nvSpPr>
          <p:cNvPr id="7" name="ZoneTexte 6"/>
          <p:cNvSpPr txBox="1"/>
          <p:nvPr/>
        </p:nvSpPr>
        <p:spPr>
          <a:xfrm>
            <a:off x="428596" y="4857760"/>
            <a:ext cx="8429684" cy="1477328"/>
          </a:xfrm>
          <a:prstGeom prst="rect">
            <a:avLst/>
          </a:prstGeom>
          <a:noFill/>
        </p:spPr>
        <p:txBody>
          <a:bodyPr wrap="square" rtlCol="0">
            <a:spAutoFit/>
          </a:bodyPr>
          <a:lstStyle/>
          <a:p>
            <a:r>
              <a:rPr lang="fr-FR" b="1" dirty="0" smtClean="0"/>
              <a:t>Le glutathion réduit et le glutathion oxydé constituent un couple d’</a:t>
            </a:r>
            <a:r>
              <a:rPr lang="fr-FR" b="1" dirty="0" err="1" smtClean="0"/>
              <a:t>oxydo-réduction</a:t>
            </a:r>
            <a:r>
              <a:rPr lang="fr-FR" b="1" dirty="0" smtClean="0"/>
              <a:t> dont </a:t>
            </a:r>
            <a:r>
              <a:rPr lang="fr-FR" b="1" dirty="0" err="1" smtClean="0"/>
              <a:t>lepotentiel</a:t>
            </a:r>
            <a:r>
              <a:rPr lang="fr-FR" b="1" dirty="0" smtClean="0"/>
              <a:t> standard est de -230 </a:t>
            </a:r>
            <a:r>
              <a:rPr lang="fr-FR" b="1" dirty="0" err="1" smtClean="0"/>
              <a:t>mv</a:t>
            </a:r>
            <a:r>
              <a:rPr lang="fr-FR" b="1" dirty="0" smtClean="0"/>
              <a:t>. Par cette propriété, le glutathion sert de coenzyme </a:t>
            </a:r>
            <a:r>
              <a:rPr lang="fr-FR" b="1" dirty="0" err="1" smtClean="0"/>
              <a:t>transporteurd’hydrogène</a:t>
            </a:r>
            <a:r>
              <a:rPr lang="fr-FR" b="1" dirty="0" smtClean="0"/>
              <a:t> destiné principalement à maintenir les protéines à l’état réduit (hémoglobine,</a:t>
            </a:r>
          </a:p>
          <a:p>
            <a:r>
              <a:rPr lang="fr-FR" b="1" dirty="0" smtClean="0"/>
              <a:t>aconitase,</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6">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142852"/>
            <a:ext cx="5286412" cy="646331"/>
          </a:xfrm>
          <a:prstGeom prst="rect">
            <a:avLst/>
          </a:prstGeom>
          <a:noFill/>
        </p:spPr>
        <p:txBody>
          <a:bodyPr wrap="square" rtlCol="0">
            <a:spAutoFit/>
          </a:bodyPr>
          <a:lstStyle/>
          <a:p>
            <a:endParaRPr lang="fr-FR" b="1" dirty="0" smtClean="0"/>
          </a:p>
          <a:p>
            <a:endParaRPr lang="fr-FR" b="1" dirty="0" smtClean="0"/>
          </a:p>
        </p:txBody>
      </p:sp>
      <p:pic>
        <p:nvPicPr>
          <p:cNvPr id="32770" name="Picture 2"/>
          <p:cNvPicPr>
            <a:picLocks noChangeAspect="1" noChangeArrowheads="1"/>
          </p:cNvPicPr>
          <p:nvPr/>
        </p:nvPicPr>
        <p:blipFill>
          <a:blip r:embed="rId2"/>
          <a:srcRect/>
          <a:stretch>
            <a:fillRect/>
          </a:stretch>
        </p:blipFill>
        <p:spPr bwMode="auto">
          <a:xfrm>
            <a:off x="762000" y="71414"/>
            <a:ext cx="5667388" cy="2428892"/>
          </a:xfrm>
          <a:prstGeom prst="rect">
            <a:avLst/>
          </a:prstGeom>
          <a:noFill/>
          <a:ln w="9525">
            <a:noFill/>
            <a:miter lim="800000"/>
            <a:headEnd/>
            <a:tailEnd/>
          </a:ln>
          <a:effectLst/>
        </p:spPr>
      </p:pic>
      <p:sp>
        <p:nvSpPr>
          <p:cNvPr id="4" name="ZoneTexte 3"/>
          <p:cNvSpPr txBox="1"/>
          <p:nvPr/>
        </p:nvSpPr>
        <p:spPr>
          <a:xfrm>
            <a:off x="214282" y="2714620"/>
            <a:ext cx="8501122" cy="338554"/>
          </a:xfrm>
          <a:prstGeom prst="rect">
            <a:avLst/>
          </a:prstGeom>
          <a:noFill/>
        </p:spPr>
        <p:txBody>
          <a:bodyPr wrap="square" rtlCol="0">
            <a:spAutoFit/>
          </a:bodyPr>
          <a:lstStyle/>
          <a:p>
            <a:r>
              <a:rPr lang="fr-FR" sz="1600" b="1" dirty="0" smtClean="0"/>
              <a:t>(H)(S)(Q)(G)(T)(F)(T)(S)(D)(Y)(S)(K)(Y)(L)(D)(S)(R)(R)(A)(Q)(D)(F)(V)(Q)(W)(L)(M)(N)(T)</a:t>
            </a:r>
            <a:endParaRPr lang="fr-FR" sz="1600" b="1" dirty="0"/>
          </a:p>
        </p:txBody>
      </p:sp>
      <p:sp>
        <p:nvSpPr>
          <p:cNvPr id="5" name="ZoneTexte 4"/>
          <p:cNvSpPr txBox="1"/>
          <p:nvPr/>
        </p:nvSpPr>
        <p:spPr>
          <a:xfrm>
            <a:off x="0" y="3214686"/>
            <a:ext cx="9144000" cy="3416320"/>
          </a:xfrm>
          <a:prstGeom prst="rect">
            <a:avLst/>
          </a:prstGeom>
          <a:noFill/>
        </p:spPr>
        <p:txBody>
          <a:bodyPr wrap="square" rtlCol="0">
            <a:spAutoFit/>
          </a:bodyPr>
          <a:lstStyle/>
          <a:p>
            <a:r>
              <a:rPr lang="fr-FR" dirty="0" smtClean="0"/>
              <a:t>Le glucagon est un peptide de 29 acides aminés.</a:t>
            </a:r>
          </a:p>
          <a:p>
            <a:r>
              <a:rPr lang="fr-FR" dirty="0" smtClean="0"/>
              <a:t>• Sécrété par le pancréas (cellules A2(</a:t>
            </a:r>
            <a:r>
              <a:rPr lang="el-GR" dirty="0" smtClean="0"/>
              <a:t>α</a:t>
            </a:r>
            <a:r>
              <a:rPr lang="fr-FR" dirty="0" smtClean="0"/>
              <a:t> ) des îlots de </a:t>
            </a:r>
            <a:r>
              <a:rPr lang="fr-FR" dirty="0" err="1" smtClean="0"/>
              <a:t>Langerhans</a:t>
            </a:r>
            <a:r>
              <a:rPr lang="fr-FR" dirty="0" smtClean="0"/>
              <a:t>), dès que le taux de glucose dans le sang (glycémie) est inférieur à 4.10-3 M.(0.72 g/l)</a:t>
            </a:r>
          </a:p>
          <a:p>
            <a:r>
              <a:rPr lang="fr-FR" dirty="0" smtClean="0"/>
              <a:t>• Son effet est hyperglycémiant : il favorise le retour de la glycémie à la valeur basale de 5.10-3 M.(0.90 g/l)</a:t>
            </a:r>
          </a:p>
          <a:p>
            <a:r>
              <a:rPr lang="fr-FR" dirty="0" smtClean="0"/>
              <a:t>• La structure du glucagon comprend les acides aminés indiqués selon le code à 3 lettres, tous liés par des liaisons peptidiques. Il n’y a ni cystéine, ni acide glutamique, ni isoleucine, ni proline.</a:t>
            </a:r>
          </a:p>
          <a:p>
            <a:r>
              <a:rPr lang="fr-FR" dirty="0" smtClean="0"/>
              <a:t>Les extrémités NH2-terminale (par convention, le premier acide aminé de la séquence)</a:t>
            </a:r>
          </a:p>
          <a:p>
            <a:r>
              <a:rPr lang="fr-FR" dirty="0" smtClean="0"/>
              <a:t>et COOH-terminale (par convention, le dernier acide aminé de la séquence) sont libres et ionisées.</a:t>
            </a:r>
          </a:p>
          <a:p>
            <a:r>
              <a:rPr lang="fr-FR" dirty="0" smtClean="0"/>
              <a:t>• La masse moléculaire du glucagon est de 3485 daltons.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5" dur="500"/>
                                        <p:tgtEl>
                                          <p:spTgt spid="5">
                                            <p:txEl>
                                              <p:pRg st="0" end="0"/>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5">
                                            <p:txEl>
                                              <p:pRg st="0" end="0"/>
                                            </p:txEl>
                                          </p:spTgt>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9" dur="500"/>
                                        <p:tgtEl>
                                          <p:spTgt spid="5">
                                            <p:txEl>
                                              <p:pRg st="1" end="1"/>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5">
                                            <p:txEl>
                                              <p:pRg st="1" end="1"/>
                                            </p:txEl>
                                          </p:spTgt>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3" dur="500"/>
                                        <p:tgtEl>
                                          <p:spTgt spid="5">
                                            <p:txEl>
                                              <p:pRg st="2" end="2"/>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additive="base">
                                        <p:cTn id="5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 calcmode="lin" valueType="num">
                                      <p:cBhvr additive="base">
                                        <p:cTn id="6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500034" y="0"/>
            <a:ext cx="5776197" cy="3429024"/>
          </a:xfrm>
          <a:prstGeom prst="rect">
            <a:avLst/>
          </a:prstGeom>
          <a:noFill/>
          <a:ln w="9525">
            <a:noFill/>
            <a:miter lim="800000"/>
            <a:headEnd/>
            <a:tailEnd/>
          </a:ln>
          <a:effectLst/>
        </p:spPr>
      </p:pic>
      <p:sp>
        <p:nvSpPr>
          <p:cNvPr id="3" name="ZoneTexte 2"/>
          <p:cNvSpPr txBox="1"/>
          <p:nvPr/>
        </p:nvSpPr>
        <p:spPr>
          <a:xfrm>
            <a:off x="500034" y="3500438"/>
            <a:ext cx="8643966" cy="646331"/>
          </a:xfrm>
          <a:prstGeom prst="rect">
            <a:avLst/>
          </a:prstGeom>
          <a:noFill/>
        </p:spPr>
        <p:txBody>
          <a:bodyPr wrap="square" rtlCol="0">
            <a:spAutoFit/>
          </a:bodyPr>
          <a:lstStyle/>
          <a:p>
            <a:r>
              <a:rPr lang="fr-FR" dirty="0" smtClean="0"/>
              <a:t>L’insuline est un peptide à 2 chaînes d’acides aminés : une chaîne A de 21 acides aminés et  une chaîne B de 30 acides aminés.</a:t>
            </a:r>
            <a:endParaRPr lang="fr-FR" dirty="0"/>
          </a:p>
        </p:txBody>
      </p:sp>
      <p:sp>
        <p:nvSpPr>
          <p:cNvPr id="4" name="ZoneTexte 3"/>
          <p:cNvSpPr txBox="1"/>
          <p:nvPr/>
        </p:nvSpPr>
        <p:spPr>
          <a:xfrm>
            <a:off x="571472" y="4286256"/>
            <a:ext cx="8572528" cy="923330"/>
          </a:xfrm>
          <a:prstGeom prst="rect">
            <a:avLst/>
          </a:prstGeom>
          <a:noFill/>
        </p:spPr>
        <p:txBody>
          <a:bodyPr wrap="square" rtlCol="0">
            <a:spAutoFit/>
          </a:bodyPr>
          <a:lstStyle/>
          <a:p>
            <a:r>
              <a:rPr lang="fr-FR" dirty="0" smtClean="0"/>
              <a:t>Sécrétée par le pancréas (cellules β des îlots de </a:t>
            </a:r>
            <a:r>
              <a:rPr lang="fr-FR" dirty="0" err="1" smtClean="0"/>
              <a:t>Langerhans</a:t>
            </a:r>
            <a:r>
              <a:rPr lang="fr-FR" dirty="0" smtClean="0"/>
              <a:t>), dès que le taux de glucose dans   le sang (glycémie) dépasse 6.10-3 M.(10,8)</a:t>
            </a:r>
          </a:p>
          <a:p>
            <a:r>
              <a:rPr lang="fr-FR" dirty="0" smtClean="0"/>
              <a:t>•</a:t>
            </a:r>
            <a:endParaRPr lang="fr-FR" dirty="0"/>
          </a:p>
        </p:txBody>
      </p:sp>
      <p:sp>
        <p:nvSpPr>
          <p:cNvPr id="5" name="Rectangle 4"/>
          <p:cNvSpPr/>
          <p:nvPr/>
        </p:nvSpPr>
        <p:spPr>
          <a:xfrm>
            <a:off x="714348" y="4857760"/>
            <a:ext cx="7929618" cy="923330"/>
          </a:xfrm>
          <a:prstGeom prst="rect">
            <a:avLst/>
          </a:prstGeom>
        </p:spPr>
        <p:txBody>
          <a:bodyPr wrap="square">
            <a:spAutoFit/>
          </a:bodyPr>
          <a:lstStyle/>
          <a:p>
            <a:r>
              <a:rPr lang="fr-FR" dirty="0" smtClean="0"/>
              <a:t>Son effet est hypoglycémiant : elle favorise le retour de la glycémie à la valeur basale de 5.10-3 M.</a:t>
            </a:r>
          </a:p>
          <a:p>
            <a:r>
              <a:rPr lang="fr-FR" dirty="0" smtClean="0"/>
              <a:t>•</a:t>
            </a:r>
            <a:endParaRPr lang="fr-FR" dirty="0"/>
          </a:p>
        </p:txBody>
      </p:sp>
      <p:sp>
        <p:nvSpPr>
          <p:cNvPr id="6" name="Rectangle 5"/>
          <p:cNvSpPr/>
          <p:nvPr/>
        </p:nvSpPr>
        <p:spPr>
          <a:xfrm>
            <a:off x="428596" y="4357694"/>
            <a:ext cx="7786742" cy="1200329"/>
          </a:xfrm>
          <a:prstGeom prst="rect">
            <a:avLst/>
          </a:prstGeom>
        </p:spPr>
        <p:txBody>
          <a:bodyPr wrap="square">
            <a:spAutoFit/>
          </a:bodyPr>
          <a:lstStyle/>
          <a:p>
            <a:r>
              <a:rPr lang="fr-FR" dirty="0" smtClean="0"/>
              <a:t>La structure des deux chaînes de l’insuline comprend les acides aminés indiqués selon le code à 3 lettres, tous liés par des liaisons peptidiques. Il y a six cystéines, toutes liées par des ponts disulfures, un dans la chaîne A, les deux autres entre les deux chaînes.</a:t>
            </a:r>
            <a:endParaRPr lang="fr-FR" dirty="0"/>
          </a:p>
        </p:txBody>
      </p:sp>
      <p:sp>
        <p:nvSpPr>
          <p:cNvPr id="7" name="Rectangle 6"/>
          <p:cNvSpPr/>
          <p:nvPr/>
        </p:nvSpPr>
        <p:spPr>
          <a:xfrm>
            <a:off x="5715008" y="2357430"/>
            <a:ext cx="3000396" cy="369332"/>
          </a:xfrm>
          <a:prstGeom prst="rect">
            <a:avLst/>
          </a:prstGeom>
        </p:spPr>
        <p:txBody>
          <a:bodyPr wrap="square">
            <a:spAutoFit/>
          </a:bodyPr>
          <a:lstStyle/>
          <a:p>
            <a:r>
              <a:rPr lang="fr-FR" b="1" dirty="0" smtClean="0"/>
              <a:t>          MM ( 5807 daltons.)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srcRect/>
          <a:stretch>
            <a:fillRect/>
          </a:stretch>
        </p:blipFill>
        <p:spPr bwMode="auto">
          <a:xfrm>
            <a:off x="285720" y="214290"/>
            <a:ext cx="8858280"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8229600" cy="1143000"/>
          </a:xfrm>
        </p:spPr>
        <p:txBody>
          <a:bodyPr/>
          <a:lstStyle/>
          <a:p>
            <a:r>
              <a:rPr lang="fr-FR" dirty="0" smtClean="0"/>
              <a:t>Rôles des Protéines </a:t>
            </a:r>
            <a:endParaRPr lang="fr-FR" dirty="0"/>
          </a:p>
        </p:txBody>
      </p:sp>
      <p:sp>
        <p:nvSpPr>
          <p:cNvPr id="3" name="Espace réservé du contenu 2"/>
          <p:cNvSpPr>
            <a:spLocks noGrp="1"/>
          </p:cNvSpPr>
          <p:nvPr>
            <p:ph idx="1"/>
          </p:nvPr>
        </p:nvSpPr>
        <p:spPr>
          <a:xfrm>
            <a:off x="457200" y="1142984"/>
            <a:ext cx="8229600" cy="5181616"/>
          </a:xfrm>
        </p:spPr>
        <p:txBody>
          <a:bodyPr/>
          <a:lstStyle/>
          <a:p>
            <a:r>
              <a:rPr lang="fr-FR" dirty="0" smtClean="0"/>
              <a:t>Plusieurs rôles selon leur nature  :</a:t>
            </a:r>
          </a:p>
          <a:p>
            <a:endParaRPr lang="fr-FR" dirty="0" smtClean="0"/>
          </a:p>
          <a:p>
            <a:r>
              <a:rPr lang="fr-FR" dirty="0" smtClean="0"/>
              <a:t>- Rôle structurel  :ex actine , collagène …</a:t>
            </a:r>
          </a:p>
          <a:p>
            <a:r>
              <a:rPr lang="fr-FR" dirty="0" smtClean="0"/>
              <a:t>-Rôle dans motilité : ex myosine </a:t>
            </a:r>
          </a:p>
          <a:p>
            <a:r>
              <a:rPr lang="fr-FR" dirty="0" smtClean="0"/>
              <a:t>- Rôle catalytique : enzymes</a:t>
            </a:r>
          </a:p>
          <a:p>
            <a:r>
              <a:rPr lang="fr-FR" dirty="0" smtClean="0"/>
              <a:t>- Rôle hormonal : Insuline </a:t>
            </a:r>
          </a:p>
          <a:p>
            <a:r>
              <a:rPr lang="fr-FR" dirty="0" smtClean="0"/>
              <a:t>- Rôle de transport de molécules : </a:t>
            </a:r>
            <a:r>
              <a:rPr lang="fr-FR" dirty="0" err="1" smtClean="0"/>
              <a:t>Apolipoprotéines</a:t>
            </a:r>
            <a:r>
              <a:rPr lang="fr-FR" dirty="0" smtClean="0"/>
              <a:t> </a:t>
            </a:r>
          </a:p>
          <a:p>
            <a:r>
              <a:rPr lang="fr-FR" dirty="0" err="1" smtClean="0"/>
              <a:t>Ect</a:t>
            </a:r>
            <a:r>
              <a:rPr lang="fr-FR" dirty="0" smtClean="0"/>
              <a:t>……… </a:t>
            </a: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4"/>
            <a:ext cx="8501122" cy="1200329"/>
          </a:xfrm>
          <a:prstGeom prst="rect">
            <a:avLst/>
          </a:prstGeom>
        </p:spPr>
        <p:txBody>
          <a:bodyPr wrap="square">
            <a:spAutoFit/>
          </a:bodyPr>
          <a:lstStyle/>
          <a:p>
            <a:r>
              <a:rPr lang="fr-FR" dirty="0" smtClean="0"/>
              <a:t>La structure secondaire est engendrée par la rotation des atomes de la chaîne peptidique les   uns par rapport aux autres au cours de la synthèse de la chaîne. Les angles possibles et les structures qu’ils engendrent le plus souvent sont représentés sur la table et le diagramme de </a:t>
            </a:r>
            <a:r>
              <a:rPr lang="fr-FR" dirty="0" err="1" smtClean="0"/>
              <a:t>Ramachandran</a:t>
            </a:r>
            <a:endParaRPr lang="fr-FR" dirty="0"/>
          </a:p>
        </p:txBody>
      </p:sp>
      <p:sp>
        <p:nvSpPr>
          <p:cNvPr id="3" name="Rectangle 2"/>
          <p:cNvSpPr/>
          <p:nvPr/>
        </p:nvSpPr>
        <p:spPr>
          <a:xfrm>
            <a:off x="0" y="1214422"/>
            <a:ext cx="9358346" cy="1754326"/>
          </a:xfrm>
          <a:prstGeom prst="rect">
            <a:avLst/>
          </a:prstGeom>
        </p:spPr>
        <p:txBody>
          <a:bodyPr wrap="square">
            <a:spAutoFit/>
          </a:bodyPr>
          <a:lstStyle/>
          <a:p>
            <a:r>
              <a:rPr lang="fr-FR" dirty="0" smtClean="0"/>
              <a:t>    La structure secondaire la plus fréquente est l’hélice α qui fait tourner la chaîne carbonée par rapport à elle-même d’un tour tous les 4 acides aminés environ. Elle est stabilisée par des liaisons hydrogènes entre le </a:t>
            </a:r>
            <a:r>
              <a:rPr lang="fr-FR" dirty="0" err="1" smtClean="0"/>
              <a:t>carbonyl</a:t>
            </a:r>
            <a:r>
              <a:rPr lang="fr-FR" dirty="0" smtClean="0"/>
              <a:t> de la liaison peptidique qui suit l’acide aminé n° 1 avec l’amine de la liaison peptidique qui précède l’acide aminé n° 5, puis de même entre les acides aminés 2 et 6, etc...</a:t>
            </a:r>
          </a:p>
          <a:p>
            <a:r>
              <a:rPr lang="fr-FR" dirty="0" smtClean="0"/>
              <a:t>•</a:t>
            </a:r>
            <a:endParaRPr lang="fr-FR" dirty="0"/>
          </a:p>
        </p:txBody>
      </p:sp>
      <p:pic>
        <p:nvPicPr>
          <p:cNvPr id="36867" name="Picture 3" descr="C:\Users\Maison\Documents\Downloads\AlphaHelixProtein_fr.jpg"/>
          <p:cNvPicPr>
            <a:picLocks noChangeAspect="1" noChangeArrowheads="1"/>
          </p:cNvPicPr>
          <p:nvPr/>
        </p:nvPicPr>
        <p:blipFill>
          <a:blip r:embed="rId2"/>
          <a:srcRect/>
          <a:stretch>
            <a:fillRect/>
          </a:stretch>
        </p:blipFill>
        <p:spPr bwMode="auto">
          <a:xfrm>
            <a:off x="4714876" y="0"/>
            <a:ext cx="3928369" cy="6858000"/>
          </a:xfrm>
          <a:prstGeom prst="rect">
            <a:avLst/>
          </a:prstGeom>
          <a:noFill/>
        </p:spPr>
      </p:pic>
      <p:pic>
        <p:nvPicPr>
          <p:cNvPr id="36869" name="Picture 5" descr="http://upload.wikimedia.org/wikipedia/commons/thumb/5/5f/Helice_alpha_spire_0.png/320px-Helice_alpha_spire_0.png"/>
          <p:cNvPicPr>
            <a:picLocks noChangeAspect="1" noChangeArrowheads="1"/>
          </p:cNvPicPr>
          <p:nvPr/>
        </p:nvPicPr>
        <p:blipFill>
          <a:blip r:embed="rId3"/>
          <a:srcRect/>
          <a:stretch>
            <a:fillRect/>
          </a:stretch>
        </p:blipFill>
        <p:spPr bwMode="auto">
          <a:xfrm>
            <a:off x="714348" y="357166"/>
            <a:ext cx="3048000" cy="4852979"/>
          </a:xfrm>
          <a:prstGeom prst="rect">
            <a:avLst/>
          </a:prstGeom>
          <a:noFill/>
        </p:spPr>
      </p:pic>
      <p:sp>
        <p:nvSpPr>
          <p:cNvPr id="7" name="ZoneTexte 6"/>
          <p:cNvSpPr txBox="1"/>
          <p:nvPr/>
        </p:nvSpPr>
        <p:spPr>
          <a:xfrm>
            <a:off x="214282" y="5572140"/>
            <a:ext cx="4572032" cy="646331"/>
          </a:xfrm>
          <a:prstGeom prst="rect">
            <a:avLst/>
          </a:prstGeom>
          <a:noFill/>
        </p:spPr>
        <p:txBody>
          <a:bodyPr wrap="square" rtlCol="0">
            <a:spAutoFit/>
          </a:bodyPr>
          <a:lstStyle/>
          <a:p>
            <a:r>
              <a:rPr lang="fr-FR" dirty="0" smtClean="0"/>
              <a:t>La liaison hydrogène se fait entre les acides aminés n et n+4</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7"/>
                                        </p:tgtEl>
                                        <p:attrNameLst>
                                          <p:attrName>style.visibility</p:attrName>
                                        </p:attrNameLst>
                                      </p:cBhvr>
                                      <p:to>
                                        <p:strVal val="visible"/>
                                      </p:to>
                                    </p:set>
                                    <p:anim calcmode="lin" valueType="num">
                                      <p:cBhvr additive="base">
                                        <p:cTn id="31" dur="500" fill="hold"/>
                                        <p:tgtEl>
                                          <p:spTgt spid="36867"/>
                                        </p:tgtEl>
                                        <p:attrNameLst>
                                          <p:attrName>ppt_x</p:attrName>
                                        </p:attrNameLst>
                                      </p:cBhvr>
                                      <p:tavLst>
                                        <p:tav tm="0">
                                          <p:val>
                                            <p:strVal val="#ppt_x"/>
                                          </p:val>
                                        </p:tav>
                                        <p:tav tm="100000">
                                          <p:val>
                                            <p:strVal val="#ppt_x"/>
                                          </p:val>
                                        </p:tav>
                                      </p:tavLst>
                                    </p:anim>
                                    <p:anim calcmode="lin" valueType="num">
                                      <p:cBhvr additive="base">
                                        <p:cTn id="32"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869"/>
                                        </p:tgtEl>
                                        <p:attrNameLst>
                                          <p:attrName>style.visibility</p:attrName>
                                        </p:attrNameLst>
                                      </p:cBhvr>
                                      <p:to>
                                        <p:strVal val="visible"/>
                                      </p:to>
                                    </p:set>
                                    <p:anim calcmode="lin" valueType="num">
                                      <p:cBhvr additive="base">
                                        <p:cTn id="37" dur="500" fill="hold"/>
                                        <p:tgtEl>
                                          <p:spTgt spid="36869"/>
                                        </p:tgtEl>
                                        <p:attrNameLst>
                                          <p:attrName>ppt_x</p:attrName>
                                        </p:attrNameLst>
                                      </p:cBhvr>
                                      <p:tavLst>
                                        <p:tav tm="0">
                                          <p:val>
                                            <p:strVal val="#ppt_x"/>
                                          </p:val>
                                        </p:tav>
                                        <p:tav tm="100000">
                                          <p:val>
                                            <p:strVal val="#ppt_x"/>
                                          </p:val>
                                        </p:tav>
                                      </p:tavLst>
                                    </p:anim>
                                    <p:anim calcmode="lin" valueType="num">
                                      <p:cBhvr additive="base">
                                        <p:cTn id="3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tfelicien.qc.ca/scinat/cours_biogen2/formatifs/ch05_molecules/ch5_moles_fichiers/image007.jpg"/>
          <p:cNvPicPr>
            <a:picLocks noChangeAspect="1" noChangeArrowheads="1"/>
          </p:cNvPicPr>
          <p:nvPr/>
        </p:nvPicPr>
        <p:blipFill>
          <a:blip r:embed="rId2"/>
          <a:srcRect/>
          <a:stretch>
            <a:fillRect/>
          </a:stretch>
        </p:blipFill>
        <p:spPr bwMode="auto">
          <a:xfrm>
            <a:off x="214282" y="571480"/>
            <a:ext cx="3714776" cy="5643602"/>
          </a:xfrm>
          <a:prstGeom prst="rect">
            <a:avLst/>
          </a:prstGeom>
          <a:noFill/>
        </p:spPr>
      </p:pic>
      <p:pic>
        <p:nvPicPr>
          <p:cNvPr id="1028" name="Picture 4" descr="http://upload.wikimedia.org/wikipedia/commons/5/5f/Helice_alpha_1.jpg"/>
          <p:cNvPicPr>
            <a:picLocks noChangeAspect="1" noChangeArrowheads="1"/>
          </p:cNvPicPr>
          <p:nvPr/>
        </p:nvPicPr>
        <p:blipFill>
          <a:blip r:embed="rId3"/>
          <a:srcRect/>
          <a:stretch>
            <a:fillRect/>
          </a:stretch>
        </p:blipFill>
        <p:spPr bwMode="auto">
          <a:xfrm>
            <a:off x="4000497" y="571480"/>
            <a:ext cx="4929222" cy="578647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8" y="1285860"/>
            <a:ext cx="3571900" cy="2786082"/>
          </a:xfrm>
          <a:prstGeom prst="rect">
            <a:avLst/>
          </a:prstGeom>
          <a:noFill/>
          <a:ln w="9525">
            <a:noFill/>
            <a:miter lim="800000"/>
            <a:headEnd/>
            <a:tailEnd/>
          </a:ln>
          <a:effectLst/>
        </p:spPr>
      </p:pic>
      <p:sp>
        <p:nvSpPr>
          <p:cNvPr id="3" name="ZoneTexte 2"/>
          <p:cNvSpPr txBox="1"/>
          <p:nvPr/>
        </p:nvSpPr>
        <p:spPr>
          <a:xfrm>
            <a:off x="357158" y="71414"/>
            <a:ext cx="4357718" cy="369332"/>
          </a:xfrm>
          <a:prstGeom prst="rect">
            <a:avLst/>
          </a:prstGeom>
          <a:noFill/>
        </p:spPr>
        <p:txBody>
          <a:bodyPr wrap="square" rtlCol="0">
            <a:spAutoFit/>
          </a:bodyPr>
          <a:lstStyle/>
          <a:p>
            <a:r>
              <a:rPr lang="fr-FR" dirty="0" smtClean="0"/>
              <a:t>Feuillets plissés beta </a:t>
            </a:r>
            <a:endParaRPr lang="fr-FR" dirty="0"/>
          </a:p>
        </p:txBody>
      </p:sp>
      <p:pic>
        <p:nvPicPr>
          <p:cNvPr id="1027" name="Picture 3"/>
          <p:cNvPicPr>
            <a:picLocks noChangeAspect="1" noChangeArrowheads="1"/>
          </p:cNvPicPr>
          <p:nvPr/>
        </p:nvPicPr>
        <p:blipFill>
          <a:blip r:embed="rId3"/>
          <a:srcRect/>
          <a:stretch>
            <a:fillRect/>
          </a:stretch>
        </p:blipFill>
        <p:spPr bwMode="auto">
          <a:xfrm>
            <a:off x="4572000" y="285728"/>
            <a:ext cx="3028954" cy="3419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124474" y="4071943"/>
            <a:ext cx="2876550" cy="2714644"/>
          </a:xfrm>
          <a:prstGeom prst="rect">
            <a:avLst/>
          </a:prstGeom>
          <a:noFill/>
          <a:ln w="9525">
            <a:noFill/>
            <a:miter lim="800000"/>
            <a:headEnd/>
            <a:tailEnd/>
          </a:ln>
          <a:effectLst/>
        </p:spPr>
      </p:pic>
      <p:sp>
        <p:nvSpPr>
          <p:cNvPr id="6" name="Rectangle 5"/>
          <p:cNvSpPr/>
          <p:nvPr/>
        </p:nvSpPr>
        <p:spPr>
          <a:xfrm>
            <a:off x="214282" y="4192510"/>
            <a:ext cx="4643470" cy="2308324"/>
          </a:xfrm>
          <a:prstGeom prst="rect">
            <a:avLst/>
          </a:prstGeom>
        </p:spPr>
        <p:txBody>
          <a:bodyPr wrap="square">
            <a:spAutoFit/>
          </a:bodyPr>
          <a:lstStyle/>
          <a:p>
            <a:r>
              <a:rPr lang="fr-FR" dirty="0" smtClean="0"/>
              <a:t>Cette structure est une structure à plat, étirée et étalée : </a:t>
            </a:r>
            <a:r>
              <a:rPr lang="fr-FR" b="1" dirty="0" smtClean="0"/>
              <a:t>feuillet β plissé.</a:t>
            </a:r>
          </a:p>
          <a:p>
            <a:r>
              <a:rPr lang="fr-FR" dirty="0" smtClean="0"/>
              <a:t>Le sens peptidique des deux brins adjacents peut être identique ou contraire, les feuillets sont respectivement dits </a:t>
            </a:r>
            <a:r>
              <a:rPr lang="fr-FR" b="1" dirty="0" smtClean="0"/>
              <a:t>parallèles ou </a:t>
            </a:r>
            <a:r>
              <a:rPr lang="fr-FR" b="1" dirty="0" err="1" smtClean="0"/>
              <a:t>anti-parallèles</a:t>
            </a:r>
            <a:r>
              <a:rPr lang="fr-FR" b="1" dirty="0" smtClean="0"/>
              <a:t>. Ces derniers sont plus stables, les liaisons</a:t>
            </a:r>
          </a:p>
          <a:p>
            <a:r>
              <a:rPr lang="fr-FR" dirty="0" smtClean="0"/>
              <a:t>H subissant de plus faibles distorsions.</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7158" y="0"/>
            <a:ext cx="6429420" cy="369332"/>
          </a:xfrm>
          <a:prstGeom prst="rect">
            <a:avLst/>
          </a:prstGeom>
          <a:noFill/>
        </p:spPr>
        <p:txBody>
          <a:bodyPr wrap="square" rtlCol="0">
            <a:spAutoFit/>
          </a:bodyPr>
          <a:lstStyle/>
          <a:p>
            <a:r>
              <a:rPr lang="fr-FR" b="1" dirty="0" smtClean="0"/>
              <a:t> Coudes β , tour inverse , épingle à cheveux </a:t>
            </a:r>
            <a:endParaRPr lang="fr-FR" dirty="0"/>
          </a:p>
        </p:txBody>
      </p:sp>
      <p:pic>
        <p:nvPicPr>
          <p:cNvPr id="4" name="Image 3" descr="http://upload.wikimedia.org/wikipedia/commons/e/ee/Feuillet_beta_2.jpg"/>
          <p:cNvPicPr/>
          <p:nvPr/>
        </p:nvPicPr>
        <p:blipFill>
          <a:blip r:embed="rId2"/>
          <a:srcRect/>
          <a:stretch>
            <a:fillRect/>
          </a:stretch>
        </p:blipFill>
        <p:spPr bwMode="auto">
          <a:xfrm>
            <a:off x="1071538" y="714356"/>
            <a:ext cx="5053037" cy="2428892"/>
          </a:xfrm>
          <a:prstGeom prst="rect">
            <a:avLst/>
          </a:prstGeom>
          <a:noFill/>
          <a:ln w="9525">
            <a:noFill/>
            <a:miter lim="800000"/>
            <a:headEnd/>
            <a:tailEnd/>
          </a:ln>
        </p:spPr>
      </p:pic>
      <p:sp>
        <p:nvSpPr>
          <p:cNvPr id="6" name="ZoneTexte 5"/>
          <p:cNvSpPr txBox="1"/>
          <p:nvPr/>
        </p:nvSpPr>
        <p:spPr>
          <a:xfrm>
            <a:off x="357158" y="3571876"/>
            <a:ext cx="8786842" cy="1200329"/>
          </a:xfrm>
          <a:prstGeom prst="rect">
            <a:avLst/>
          </a:prstGeom>
          <a:noFill/>
        </p:spPr>
        <p:txBody>
          <a:bodyPr wrap="square" rtlCol="0">
            <a:spAutoFit/>
          </a:bodyPr>
          <a:lstStyle/>
          <a:p>
            <a:r>
              <a:rPr lang="fr-FR" dirty="0" smtClean="0"/>
              <a:t> </a:t>
            </a:r>
            <a:r>
              <a:rPr lang="fr-FR" b="1" dirty="0" smtClean="0"/>
              <a:t>la chaîne polypeptidique forme des coins et se replie sur elle-même. La présence de ces coudes β appelés aussi coudes en épingle à cheveux conduit à un changement brutal de direction du feuillet </a:t>
            </a:r>
            <a:r>
              <a:rPr lang="fr-FR" dirty="0" smtClean="0"/>
              <a:t>β</a:t>
            </a:r>
          </a:p>
          <a:p>
            <a:endParaRPr lang="fr-FR" dirty="0"/>
          </a:p>
        </p:txBody>
      </p:sp>
      <p:sp>
        <p:nvSpPr>
          <p:cNvPr id="8" name="ZoneTexte 7"/>
          <p:cNvSpPr txBox="1"/>
          <p:nvPr/>
        </p:nvSpPr>
        <p:spPr>
          <a:xfrm>
            <a:off x="428596" y="4786322"/>
            <a:ext cx="6715172" cy="1754326"/>
          </a:xfrm>
          <a:prstGeom prst="rect">
            <a:avLst/>
          </a:prstGeom>
          <a:noFill/>
        </p:spPr>
        <p:txBody>
          <a:bodyPr wrap="square" rtlCol="0">
            <a:spAutoFit/>
          </a:bodyPr>
          <a:lstStyle/>
          <a:p>
            <a:r>
              <a:rPr lang="fr-FR" dirty="0" smtClean="0"/>
              <a:t>Les coudes ne sont pas des structures périodiques. Il s'agit plutôt d'un repliement particulier du squelette carboné localisé à 3 ou 4 résidus consécutifs. Les coudes permettent bien souvent de relier 2 structures secondaires périodiques (hélices et/ou brins). </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0"/>
            <a:ext cx="5715040" cy="646331"/>
          </a:xfrm>
          <a:prstGeom prst="rect">
            <a:avLst/>
          </a:prstGeom>
        </p:spPr>
        <p:txBody>
          <a:bodyPr wrap="square">
            <a:spAutoFit/>
          </a:bodyPr>
          <a:lstStyle/>
          <a:p>
            <a:r>
              <a:rPr lang="fr-FR" b="1" dirty="0" smtClean="0"/>
              <a:t>Angles dièdres moyen des résidus centraux des différents coudes possibles</a:t>
            </a:r>
            <a:endParaRPr lang="fr-FR" dirty="0"/>
          </a:p>
        </p:txBody>
      </p:sp>
      <p:graphicFrame>
        <p:nvGraphicFramePr>
          <p:cNvPr id="3" name="Tableau 2"/>
          <p:cNvGraphicFramePr>
            <a:graphicFrameLocks noGrp="1"/>
          </p:cNvGraphicFramePr>
          <p:nvPr/>
        </p:nvGraphicFramePr>
        <p:xfrm>
          <a:off x="285720" y="1214422"/>
          <a:ext cx="4429155" cy="3143275"/>
        </p:xfrm>
        <a:graphic>
          <a:graphicData uri="http://schemas.openxmlformats.org/drawingml/2006/table">
            <a:tbl>
              <a:tblPr/>
              <a:tblGrid>
                <a:gridCol w="885831"/>
                <a:gridCol w="885831"/>
                <a:gridCol w="885831"/>
                <a:gridCol w="885831"/>
                <a:gridCol w="885831"/>
              </a:tblGrid>
              <a:tr h="628655">
                <a:tc rowSpan="2">
                  <a:txBody>
                    <a:bodyPr/>
                    <a:lstStyle/>
                    <a:p>
                      <a:pPr>
                        <a:lnSpc>
                          <a:spcPts val="1650"/>
                        </a:lnSpc>
                        <a:spcBef>
                          <a:spcPts val="600"/>
                        </a:spcBef>
                        <a:spcAft>
                          <a:spcPts val="600"/>
                        </a:spcAft>
                      </a:pPr>
                      <a:endParaRPr lang="fr-FR"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ts val="1650"/>
                        </a:lnSpc>
                        <a:spcBef>
                          <a:spcPts val="600"/>
                        </a:spcBef>
                        <a:spcAft>
                          <a:spcPts val="600"/>
                        </a:spcAft>
                      </a:pPr>
                      <a:r>
                        <a:rPr lang="fr-FR" sz="1600" dirty="0">
                          <a:latin typeface="Calibri"/>
                          <a:ea typeface="Times New Roman"/>
                          <a:cs typeface="Times New Roman"/>
                        </a:rPr>
                        <a:t>Résidu i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ts val="1650"/>
                        </a:lnSpc>
                        <a:spcBef>
                          <a:spcPts val="600"/>
                        </a:spcBef>
                        <a:spcAft>
                          <a:spcPts val="600"/>
                        </a:spcAft>
                      </a:pPr>
                      <a:r>
                        <a:rPr lang="fr-FR" sz="1600">
                          <a:latin typeface="Calibri"/>
                          <a:ea typeface="Times New Roman"/>
                          <a:cs typeface="Times New Roman"/>
                        </a:rPr>
                        <a:t>Résidu   i+2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28655">
                <a:tc vMerge="1">
                  <a:txBody>
                    <a:bodyPr/>
                    <a:lstStyle/>
                    <a:p>
                      <a:endParaRPr lang="fr-FR"/>
                    </a:p>
                  </a:txBody>
                  <a:tcPr/>
                </a:tc>
                <a:tc>
                  <a:txBody>
                    <a:bodyPr/>
                    <a:lstStyle/>
                    <a:p>
                      <a:pPr>
                        <a:lnSpc>
                          <a:spcPts val="1650"/>
                        </a:lnSpc>
                        <a:spcBef>
                          <a:spcPts val="600"/>
                        </a:spcBef>
                        <a:spcAft>
                          <a:spcPts val="600"/>
                        </a:spcAft>
                      </a:pPr>
                      <a:r>
                        <a:rPr lang="fr-FR" sz="1600">
                          <a:latin typeface="Calibri"/>
                          <a:ea typeface="Times New Roman"/>
                          <a:cs typeface="Times New Roman"/>
                        </a:rPr>
                        <a:t>Angle 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600">
                          <a:latin typeface="Calibri"/>
                          <a:ea typeface="Times New Roman"/>
                          <a:cs typeface="Times New Roman"/>
                        </a:rPr>
                        <a:t>Angle 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600">
                          <a:latin typeface="Calibri"/>
                          <a:ea typeface="Times New Roman"/>
                          <a:cs typeface="Times New Roman"/>
                        </a:rPr>
                        <a:t>Angle 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600">
                          <a:latin typeface="Calibri"/>
                          <a:ea typeface="Times New Roman"/>
                          <a:cs typeface="Times New Roman"/>
                        </a:rPr>
                        <a:t>Angle 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5">
                <a:tc>
                  <a:txBody>
                    <a:bodyPr/>
                    <a:lstStyle/>
                    <a:p>
                      <a:pPr>
                        <a:lnSpc>
                          <a:spcPts val="1650"/>
                        </a:lnSpc>
                        <a:spcBef>
                          <a:spcPts val="600"/>
                        </a:spcBef>
                        <a:spcAft>
                          <a:spcPts val="600"/>
                        </a:spcAft>
                      </a:pPr>
                      <a:r>
                        <a:rPr lang="fr-FR" sz="1600">
                          <a:latin typeface="Calibri"/>
                          <a:ea typeface="Times New Roman"/>
                          <a:cs typeface="Times New Roman"/>
                        </a:rPr>
                        <a:t>Type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5">
                <a:tc>
                  <a:txBody>
                    <a:bodyPr/>
                    <a:lstStyle/>
                    <a:p>
                      <a:pPr>
                        <a:lnSpc>
                          <a:spcPts val="1650"/>
                        </a:lnSpc>
                        <a:spcBef>
                          <a:spcPts val="600"/>
                        </a:spcBef>
                        <a:spcAft>
                          <a:spcPts val="600"/>
                        </a:spcAft>
                      </a:pPr>
                      <a:r>
                        <a:rPr lang="fr-FR" sz="1600">
                          <a:latin typeface="Calibri"/>
                          <a:ea typeface="Times New Roman"/>
                          <a:cs typeface="Times New Roman"/>
                        </a:rPr>
                        <a:t>Type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655">
                <a:tc>
                  <a:txBody>
                    <a:bodyPr/>
                    <a:lstStyle/>
                    <a:p>
                      <a:pPr>
                        <a:lnSpc>
                          <a:spcPts val="1650"/>
                        </a:lnSpc>
                        <a:spcBef>
                          <a:spcPts val="600"/>
                        </a:spcBef>
                        <a:spcAft>
                          <a:spcPts val="600"/>
                        </a:spcAft>
                      </a:pPr>
                      <a:r>
                        <a:rPr lang="fr-FR" sz="1600">
                          <a:latin typeface="Calibri"/>
                          <a:ea typeface="Times New Roman"/>
                          <a:cs typeface="Times New Roman"/>
                        </a:rPr>
                        <a:t>Type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a:latin typeface="Calibri"/>
                          <a:ea typeface="Times New Roman"/>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50"/>
                        </a:lnSpc>
                        <a:spcBef>
                          <a:spcPts val="600"/>
                        </a:spcBef>
                        <a:spcAft>
                          <a:spcPts val="600"/>
                        </a:spcAft>
                      </a:pPr>
                      <a:r>
                        <a:rPr lang="fr-FR" sz="1600" dirty="0">
                          <a:latin typeface="Calibri"/>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au 3"/>
          <p:cNvGraphicFramePr>
            <a:graphicFrameLocks noGrp="1"/>
          </p:cNvGraphicFramePr>
          <p:nvPr/>
        </p:nvGraphicFramePr>
        <p:xfrm>
          <a:off x="4953025" y="4071942"/>
          <a:ext cx="3548065" cy="2428892"/>
        </p:xfrm>
        <a:graphic>
          <a:graphicData uri="http://schemas.openxmlformats.org/drawingml/2006/table">
            <a:tbl>
              <a:tblPr/>
              <a:tblGrid>
                <a:gridCol w="709613"/>
                <a:gridCol w="709613"/>
                <a:gridCol w="709613"/>
                <a:gridCol w="709613"/>
                <a:gridCol w="709613"/>
              </a:tblGrid>
              <a:tr h="378818">
                <a:tc>
                  <a:txBody>
                    <a:bodyPr/>
                    <a:lstStyle/>
                    <a:p>
                      <a:pPr algn="ctr">
                        <a:lnSpc>
                          <a:spcPts val="1650"/>
                        </a:lnSpc>
                        <a:spcBef>
                          <a:spcPts val="600"/>
                        </a:spcBef>
                        <a:spcAft>
                          <a:spcPts val="600"/>
                        </a:spcAft>
                      </a:pPr>
                      <a:r>
                        <a:rPr lang="fr-FR" sz="1400" dirty="0">
                          <a:latin typeface="Calibri"/>
                          <a:ea typeface="Times New Roman"/>
                          <a:cs typeface="Times New Roman"/>
                        </a:rPr>
                        <a:t>Résidu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dirty="0">
                          <a:latin typeface="Calibri"/>
                          <a:ea typeface="Times New Roman"/>
                          <a:cs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i+1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i+2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i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037">
                <a:tc>
                  <a:txBody>
                    <a:bodyPr/>
                    <a:lstStyle/>
                    <a:p>
                      <a:pPr>
                        <a:lnSpc>
                          <a:spcPts val="1650"/>
                        </a:lnSpc>
                        <a:spcBef>
                          <a:spcPts val="600"/>
                        </a:spcBef>
                        <a:spcAft>
                          <a:spcPts val="600"/>
                        </a:spcAft>
                      </a:pPr>
                      <a:r>
                        <a:rPr lang="fr-FR" sz="1400">
                          <a:latin typeface="Calibri"/>
                          <a:ea typeface="Times New Roman"/>
                          <a:cs typeface="Times New Roman"/>
                        </a:rPr>
                        <a:t>Type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dirty="0" err="1">
                          <a:latin typeface="Calibri"/>
                          <a:ea typeface="Times New Roman"/>
                          <a:cs typeface="Times New Roman"/>
                        </a:rPr>
                        <a:t>Asp,Ser</a:t>
                      </a:r>
                      <a:endParaRPr lang="fr-FR" sz="1400" dirty="0">
                        <a:latin typeface="Calibri"/>
                        <a:ea typeface="Times New Roman"/>
                        <a:cs typeface="Times New Roman"/>
                      </a:endParaRPr>
                    </a:p>
                    <a:p>
                      <a:pPr>
                        <a:lnSpc>
                          <a:spcPts val="1650"/>
                        </a:lnSpc>
                        <a:spcBef>
                          <a:spcPts val="600"/>
                        </a:spcBef>
                        <a:spcAft>
                          <a:spcPts val="600"/>
                        </a:spcAft>
                      </a:pPr>
                      <a:r>
                        <a:rPr lang="fr-FR" sz="1400" dirty="0" err="1">
                          <a:latin typeface="Calibri"/>
                          <a:ea typeface="Times New Roman"/>
                          <a:cs typeface="Times New Roman"/>
                        </a:rPr>
                        <a:t>Arg</a:t>
                      </a:r>
                      <a:r>
                        <a:rPr lang="fr-FR" sz="1400" dirty="0">
                          <a:latin typeface="Calibri"/>
                          <a:ea typeface="Times New Roman"/>
                          <a:cs typeface="Times New Roman"/>
                        </a:rPr>
                        <a:t>, </a:t>
                      </a:r>
                      <a:r>
                        <a:rPr lang="fr-FR" sz="1400" dirty="0" err="1">
                          <a:latin typeface="Calibri"/>
                          <a:ea typeface="Times New Roman"/>
                          <a:cs typeface="Times New Roman"/>
                        </a:rPr>
                        <a:t>Cys</a:t>
                      </a:r>
                      <a:endParaRPr lang="fr-FR"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Pro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Tout sauf </a:t>
                      </a:r>
                    </a:p>
                    <a:p>
                      <a:pPr>
                        <a:lnSpc>
                          <a:spcPts val="1650"/>
                        </a:lnSpc>
                        <a:spcBef>
                          <a:spcPts val="600"/>
                        </a:spcBef>
                        <a:spcAft>
                          <a:spcPts val="600"/>
                        </a:spcAft>
                      </a:pPr>
                      <a:r>
                        <a:rPr lang="fr-FR" sz="1400">
                          <a:latin typeface="Calibri"/>
                          <a:ea typeface="Times New Roman"/>
                          <a:cs typeface="Times New Roman"/>
                        </a:rPr>
                        <a:t>   Pro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Gly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037">
                <a:tc>
                  <a:txBody>
                    <a:bodyPr/>
                    <a:lstStyle/>
                    <a:p>
                      <a:pPr>
                        <a:lnSpc>
                          <a:spcPts val="1650"/>
                        </a:lnSpc>
                        <a:spcBef>
                          <a:spcPts val="600"/>
                        </a:spcBef>
                        <a:spcAft>
                          <a:spcPts val="600"/>
                        </a:spcAft>
                      </a:pPr>
                      <a:r>
                        <a:rPr lang="fr-FR" sz="1400">
                          <a:latin typeface="Calibri"/>
                          <a:ea typeface="Times New Roman"/>
                          <a:cs typeface="Times New Roman"/>
                        </a:rPr>
                        <a:t>Type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Asp,Ser</a:t>
                      </a:r>
                    </a:p>
                    <a:p>
                      <a:pPr>
                        <a:lnSpc>
                          <a:spcPts val="1650"/>
                        </a:lnSpc>
                        <a:spcBef>
                          <a:spcPts val="600"/>
                        </a:spcBef>
                        <a:spcAft>
                          <a:spcPts val="600"/>
                        </a:spcAft>
                      </a:pPr>
                      <a:r>
                        <a:rPr lang="fr-FR" sz="1400">
                          <a:latin typeface="Calibri"/>
                          <a:ea typeface="Times New Roman"/>
                          <a:cs typeface="Times New Roman"/>
                        </a:rPr>
                        <a:t>Arg, Cys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Pro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a:latin typeface="Calibri"/>
                          <a:ea typeface="Times New Roman"/>
                          <a:cs typeface="Times New Roman"/>
                        </a:rPr>
                        <a:t>Gly, Arg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50"/>
                        </a:lnSpc>
                        <a:spcBef>
                          <a:spcPts val="600"/>
                        </a:spcBef>
                        <a:spcAft>
                          <a:spcPts val="600"/>
                        </a:spcAft>
                      </a:pPr>
                      <a:r>
                        <a:rPr lang="fr-FR" sz="1400" dirty="0" err="1">
                          <a:latin typeface="Calibri"/>
                          <a:ea typeface="Times New Roman"/>
                          <a:cs typeface="Times New Roman"/>
                        </a:rPr>
                        <a:t>Gly</a:t>
                      </a:r>
                      <a:endParaRPr lang="fr-FR"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714908" y="2928934"/>
            <a:ext cx="4572000" cy="646331"/>
          </a:xfrm>
          <a:prstGeom prst="rect">
            <a:avLst/>
          </a:prstGeom>
        </p:spPr>
        <p:txBody>
          <a:bodyPr>
            <a:spAutoFit/>
          </a:bodyPr>
          <a:lstStyle/>
          <a:p>
            <a:r>
              <a:rPr lang="fr-FR" b="1" dirty="0" smtClean="0"/>
              <a:t>Résidus favorisés suivant les </a:t>
            </a:r>
          </a:p>
          <a:p>
            <a:r>
              <a:rPr lang="fr-FR" b="1" dirty="0" smtClean="0"/>
              <a:t>         types de coudes.</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oucle"/>
          <p:cNvPicPr/>
          <p:nvPr/>
        </p:nvPicPr>
        <p:blipFill>
          <a:blip r:embed="rId2"/>
          <a:srcRect/>
          <a:stretch>
            <a:fillRect/>
          </a:stretch>
        </p:blipFill>
        <p:spPr bwMode="auto">
          <a:xfrm>
            <a:off x="1285852" y="857232"/>
            <a:ext cx="5357850" cy="3571900"/>
          </a:xfrm>
          <a:prstGeom prst="rect">
            <a:avLst/>
          </a:prstGeom>
          <a:noFill/>
          <a:ln w="9525">
            <a:noFill/>
            <a:miter lim="800000"/>
            <a:headEnd/>
            <a:tailEnd/>
          </a:ln>
        </p:spPr>
      </p:pic>
      <p:sp>
        <p:nvSpPr>
          <p:cNvPr id="3" name="Rectangle 2"/>
          <p:cNvSpPr/>
          <p:nvPr/>
        </p:nvSpPr>
        <p:spPr>
          <a:xfrm>
            <a:off x="714348" y="4666316"/>
            <a:ext cx="7215238" cy="1477328"/>
          </a:xfrm>
          <a:prstGeom prst="rect">
            <a:avLst/>
          </a:prstGeom>
        </p:spPr>
        <p:txBody>
          <a:bodyPr wrap="square">
            <a:spAutoFit/>
          </a:bodyPr>
          <a:lstStyle/>
          <a:p>
            <a:r>
              <a:rPr lang="fr-FR" dirty="0" smtClean="0"/>
              <a:t>Généralement, on trouve des boucles entre : des hélices α, des hélices α et des brins β, des brins β parallèles ou de feuillets différents.</a:t>
            </a:r>
            <a:br>
              <a:rPr lang="fr-FR" dirty="0" smtClean="0"/>
            </a:br>
            <a:r>
              <a:rPr lang="fr-FR" i="1" dirty="0" smtClean="0"/>
              <a:t>Les facteurs de transcription comportent un motif très particulier : </a:t>
            </a:r>
            <a:r>
              <a:rPr lang="fr-FR" b="1" i="1" dirty="0" smtClean="0"/>
              <a:t>hélice-boucle-hélice</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biochimiedesproteines.espaceweb.usherbrooke.ca/collHelix.gif"/>
          <p:cNvPicPr>
            <a:picLocks noChangeAspect="1" noChangeArrowheads="1"/>
          </p:cNvPicPr>
          <p:nvPr/>
        </p:nvPicPr>
        <p:blipFill>
          <a:blip r:embed="rId2"/>
          <a:srcRect/>
          <a:stretch>
            <a:fillRect/>
          </a:stretch>
        </p:blipFill>
        <p:spPr bwMode="auto">
          <a:xfrm>
            <a:off x="155575" y="1500174"/>
            <a:ext cx="3143250" cy="4857784"/>
          </a:xfrm>
          <a:prstGeom prst="rect">
            <a:avLst/>
          </a:prstGeom>
          <a:noFill/>
        </p:spPr>
      </p:pic>
      <p:sp>
        <p:nvSpPr>
          <p:cNvPr id="3" name="ZoneTexte 2"/>
          <p:cNvSpPr txBox="1"/>
          <p:nvPr/>
        </p:nvSpPr>
        <p:spPr>
          <a:xfrm>
            <a:off x="357158" y="500042"/>
            <a:ext cx="7143800" cy="369332"/>
          </a:xfrm>
          <a:prstGeom prst="rect">
            <a:avLst/>
          </a:prstGeom>
          <a:noFill/>
        </p:spPr>
        <p:txBody>
          <a:bodyPr wrap="square" rtlCol="0">
            <a:spAutoFit/>
          </a:bodyPr>
          <a:lstStyle/>
          <a:p>
            <a:r>
              <a:rPr lang="fr-FR" dirty="0" smtClean="0"/>
              <a:t>Cas particulier du collagène  hélice gauche</a:t>
            </a:r>
            <a:endParaRPr lang="fr-FR" dirty="0"/>
          </a:p>
        </p:txBody>
      </p:sp>
      <p:sp>
        <p:nvSpPr>
          <p:cNvPr id="4" name="Rectangle 3"/>
          <p:cNvSpPr/>
          <p:nvPr/>
        </p:nvSpPr>
        <p:spPr>
          <a:xfrm>
            <a:off x="3571868" y="1305342"/>
            <a:ext cx="4929222" cy="3970318"/>
          </a:xfrm>
          <a:prstGeom prst="rect">
            <a:avLst/>
          </a:prstGeom>
        </p:spPr>
        <p:txBody>
          <a:bodyPr wrap="square">
            <a:spAutoFit/>
          </a:bodyPr>
          <a:lstStyle/>
          <a:p>
            <a:r>
              <a:rPr lang="fr-FR" i="1" dirty="0" smtClean="0"/>
              <a:t>Hélice de collagène. </a:t>
            </a:r>
            <a:r>
              <a:rPr lang="fr-FR" dirty="0" smtClean="0"/>
              <a:t>Cette hélice est de pas gauche (elle tourne en montant dans le sens des aiguilles d'une montre). À chaque trois acides aminés on tombe sur une glycine; l'hélice est aussi très riche en proline et en </a:t>
            </a:r>
            <a:r>
              <a:rPr lang="fr-FR" dirty="0" err="1" smtClean="0"/>
              <a:t>hydroxyproline</a:t>
            </a:r>
            <a:r>
              <a:rPr lang="fr-FR" dirty="0" smtClean="0"/>
              <a:t>. Notez qu'au contraire de ce qui se passe dans une hélice α, on ne retrouve pas de ponts hydrogènes stabilisants entre les résidus d'une même hélice de collagène. L'hélice de collagène s'élève de 0,29nm par résidu et elle compte un peu moins de trois résidus par tour alors que l'hélice α ne s'élève que de 0,15nm par résidu et compte 3,6 résidus par tour.</a:t>
            </a:r>
            <a:endParaRPr lang="fr-FR" dirty="0"/>
          </a:p>
        </p:txBody>
      </p:sp>
      <p:sp>
        <p:nvSpPr>
          <p:cNvPr id="5" name="ZoneTexte 4"/>
          <p:cNvSpPr txBox="1"/>
          <p:nvPr/>
        </p:nvSpPr>
        <p:spPr>
          <a:xfrm>
            <a:off x="3857620" y="5715016"/>
            <a:ext cx="3357586" cy="646331"/>
          </a:xfrm>
          <a:prstGeom prst="rect">
            <a:avLst/>
          </a:prstGeom>
          <a:noFill/>
        </p:spPr>
        <p:txBody>
          <a:bodyPr wrap="square" rtlCol="0">
            <a:spAutoFit/>
          </a:bodyPr>
          <a:lstStyle/>
          <a:p>
            <a:r>
              <a:rPr lang="fr-FR" dirty="0" smtClean="0"/>
              <a:t>NB: </a:t>
            </a:r>
            <a:r>
              <a:rPr lang="fr-FR" dirty="0" err="1" smtClean="0"/>
              <a:t>Stucture</a:t>
            </a:r>
            <a:r>
              <a:rPr lang="fr-FR" dirty="0" smtClean="0"/>
              <a:t> quaternaire triple hélice </a:t>
            </a:r>
            <a:r>
              <a:rPr lang="fr-FR" dirty="0" err="1" smtClean="0"/>
              <a:t>Tropocollagène</a:t>
            </a: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642918"/>
            <a:ext cx="3714776" cy="369332"/>
          </a:xfrm>
          <a:prstGeom prst="rect">
            <a:avLst/>
          </a:prstGeom>
          <a:noFill/>
        </p:spPr>
        <p:txBody>
          <a:bodyPr wrap="square" rtlCol="0">
            <a:spAutoFit/>
          </a:bodyPr>
          <a:lstStyle/>
          <a:p>
            <a:r>
              <a:rPr lang="fr-FR" dirty="0" smtClean="0"/>
              <a:t>Pelote statique </a:t>
            </a:r>
            <a:endParaRPr lang="fr-FR" dirty="0"/>
          </a:p>
        </p:txBody>
      </p:sp>
      <p:sp>
        <p:nvSpPr>
          <p:cNvPr id="3" name="Rectangle 2"/>
          <p:cNvSpPr/>
          <p:nvPr/>
        </p:nvSpPr>
        <p:spPr>
          <a:xfrm>
            <a:off x="571472" y="1285860"/>
            <a:ext cx="7786742" cy="1477328"/>
          </a:xfrm>
          <a:prstGeom prst="rect">
            <a:avLst/>
          </a:prstGeom>
        </p:spPr>
        <p:txBody>
          <a:bodyPr wrap="square">
            <a:spAutoFit/>
          </a:bodyPr>
          <a:lstStyle/>
          <a:p>
            <a:r>
              <a:rPr lang="fr-FR" dirty="0" smtClean="0"/>
              <a:t>Certaines régions protéiques ne sont pas structurées dans des conformations périodiques  comme l'α-hélice ou le feuillet plissé β : leur forme irrégulière est qualifiée </a:t>
            </a:r>
            <a:r>
              <a:rPr lang="fr-FR" b="1" dirty="0" smtClean="0"/>
              <a:t>de pelote  statistique (</a:t>
            </a:r>
            <a:r>
              <a:rPr lang="fr-FR" b="1" dirty="0" err="1" smtClean="0"/>
              <a:t>random</a:t>
            </a:r>
            <a:r>
              <a:rPr lang="fr-FR" b="1" dirty="0" smtClean="0"/>
              <a:t> </a:t>
            </a:r>
            <a:r>
              <a:rPr lang="fr-FR" b="1" dirty="0" err="1" smtClean="0"/>
              <a:t>coil</a:t>
            </a:r>
            <a:r>
              <a:rPr lang="fr-FR" b="1" dirty="0" smtClean="0"/>
              <a:t>). Cette structure n'est pas pour autant inorganisée, elle obéit aux</a:t>
            </a:r>
          </a:p>
          <a:p>
            <a:r>
              <a:rPr lang="fr-FR" dirty="0" smtClean="0"/>
              <a:t>contraintes locales de voisinage.</a:t>
            </a:r>
            <a:endParaRPr lang="fr-FR" dirty="0"/>
          </a:p>
        </p:txBody>
      </p:sp>
      <p:pic>
        <p:nvPicPr>
          <p:cNvPr id="53250" name="Picture 2" descr=": "/>
          <p:cNvPicPr>
            <a:picLocks noChangeAspect="1" noChangeArrowheads="1"/>
          </p:cNvPicPr>
          <p:nvPr/>
        </p:nvPicPr>
        <p:blipFill>
          <a:blip r:embed="rId2"/>
          <a:srcRect/>
          <a:stretch>
            <a:fillRect/>
          </a:stretch>
        </p:blipFill>
        <p:spPr bwMode="auto">
          <a:xfrm>
            <a:off x="1428728" y="2928934"/>
            <a:ext cx="5429250" cy="2652716"/>
          </a:xfrm>
          <a:prstGeom prst="rect">
            <a:avLst/>
          </a:prstGeom>
          <a:noFill/>
        </p:spPr>
      </p:pic>
      <p:sp>
        <p:nvSpPr>
          <p:cNvPr id="5" name="Rectangle 4"/>
          <p:cNvSpPr/>
          <p:nvPr/>
        </p:nvSpPr>
        <p:spPr>
          <a:xfrm>
            <a:off x="500034" y="5572141"/>
            <a:ext cx="6357966" cy="923330"/>
          </a:xfrm>
          <a:prstGeom prst="rect">
            <a:avLst/>
          </a:prstGeom>
        </p:spPr>
        <p:txBody>
          <a:bodyPr wrap="square">
            <a:spAutoFit/>
          </a:bodyPr>
          <a:lstStyle/>
          <a:p>
            <a:r>
              <a:rPr lang="fr-FR" dirty="0" smtClean="0"/>
              <a:t>La taille de cette pelote s'exprime en fonction de la distance quadratique moyenne entre les deux extrémités   N nombre de liaisons l longueur des liaisons M masse de la pelote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500" fill="hold"/>
                                        <p:tgtEl>
                                          <p:spTgt spid="53250"/>
                                        </p:tgtEl>
                                        <p:attrNameLst>
                                          <p:attrName>ppt_x</p:attrName>
                                        </p:attrNameLst>
                                      </p:cBhvr>
                                      <p:tavLst>
                                        <p:tav tm="0">
                                          <p:val>
                                            <p:strVal val="#ppt_x"/>
                                          </p:val>
                                        </p:tav>
                                        <p:tav tm="100000">
                                          <p:val>
                                            <p:strVal val="#ppt_x"/>
                                          </p:val>
                                        </p:tav>
                                      </p:tavLst>
                                    </p:anim>
                                    <p:anim calcmode="lin" valueType="num">
                                      <p:cBhvr additive="base">
                                        <p:cTn id="14"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357206"/>
            <a:ext cx="8305800" cy="1143000"/>
          </a:xfrm>
        </p:spPr>
        <p:txBody>
          <a:bodyPr>
            <a:normAutofit/>
          </a:bodyPr>
          <a:lstStyle/>
          <a:p>
            <a:r>
              <a:rPr lang="fr-FR" sz="2000" b="1" dirty="0" smtClean="0"/>
              <a:t>Structures super-secondaires </a:t>
            </a:r>
            <a:endParaRPr lang="fr-FR" sz="2000" b="1" dirty="0"/>
          </a:p>
        </p:txBody>
      </p:sp>
      <p:sp>
        <p:nvSpPr>
          <p:cNvPr id="54273" name="Rectangle 1"/>
          <p:cNvSpPr>
            <a:spLocks noChangeArrowheads="1"/>
          </p:cNvSpPr>
          <p:nvPr/>
        </p:nvSpPr>
        <p:spPr bwMode="auto">
          <a:xfrm>
            <a:off x="0" y="1471602"/>
            <a:ext cx="8874545"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ea typeface="Calibri" pitchFamily="34" charset="0"/>
                <a:cs typeface="Times New Roman" pitchFamily="18" charset="0"/>
              </a:rPr>
              <a:t>les </a:t>
            </a:r>
            <a:r>
              <a:rPr kumimoji="0" lang="fr-FR" sz="2400" b="1" i="0" u="none" strike="noStrike" cap="none" normalizeH="0" baseline="0" dirty="0" smtClean="0">
                <a:ln>
                  <a:noFill/>
                </a:ln>
                <a:effectLst/>
                <a:ea typeface="Calibri" pitchFamily="34" charset="0"/>
                <a:cs typeface="Times New Roman" pitchFamily="18" charset="0"/>
              </a:rPr>
              <a:t>protéines globulaires</a:t>
            </a:r>
            <a:r>
              <a:rPr kumimoji="0" lang="fr-FR" sz="2400" b="0" i="0" u="none" strike="noStrike" cap="none" normalizeH="0" baseline="0" dirty="0" smtClean="0">
                <a:ln>
                  <a:noFill/>
                </a:ln>
                <a:effectLst/>
                <a:ea typeface="Calibri" pitchFamily="34" charset="0"/>
                <a:cs typeface="Times New Roman" pitchFamily="18" charset="0"/>
              </a:rPr>
              <a:t>. Celles-ci sont souples et possèdent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ea typeface="Calibri" pitchFamily="34" charset="0"/>
                <a:cs typeface="Times New Roman" pitchFamily="18" charset="0"/>
              </a:rPr>
              <a:t>des activités très diverses. Les </a:t>
            </a:r>
            <a:r>
              <a:rPr kumimoji="0" lang="fr-FR" sz="2400" b="1" i="0" u="none" strike="noStrike" cap="none" normalizeH="0" baseline="0" dirty="0" smtClean="0">
                <a:ln>
                  <a:noFill/>
                </a:ln>
                <a:effectLst/>
                <a:ea typeface="Calibri" pitchFamily="34" charset="0"/>
                <a:cs typeface="Times New Roman" pitchFamily="18" charset="0"/>
              </a:rPr>
              <a:t>structures</a:t>
            </a:r>
            <a:r>
              <a:rPr kumimoji="0" lang="fr-FR" sz="2400" b="0" i="0" u="none" strike="noStrike" cap="none" normalizeH="0" baseline="0" dirty="0" smtClean="0">
                <a:ln>
                  <a:noFill/>
                </a:ln>
                <a:effectLst/>
                <a:ea typeface="Calibri" pitchFamily="34" charset="0"/>
                <a:cs typeface="Times New Roman" pitchFamily="18" charset="0"/>
              </a:rPr>
              <a:t> (ou motifs)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ea typeface="Calibri" pitchFamily="34" charset="0"/>
                <a:cs typeface="Times New Roman" pitchFamily="18" charset="0"/>
              </a:rPr>
              <a:t> </a:t>
            </a:r>
            <a:r>
              <a:rPr kumimoji="0" lang="fr-FR" sz="2400" b="1" i="0" u="none" strike="noStrike" cap="none" normalizeH="0" baseline="0" dirty="0" smtClean="0">
                <a:ln>
                  <a:noFill/>
                </a:ln>
                <a:effectLst/>
                <a:ea typeface="Calibri" pitchFamily="34" charset="0"/>
                <a:cs typeface="Times New Roman" pitchFamily="18" charset="0"/>
              </a:rPr>
              <a:t>super-secondaires </a:t>
            </a:r>
            <a:r>
              <a:rPr kumimoji="0" lang="fr-FR" sz="2400" b="0" i="0" u="none" strike="noStrike" cap="none" normalizeH="0" baseline="0" dirty="0" smtClean="0">
                <a:ln>
                  <a:noFill/>
                </a:ln>
                <a:effectLst/>
                <a:ea typeface="Calibri" pitchFamily="34" charset="0"/>
                <a:cs typeface="Times New Roman" pitchFamily="18" charset="0"/>
              </a:rPr>
              <a:t>correspondent à des associations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effectLst/>
                <a:ea typeface="Calibri" pitchFamily="34" charset="0"/>
                <a:cs typeface="Times New Roman" pitchFamily="18" charset="0"/>
              </a:rPr>
              <a:t> caractéristiques de feuillets et hélices fréquentes.</a:t>
            </a:r>
            <a:endParaRPr kumimoji="0" lang="fr-FR" sz="12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ea typeface="Calibri" pitchFamily="34" charset="0"/>
                <a:cs typeface="Times New Roman" pitchFamily="18" charset="0"/>
              </a:rPr>
              <a:t>Les motifs protéiques peuvent être définis d’après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ea typeface="Calibri" pitchFamily="34" charset="0"/>
                <a:cs typeface="Times New Roman" pitchFamily="18" charset="0"/>
              </a:rPr>
              <a:t> leur séquence primaire ou d’après l’arrangement</a:t>
            </a:r>
          </a:p>
          <a:p>
            <a:pPr marL="0" marR="0" lvl="0" indent="0"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effectLst/>
                <a:ea typeface="Calibri" pitchFamily="34" charset="0"/>
                <a:cs typeface="Times New Roman" pitchFamily="18" charset="0"/>
              </a:rPr>
              <a:t> des éléments de structure secondaire.</a:t>
            </a:r>
            <a:endParaRPr kumimoji="0" lang="fr-FR" sz="3600"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anim calcmode="lin" valueType="num">
                                      <p:cBhvr additive="base">
                                        <p:cTn id="7" dur="500" fill="hold"/>
                                        <p:tgtEl>
                                          <p:spTgt spid="54273"/>
                                        </p:tgtEl>
                                        <p:attrNameLst>
                                          <p:attrName>ppt_x</p:attrName>
                                        </p:attrNameLst>
                                      </p:cBhvr>
                                      <p:tavLst>
                                        <p:tav tm="0">
                                          <p:val>
                                            <p:strVal val="#ppt_x"/>
                                          </p:val>
                                        </p:tav>
                                        <p:tav tm="100000">
                                          <p:val>
                                            <p:strVal val="#ppt_x"/>
                                          </p:val>
                                        </p:tav>
                                      </p:tavLst>
                                    </p:anim>
                                    <p:anim calcmode="lin" valueType="num">
                                      <p:cBhvr additive="base">
                                        <p:cTn id="8" dur="500" fill="hold"/>
                                        <p:tgtEl>
                                          <p:spTgt spid="542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4273"/>
                                        </p:tgtEl>
                                        <p:attrNameLst>
                                          <p:attrName>ppt_x</p:attrName>
                                        </p:attrNameLst>
                                      </p:cBhvr>
                                      <p:tavLst>
                                        <p:tav tm="0">
                                          <p:val>
                                            <p:strVal val="ppt_x"/>
                                          </p:val>
                                        </p:tav>
                                        <p:tav tm="100000">
                                          <p:val>
                                            <p:strVal val="ppt_x"/>
                                          </p:val>
                                        </p:tav>
                                      </p:tavLst>
                                    </p:anim>
                                    <p:anim calcmode="lin" valueType="num">
                                      <p:cBhvr additive="base">
                                        <p:cTn id="13" dur="500"/>
                                        <p:tgtEl>
                                          <p:spTgt spid="54273"/>
                                        </p:tgtEl>
                                        <p:attrNameLst>
                                          <p:attrName>ppt_y</p:attrName>
                                        </p:attrNameLst>
                                      </p:cBhvr>
                                      <p:tavLst>
                                        <p:tav tm="0">
                                          <p:val>
                                            <p:strVal val="ppt_y"/>
                                          </p:val>
                                        </p:tav>
                                        <p:tav tm="100000">
                                          <p:val>
                                            <p:strVal val="1+ppt_h/2"/>
                                          </p:val>
                                        </p:tav>
                                      </p:tavLst>
                                    </p:anim>
                                    <p:set>
                                      <p:cBhvr>
                                        <p:cTn id="14" dur="1" fill="hold">
                                          <p:stCondLst>
                                            <p:cond delay="499"/>
                                          </p:stCondLst>
                                        </p:cTn>
                                        <p:tgtEl>
                                          <p:spTgt spid="54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P spid="5427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76"/>
            <a:ext cx="8229600" cy="1143000"/>
          </a:xfrm>
        </p:spPr>
        <p:txBody>
          <a:bodyPr>
            <a:normAutofit/>
          </a:bodyPr>
          <a:lstStyle/>
          <a:p>
            <a:r>
              <a:rPr lang="fr-FR" sz="3200" dirty="0" smtClean="0"/>
              <a:t>Les vingt acides aminés naturels </a:t>
            </a:r>
            <a:endParaRPr lang="fr-FR" sz="3200" dirty="0"/>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grayscl/>
            <a:lum bright="-17000" contrast="43000"/>
          </a:blip>
          <a:srcRect/>
          <a:stretch>
            <a:fillRect/>
          </a:stretch>
        </p:blipFill>
        <p:spPr bwMode="auto">
          <a:xfrm>
            <a:off x="857225" y="0"/>
            <a:ext cx="7429552"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86058"/>
            <a:ext cx="8305800" cy="857256"/>
          </a:xfrm>
        </p:spPr>
        <p:txBody>
          <a:bodyPr>
            <a:normAutofit fontScale="90000"/>
          </a:bodyPr>
          <a:lstStyle/>
          <a:p>
            <a:r>
              <a:rPr lang="fr-FR" sz="2000" b="1" dirty="0" smtClean="0">
                <a:latin typeface="+mn-lt"/>
              </a:rPr>
              <a:t> Un domaine de liaison à l'ADN</a:t>
            </a:r>
            <a:r>
              <a:rPr lang="fr-FR" sz="2000" dirty="0" smtClean="0">
                <a:latin typeface="+mn-lt"/>
              </a:rPr>
              <a:t> (ou </a:t>
            </a:r>
            <a:r>
              <a:rPr lang="fr-FR" sz="2000" b="1" dirty="0" smtClean="0">
                <a:latin typeface="+mn-lt"/>
              </a:rPr>
              <a:t>DBD</a:t>
            </a:r>
            <a:r>
              <a:rPr lang="fr-FR" sz="2000" dirty="0" smtClean="0">
                <a:latin typeface="+mn-lt"/>
              </a:rPr>
              <a:t> de l'anglais </a:t>
            </a:r>
            <a:r>
              <a:rPr lang="fr-FR" sz="2000" i="1" dirty="0" smtClean="0">
                <a:latin typeface="+mn-lt"/>
              </a:rPr>
              <a:t>DNA-</a:t>
            </a:r>
            <a:r>
              <a:rPr lang="fr-FR" sz="2000" i="1" dirty="0" err="1" smtClean="0">
                <a:latin typeface="+mn-lt"/>
              </a:rPr>
              <a:t>binding</a:t>
            </a:r>
            <a:r>
              <a:rPr lang="fr-FR" sz="2000" i="1" dirty="0" smtClean="0">
                <a:latin typeface="+mn-lt"/>
              </a:rPr>
              <a:t> </a:t>
            </a:r>
            <a:r>
              <a:rPr lang="fr-FR" sz="2000" i="1" dirty="0" err="1" smtClean="0">
                <a:latin typeface="+mn-lt"/>
              </a:rPr>
              <a:t>domain</a:t>
            </a:r>
            <a:r>
              <a:rPr lang="fr-FR" sz="2000" dirty="0" smtClean="0">
                <a:latin typeface="+mn-lt"/>
              </a:rPr>
              <a:t>) est un motif protéique qui est capable de lier à </a:t>
            </a:r>
            <a:r>
              <a:rPr lang="fr-FR" sz="2000" dirty="0" smtClean="0">
                <a:solidFill>
                  <a:schemeClr val="tx1"/>
                </a:solidFill>
                <a:latin typeface="+mn-lt"/>
              </a:rPr>
              <a:t>l'ADN double ou simple brin</a:t>
            </a:r>
            <a:r>
              <a:rPr lang="fr-FR" sz="2000" dirty="0" smtClean="0">
                <a:latin typeface="+mn-lt"/>
              </a:rPr>
              <a:t> avec une affinité pour </a:t>
            </a:r>
            <a:r>
              <a:rPr lang="fr-FR" sz="2000" dirty="0" smtClean="0">
                <a:solidFill>
                  <a:schemeClr val="tx1"/>
                </a:solidFill>
                <a:latin typeface="+mn-lt"/>
              </a:rPr>
              <a:t>une séquence nucléotidique</a:t>
            </a:r>
            <a:r>
              <a:rPr lang="fr-FR" sz="2000" dirty="0" smtClean="0">
                <a:latin typeface="+mn-lt"/>
              </a:rPr>
              <a:t> spécifique, ou une affinité relative à l'ADN.</a:t>
            </a:r>
            <a:r>
              <a:rPr lang="fr-FR" sz="2000" dirty="0" smtClean="0"/>
              <a:t/>
            </a:r>
            <a:br>
              <a:rPr lang="fr-FR" sz="2000" dirty="0" smtClean="0"/>
            </a:br>
            <a:r>
              <a:rPr lang="fr-FR" sz="2000" dirty="0" smtClean="0"/>
              <a:t>Les domaines de liaison à l'ADN sont présents dans de nombreuses </a:t>
            </a:r>
            <a:r>
              <a:rPr lang="fr-FR" sz="2000" dirty="0" smtClean="0">
                <a:solidFill>
                  <a:schemeClr val="tx1"/>
                </a:solidFill>
              </a:rPr>
              <a:t>protéines</a:t>
            </a:r>
            <a:r>
              <a:rPr lang="fr-FR" sz="2000" dirty="0" smtClean="0"/>
              <a:t> impliquées dans la régulation de l'expression des gènes (comme les </a:t>
            </a:r>
            <a:r>
              <a:rPr lang="fr-FR" sz="2000" dirty="0" smtClean="0">
                <a:solidFill>
                  <a:schemeClr val="tx1"/>
                </a:solidFill>
              </a:rPr>
              <a:t>facteurs de transcription ) </a:t>
            </a:r>
            <a:r>
              <a:rPr lang="fr-FR" sz="2000" dirty="0" smtClean="0"/>
              <a:t>Il existe de nombreux types de DBD caractérisant des familles de protéines.</a:t>
            </a:r>
            <a:r>
              <a:rPr lang="fr-FR" dirty="0" smtClean="0"/>
              <a:t/>
            </a:r>
            <a:br>
              <a:rPr lang="fr-FR" dirty="0" smtClean="0"/>
            </a:br>
            <a:endParaRPr lang="fr-FR" dirty="0"/>
          </a:p>
        </p:txBody>
      </p:sp>
      <p:sp>
        <p:nvSpPr>
          <p:cNvPr id="3" name="ZoneTexte 2"/>
          <p:cNvSpPr txBox="1"/>
          <p:nvPr/>
        </p:nvSpPr>
        <p:spPr>
          <a:xfrm>
            <a:off x="500034" y="3746376"/>
            <a:ext cx="8429684" cy="1754326"/>
          </a:xfrm>
          <a:prstGeom prst="rect">
            <a:avLst/>
          </a:prstGeom>
          <a:noFill/>
        </p:spPr>
        <p:txBody>
          <a:bodyPr wrap="square" rtlCol="0">
            <a:spAutoFit/>
          </a:bodyPr>
          <a:lstStyle/>
          <a:p>
            <a:r>
              <a:rPr lang="fr-FR" dirty="0" smtClean="0"/>
              <a:t>Hélice-tour-hélice</a:t>
            </a:r>
          </a:p>
          <a:p>
            <a:r>
              <a:rPr lang="fr-FR" dirty="0" smtClean="0"/>
              <a:t>Hélice-boucle-hélice (ou </a:t>
            </a:r>
            <a:r>
              <a:rPr lang="fr-FR" dirty="0" err="1" smtClean="0"/>
              <a:t>homéodomaine</a:t>
            </a:r>
            <a:r>
              <a:rPr lang="fr-FR" dirty="0" smtClean="0"/>
              <a:t> = </a:t>
            </a:r>
            <a:r>
              <a:rPr lang="fr-FR" dirty="0" err="1" smtClean="0"/>
              <a:t>homéobox</a:t>
            </a:r>
            <a:r>
              <a:rPr lang="fr-FR" dirty="0" smtClean="0"/>
              <a:t> = boîte homéotique)</a:t>
            </a:r>
          </a:p>
          <a:p>
            <a:r>
              <a:rPr lang="fr-FR" dirty="0" smtClean="0"/>
              <a:t>Doigt de zinc</a:t>
            </a:r>
          </a:p>
          <a:p>
            <a:r>
              <a:rPr lang="fr-FR" u="sng" dirty="0" smtClean="0"/>
              <a:t>Domaine leucine zipper (</a:t>
            </a:r>
            <a:r>
              <a:rPr lang="fr-FR" u="sng" dirty="0" err="1" smtClean="0"/>
              <a:t>bZIP</a:t>
            </a:r>
            <a:r>
              <a:rPr lang="fr-FR" u="sng" dirty="0" smtClean="0"/>
              <a:t>)</a:t>
            </a:r>
            <a:endParaRPr lang="fr-FR" dirty="0" smtClean="0"/>
          </a:p>
          <a:p>
            <a:r>
              <a:rPr lang="fr-FR" i="1" dirty="0" err="1" smtClean="0"/>
              <a:t>Winged</a:t>
            </a:r>
            <a:r>
              <a:rPr lang="fr-FR" i="1" dirty="0" smtClean="0"/>
              <a:t> Hélice</a:t>
            </a:r>
            <a:r>
              <a:rPr lang="fr-FR" dirty="0" smtClean="0"/>
              <a:t> (WH) hélice ailée  : Protéine Fox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motif de "</a:t>
            </a:r>
            <a:r>
              <a:rPr lang="fr-FR" sz="2800" b="1" dirty="0" smtClean="0"/>
              <a:t>main EF</a:t>
            </a:r>
            <a:r>
              <a:rPr lang="fr-FR" sz="2800" dirty="0" smtClean="0"/>
              <a:t>" de la </a:t>
            </a:r>
            <a:r>
              <a:rPr lang="fr-FR" sz="2800" b="1" dirty="0" smtClean="0"/>
              <a:t>calmoduline</a:t>
            </a:r>
            <a:r>
              <a:rPr lang="fr-FR" sz="2800" dirty="0" smtClean="0"/>
              <a:t> est un motif super secondaire hélice-boucle-hélice</a:t>
            </a:r>
            <a:endParaRPr lang="fr-FR" sz="2800" dirty="0"/>
          </a:p>
        </p:txBody>
      </p:sp>
      <p:pic>
        <p:nvPicPr>
          <p:cNvPr id="3" name="Image 2" descr="http://upload.wikimedia.org/wikipedia/commons/thumb/7/78/EFhandmotif.jpg/1920px-EFhandmotif.jpg"/>
          <p:cNvPicPr/>
          <p:nvPr/>
        </p:nvPicPr>
        <p:blipFill>
          <a:blip r:embed="rId2" cstate="print"/>
          <a:srcRect/>
          <a:stretch>
            <a:fillRect/>
          </a:stretch>
        </p:blipFill>
        <p:spPr bwMode="auto">
          <a:xfrm>
            <a:off x="1214414" y="2143116"/>
            <a:ext cx="5099905" cy="2695589"/>
          </a:xfrm>
          <a:prstGeom prst="rect">
            <a:avLst/>
          </a:prstGeom>
          <a:noFill/>
          <a:ln w="9525">
            <a:noFill/>
            <a:miter lim="800000"/>
            <a:headEnd/>
            <a:tailEnd/>
          </a:ln>
        </p:spPr>
      </p:pic>
      <p:sp>
        <p:nvSpPr>
          <p:cNvPr id="55297" name="Rectangle 1"/>
          <p:cNvSpPr>
            <a:spLocks noChangeArrowheads="1"/>
          </p:cNvSpPr>
          <p:nvPr/>
        </p:nvSpPr>
        <p:spPr bwMode="auto">
          <a:xfrm>
            <a:off x="428596" y="5000636"/>
            <a:ext cx="1301104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kumimoji="0" lang="fr-FR" b="0" i="0" u="none" strike="noStrike" cap="none" normalizeH="0" baseline="0" dirty="0" smtClean="0">
                <a:ln>
                  <a:noFill/>
                </a:ln>
                <a:effectLst/>
                <a:ea typeface="Calibri" pitchFamily="34" charset="0"/>
                <a:cs typeface="Times New Roman" pitchFamily="18" charset="0"/>
              </a:rPr>
              <a:t>La </a:t>
            </a:r>
            <a:r>
              <a:rPr kumimoji="0" lang="fr-FR" b="1" i="0" u="none" strike="noStrike" cap="none" normalizeH="0" baseline="0" dirty="0" smtClean="0">
                <a:ln>
                  <a:noFill/>
                </a:ln>
                <a:effectLst/>
                <a:ea typeface="Calibri" pitchFamily="34" charset="0"/>
                <a:cs typeface="Times New Roman" pitchFamily="18" charset="0"/>
              </a:rPr>
              <a:t>calmoduline</a:t>
            </a:r>
            <a:r>
              <a:rPr kumimoji="0" lang="fr-FR" b="0" i="0" u="none" strike="noStrike" cap="none" normalizeH="0" baseline="0" dirty="0" smtClean="0">
                <a:ln>
                  <a:noFill/>
                </a:ln>
                <a:effectLst/>
                <a:ea typeface="Calibri" pitchFamily="34" charset="0"/>
                <a:cs typeface="Times New Roman" pitchFamily="18" charset="0"/>
              </a:rPr>
              <a:t> (</a:t>
            </a:r>
            <a:r>
              <a:rPr kumimoji="0" lang="fr-FR" b="0" i="0" u="none" strike="noStrike" cap="none" normalizeH="0" baseline="0" dirty="0" err="1" smtClean="0">
                <a:ln>
                  <a:noFill/>
                </a:ln>
                <a:effectLst/>
                <a:ea typeface="Calibri" pitchFamily="34" charset="0"/>
                <a:cs typeface="Times New Roman" pitchFamily="18" charset="0"/>
              </a:rPr>
              <a:t>CaM</a:t>
            </a:r>
            <a:r>
              <a:rPr kumimoji="0" lang="fr-FR" b="0" i="0" u="none" strike="noStrike" cap="none" normalizeH="0" baseline="0" dirty="0" smtClean="0">
                <a:ln>
                  <a:noFill/>
                </a:ln>
                <a:effectLst/>
                <a:ea typeface="Calibri" pitchFamily="34" charset="0"/>
                <a:cs typeface="Times New Roman" pitchFamily="18" charset="0"/>
              </a:rPr>
              <a:t>) est une </a:t>
            </a:r>
            <a:r>
              <a:rPr kumimoji="0" lang="fr-FR" b="0" i="0" u="none" strike="noStrike" cap="none" normalizeH="0" baseline="0" dirty="0" err="1" smtClean="0">
                <a:ln>
                  <a:noFill/>
                </a:ln>
                <a:effectLst/>
                <a:ea typeface="Calibri" pitchFamily="34" charset="0"/>
                <a:cs typeface="Times New Roman" pitchFamily="18" charset="0"/>
              </a:rPr>
              <a:t>une</a:t>
            </a:r>
            <a:r>
              <a:rPr kumimoji="0" lang="fr-FR" b="0" i="0" u="none" strike="noStrike" cap="none" normalizeH="0" baseline="0" dirty="0" smtClean="0">
                <a:ln>
                  <a:noFill/>
                </a:ln>
                <a:effectLst/>
                <a:ea typeface="Calibri" pitchFamily="34" charset="0"/>
                <a:cs typeface="Times New Roman" pitchFamily="18" charset="0"/>
              </a:rPr>
              <a:t> protéine </a:t>
            </a:r>
            <a:r>
              <a:rPr kumimoji="0" lang="fr-FR" b="0" i="0" u="none" strike="noStrike" cap="none" normalizeH="0" dirty="0" smtClean="0">
                <a:ln>
                  <a:noFill/>
                </a:ln>
                <a:effectLst/>
                <a:ea typeface="Calibri" pitchFamily="34" charset="0"/>
                <a:cs typeface="Times New Roman" pitchFamily="18" charset="0"/>
              </a:rPr>
              <a:t> </a:t>
            </a:r>
            <a:r>
              <a:rPr kumimoji="0" lang="fr-FR" b="0" i="0" u="none" strike="noStrike" cap="none" normalizeH="0" baseline="0" dirty="0" smtClean="0">
                <a:ln>
                  <a:noFill/>
                </a:ln>
                <a:effectLst/>
                <a:ea typeface="Calibri" pitchFamily="34" charset="0"/>
                <a:cs typeface="Times New Roman" pitchFamily="18" charset="0"/>
              </a:rPr>
              <a:t>ubiquitaire,</a:t>
            </a:r>
          </a:p>
          <a:p>
            <a:pPr lvl="0" fontAlgn="base">
              <a:spcBef>
                <a:spcPct val="0"/>
              </a:spcBef>
              <a:spcAft>
                <a:spcPct val="0"/>
              </a:spcAft>
              <a:buFontTx/>
              <a:buChar char="•"/>
            </a:pPr>
            <a:r>
              <a:rPr kumimoji="0" lang="fr-FR" b="0" i="0" u="none" strike="noStrike" cap="none" normalizeH="0" baseline="0" dirty="0" smtClean="0">
                <a:ln>
                  <a:noFill/>
                </a:ln>
                <a:effectLst/>
                <a:ea typeface="Calibri" pitchFamily="34" charset="0"/>
                <a:cs typeface="Times New Roman" pitchFamily="18" charset="0"/>
              </a:rPr>
              <a:t> capable de s'associer</a:t>
            </a:r>
            <a:r>
              <a:rPr lang="fr-FR" sz="1050" dirty="0" smtClean="0">
                <a:ea typeface="Calibri" pitchFamily="34" charset="0"/>
                <a:cs typeface="Arial" pitchFamily="34" charset="0"/>
              </a:rPr>
              <a:t> </a:t>
            </a:r>
            <a:r>
              <a:rPr kumimoji="0" lang="fr-FR" b="0" i="0" u="none" strike="noStrike" cap="none" normalizeH="0" baseline="0" dirty="0" smtClean="0">
                <a:ln>
                  <a:noFill/>
                </a:ln>
                <a:effectLst/>
                <a:ea typeface="Calibri" pitchFamily="34" charset="0"/>
                <a:cs typeface="Times New Roman" pitchFamily="18" charset="0"/>
              </a:rPr>
              <a:t>aux ions calcium présents dans le milieu</a:t>
            </a:r>
          </a:p>
          <a:p>
            <a:pPr lvl="0" fontAlgn="base">
              <a:spcBef>
                <a:spcPct val="0"/>
              </a:spcBef>
              <a:spcAft>
                <a:spcPct val="0"/>
              </a:spcAft>
              <a:buFontTx/>
              <a:buChar char="•"/>
            </a:pPr>
            <a:r>
              <a:rPr kumimoji="0" lang="fr-FR" b="0" i="0" u="none" strike="noStrike" cap="none" normalizeH="0" baseline="0" dirty="0" smtClean="0">
                <a:ln>
                  <a:noFill/>
                </a:ln>
                <a:effectLst/>
                <a:ea typeface="Calibri" pitchFamily="34" charset="0"/>
                <a:cs typeface="Times New Roman" pitchFamily="18" charset="0"/>
              </a:rPr>
              <a:t> cellulaire (rôle régulation du niveau de calcium intracellulaire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Elle possède e</a:t>
            </a:r>
            <a:r>
              <a:rPr kumimoji="0" lang="fr-FR" b="0" i="0" u="none" strike="noStrike" cap="none" normalizeH="0" dirty="0" smtClean="0">
                <a:ln>
                  <a:noFill/>
                </a:ln>
                <a:effectLst/>
                <a:ea typeface="Calibri" pitchFamily="34" charset="0"/>
                <a:cs typeface="Times New Roman" pitchFamily="18" charset="0"/>
              </a:rPr>
              <a:t> </a:t>
            </a:r>
            <a:r>
              <a:rPr kumimoji="0" lang="fr-FR" b="0" i="0" u="none" strike="noStrike" cap="none" normalizeH="0" baseline="0" dirty="0" smtClean="0">
                <a:ln>
                  <a:noFill/>
                </a:ln>
                <a:effectLst/>
                <a:ea typeface="Calibri" pitchFamily="34" charset="0"/>
                <a:cs typeface="Times New Roman" pitchFamily="18" charset="0"/>
              </a:rPr>
              <a:t>n effet 4 motifs en main EF,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chacun étant capable de s'associer avec un atome de calcium.</a:t>
            </a:r>
            <a:endParaRPr kumimoji="0" lang="fr-FR" sz="2800"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214430"/>
            <a:ext cx="8262966" cy="1143000"/>
          </a:xfrm>
        </p:spPr>
        <p:txBody>
          <a:bodyPr>
            <a:noAutofit/>
          </a:bodyPr>
          <a:lstStyle/>
          <a:p>
            <a:r>
              <a:rPr lang="fr-FR" sz="1800" dirty="0" smtClean="0"/>
              <a:t>Les </a:t>
            </a:r>
            <a:r>
              <a:rPr lang="fr-FR" sz="1800" b="1" dirty="0" smtClean="0"/>
              <a:t>doigts de zinc</a:t>
            </a:r>
            <a:r>
              <a:rPr lang="fr-FR" sz="1800" dirty="0" smtClean="0"/>
              <a:t> sont de petits motifs structuraux trouvés dans les </a:t>
            </a:r>
            <a:r>
              <a:rPr lang="fr-FR" sz="1800" u="sng" dirty="0" smtClean="0">
                <a:solidFill>
                  <a:schemeClr val="tx1"/>
                </a:solidFill>
              </a:rPr>
              <a:t>protéines</a:t>
            </a:r>
            <a:r>
              <a:rPr lang="fr-FR" sz="1800" dirty="0" smtClean="0"/>
              <a:t> et</a:t>
            </a:r>
            <a:br>
              <a:rPr lang="fr-FR" sz="1800" dirty="0" smtClean="0"/>
            </a:br>
            <a:r>
              <a:rPr lang="fr-FR" sz="1800" dirty="0" smtClean="0"/>
              <a:t>capable d'ordonner en </a:t>
            </a:r>
            <a:r>
              <a:rPr lang="fr-FR" sz="1800" u="sng" dirty="0" smtClean="0">
                <a:solidFill>
                  <a:schemeClr val="tx1"/>
                </a:solidFill>
              </a:rPr>
              <a:t>complexe</a:t>
            </a:r>
            <a:r>
              <a:rPr lang="fr-FR" sz="1800" dirty="0" smtClean="0"/>
              <a:t> un ou plusieurs ions  </a:t>
            </a:r>
            <a:r>
              <a:rPr lang="fr-FR" sz="1800" u="sng" dirty="0" smtClean="0">
                <a:solidFill>
                  <a:schemeClr val="tx1"/>
                </a:solidFill>
              </a:rPr>
              <a:t>zinc</a:t>
            </a:r>
            <a:r>
              <a:rPr lang="fr-FR" sz="1800" dirty="0" smtClean="0"/>
              <a:t> pour stabiliser leurs plis ( C2H2; C4; C6 ou C3H  selon les types )</a:t>
            </a:r>
            <a:br>
              <a:rPr lang="fr-FR" sz="1800" dirty="0" smtClean="0"/>
            </a:br>
            <a:r>
              <a:rPr lang="fr-FR" sz="1800" dirty="0" smtClean="0"/>
              <a:t> Les protéines à doigt de zinc) et fonctionnent typiquement comme des groupes d'interaction liant </a:t>
            </a:r>
            <a:r>
              <a:rPr lang="fr-FR" sz="1800" dirty="0" smtClean="0">
                <a:solidFill>
                  <a:schemeClr val="tx1"/>
                </a:solidFill>
              </a:rPr>
              <a:t>l'</a:t>
            </a:r>
            <a:r>
              <a:rPr lang="fr-FR" sz="1800" u="sng" dirty="0" smtClean="0">
                <a:solidFill>
                  <a:schemeClr val="tx1"/>
                </a:solidFill>
              </a:rPr>
              <a:t>ADN,</a:t>
            </a:r>
            <a:r>
              <a:rPr lang="fr-FR" sz="1800" dirty="0" smtClean="0">
                <a:solidFill>
                  <a:schemeClr val="tx1"/>
                </a:solidFill>
              </a:rPr>
              <a:t> l' ARN ,</a:t>
            </a:r>
            <a:r>
              <a:rPr lang="fr-FR" sz="1800" dirty="0" smtClean="0"/>
              <a:t>les protéines ou de petites molécules</a:t>
            </a:r>
            <a:br>
              <a:rPr lang="fr-FR" sz="1800" dirty="0" smtClean="0"/>
            </a:br>
            <a:endParaRPr lang="fr-FR" sz="1800" dirty="0"/>
          </a:p>
        </p:txBody>
      </p:sp>
      <p:pic>
        <p:nvPicPr>
          <p:cNvPr id="3" name="Image 2" descr="http://www.snv.jussieu.fr/vie/dossiers/therapie_genique/Zinc_finger.png"/>
          <p:cNvPicPr/>
          <p:nvPr/>
        </p:nvPicPr>
        <p:blipFill>
          <a:blip r:embed="rId2"/>
          <a:srcRect/>
          <a:stretch>
            <a:fillRect/>
          </a:stretch>
        </p:blipFill>
        <p:spPr bwMode="auto">
          <a:xfrm>
            <a:off x="571472" y="2143116"/>
            <a:ext cx="1928826" cy="2143140"/>
          </a:xfrm>
          <a:prstGeom prst="rect">
            <a:avLst/>
          </a:prstGeom>
          <a:solidFill>
            <a:schemeClr val="tx1"/>
          </a:solidFill>
          <a:ln w="9525">
            <a:noFill/>
            <a:miter lim="800000"/>
            <a:headEnd/>
            <a:tailEnd/>
          </a:ln>
        </p:spPr>
      </p:pic>
      <p:sp>
        <p:nvSpPr>
          <p:cNvPr id="4" name="Rectangle 3"/>
          <p:cNvSpPr/>
          <p:nvPr/>
        </p:nvSpPr>
        <p:spPr>
          <a:xfrm>
            <a:off x="285720" y="4309126"/>
            <a:ext cx="3786214" cy="1477328"/>
          </a:xfrm>
          <a:prstGeom prst="rect">
            <a:avLst/>
          </a:prstGeom>
        </p:spPr>
        <p:txBody>
          <a:bodyPr wrap="square">
            <a:spAutoFit/>
          </a:bodyPr>
          <a:lstStyle/>
          <a:p>
            <a:r>
              <a:rPr lang="fr-FR" dirty="0" smtClean="0"/>
              <a:t>Un atome de zinc central stabilise le repliement de la protéine en établissant quatre liaisons avec deux résidus cystéine et deux résidus histidine</a:t>
            </a:r>
            <a:endParaRPr lang="fr-FR" dirty="0"/>
          </a:p>
        </p:txBody>
      </p:sp>
      <p:pic>
        <p:nvPicPr>
          <p:cNvPr id="5" name="Image 4" descr="http://www.snv.jussieu.fr/vie/dossiers/therapie_genique/ZFN.jpg"/>
          <p:cNvPicPr/>
          <p:nvPr/>
        </p:nvPicPr>
        <p:blipFill>
          <a:blip r:embed="rId3"/>
          <a:srcRect/>
          <a:stretch>
            <a:fillRect/>
          </a:stretch>
        </p:blipFill>
        <p:spPr bwMode="auto">
          <a:xfrm>
            <a:off x="4143372" y="2283361"/>
            <a:ext cx="4400550" cy="1502829"/>
          </a:xfrm>
          <a:prstGeom prst="rect">
            <a:avLst/>
          </a:prstGeom>
          <a:noFill/>
          <a:ln w="9525">
            <a:noFill/>
            <a:miter lim="800000"/>
            <a:headEnd/>
            <a:tailEnd/>
          </a:ln>
        </p:spPr>
      </p:pic>
      <p:sp>
        <p:nvSpPr>
          <p:cNvPr id="7" name="ZoneTexte 6"/>
          <p:cNvSpPr txBox="1"/>
          <p:nvPr/>
        </p:nvSpPr>
        <p:spPr>
          <a:xfrm>
            <a:off x="3929058" y="4295855"/>
            <a:ext cx="5214942" cy="2062103"/>
          </a:xfrm>
          <a:prstGeom prst="rect">
            <a:avLst/>
          </a:prstGeom>
          <a:noFill/>
        </p:spPr>
        <p:txBody>
          <a:bodyPr wrap="square" rtlCol="0">
            <a:spAutoFit/>
          </a:bodyPr>
          <a:lstStyle/>
          <a:p>
            <a:r>
              <a:rPr lang="en-US" sz="1600" b="1" dirty="0" err="1" smtClean="0"/>
              <a:t>schéma</a:t>
            </a:r>
            <a:r>
              <a:rPr lang="en-US" sz="1600" b="1" dirty="0" smtClean="0"/>
              <a:t> </a:t>
            </a:r>
            <a:r>
              <a:rPr lang="en-US" sz="1600" b="1" dirty="0" err="1" smtClean="0"/>
              <a:t>d'une</a:t>
            </a:r>
            <a:r>
              <a:rPr lang="en-US" sz="1600" b="1" dirty="0" smtClean="0"/>
              <a:t> ZFN (Zinc Finger Nuclease).</a:t>
            </a:r>
            <a:r>
              <a:rPr lang="en-US" sz="1600" dirty="0" smtClean="0"/>
              <a:t> </a:t>
            </a:r>
            <a:r>
              <a:rPr lang="fr-FR" sz="1600" dirty="0" smtClean="0"/>
              <a:t>Chaque doigt de zinc reconnaît trois nucléotides spécifiques. Une protéine comportant trois doigts de zinc en tandem permet donc de reconnaître une séquence spécifique de neuf nucléotides. A ce domaine de reconnaissance, on a couplé le domaine </a:t>
            </a:r>
            <a:r>
              <a:rPr lang="fr-FR" sz="1600" dirty="0" err="1" smtClean="0"/>
              <a:t>endonucléasique</a:t>
            </a:r>
            <a:r>
              <a:rPr lang="fr-FR" sz="1600" dirty="0" smtClean="0"/>
              <a:t> de l'enzyme </a:t>
            </a:r>
            <a:r>
              <a:rPr lang="fr-FR" sz="1600" dirty="0" err="1" smtClean="0"/>
              <a:t>Fok</a:t>
            </a:r>
            <a:r>
              <a:rPr lang="fr-FR" sz="1600" dirty="0" smtClean="0"/>
              <a:t> I.</a:t>
            </a:r>
          </a:p>
          <a:p>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528"/>
            <a:ext cx="8305800" cy="1143000"/>
          </a:xfrm>
        </p:spPr>
        <p:txBody>
          <a:bodyPr>
            <a:noAutofit/>
          </a:bodyPr>
          <a:lstStyle/>
          <a:p>
            <a:r>
              <a:rPr lang="fr-FR" sz="1800" b="1" dirty="0" smtClean="0"/>
              <a:t>Leucine zipper : </a:t>
            </a:r>
            <a:r>
              <a:rPr lang="fr-FR" sz="1800" dirty="0" smtClean="0"/>
              <a:t> Les </a:t>
            </a:r>
            <a:r>
              <a:rPr lang="fr-FR" sz="1800" u="sng" dirty="0" smtClean="0">
                <a:solidFill>
                  <a:schemeClr val="tx1"/>
                </a:solidFill>
              </a:rPr>
              <a:t>leucine zipper</a:t>
            </a:r>
            <a:r>
              <a:rPr lang="fr-FR" sz="1800" dirty="0" smtClean="0"/>
              <a:t>, littéralement « fermeture éclair à leucine »</a:t>
            </a:r>
            <a:endParaRPr lang="fr-FR" sz="1800" dirty="0"/>
          </a:p>
        </p:txBody>
      </p:sp>
      <p:sp>
        <p:nvSpPr>
          <p:cNvPr id="4" name="ZoneTexte 3"/>
          <p:cNvSpPr txBox="1"/>
          <p:nvPr/>
        </p:nvSpPr>
        <p:spPr>
          <a:xfrm>
            <a:off x="428596" y="826171"/>
            <a:ext cx="7715304" cy="2031325"/>
          </a:xfrm>
          <a:prstGeom prst="rect">
            <a:avLst/>
          </a:prstGeom>
          <a:noFill/>
        </p:spPr>
        <p:txBody>
          <a:bodyPr wrap="square" rtlCol="0">
            <a:spAutoFit/>
          </a:bodyPr>
          <a:lstStyle/>
          <a:p>
            <a:pPr lvl="0"/>
            <a:r>
              <a:rPr lang="fr-FR" dirty="0" smtClean="0"/>
              <a:t> En général des protéines </a:t>
            </a:r>
            <a:r>
              <a:rPr lang="fr-FR" dirty="0" err="1" smtClean="0"/>
              <a:t>dimériques</a:t>
            </a:r>
            <a:r>
              <a:rPr lang="fr-FR" dirty="0" smtClean="0"/>
              <a:t> contenant deux hélices alpha reliées par des ponts entre leurs </a:t>
            </a:r>
            <a:r>
              <a:rPr lang="fr-FR" u="sng" dirty="0" smtClean="0"/>
              <a:t>leucines</a:t>
            </a:r>
            <a:r>
              <a:rPr lang="fr-FR" dirty="0" smtClean="0"/>
              <a:t>. La chaîne alpha est à l'extrémité C-terminale de chaque monomère alors que l'extrémité N-terminale contient un domaine basique de fixation à l'ADN. Elles servent de </a:t>
            </a:r>
            <a:r>
              <a:rPr lang="fr-FR" u="sng" dirty="0" smtClean="0"/>
              <a:t>domaine de liaison à l'ADN</a:t>
            </a:r>
            <a:r>
              <a:rPr lang="fr-FR" dirty="0" smtClean="0"/>
              <a:t> et trouvent par conséquent leur utilité dans des protéines telles que les facteurs de transcription</a:t>
            </a:r>
            <a:r>
              <a:rPr lang="fr-FR" b="1" dirty="0" smtClean="0"/>
              <a:t>.</a:t>
            </a:r>
            <a:endParaRPr lang="fr-FR" dirty="0" smtClean="0"/>
          </a:p>
          <a:p>
            <a:endParaRPr lang="fr-FR" dirty="0"/>
          </a:p>
        </p:txBody>
      </p:sp>
      <p:pic>
        <p:nvPicPr>
          <p:cNvPr id="5" name="Image 4" descr="http://upload.wikimedia.org/wikipedia/commons/thumb/3/3a/Leucine_zipper2.png/320px-Leucine_zipper2.png"/>
          <p:cNvPicPr/>
          <p:nvPr/>
        </p:nvPicPr>
        <p:blipFill>
          <a:blip r:embed="rId2"/>
          <a:srcRect/>
          <a:stretch>
            <a:fillRect/>
          </a:stretch>
        </p:blipFill>
        <p:spPr bwMode="auto">
          <a:xfrm>
            <a:off x="857224" y="2754422"/>
            <a:ext cx="1709744" cy="2317652"/>
          </a:xfrm>
          <a:prstGeom prst="rect">
            <a:avLst/>
          </a:prstGeom>
          <a:noFill/>
          <a:ln w="9525">
            <a:noFill/>
            <a:miter lim="800000"/>
            <a:headEnd/>
            <a:tailEnd/>
          </a:ln>
        </p:spPr>
      </p:pic>
      <p:sp>
        <p:nvSpPr>
          <p:cNvPr id="6" name="ZoneTexte 5"/>
          <p:cNvSpPr txBox="1"/>
          <p:nvPr/>
        </p:nvSpPr>
        <p:spPr>
          <a:xfrm>
            <a:off x="2928926" y="3228803"/>
            <a:ext cx="4000528" cy="1200329"/>
          </a:xfrm>
          <a:prstGeom prst="rect">
            <a:avLst/>
          </a:prstGeom>
          <a:noFill/>
        </p:spPr>
        <p:txBody>
          <a:bodyPr wrap="square" rtlCol="0">
            <a:spAutoFit/>
          </a:bodyPr>
          <a:lstStyle/>
          <a:p>
            <a:r>
              <a:rPr lang="fr-FR" dirty="0" smtClean="0"/>
              <a:t>Facteur de transcription à domaine Leucine zipper en complexe avec une molécule d'ADN</a:t>
            </a:r>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305800" cy="1143000"/>
          </a:xfrm>
        </p:spPr>
        <p:txBody>
          <a:bodyPr>
            <a:normAutofit/>
          </a:bodyPr>
          <a:lstStyle/>
          <a:p>
            <a:pPr lvl="0"/>
            <a:r>
              <a:rPr lang="fr-FR" sz="2000" b="1" dirty="0" smtClean="0"/>
              <a:t>Le Pli  ou motif </a:t>
            </a:r>
            <a:r>
              <a:rPr lang="fr-FR" sz="2000" b="1" dirty="0" err="1" smtClean="0"/>
              <a:t>Rossman</a:t>
            </a:r>
            <a:r>
              <a:rPr lang="fr-FR" sz="2000" b="1" dirty="0" smtClean="0"/>
              <a:t> :</a:t>
            </a:r>
            <a:r>
              <a:rPr lang="fr-FR" sz="2000" dirty="0" smtClean="0"/>
              <a:t> </a:t>
            </a:r>
            <a:br>
              <a:rPr lang="fr-FR" sz="2000" dirty="0" smtClean="0"/>
            </a:br>
            <a:endParaRPr lang="fr-FR" sz="2000" dirty="0"/>
          </a:p>
        </p:txBody>
      </p:sp>
      <p:sp>
        <p:nvSpPr>
          <p:cNvPr id="3" name="ZoneTexte 2"/>
          <p:cNvSpPr txBox="1"/>
          <p:nvPr/>
        </p:nvSpPr>
        <p:spPr>
          <a:xfrm>
            <a:off x="642910" y="857232"/>
            <a:ext cx="6572296" cy="2031325"/>
          </a:xfrm>
          <a:prstGeom prst="rect">
            <a:avLst/>
          </a:prstGeom>
          <a:noFill/>
        </p:spPr>
        <p:txBody>
          <a:bodyPr wrap="square" rtlCol="0">
            <a:spAutoFit/>
          </a:bodyPr>
          <a:lstStyle/>
          <a:p>
            <a:r>
              <a:rPr lang="fr-FR" dirty="0" smtClean="0"/>
              <a:t>Le </a:t>
            </a:r>
            <a:r>
              <a:rPr lang="fr-FR" b="1" dirty="0" smtClean="0"/>
              <a:t>pli </a:t>
            </a:r>
            <a:r>
              <a:rPr lang="fr-FR" b="1" dirty="0" err="1" smtClean="0"/>
              <a:t>Rossmann</a:t>
            </a:r>
            <a:r>
              <a:rPr lang="fr-FR" dirty="0" smtClean="0"/>
              <a:t>  </a:t>
            </a:r>
            <a:r>
              <a:rPr lang="fr-FR" i="1" dirty="0" err="1" smtClean="0"/>
              <a:t>Rossmann</a:t>
            </a:r>
            <a:r>
              <a:rPr lang="fr-FR" i="1" dirty="0" smtClean="0"/>
              <a:t> </a:t>
            </a:r>
            <a:r>
              <a:rPr lang="fr-FR" i="1" dirty="0" err="1" smtClean="0"/>
              <a:t>fold</a:t>
            </a:r>
            <a:r>
              <a:rPr lang="fr-FR" dirty="0" smtClean="0"/>
              <a:t>) est un </a:t>
            </a:r>
            <a:r>
              <a:rPr lang="fr-FR" u="sng" dirty="0" smtClean="0"/>
              <a:t>motif </a:t>
            </a:r>
            <a:r>
              <a:rPr lang="fr-FR" dirty="0" smtClean="0"/>
              <a:t> présent dans les protéines qui lient les </a:t>
            </a:r>
            <a:r>
              <a:rPr lang="fr-FR" u="sng" dirty="0" smtClean="0"/>
              <a:t>nucléotides</a:t>
            </a:r>
            <a:r>
              <a:rPr lang="fr-FR" dirty="0" smtClean="0"/>
              <a:t>, particulièrement dans la </a:t>
            </a:r>
            <a:r>
              <a:rPr lang="fr-FR" u="sng" dirty="0" smtClean="0"/>
              <a:t>nicotinamide adénine </a:t>
            </a:r>
            <a:r>
              <a:rPr lang="fr-FR" u="sng" dirty="0" err="1" smtClean="0"/>
              <a:t>dinucléotide</a:t>
            </a:r>
            <a:r>
              <a:rPr lang="fr-FR" u="sng" dirty="0" smtClean="0"/>
              <a:t> (déshydrogénases )</a:t>
            </a:r>
          </a:p>
          <a:p>
            <a:r>
              <a:rPr lang="fr-FR" dirty="0" smtClean="0"/>
              <a:t> Le motif </a:t>
            </a:r>
            <a:r>
              <a:rPr lang="fr-FR" dirty="0" err="1" smtClean="0"/>
              <a:t>Rossman</a:t>
            </a:r>
            <a:r>
              <a:rPr lang="fr-FR" dirty="0" smtClean="0"/>
              <a:t>  est une structure super-secondaire (assemblage de plusieurs types de structures secondaires) : il est composé de 3 feuillets β liés à 2 hélices α de manière alternée (β-α-β-α-β). </a:t>
            </a:r>
            <a:endParaRPr lang="fr-FR" dirty="0"/>
          </a:p>
        </p:txBody>
      </p:sp>
      <p:pic>
        <p:nvPicPr>
          <p:cNvPr id="4" name="Image 3" descr="Pli Rossmann fold deshydrogenase dehydrogenase"/>
          <p:cNvPicPr/>
          <p:nvPr/>
        </p:nvPicPr>
        <p:blipFill>
          <a:blip r:embed="rId2"/>
          <a:srcRect/>
          <a:stretch>
            <a:fillRect/>
          </a:stretch>
        </p:blipFill>
        <p:spPr bwMode="auto">
          <a:xfrm>
            <a:off x="714348" y="3286124"/>
            <a:ext cx="1712328" cy="1781175"/>
          </a:xfrm>
          <a:prstGeom prst="rect">
            <a:avLst/>
          </a:prstGeom>
          <a:noFill/>
          <a:ln w="9525">
            <a:noFill/>
            <a:miter lim="800000"/>
            <a:headEnd/>
            <a:tailEnd/>
          </a:ln>
        </p:spPr>
      </p:pic>
      <p:pic>
        <p:nvPicPr>
          <p:cNvPr id="5" name="Image 4" descr="http://upload.wikimedia.org/wikipedia/commons/thumb/f/f6/Rossmann-fold-1g5q.png/640px-Rossmann-fold-1g5q.png"/>
          <p:cNvPicPr/>
          <p:nvPr/>
        </p:nvPicPr>
        <p:blipFill>
          <a:blip r:embed="rId3" cstate="print"/>
          <a:srcRect/>
          <a:stretch>
            <a:fillRect/>
          </a:stretch>
        </p:blipFill>
        <p:spPr bwMode="auto">
          <a:xfrm>
            <a:off x="3286116" y="2709862"/>
            <a:ext cx="2295534" cy="2219336"/>
          </a:xfrm>
          <a:prstGeom prst="rect">
            <a:avLst/>
          </a:prstGeom>
          <a:noFill/>
          <a:ln w="9525">
            <a:noFill/>
            <a:miter lim="800000"/>
            <a:headEnd/>
            <a:tailEnd/>
          </a:ln>
        </p:spPr>
      </p:pic>
      <p:sp>
        <p:nvSpPr>
          <p:cNvPr id="6" name="ZoneTexte 5"/>
          <p:cNvSpPr txBox="1"/>
          <p:nvPr/>
        </p:nvSpPr>
        <p:spPr>
          <a:xfrm>
            <a:off x="3286116" y="5214950"/>
            <a:ext cx="2714644" cy="369332"/>
          </a:xfrm>
          <a:prstGeom prst="rect">
            <a:avLst/>
          </a:prstGeom>
          <a:noFill/>
        </p:spPr>
        <p:txBody>
          <a:bodyPr wrap="square" rtlCol="0">
            <a:spAutoFit/>
          </a:bodyPr>
          <a:lstStyle/>
          <a:p>
            <a:r>
              <a:rPr lang="fr-FR" dirty="0" err="1" smtClean="0"/>
              <a:t>Deshydrogénase</a:t>
            </a:r>
            <a:r>
              <a:rPr lang="fr-FR" dirty="0" smtClean="0"/>
              <a:t> à NAD</a:t>
            </a:r>
            <a:endParaRPr lang="fr-FR" dirty="0"/>
          </a:p>
        </p:txBody>
      </p:sp>
      <p:sp>
        <p:nvSpPr>
          <p:cNvPr id="7" name="ZoneTexte 6"/>
          <p:cNvSpPr txBox="1"/>
          <p:nvPr/>
        </p:nvSpPr>
        <p:spPr>
          <a:xfrm>
            <a:off x="5857884" y="2857496"/>
            <a:ext cx="3071834" cy="2308324"/>
          </a:xfrm>
          <a:prstGeom prst="rect">
            <a:avLst/>
          </a:prstGeom>
          <a:noFill/>
        </p:spPr>
        <p:txBody>
          <a:bodyPr wrap="square" rtlCol="0">
            <a:spAutoFit/>
          </a:bodyPr>
          <a:lstStyle/>
          <a:p>
            <a:r>
              <a:rPr lang="fr-FR" dirty="0" smtClean="0"/>
              <a:t>domaine de fixation d'un </a:t>
            </a:r>
            <a:r>
              <a:rPr lang="fr-FR" dirty="0" err="1" smtClean="0"/>
              <a:t>dinucléotides</a:t>
            </a:r>
            <a:r>
              <a:rPr lang="fr-FR" dirty="0" smtClean="0"/>
              <a:t> (tel que NAD</a:t>
            </a:r>
            <a:r>
              <a:rPr lang="fr-FR" baseline="30000" dirty="0" smtClean="0"/>
              <a:t>+</a:t>
            </a:r>
            <a:r>
              <a:rPr lang="fr-FR" dirty="0" smtClean="0"/>
              <a:t> ou NADP</a:t>
            </a:r>
            <a:r>
              <a:rPr lang="fr-FR" baseline="30000" dirty="0" smtClean="0"/>
              <a:t>+</a:t>
            </a:r>
            <a:r>
              <a:rPr lang="fr-FR" dirty="0" smtClean="0"/>
              <a:t>) contient donc 2 plis </a:t>
            </a:r>
            <a:r>
              <a:rPr lang="fr-FR" dirty="0" err="1" smtClean="0"/>
              <a:t>Rossmann</a:t>
            </a:r>
            <a:r>
              <a:rPr lang="fr-FR" dirty="0" smtClean="0"/>
              <a:t> appariés, chacun d'eux fixant l'un des nucléotides du </a:t>
            </a:r>
            <a:r>
              <a:rPr lang="fr-FR" dirty="0" err="1" smtClean="0"/>
              <a:t>co-facteur</a:t>
            </a:r>
            <a:r>
              <a:rPr lang="fr-FR" dirty="0" smtClean="0"/>
              <a:t>.</a:t>
            </a:r>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214"/>
            <a:ext cx="8305800" cy="1143000"/>
          </a:xfrm>
        </p:spPr>
        <p:txBody>
          <a:bodyPr>
            <a:normAutofit/>
          </a:bodyPr>
          <a:lstStyle/>
          <a:p>
            <a:r>
              <a:rPr lang="fr-FR" sz="1800" b="1" dirty="0" smtClean="0">
                <a:latin typeface="+mn-lt"/>
              </a:rPr>
              <a:t>Notions de Motifs, domaines, famille </a:t>
            </a:r>
            <a:endParaRPr lang="fr-FR" sz="1800" dirty="0">
              <a:latin typeface="+mn-lt"/>
            </a:endParaRPr>
          </a:p>
        </p:txBody>
      </p:sp>
      <p:sp>
        <p:nvSpPr>
          <p:cNvPr id="6" name="ZoneTexte 5"/>
          <p:cNvSpPr txBox="1"/>
          <p:nvPr/>
        </p:nvSpPr>
        <p:spPr>
          <a:xfrm>
            <a:off x="571472" y="1785926"/>
            <a:ext cx="6429420" cy="2862322"/>
          </a:xfrm>
          <a:prstGeom prst="rect">
            <a:avLst/>
          </a:prstGeom>
          <a:noFill/>
        </p:spPr>
        <p:txBody>
          <a:bodyPr wrap="square" rtlCol="0">
            <a:spAutoFit/>
          </a:bodyPr>
          <a:lstStyle/>
          <a:p>
            <a:pPr lvl="0">
              <a:buFont typeface="Wingdings" pitchFamily="2" charset="2"/>
              <a:buChar char="Ø"/>
            </a:pPr>
            <a:r>
              <a:rPr lang="fr-FR" dirty="0" smtClean="0"/>
              <a:t>Domaine protéique: unité structurale (et fonctionnelle) indépendante, évolutivement conservée (doigt de zinc, boucle,...)</a:t>
            </a:r>
          </a:p>
          <a:p>
            <a:r>
              <a:rPr lang="fr-FR" dirty="0" smtClean="0"/>
              <a:t> ➢ Motifs protéiques: plus courts</a:t>
            </a:r>
          </a:p>
          <a:p>
            <a:r>
              <a:rPr lang="fr-FR" dirty="0" smtClean="0"/>
              <a:t>• site de modification post-traductionnelle</a:t>
            </a:r>
          </a:p>
          <a:p>
            <a:r>
              <a:rPr lang="fr-FR" dirty="0" smtClean="0"/>
              <a:t>• site de liaison (ADN, métal,...)</a:t>
            </a:r>
          </a:p>
          <a:p>
            <a:r>
              <a:rPr lang="fr-FR" dirty="0" smtClean="0"/>
              <a:t>• site actif d'enzyme</a:t>
            </a:r>
          </a:p>
          <a:p>
            <a:r>
              <a:rPr lang="fr-FR" dirty="0" smtClean="0"/>
              <a:t>    ➢ Famille protéique: ensemble de protéines évolutivement</a:t>
            </a:r>
          </a:p>
          <a:p>
            <a:r>
              <a:rPr lang="fr-FR" dirty="0" smtClean="0"/>
              <a:t>reliées; un ou plusieurs domaines protéiques communs</a:t>
            </a:r>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338"/>
            <a:ext cx="8305800" cy="1143000"/>
          </a:xfrm>
        </p:spPr>
        <p:txBody>
          <a:bodyPr/>
          <a:lstStyle/>
          <a:p>
            <a:r>
              <a:rPr lang="fr-FR" sz="1800" b="1" dirty="0" smtClean="0">
                <a:latin typeface="+mn-lt"/>
              </a:rPr>
              <a:t>Motif Protéique</a:t>
            </a:r>
            <a:r>
              <a:rPr lang="fr-FR" b="1" dirty="0" smtClean="0"/>
              <a:t> </a:t>
            </a:r>
            <a:endParaRPr lang="fr-FR" dirty="0"/>
          </a:p>
        </p:txBody>
      </p:sp>
      <p:sp>
        <p:nvSpPr>
          <p:cNvPr id="5" name="ZoneTexte 4"/>
          <p:cNvSpPr txBox="1"/>
          <p:nvPr/>
        </p:nvSpPr>
        <p:spPr>
          <a:xfrm>
            <a:off x="642910" y="1428736"/>
            <a:ext cx="7215238" cy="3416320"/>
          </a:xfrm>
          <a:prstGeom prst="rect">
            <a:avLst/>
          </a:prstGeom>
          <a:noFill/>
        </p:spPr>
        <p:txBody>
          <a:bodyPr wrap="square" rtlCol="0">
            <a:spAutoFit/>
          </a:bodyPr>
          <a:lstStyle/>
          <a:p>
            <a:r>
              <a:rPr lang="fr-FR" dirty="0" smtClean="0"/>
              <a:t>Le motif, au sens strict, est un segment court, continu et non ambigu d’une séquence nucléique ou protéique.</a:t>
            </a:r>
          </a:p>
          <a:p>
            <a:r>
              <a:rPr lang="fr-FR" dirty="0" smtClean="0"/>
              <a:t> Il s’agit en général d’un élément structural présent chez tous les membres d’une même famille.</a:t>
            </a:r>
          </a:p>
          <a:p>
            <a:r>
              <a:rPr lang="fr-FR" dirty="0" smtClean="0"/>
              <a:t> Il peut correspondre à des résidus essentiels à une fonction conservée, à des résidus pas nécessairement consécutifs sur la séquence primaire.</a:t>
            </a:r>
          </a:p>
          <a:p>
            <a:r>
              <a:rPr lang="fr-FR" dirty="0" smtClean="0"/>
              <a:t> Le motif peut décrire une famille de protéines (une fonction)</a:t>
            </a:r>
          </a:p>
          <a:p>
            <a:endParaRPr lang="fr-FR" dirty="0" smtClean="0"/>
          </a:p>
          <a:p>
            <a:endParaRPr lang="fr-FR" dirty="0" smtClean="0"/>
          </a:p>
          <a:p>
            <a:r>
              <a:rPr lang="fr-FR" b="1" dirty="0" smtClean="0"/>
              <a:t>Alignements de séquence ( Voir Bioinformatique ) :</a:t>
            </a:r>
            <a:endParaRPr lang="fr-FR" dirty="0" smtClean="0"/>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852" y="775526"/>
            <a:ext cx="8305800" cy="653210"/>
          </a:xfrm>
        </p:spPr>
        <p:txBody>
          <a:bodyPr>
            <a:normAutofit fontScale="90000"/>
          </a:bodyPr>
          <a:lstStyle/>
          <a:p>
            <a:r>
              <a:rPr lang="fr-FR" sz="2200" smtClean="0">
                <a:latin typeface="+mn-lt"/>
              </a:rPr>
              <a:t>Les alignements permettent de comparer des séquences nucléotidiques ou des séquences protéïques</a:t>
            </a:r>
            <a:r>
              <a:rPr lang="fr-FR" smtClean="0"/>
              <a:t/>
            </a:r>
            <a:br>
              <a:rPr lang="fr-FR" smtClean="0"/>
            </a:br>
            <a:endParaRPr lang="fr-FR" dirty="0"/>
          </a:p>
        </p:txBody>
      </p:sp>
      <p:sp>
        <p:nvSpPr>
          <p:cNvPr id="1025" name="Rectangle 1"/>
          <p:cNvSpPr>
            <a:spLocks noChangeArrowheads="1"/>
          </p:cNvSpPr>
          <p:nvPr/>
        </p:nvSpPr>
        <p:spPr bwMode="auto">
          <a:xfrm>
            <a:off x="0" y="928670"/>
            <a:ext cx="458971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effectLst/>
                <a:ea typeface="Calibri" pitchFamily="34" charset="0"/>
                <a:cs typeface="Times New Roman" pitchFamily="18" charset="0"/>
              </a:rPr>
              <a:t>différents outils en fonction :</a:t>
            </a:r>
            <a:endParaRPr kumimoji="0" lang="fr-FR"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ea typeface="Calibri" pitchFamily="34" charset="0"/>
                <a:cs typeface="Times New Roman" pitchFamily="18" charset="0"/>
              </a:rPr>
              <a:t>• du type d'alignement (local/global)</a:t>
            </a:r>
            <a:endParaRPr kumimoji="0" lang="fr-FR" sz="20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ea typeface="Calibri" pitchFamily="34" charset="0"/>
                <a:cs typeface="Times New Roman" pitchFamily="18" charset="0"/>
              </a:rPr>
              <a:t>• de la longueur des séquences, etc</a:t>
            </a:r>
            <a:r>
              <a:rPr kumimoji="0" lang="fr-FR" sz="3200" b="0" i="0" u="none" strike="noStrike" cap="none" normalizeH="0" baseline="0" dirty="0" smtClean="0">
                <a:ln>
                  <a:noFill/>
                </a:ln>
                <a:effectLst/>
                <a:ea typeface="Calibri" pitchFamily="34" charset="0"/>
                <a:cs typeface="Times New Roman" pitchFamily="18" charset="0"/>
              </a:rPr>
              <a:t>...</a:t>
            </a:r>
            <a:endParaRPr kumimoji="0" lang="fr-FR" sz="4400" b="0" i="0" u="none" strike="noStrike" cap="none" normalizeH="0" baseline="0" dirty="0" smtClean="0">
              <a:ln>
                <a:noFill/>
              </a:ln>
              <a:effectLst/>
              <a:cs typeface="Arial" pitchFamily="34" charset="0"/>
            </a:endParaRPr>
          </a:p>
        </p:txBody>
      </p:sp>
      <p:sp>
        <p:nvSpPr>
          <p:cNvPr id="4" name="ZoneTexte 3"/>
          <p:cNvSpPr txBox="1"/>
          <p:nvPr/>
        </p:nvSpPr>
        <p:spPr>
          <a:xfrm>
            <a:off x="214282" y="2285992"/>
            <a:ext cx="7215238" cy="923330"/>
          </a:xfrm>
          <a:prstGeom prst="rect">
            <a:avLst/>
          </a:prstGeom>
          <a:noFill/>
        </p:spPr>
        <p:txBody>
          <a:bodyPr wrap="square" rtlCol="0">
            <a:spAutoFit/>
          </a:bodyPr>
          <a:lstStyle/>
          <a:p>
            <a:r>
              <a:rPr lang="fr-FR" dirty="0" smtClean="0"/>
              <a:t>➢ alignement contre des banques de données de séquences</a:t>
            </a:r>
          </a:p>
          <a:p>
            <a:r>
              <a:rPr lang="fr-FR" dirty="0" smtClean="0"/>
              <a:t>(séquences nucléiques, protéiques, EST, </a:t>
            </a:r>
            <a:r>
              <a:rPr lang="fr-FR" dirty="0" err="1" smtClean="0"/>
              <a:t>ARNm</a:t>
            </a:r>
            <a:r>
              <a:rPr lang="fr-FR" dirty="0" smtClean="0"/>
              <a:t>,...)</a:t>
            </a:r>
          </a:p>
          <a:p>
            <a:endParaRPr lang="fr-FR" dirty="0"/>
          </a:p>
        </p:txBody>
      </p:sp>
      <p:sp>
        <p:nvSpPr>
          <p:cNvPr id="5" name="ZoneTexte 4"/>
          <p:cNvSpPr txBox="1"/>
          <p:nvPr/>
        </p:nvSpPr>
        <p:spPr>
          <a:xfrm>
            <a:off x="214282" y="3357562"/>
            <a:ext cx="8643998" cy="369332"/>
          </a:xfrm>
          <a:prstGeom prst="rect">
            <a:avLst/>
          </a:prstGeom>
          <a:noFill/>
        </p:spPr>
        <p:txBody>
          <a:bodyPr wrap="square" rtlCol="0">
            <a:spAutoFit/>
          </a:bodyPr>
          <a:lstStyle/>
          <a:p>
            <a:r>
              <a:rPr lang="fr-FR" dirty="0" smtClean="0"/>
              <a:t>Pourquoi étudier et comparer les séquences ?</a:t>
            </a:r>
            <a:endParaRPr lang="fr-FR" dirty="0"/>
          </a:p>
        </p:txBody>
      </p:sp>
      <p:sp>
        <p:nvSpPr>
          <p:cNvPr id="1026" name="Rectangle 2"/>
          <p:cNvSpPr>
            <a:spLocks noChangeArrowheads="1"/>
          </p:cNvSpPr>
          <p:nvPr/>
        </p:nvSpPr>
        <p:spPr bwMode="auto">
          <a:xfrm>
            <a:off x="1" y="4071942"/>
            <a:ext cx="52149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une ressemblance entre séquences peut indiquer:</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une fonction biologique proche</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une structure 3D semblable</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une origine et/ou histoire évolutive commune</a:t>
            </a:r>
            <a:endParaRPr kumimoji="0" lang="fr-FR" b="0" i="0" u="none" strike="noStrike" cap="none" normalizeH="0" baseline="0" dirty="0" smtClean="0">
              <a:ln>
                <a:noFill/>
              </a:ln>
              <a:effectLst/>
              <a:cs typeface="Arial" pitchFamily="34" charset="0"/>
            </a:endParaRPr>
          </a:p>
        </p:txBody>
      </p:sp>
      <p:sp>
        <p:nvSpPr>
          <p:cNvPr id="1027" name="Rectangle 3"/>
          <p:cNvSpPr>
            <a:spLocks noChangeArrowheads="1"/>
          </p:cNvSpPr>
          <p:nvPr/>
        </p:nvSpPr>
        <p:spPr bwMode="auto">
          <a:xfrm>
            <a:off x="5072066" y="3429000"/>
            <a:ext cx="407193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effectLst/>
                <a:ea typeface="MS Gothic" pitchFamily="49" charset="-128"/>
                <a:cs typeface="Times New Roman" pitchFamily="18" charset="0"/>
              </a:rPr>
              <a:t>➢</a:t>
            </a:r>
            <a:r>
              <a:rPr kumimoji="0" lang="fr-FR" b="0" i="0" u="none" strike="noStrike" cap="none" normalizeH="0" baseline="0" dirty="0" smtClean="0">
                <a:ln>
                  <a:noFill/>
                </a:ln>
                <a:effectLst/>
                <a:ea typeface="Calibri" pitchFamily="34" charset="0"/>
                <a:cs typeface="Times New Roman" pitchFamily="18" charset="0"/>
              </a:rPr>
              <a:t> la comparaison de séquence permet aussi</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d'assembler des fragments de séquences</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de mettre en évidence les différences de séquençage entre différents laboratoires</a:t>
            </a:r>
            <a:endParaRPr kumimoji="0" lang="fr-FR"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
                                        </p:tgtEl>
                                        <p:attrNameLst>
                                          <p:attrName>style.visibility</p:attrName>
                                        </p:attrNameLst>
                                      </p:cBhvr>
                                      <p:to>
                                        <p:strVal val="visible"/>
                                      </p:to>
                                    </p:set>
                                    <p:anim calcmode="lin" valueType="num">
                                      <p:cBhvr additive="base">
                                        <p:cTn id="13" dur="500" fill="hold"/>
                                        <p:tgtEl>
                                          <p:spTgt spid="1025"/>
                                        </p:tgtEl>
                                        <p:attrNameLst>
                                          <p:attrName>ppt_x</p:attrName>
                                        </p:attrNameLst>
                                      </p:cBhvr>
                                      <p:tavLst>
                                        <p:tav tm="0">
                                          <p:val>
                                            <p:strVal val="#ppt_x"/>
                                          </p:val>
                                        </p:tav>
                                        <p:tav tm="100000">
                                          <p:val>
                                            <p:strVal val="#ppt_x"/>
                                          </p:val>
                                        </p:tav>
                                      </p:tavLst>
                                    </p:anim>
                                    <p:anim calcmode="lin" valueType="num">
                                      <p:cBhvr additive="base">
                                        <p:cTn id="14"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43454"/>
            <a:ext cx="8305800" cy="1143000"/>
          </a:xfrm>
        </p:spPr>
        <p:txBody>
          <a:bodyPr>
            <a:noAutofit/>
          </a:bodyPr>
          <a:lstStyle/>
          <a:p>
            <a:r>
              <a:rPr lang="fr-FR" sz="1800" dirty="0" smtClean="0">
                <a:latin typeface="+mn-lt"/>
              </a:rPr>
              <a:t> Pour avoir les caractères communs sur des colonnes il est parfois nécessaire d’introduire  des "trous" à certaines positions dans les séquences. Ces trous correspondent à des insertions ou des délétions (appelés </a:t>
            </a:r>
            <a:r>
              <a:rPr lang="fr-FR" sz="1800" dirty="0" err="1" smtClean="0">
                <a:solidFill>
                  <a:schemeClr val="tx1"/>
                </a:solidFill>
                <a:latin typeface="+mn-lt"/>
              </a:rPr>
              <a:t>indel</a:t>
            </a:r>
            <a:r>
              <a:rPr lang="fr-FR" sz="1800" dirty="0" smtClean="0">
                <a:latin typeface="+mn-lt"/>
              </a:rPr>
              <a:t>) de nucléotides ou d'acides aminés dans les séquences biologiques. Le résultat final est traditionnellement représenté comme des lignes d'une </a:t>
            </a:r>
            <a:r>
              <a:rPr lang="fr-FR" sz="1800" dirty="0" smtClean="0">
                <a:solidFill>
                  <a:schemeClr val="tx1"/>
                </a:solidFill>
                <a:latin typeface="+mn-lt"/>
              </a:rPr>
              <a:t>matrice.</a:t>
            </a:r>
            <a:r>
              <a:rPr lang="fr-FR" sz="1800" dirty="0" smtClean="0">
                <a:latin typeface="+mn-lt"/>
              </a:rPr>
              <a:t/>
            </a:r>
            <a:br>
              <a:rPr lang="fr-FR" sz="1800" dirty="0" smtClean="0">
                <a:latin typeface="+mn-lt"/>
              </a:rPr>
            </a:br>
            <a:endParaRPr lang="fr-FR" sz="1800" dirty="0">
              <a:latin typeface="+mn-lt"/>
            </a:endParaRPr>
          </a:p>
        </p:txBody>
      </p:sp>
      <p:sp>
        <p:nvSpPr>
          <p:cNvPr id="4" name="ZoneTexte 3"/>
          <p:cNvSpPr txBox="1"/>
          <p:nvPr/>
        </p:nvSpPr>
        <p:spPr>
          <a:xfrm>
            <a:off x="642910" y="285728"/>
            <a:ext cx="8001056" cy="1200329"/>
          </a:xfrm>
          <a:prstGeom prst="rect">
            <a:avLst/>
          </a:prstGeom>
          <a:noFill/>
        </p:spPr>
        <p:txBody>
          <a:bodyPr wrap="square" rtlCol="0">
            <a:spAutoFit/>
          </a:bodyPr>
          <a:lstStyle/>
          <a:p>
            <a:r>
              <a:rPr lang="fr-FR" dirty="0" smtClean="0"/>
              <a:t>En </a:t>
            </a:r>
            <a:r>
              <a:rPr lang="fr-FR" dirty="0" err="1" smtClean="0"/>
              <a:t>bio-informatique</a:t>
            </a:r>
            <a:r>
              <a:rPr lang="fr-FR" dirty="0" smtClean="0"/>
              <a:t>, l'</a:t>
            </a:r>
            <a:r>
              <a:rPr lang="fr-FR" b="1" dirty="0" smtClean="0"/>
              <a:t>alignement de séquences</a:t>
            </a:r>
            <a:r>
              <a:rPr lang="fr-FR" dirty="0" smtClean="0"/>
              <a:t> (ou </a:t>
            </a:r>
            <a:r>
              <a:rPr lang="fr-FR" i="1" dirty="0" smtClean="0"/>
              <a:t>alignement séquentiel</a:t>
            </a:r>
            <a:r>
              <a:rPr lang="fr-FR" dirty="0" smtClean="0"/>
              <a:t>) est une manière de représenter deux ou plusieurs séquences de macromolécules biologiques (ADN, ARN ou protéines) les unes sous les autres, de manière à en faire ressortir les régions homologues ou similaires</a:t>
            </a:r>
            <a:endParaRPr lang="fr-FR" dirty="0"/>
          </a:p>
        </p:txBody>
      </p:sp>
      <p:sp>
        <p:nvSpPr>
          <p:cNvPr id="5" name="ZoneTexte 4"/>
          <p:cNvSpPr txBox="1"/>
          <p:nvPr/>
        </p:nvSpPr>
        <p:spPr>
          <a:xfrm>
            <a:off x="857224" y="1714488"/>
            <a:ext cx="7286676" cy="923330"/>
          </a:xfrm>
          <a:prstGeom prst="rect">
            <a:avLst/>
          </a:prstGeom>
          <a:noFill/>
        </p:spPr>
        <p:txBody>
          <a:bodyPr wrap="square" rtlCol="0">
            <a:spAutoFit/>
          </a:bodyPr>
          <a:lstStyle/>
          <a:p>
            <a:r>
              <a:rPr lang="fr-FR" dirty="0" smtClean="0"/>
              <a:t>. L'objectif de l'alignement est de disposer les composants (nucléotides ou acides aminés) pour identifier les zones de concordance.</a:t>
            </a:r>
            <a:endParaRPr lang="fr-FR" dirty="0"/>
          </a:p>
        </p:txBody>
      </p:sp>
      <p:sp>
        <p:nvSpPr>
          <p:cNvPr id="6" name="ZoneTexte 5"/>
          <p:cNvSpPr txBox="1"/>
          <p:nvPr/>
        </p:nvSpPr>
        <p:spPr>
          <a:xfrm>
            <a:off x="642910" y="2714620"/>
            <a:ext cx="7643866" cy="1200329"/>
          </a:xfrm>
          <a:prstGeom prst="rect">
            <a:avLst/>
          </a:prstGeom>
          <a:noFill/>
        </p:spPr>
        <p:txBody>
          <a:bodyPr wrap="square" rtlCol="0">
            <a:spAutoFit/>
          </a:bodyPr>
          <a:lstStyle/>
          <a:p>
            <a:r>
              <a:rPr lang="fr-FR" dirty="0" smtClean="0"/>
              <a:t>Ces alignements sont réalisés par des programmes informatiques(ClustalW2 ou MSA…) afin  de maximiser le nombre de coïncidences entre nucléotides ou acides aminés dans les différentes séquences.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200" dirty="0" smtClean="0"/>
              <a:t>Alignement de séquences de récepteurs nucléaires</a:t>
            </a:r>
            <a:r>
              <a:rPr lang="fr-FR" dirty="0" smtClean="0"/>
              <a:t>.</a:t>
            </a:r>
            <a:endParaRPr lang="fr-FR" dirty="0"/>
          </a:p>
        </p:txBody>
      </p:sp>
      <p:pic>
        <p:nvPicPr>
          <p:cNvPr id="3" name="Image 2" descr="http://upload.wikimedia.org/wikipedia/commons/thumb/5/50/Multalign.svg/467px-Multalign.svg.png"/>
          <p:cNvPicPr/>
          <p:nvPr/>
        </p:nvPicPr>
        <p:blipFill>
          <a:blip r:embed="rId2"/>
          <a:srcRect/>
          <a:stretch>
            <a:fillRect/>
          </a:stretch>
        </p:blipFill>
        <p:spPr bwMode="auto">
          <a:xfrm>
            <a:off x="1000100" y="2143116"/>
            <a:ext cx="5795987" cy="1857388"/>
          </a:xfrm>
          <a:prstGeom prst="rect">
            <a:avLst/>
          </a:prstGeom>
          <a:solidFill>
            <a:schemeClr val="tx1"/>
          </a:solidFill>
          <a:ln w="9525">
            <a:noFill/>
            <a:miter lim="800000"/>
            <a:headEnd/>
            <a:tailEnd/>
          </a:ln>
        </p:spPr>
      </p:pic>
      <p:sp>
        <p:nvSpPr>
          <p:cNvPr id="4" name="ZoneTexte 3"/>
          <p:cNvSpPr txBox="1"/>
          <p:nvPr/>
        </p:nvSpPr>
        <p:spPr>
          <a:xfrm>
            <a:off x="571472" y="4786322"/>
            <a:ext cx="7643866" cy="1200329"/>
          </a:xfrm>
          <a:prstGeom prst="rect">
            <a:avLst/>
          </a:prstGeom>
          <a:noFill/>
        </p:spPr>
        <p:txBody>
          <a:bodyPr wrap="square" rtlCol="0">
            <a:spAutoFit/>
          </a:bodyPr>
          <a:lstStyle/>
          <a:p>
            <a:r>
              <a:rPr lang="fr-FR" dirty="0" smtClean="0"/>
              <a:t>Les acides aminés conservés sont surlignés en bleu et en vert. Par endroits, on a inséré des trous, symbolisés par des tirets "-", pour permettre un alignement optimal</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1143000"/>
          </a:xfrm>
        </p:spPr>
        <p:txBody>
          <a:bodyPr>
            <a:normAutofit/>
          </a:bodyPr>
          <a:lstStyle/>
          <a:p>
            <a:r>
              <a:rPr lang="fr-FR" sz="2800" b="1" i="1" dirty="0" smtClean="0"/>
              <a:t>Acides aminés hydrophobes</a:t>
            </a:r>
            <a:endParaRPr lang="fr-FR" sz="2800" b="1" dirty="0"/>
          </a:p>
        </p:txBody>
      </p:sp>
      <p:pic>
        <p:nvPicPr>
          <p:cNvPr id="1026" name="Picture 2"/>
          <p:cNvPicPr>
            <a:picLocks noGrp="1" noChangeAspect="1" noChangeArrowheads="1"/>
          </p:cNvPicPr>
          <p:nvPr>
            <p:ph idx="1"/>
          </p:nvPr>
        </p:nvPicPr>
        <p:blipFill>
          <a:blip r:embed="rId2"/>
          <a:srcRect/>
          <a:stretch>
            <a:fillRect/>
          </a:stretch>
        </p:blipFill>
        <p:spPr bwMode="auto">
          <a:xfrm>
            <a:off x="714348" y="1500174"/>
            <a:ext cx="7572428" cy="42862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71538" y="5924568"/>
            <a:ext cx="6572296" cy="4333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0"/>
            <a:ext cx="8305800" cy="1143000"/>
          </a:xfrm>
        </p:spPr>
        <p:txBody>
          <a:bodyPr>
            <a:normAutofit fontScale="90000"/>
          </a:bodyPr>
          <a:lstStyle/>
          <a:p>
            <a:r>
              <a:rPr lang="fr-FR" sz="2200" b="1" dirty="0" smtClean="0"/>
              <a:t>comparaison de 2 séquences:</a:t>
            </a:r>
            <a:br>
              <a:rPr lang="fr-FR" sz="2200" b="1" dirty="0" smtClean="0"/>
            </a:br>
            <a:r>
              <a:rPr lang="fr-FR" sz="2200" b="1" dirty="0" smtClean="0"/>
              <a:t/>
            </a:r>
            <a:br>
              <a:rPr lang="fr-FR" sz="2200" b="1" dirty="0" smtClean="0"/>
            </a:br>
            <a:r>
              <a:rPr lang="fr-FR" sz="2200" dirty="0" smtClean="0">
                <a:latin typeface="+mn-lt"/>
              </a:rPr>
              <a:t>séquence A   :  </a:t>
            </a:r>
            <a:r>
              <a:rPr lang="fr-FR" sz="2200" b="1" dirty="0" smtClean="0">
                <a:latin typeface="+mn-lt"/>
              </a:rPr>
              <a:t>W L T E K E G S Y P K L</a:t>
            </a:r>
            <a:r>
              <a:rPr lang="fr-FR" sz="2200" dirty="0" smtClean="0">
                <a:latin typeface="+mn-lt"/>
              </a:rPr>
              <a:t/>
            </a:r>
            <a:br>
              <a:rPr lang="fr-FR" sz="2200" dirty="0" smtClean="0">
                <a:latin typeface="+mn-lt"/>
              </a:rPr>
            </a:br>
            <a:r>
              <a:rPr lang="en-US" sz="2200" dirty="0" err="1" smtClean="0">
                <a:latin typeface="+mn-lt"/>
              </a:rPr>
              <a:t>séquence</a:t>
            </a:r>
            <a:r>
              <a:rPr lang="en-US" sz="2200" dirty="0" smtClean="0">
                <a:latin typeface="+mn-lt"/>
              </a:rPr>
              <a:t> B :     </a:t>
            </a:r>
            <a:r>
              <a:rPr lang="en-US" sz="2200" b="1" dirty="0" smtClean="0">
                <a:latin typeface="+mn-lt"/>
              </a:rPr>
              <a:t>W L S </a:t>
            </a:r>
            <a:r>
              <a:rPr lang="en-US" sz="2200" b="1" dirty="0" err="1" smtClean="0">
                <a:latin typeface="+mn-lt"/>
              </a:rPr>
              <a:t>S</a:t>
            </a:r>
            <a:r>
              <a:rPr lang="en-US" sz="2200" b="1" dirty="0" smtClean="0">
                <a:latin typeface="+mn-lt"/>
              </a:rPr>
              <a:t> </a:t>
            </a:r>
            <a:r>
              <a:rPr lang="en-US" sz="2200" b="1" dirty="0" err="1" smtClean="0">
                <a:latin typeface="+mn-lt"/>
              </a:rPr>
              <a:t>S</a:t>
            </a:r>
            <a:r>
              <a:rPr lang="en-US" sz="2200" b="1" dirty="0" smtClean="0">
                <a:latin typeface="+mn-lt"/>
              </a:rPr>
              <a:t> M N </a:t>
            </a:r>
            <a:r>
              <a:rPr lang="en-US" sz="2200" b="1" dirty="0" err="1" smtClean="0">
                <a:latin typeface="+mn-lt"/>
              </a:rPr>
              <a:t>N</a:t>
            </a:r>
            <a:r>
              <a:rPr lang="en-US" sz="2200" b="1" dirty="0" smtClean="0">
                <a:latin typeface="+mn-lt"/>
              </a:rPr>
              <a:t> Q V F P Q L</a:t>
            </a:r>
            <a:r>
              <a:rPr lang="fr-FR" sz="2200" dirty="0" smtClean="0">
                <a:latin typeface="+mn-lt"/>
              </a:rPr>
              <a:t/>
            </a:r>
            <a:br>
              <a:rPr lang="fr-FR" sz="2200" dirty="0" smtClean="0">
                <a:latin typeface="+mn-lt"/>
              </a:rPr>
            </a:br>
            <a:r>
              <a:rPr lang="fr-FR" dirty="0" smtClean="0"/>
              <a:t/>
            </a:r>
            <a:br>
              <a:rPr lang="fr-FR" dirty="0" smtClean="0"/>
            </a:br>
            <a:endParaRPr lang="fr-FR" dirty="0"/>
          </a:p>
        </p:txBody>
      </p:sp>
      <p:pic>
        <p:nvPicPr>
          <p:cNvPr id="3" name="Image 2"/>
          <p:cNvPicPr/>
          <p:nvPr/>
        </p:nvPicPr>
        <p:blipFill>
          <a:blip r:embed="rId2">
            <a:grayscl/>
            <a:lum bright="-2000" contrast="14000"/>
          </a:blip>
          <a:srcRect/>
          <a:stretch>
            <a:fillRect/>
          </a:stretch>
        </p:blipFill>
        <p:spPr bwMode="auto">
          <a:xfrm>
            <a:off x="1571604" y="2671762"/>
            <a:ext cx="4767283" cy="1757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305800" cy="1143000"/>
          </a:xfrm>
        </p:spPr>
        <p:txBody>
          <a:bodyPr/>
          <a:lstStyle/>
          <a:p>
            <a:r>
              <a:rPr lang="fr-FR" sz="2000" dirty="0" smtClean="0"/>
              <a:t>Interprétation</a:t>
            </a:r>
            <a:r>
              <a:rPr lang="fr-FR" dirty="0" smtClean="0"/>
              <a:t> :</a:t>
            </a:r>
            <a:endParaRPr lang="fr-FR" dirty="0"/>
          </a:p>
        </p:txBody>
      </p:sp>
      <p:sp>
        <p:nvSpPr>
          <p:cNvPr id="3" name="ZoneTexte 2"/>
          <p:cNvSpPr txBox="1"/>
          <p:nvPr/>
        </p:nvSpPr>
        <p:spPr>
          <a:xfrm>
            <a:off x="500034" y="1357298"/>
            <a:ext cx="6572296" cy="369332"/>
          </a:xfrm>
          <a:prstGeom prst="rect">
            <a:avLst/>
          </a:prstGeom>
          <a:noFill/>
        </p:spPr>
        <p:txBody>
          <a:bodyPr wrap="square" rtlCol="0">
            <a:spAutoFit/>
          </a:bodyPr>
          <a:lstStyle/>
          <a:p>
            <a:r>
              <a:rPr lang="fr-FR" dirty="0" smtClean="0"/>
              <a:t>Théorie darwinienne de l’évolution :</a:t>
            </a:r>
            <a:endParaRPr lang="fr-FR" dirty="0"/>
          </a:p>
        </p:txBody>
      </p:sp>
      <p:sp>
        <p:nvSpPr>
          <p:cNvPr id="5" name="Rectangle 4"/>
          <p:cNvSpPr/>
          <p:nvPr/>
        </p:nvSpPr>
        <p:spPr>
          <a:xfrm>
            <a:off x="357158" y="5000636"/>
            <a:ext cx="6500842" cy="646331"/>
          </a:xfrm>
          <a:prstGeom prst="rect">
            <a:avLst/>
          </a:prstGeom>
        </p:spPr>
        <p:txBody>
          <a:bodyPr wrap="square">
            <a:spAutoFit/>
          </a:bodyPr>
          <a:lstStyle/>
          <a:p>
            <a:r>
              <a:rPr lang="fr-FR" dirty="0" smtClean="0"/>
              <a:t>pression de sélection </a:t>
            </a:r>
            <a:r>
              <a:rPr lang="fr-FR" dirty="0" err="1" smtClean="0"/>
              <a:t>c.a.d</a:t>
            </a:r>
            <a:r>
              <a:rPr lang="fr-FR" dirty="0" smtClean="0"/>
              <a:t> évolution des espèces vivantes soumises à des contraintes environnementales </a:t>
            </a:r>
          </a:p>
        </p:txBody>
      </p:sp>
      <p:sp>
        <p:nvSpPr>
          <p:cNvPr id="6" name="ZoneTexte 5"/>
          <p:cNvSpPr txBox="1"/>
          <p:nvPr/>
        </p:nvSpPr>
        <p:spPr>
          <a:xfrm rot="10800000" flipV="1">
            <a:off x="0" y="2000240"/>
            <a:ext cx="7358082" cy="646331"/>
          </a:xfrm>
          <a:prstGeom prst="rect">
            <a:avLst/>
          </a:prstGeom>
          <a:noFill/>
        </p:spPr>
        <p:txBody>
          <a:bodyPr wrap="square" rtlCol="0">
            <a:spAutoFit/>
          </a:bodyPr>
          <a:lstStyle/>
          <a:p>
            <a:r>
              <a:rPr lang="fr-FR" dirty="0" smtClean="0"/>
              <a:t>Séquences alignées : molécules à fonctions similaires : même enzyme chez différentes espèces  ( même ancêtre commun ) </a:t>
            </a:r>
            <a:endParaRPr lang="fr-FR" dirty="0"/>
          </a:p>
        </p:txBody>
      </p:sp>
      <p:sp>
        <p:nvSpPr>
          <p:cNvPr id="7" name="ZoneTexte 6"/>
          <p:cNvSpPr txBox="1"/>
          <p:nvPr/>
        </p:nvSpPr>
        <p:spPr>
          <a:xfrm>
            <a:off x="0" y="2928934"/>
            <a:ext cx="7286644" cy="646331"/>
          </a:xfrm>
          <a:prstGeom prst="rect">
            <a:avLst/>
          </a:prstGeom>
          <a:noFill/>
        </p:spPr>
        <p:txBody>
          <a:bodyPr wrap="square" rtlCol="0">
            <a:spAutoFit/>
          </a:bodyPr>
          <a:lstStyle/>
          <a:p>
            <a:r>
              <a:rPr lang="fr-FR" dirty="0" smtClean="0"/>
              <a:t>  Les divergences entre les séquences sont interprétées comme     résultant de </a:t>
            </a:r>
            <a:r>
              <a:rPr lang="fr-FR" u="sng" dirty="0" smtClean="0"/>
              <a:t>mutations.</a:t>
            </a:r>
            <a:endParaRPr lang="fr-FR" dirty="0"/>
          </a:p>
        </p:txBody>
      </p:sp>
      <p:sp>
        <p:nvSpPr>
          <p:cNvPr id="8" name="ZoneTexte 7"/>
          <p:cNvSpPr txBox="1"/>
          <p:nvPr/>
        </p:nvSpPr>
        <p:spPr>
          <a:xfrm>
            <a:off x="214282" y="3786190"/>
            <a:ext cx="7596951" cy="923330"/>
          </a:xfrm>
          <a:prstGeom prst="rect">
            <a:avLst/>
          </a:prstGeom>
          <a:noFill/>
        </p:spPr>
        <p:txBody>
          <a:bodyPr wrap="none" rtlCol="0">
            <a:spAutoFit/>
          </a:bodyPr>
          <a:lstStyle/>
          <a:p>
            <a:r>
              <a:rPr lang="fr-FR" dirty="0" smtClean="0"/>
              <a:t>Les régions contenant des nucléotides ou des acides aminés conservés </a:t>
            </a:r>
          </a:p>
          <a:p>
            <a:r>
              <a:rPr lang="fr-FR" dirty="0" smtClean="0"/>
              <a:t>sont supposées correspondre à des zones où s'exerce une</a:t>
            </a:r>
          </a:p>
          <a:p>
            <a:r>
              <a:rPr lang="fr-FR" dirty="0" smtClean="0"/>
              <a:t> </a:t>
            </a:r>
            <a:r>
              <a:rPr lang="fr-FR" u="sng" dirty="0" smtClean="0"/>
              <a:t>pression de sélection</a:t>
            </a:r>
            <a:r>
              <a:rPr lang="fr-FR" dirty="0" smtClean="0"/>
              <a:t> pour maintenir la fonction de la macromolécule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8"/>
            <a:ext cx="8305800" cy="1143000"/>
          </a:xfrm>
        </p:spPr>
        <p:txBody>
          <a:bodyPr>
            <a:normAutofit/>
          </a:bodyPr>
          <a:lstStyle/>
          <a:p>
            <a:r>
              <a:rPr lang="fr-FR" sz="1800" b="1" dirty="0" smtClean="0"/>
              <a:t>Exemple :Protéines liées à l’Insuline IGF et insulines  ( </a:t>
            </a:r>
            <a:r>
              <a:rPr lang="fr-FR" sz="1800" b="1" dirty="0" err="1" smtClean="0"/>
              <a:t>Isuline</a:t>
            </a:r>
            <a:r>
              <a:rPr lang="fr-FR" sz="1800" b="1" dirty="0" smtClean="0"/>
              <a:t> –</a:t>
            </a:r>
            <a:r>
              <a:rPr lang="fr-FR" sz="1800" b="1" dirty="0" err="1" smtClean="0"/>
              <a:t>like</a:t>
            </a:r>
            <a:r>
              <a:rPr lang="fr-FR" sz="1800" b="1" dirty="0" smtClean="0"/>
              <a:t> </a:t>
            </a:r>
            <a:r>
              <a:rPr lang="fr-FR" sz="1800" b="1" dirty="0" err="1" smtClean="0"/>
              <a:t>Growth</a:t>
            </a:r>
            <a:r>
              <a:rPr lang="fr-FR" sz="1800" b="1" dirty="0" smtClean="0"/>
              <a:t> Factor ou Facteur de croissance ressemblant à l’insuline ou </a:t>
            </a:r>
            <a:r>
              <a:rPr lang="fr-FR" sz="1800" b="1" dirty="0" err="1" smtClean="0"/>
              <a:t>Somatomedine</a:t>
            </a:r>
            <a:r>
              <a:rPr lang="fr-FR" sz="1800" b="1" dirty="0" smtClean="0"/>
              <a:t> ) </a:t>
            </a:r>
            <a:br>
              <a:rPr lang="fr-FR" sz="1800" b="1" dirty="0" smtClean="0"/>
            </a:br>
            <a:endParaRPr lang="fr-FR" sz="1800" b="1" dirty="0"/>
          </a:p>
        </p:txBody>
      </p:sp>
      <p:pic>
        <p:nvPicPr>
          <p:cNvPr id="3" name="Image 2"/>
          <p:cNvPicPr/>
          <p:nvPr/>
        </p:nvPicPr>
        <p:blipFill>
          <a:blip r:embed="rId2">
            <a:grayscl/>
            <a:lum bright="15000"/>
          </a:blip>
          <a:srcRect/>
          <a:stretch>
            <a:fillRect/>
          </a:stretch>
        </p:blipFill>
        <p:spPr bwMode="auto">
          <a:xfrm>
            <a:off x="1691640" y="1628005"/>
            <a:ext cx="5760720" cy="1872433"/>
          </a:xfrm>
          <a:prstGeom prst="rect">
            <a:avLst/>
          </a:prstGeom>
          <a:noFill/>
          <a:ln w="9525">
            <a:noFill/>
            <a:miter lim="800000"/>
            <a:headEnd/>
            <a:tailEnd/>
          </a:ln>
        </p:spPr>
      </p:pic>
      <p:sp>
        <p:nvSpPr>
          <p:cNvPr id="4" name="ZoneTexte 3"/>
          <p:cNvSpPr txBox="1"/>
          <p:nvPr/>
        </p:nvSpPr>
        <p:spPr>
          <a:xfrm>
            <a:off x="428596" y="3857628"/>
            <a:ext cx="6500858" cy="3139321"/>
          </a:xfrm>
          <a:prstGeom prst="rect">
            <a:avLst/>
          </a:prstGeom>
          <a:noFill/>
        </p:spPr>
        <p:txBody>
          <a:bodyPr wrap="square" rtlCol="0">
            <a:spAutoFit/>
          </a:bodyPr>
          <a:lstStyle/>
          <a:p>
            <a:r>
              <a:rPr lang="fr-FR" dirty="0" smtClean="0"/>
              <a:t>* conservation parfaite  : substitution conservative           ;substitution semi-conservative</a:t>
            </a:r>
          </a:p>
          <a:p>
            <a:r>
              <a:rPr lang="fr-FR" dirty="0" smtClean="0"/>
              <a:t>E /Q conservative AA polaires et chargés </a:t>
            </a:r>
          </a:p>
          <a:p>
            <a:r>
              <a:rPr lang="fr-FR" dirty="0" smtClean="0"/>
              <a:t> D/E conservative : AA polaires chargés ( acides )</a:t>
            </a:r>
          </a:p>
          <a:p>
            <a:r>
              <a:rPr lang="fr-FR" dirty="0" smtClean="0"/>
              <a:t>F/V </a:t>
            </a:r>
            <a:r>
              <a:rPr lang="fr-FR" dirty="0" err="1" smtClean="0"/>
              <a:t>semiconservative</a:t>
            </a:r>
            <a:r>
              <a:rPr lang="fr-FR" dirty="0" smtClean="0"/>
              <a:t> : AA hydrophobes mais V petit ( pas dans ce cas mais dans d’autres exemples )</a:t>
            </a:r>
          </a:p>
          <a:p>
            <a:r>
              <a:rPr lang="fr-FR" dirty="0" smtClean="0"/>
              <a:t>-- : délétion </a:t>
            </a:r>
          </a:p>
          <a:p>
            <a:r>
              <a:rPr lang="fr-FR" dirty="0" smtClean="0"/>
              <a:t> </a:t>
            </a:r>
          </a:p>
          <a:p>
            <a:r>
              <a:rPr lang="fr-FR" dirty="0" smtClean="0"/>
              <a:t> Protéine Humain Cochon et chien : conservation parfaite </a:t>
            </a:r>
          </a:p>
          <a:p>
            <a:r>
              <a:rPr lang="fr-FR" dirty="0" smtClean="0"/>
              <a:t> Cheval, singe  pas de conservation divergence</a:t>
            </a:r>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305800" cy="1143000"/>
          </a:xfrm>
        </p:spPr>
        <p:txBody>
          <a:bodyPr>
            <a:normAutofit/>
          </a:bodyPr>
          <a:lstStyle/>
          <a:p>
            <a:r>
              <a:rPr lang="fr-FR" sz="1800" dirty="0" smtClean="0">
                <a:latin typeface="+mn-lt"/>
              </a:rPr>
              <a:t>Protéines de la famille des CID (</a:t>
            </a:r>
            <a:r>
              <a:rPr lang="fr-FR" sz="1800" dirty="0" smtClean="0"/>
              <a:t>impliquées dans la formation des gouttelettes lipidiques dans tissus adipeux ) </a:t>
            </a:r>
            <a:br>
              <a:rPr lang="fr-FR" sz="1800" dirty="0" smtClean="0"/>
            </a:br>
            <a:endParaRPr lang="fr-FR" sz="1800" dirty="0">
              <a:latin typeface="+mn-lt"/>
            </a:endParaRPr>
          </a:p>
        </p:txBody>
      </p:sp>
      <p:pic>
        <p:nvPicPr>
          <p:cNvPr id="3" name="Image 2"/>
          <p:cNvPicPr/>
          <p:nvPr/>
        </p:nvPicPr>
        <p:blipFill>
          <a:blip r:embed="rId2"/>
          <a:srcRect/>
          <a:stretch>
            <a:fillRect/>
          </a:stretch>
        </p:blipFill>
        <p:spPr bwMode="auto">
          <a:xfrm>
            <a:off x="1319477" y="1857364"/>
            <a:ext cx="6505046" cy="2714625"/>
          </a:xfrm>
          <a:prstGeom prst="rect">
            <a:avLst/>
          </a:prstGeom>
          <a:noFill/>
          <a:ln w="9525">
            <a:noFill/>
            <a:miter lim="800000"/>
            <a:headEnd/>
            <a:tailEnd/>
          </a:ln>
        </p:spPr>
      </p:pic>
      <p:sp>
        <p:nvSpPr>
          <p:cNvPr id="4" name="Rectangle 3"/>
          <p:cNvSpPr/>
          <p:nvPr/>
        </p:nvSpPr>
        <p:spPr>
          <a:xfrm>
            <a:off x="142844" y="4826699"/>
            <a:ext cx="6715156" cy="2031325"/>
          </a:xfrm>
          <a:prstGeom prst="rect">
            <a:avLst/>
          </a:prstGeom>
        </p:spPr>
        <p:txBody>
          <a:bodyPr wrap="square">
            <a:spAutoFit/>
          </a:bodyPr>
          <a:lstStyle/>
          <a:p>
            <a:r>
              <a:rPr lang="fr-FR" dirty="0" smtClean="0"/>
              <a:t>* conservation parfaite  : substitution conservative           ;substitution semi-conservative</a:t>
            </a:r>
          </a:p>
          <a:p>
            <a:r>
              <a:rPr lang="fr-FR" dirty="0" smtClean="0"/>
              <a:t>E /Q conservative AA polaires et chargés </a:t>
            </a:r>
          </a:p>
          <a:p>
            <a:r>
              <a:rPr lang="fr-FR" dirty="0" smtClean="0"/>
              <a:t> D/E conservative : AA polaires chargés ( acides )</a:t>
            </a:r>
          </a:p>
          <a:p>
            <a:r>
              <a:rPr lang="fr-FR" dirty="0" smtClean="0"/>
              <a:t>F/V </a:t>
            </a:r>
            <a:r>
              <a:rPr lang="fr-FR" dirty="0" err="1" smtClean="0"/>
              <a:t>semiconservative</a:t>
            </a:r>
            <a:r>
              <a:rPr lang="fr-FR" dirty="0" smtClean="0"/>
              <a:t> : AA hydrophobes mais V petit ( pas dans ce cas mais dans d’autres exemples )</a:t>
            </a:r>
          </a:p>
          <a:p>
            <a:r>
              <a:rPr lang="fr-FR" dirty="0" smtClean="0"/>
              <a:t>-- : délétion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305800" cy="1143000"/>
          </a:xfrm>
        </p:spPr>
        <p:txBody>
          <a:bodyPr>
            <a:normAutofit/>
          </a:bodyPr>
          <a:lstStyle/>
          <a:p>
            <a:r>
              <a:rPr lang="fr-FR" sz="1800" b="1" dirty="0" smtClean="0">
                <a:latin typeface="+mn-lt"/>
              </a:rPr>
              <a:t>Méthodes de prédiction de structure secondaire </a:t>
            </a:r>
            <a:r>
              <a:rPr lang="fr-FR" sz="1800" dirty="0" smtClean="0">
                <a:latin typeface="+mn-lt"/>
              </a:rPr>
              <a:t/>
            </a:r>
            <a:br>
              <a:rPr lang="fr-FR" sz="1800" dirty="0" smtClean="0">
                <a:latin typeface="+mn-lt"/>
              </a:rPr>
            </a:br>
            <a:endParaRPr lang="fr-FR" sz="1800" dirty="0">
              <a:latin typeface="+mn-lt"/>
            </a:endParaRPr>
          </a:p>
        </p:txBody>
      </p:sp>
      <p:sp>
        <p:nvSpPr>
          <p:cNvPr id="61441" name="Rectangle 1"/>
          <p:cNvSpPr>
            <a:spLocks noChangeArrowheads="1"/>
          </p:cNvSpPr>
          <p:nvPr/>
        </p:nvSpPr>
        <p:spPr bwMode="auto">
          <a:xfrm>
            <a:off x="928662" y="1571612"/>
            <a:ext cx="614366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On peut soit utiliser les propriétés physicochimiques des chaînes latérales des acides aminés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(l’alternance de résidu hydrophobe résidu </a:t>
            </a:r>
            <a:r>
              <a:rPr kumimoji="0" lang="fr-FR" b="0" i="0" u="none" strike="noStrike" cap="none" normalizeH="0" baseline="0" dirty="0" err="1" smtClean="0">
                <a:ln>
                  <a:noFill/>
                </a:ln>
                <a:effectLst/>
                <a:ea typeface="Calibri" pitchFamily="34" charset="0"/>
                <a:cs typeface="Times New Roman" pitchFamily="18" charset="0"/>
              </a:rPr>
              <a:t>hydrophyle</a:t>
            </a:r>
            <a:r>
              <a:rPr kumimoji="0" lang="fr-FR" b="0" i="0" u="none" strike="noStrike" cap="none" normalizeH="0" baseline="0" dirty="0" smtClean="0">
                <a:ln>
                  <a:noFill/>
                </a:ln>
                <a:effectLst/>
                <a:ea typeface="Calibri" pitchFamily="34" charset="0"/>
                <a:cs typeface="Times New Roman" pitchFamily="18" charset="0"/>
              </a:rPr>
              <a:t> favorise le feuillet β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effectLst/>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soit des algorithmes </a:t>
            </a:r>
            <a:r>
              <a:rPr kumimoji="0" lang="fr-FR" b="1" i="0" u="none" strike="noStrike" cap="none" normalizeH="0" baseline="0" dirty="0" smtClean="0">
                <a:ln>
                  <a:noFill/>
                </a:ln>
                <a:effectLst/>
                <a:ea typeface="Calibri" pitchFamily="34" charset="0"/>
                <a:cs typeface="Times New Roman" pitchFamily="18" charset="0"/>
              </a:rPr>
              <a:t> ( TD Bioinformatique ) </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effectLst/>
                <a:ea typeface="Calibri" pitchFamily="34" charset="0"/>
                <a:cs typeface="Times New Roman" pitchFamily="18" charset="0"/>
              </a:rPr>
              <a:t>Algorithmes de prédiction de structures secondaires</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a:t>
            </a:r>
            <a:r>
              <a:rPr kumimoji="0" lang="fr-FR" b="1" i="0" u="none" strike="noStrike" cap="none" normalizeH="0" baseline="0" dirty="0" smtClean="0">
                <a:ln>
                  <a:noFill/>
                </a:ln>
                <a:effectLst/>
                <a:ea typeface="Calibri" pitchFamily="34" charset="0"/>
                <a:cs typeface="Times New Roman" pitchFamily="18" charset="0"/>
              </a:rPr>
              <a:t>Approche statistique : Méthode de Chou </a:t>
            </a:r>
            <a:r>
              <a:rPr kumimoji="0" lang="fr-FR" b="1" i="0" u="none" strike="noStrike" cap="none" normalizeH="0" baseline="0" dirty="0" err="1" smtClean="0">
                <a:ln>
                  <a:noFill/>
                </a:ln>
                <a:effectLst/>
                <a:ea typeface="Calibri" pitchFamily="34" charset="0"/>
                <a:cs typeface="Times New Roman" pitchFamily="18" charset="0"/>
              </a:rPr>
              <a:t>Fasman</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Par apprentissage : Réseaux de neurones</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Par homologie : Repliement inverse</a:t>
            </a:r>
            <a:endParaRPr kumimoji="0" lang="fr-FR"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Calibri" pitchFamily="34" charset="0"/>
                <a:cs typeface="Times New Roman" pitchFamily="18" charset="0"/>
              </a:rPr>
              <a:t>. Par optimisation : Algorithmes génétiques</a:t>
            </a:r>
            <a:endParaRPr kumimoji="0" lang="fr-FR"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214"/>
            <a:ext cx="8305800" cy="1143000"/>
          </a:xfrm>
        </p:spPr>
        <p:txBody>
          <a:bodyPr>
            <a:normAutofit/>
          </a:bodyPr>
          <a:lstStyle/>
          <a:p>
            <a:r>
              <a:rPr lang="fr-FR" sz="2000" b="1" dirty="0" smtClean="0">
                <a:latin typeface="+mn-lt"/>
              </a:rPr>
              <a:t>Méthode statistique  de Chou- </a:t>
            </a:r>
            <a:r>
              <a:rPr lang="fr-FR" sz="2000" b="1" dirty="0" err="1" smtClean="0">
                <a:latin typeface="+mn-lt"/>
              </a:rPr>
              <a:t>Fasman</a:t>
            </a:r>
            <a:r>
              <a:rPr lang="fr-FR" sz="2000" b="1" dirty="0" smtClean="0">
                <a:latin typeface="+mn-lt"/>
              </a:rPr>
              <a:t> (1978</a:t>
            </a:r>
            <a:r>
              <a:rPr lang="fr-FR" b="1" dirty="0" smtClean="0"/>
              <a:t> </a:t>
            </a:r>
            <a:endParaRPr lang="fr-FR" dirty="0"/>
          </a:p>
        </p:txBody>
      </p:sp>
      <p:sp>
        <p:nvSpPr>
          <p:cNvPr id="3" name="ZoneTexte 2"/>
          <p:cNvSpPr txBox="1"/>
          <p:nvPr/>
        </p:nvSpPr>
        <p:spPr>
          <a:xfrm>
            <a:off x="0" y="1071546"/>
            <a:ext cx="8929718" cy="1477328"/>
          </a:xfrm>
          <a:prstGeom prst="rect">
            <a:avLst/>
          </a:prstGeom>
          <a:noFill/>
        </p:spPr>
        <p:txBody>
          <a:bodyPr wrap="square" rtlCol="0">
            <a:spAutoFit/>
          </a:bodyPr>
          <a:lstStyle/>
          <a:p>
            <a:r>
              <a:rPr lang="fr-FR" dirty="0" smtClean="0"/>
              <a:t>Analyse de 29 structures résolues expérimentalement pour rechercher la propension des 20 acides aminés à être dans chaque structure secondaire.</a:t>
            </a:r>
          </a:p>
          <a:p>
            <a:r>
              <a:rPr lang="fr-FR" b="1" dirty="0" smtClean="0"/>
              <a:t>Observation </a:t>
            </a:r>
            <a:r>
              <a:rPr lang="fr-FR" dirty="0" smtClean="0"/>
              <a:t>: Certains acides aminés sont trouvés préférentiellement dans certains types de structures secondaires.</a:t>
            </a:r>
          </a:p>
          <a:p>
            <a:endParaRPr lang="fr-FR" dirty="0"/>
          </a:p>
        </p:txBody>
      </p:sp>
      <p:sp>
        <p:nvSpPr>
          <p:cNvPr id="4" name="ZoneTexte 3"/>
          <p:cNvSpPr txBox="1"/>
          <p:nvPr/>
        </p:nvSpPr>
        <p:spPr>
          <a:xfrm>
            <a:off x="0" y="2357430"/>
            <a:ext cx="7929586" cy="2031325"/>
          </a:xfrm>
          <a:prstGeom prst="rect">
            <a:avLst/>
          </a:prstGeom>
          <a:noFill/>
        </p:spPr>
        <p:txBody>
          <a:bodyPr wrap="square" rtlCol="0">
            <a:spAutoFit/>
          </a:bodyPr>
          <a:lstStyle/>
          <a:p>
            <a:r>
              <a:rPr lang="fr-FR" b="1" dirty="0" smtClean="0"/>
              <a:t>Idée de Chou et </a:t>
            </a:r>
            <a:r>
              <a:rPr lang="fr-FR" b="1" dirty="0" err="1" smtClean="0"/>
              <a:t>Fasman</a:t>
            </a:r>
            <a:r>
              <a:rPr lang="fr-FR" dirty="0" smtClean="0"/>
              <a:t> :</a:t>
            </a:r>
          </a:p>
          <a:p>
            <a:r>
              <a:rPr lang="fr-FR" dirty="0" smtClean="0"/>
              <a:t>- calculer précisément ces biais ;</a:t>
            </a:r>
          </a:p>
          <a:p>
            <a:r>
              <a:rPr lang="fr-FR" dirty="0" smtClean="0"/>
              <a:t>- s’en servir pour prédire la position des structures secondaires (hélices, feuillets et coudes )</a:t>
            </a:r>
          </a:p>
          <a:p>
            <a:r>
              <a:rPr lang="fr-FR" dirty="0" smtClean="0"/>
              <a:t> - Exploiter la répartition  non uniforme des acides aminés dans les structures d'hélice α ou de feuillet β.</a:t>
            </a:r>
          </a:p>
          <a:p>
            <a:endParaRPr lang="fr-FR" dirty="0"/>
          </a:p>
        </p:txBody>
      </p:sp>
      <p:sp>
        <p:nvSpPr>
          <p:cNvPr id="64513" name="Rectangle 1"/>
          <p:cNvSpPr>
            <a:spLocks noChangeArrowheads="1"/>
          </p:cNvSpPr>
          <p:nvPr/>
        </p:nvSpPr>
        <p:spPr bwMode="auto">
          <a:xfrm>
            <a:off x="0" y="4143380"/>
            <a:ext cx="930895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Pour chaque acide aminé sont déterminés empiriquement  ( voir TD)des coefficients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 reflétant la propension de l'acide aminé à figurer dans une d'hélice α ou de feuillet β…….</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P(h) propension à figurer dans hélice α</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P(f)  propension à figurer dans feuillet β </a:t>
            </a:r>
            <a:endParaRPr kumimoji="0" lang="fr-FR"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428605"/>
            <a:ext cx="5214974" cy="2585323"/>
          </a:xfrm>
          <a:prstGeom prst="rect">
            <a:avLst/>
          </a:prstGeom>
          <a:noFill/>
        </p:spPr>
        <p:txBody>
          <a:bodyPr wrap="square" rtlCol="0">
            <a:spAutoFit/>
          </a:bodyPr>
          <a:lstStyle/>
          <a:p>
            <a:r>
              <a:rPr lang="fr-FR" b="1" dirty="0" smtClean="0"/>
              <a:t>Règles pour une hélice α :</a:t>
            </a:r>
            <a:endParaRPr lang="fr-FR" dirty="0" smtClean="0"/>
          </a:p>
          <a:p>
            <a:r>
              <a:rPr lang="fr-FR" b="1" dirty="0" smtClean="0"/>
              <a:t>- </a:t>
            </a:r>
            <a:r>
              <a:rPr lang="fr-FR" dirty="0" smtClean="0"/>
              <a:t>Identifier les régions de 6 résidus consécutifs pour lesquels les 2/3 des résidus sont P(h) &gt;100</a:t>
            </a:r>
          </a:p>
          <a:p>
            <a:r>
              <a:rPr lang="fr-FR" dirty="0" smtClean="0"/>
              <a:t>  Etendre ces régions dans les deux directions jusqu’à atteindre 4 résidus  consécutifs de P(h) moyen &lt; 100</a:t>
            </a:r>
          </a:p>
          <a:p>
            <a:r>
              <a:rPr lang="fr-FR" dirty="0" smtClean="0"/>
              <a:t> Les régions pour lesquelles P(h) &gt;  P(f) sont déclarées hélice α.</a:t>
            </a:r>
          </a:p>
          <a:p>
            <a:endParaRPr lang="fr-FR" dirty="0"/>
          </a:p>
        </p:txBody>
      </p:sp>
      <p:sp>
        <p:nvSpPr>
          <p:cNvPr id="65537" name="Rectangle 1"/>
          <p:cNvSpPr>
            <a:spLocks noChangeArrowheads="1"/>
          </p:cNvSpPr>
          <p:nvPr/>
        </p:nvSpPr>
        <p:spPr bwMode="auto">
          <a:xfrm>
            <a:off x="1" y="3255063"/>
            <a:ext cx="550069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mj-lt"/>
                <a:ea typeface="Calibri" pitchFamily="34" charset="0"/>
                <a:cs typeface="Times New Roman" pitchFamily="18" charset="0"/>
              </a:rPr>
              <a:t>Règles pour un feuillet β :</a:t>
            </a:r>
          </a:p>
          <a:p>
            <a:pPr marL="0" marR="0" lvl="0" indent="0" algn="l" defTabSz="914400" rtl="0" eaLnBrk="1" fontAlgn="base" latinLnBrk="0" hangingPunct="1">
              <a:lnSpc>
                <a:spcPct val="100000"/>
              </a:lnSpc>
              <a:spcBef>
                <a:spcPct val="0"/>
              </a:spcBef>
              <a:spcAft>
                <a:spcPct val="0"/>
              </a:spcAft>
              <a:buClrTx/>
              <a:buSzTx/>
              <a:buFontTx/>
              <a:buNone/>
              <a:tabLst/>
            </a:pPr>
            <a:endParaRPr lang="fr-FR" b="1" dirty="0" smtClean="0">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Identifier les régions de 5 résidus consécutifs pour lesquels3 résidus au moins satisfont à  P(f )&gt; 100</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 Etendre ces régions </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Les régions pour lesquels P(f) &gt; 105 et P(f) &gt; P(h)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sont déclarées feuillet β</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 Indice de  Correction : 60%</a:t>
            </a: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5" name="Image 4"/>
          <p:cNvPicPr/>
          <p:nvPr/>
        </p:nvPicPr>
        <p:blipFill>
          <a:blip r:embed="rId2"/>
          <a:srcRect/>
          <a:stretch>
            <a:fillRect/>
          </a:stretch>
        </p:blipFill>
        <p:spPr bwMode="auto">
          <a:xfrm>
            <a:off x="5643570" y="1285860"/>
            <a:ext cx="3000396"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76"/>
            <a:ext cx="8305800" cy="1143000"/>
          </a:xfrm>
        </p:spPr>
        <p:txBody>
          <a:bodyPr>
            <a:normAutofit/>
          </a:bodyPr>
          <a:lstStyle/>
          <a:p>
            <a:r>
              <a:rPr lang="fr-FR" sz="2000" dirty="0" smtClean="0"/>
              <a:t>Structure tertiaire </a:t>
            </a:r>
            <a:endParaRPr lang="fr-FR" sz="2000" dirty="0"/>
          </a:p>
        </p:txBody>
      </p:sp>
      <p:pic>
        <p:nvPicPr>
          <p:cNvPr id="3" name="Image 2" descr="C:\Users\Maison\Desktop\1070-21-conformation.jpg"/>
          <p:cNvPicPr/>
          <p:nvPr/>
        </p:nvPicPr>
        <p:blipFill>
          <a:blip r:embed="rId3"/>
          <a:stretch>
            <a:fillRect/>
          </a:stretch>
        </p:blipFill>
        <p:spPr bwMode="auto">
          <a:xfrm>
            <a:off x="285720" y="1785926"/>
            <a:ext cx="4714908" cy="3714776"/>
          </a:xfrm>
          <a:prstGeom prst="rect">
            <a:avLst/>
          </a:prstGeom>
          <a:solidFill>
            <a:schemeClr val="bg1">
              <a:alpha val="32000"/>
            </a:schemeClr>
          </a:solidFill>
          <a:ln>
            <a:noFill/>
          </a:ln>
        </p:spPr>
      </p:pic>
      <p:sp>
        <p:nvSpPr>
          <p:cNvPr id="4" name="ZoneTexte 3"/>
          <p:cNvSpPr txBox="1"/>
          <p:nvPr/>
        </p:nvSpPr>
        <p:spPr>
          <a:xfrm>
            <a:off x="500034" y="1071546"/>
            <a:ext cx="7572428" cy="369332"/>
          </a:xfrm>
          <a:prstGeom prst="rect">
            <a:avLst/>
          </a:prstGeom>
          <a:noFill/>
        </p:spPr>
        <p:txBody>
          <a:bodyPr wrap="square" rtlCol="0">
            <a:spAutoFit/>
          </a:bodyPr>
          <a:lstStyle/>
          <a:p>
            <a:r>
              <a:rPr lang="fr-FR" dirty="0" smtClean="0"/>
              <a:t>Forces de maintien de la structure tertiaire </a:t>
            </a:r>
            <a:endParaRPr lang="fr-FR" dirty="0"/>
          </a:p>
        </p:txBody>
      </p:sp>
      <p:sp>
        <p:nvSpPr>
          <p:cNvPr id="5" name="ZoneTexte 4"/>
          <p:cNvSpPr txBox="1"/>
          <p:nvPr/>
        </p:nvSpPr>
        <p:spPr>
          <a:xfrm>
            <a:off x="5286380" y="2143116"/>
            <a:ext cx="3786214" cy="2523768"/>
          </a:xfrm>
          <a:prstGeom prst="rect">
            <a:avLst/>
          </a:prstGeom>
          <a:noFill/>
        </p:spPr>
        <p:txBody>
          <a:bodyPr wrap="square" rtlCol="0">
            <a:spAutoFit/>
          </a:bodyPr>
          <a:lstStyle/>
          <a:p>
            <a:r>
              <a:rPr lang="fr-FR" sz="1400" b="1" dirty="0" smtClean="0"/>
              <a:t>Les </a:t>
            </a:r>
            <a:r>
              <a:rPr lang="fr-FR" sz="1400" dirty="0" smtClean="0"/>
              <a:t>liaisons ioniques</a:t>
            </a:r>
            <a:r>
              <a:rPr lang="fr-FR" sz="1400" b="1" dirty="0" smtClean="0"/>
              <a:t> sont des </a:t>
            </a:r>
            <a:r>
              <a:rPr lang="fr-FR" sz="1400" b="1" i="1" dirty="0" smtClean="0"/>
              <a:t>liaisons faibles résultant de l'attraction entre deux groupes polaires de charges </a:t>
            </a:r>
            <a:r>
              <a:rPr lang="fr-FR" sz="1400" b="1" i="1" dirty="0" err="1" smtClean="0"/>
              <a:t>opposées</a:t>
            </a:r>
            <a:r>
              <a:rPr lang="fr-FR" sz="1400" dirty="0" err="1" smtClean="0"/>
              <a:t>Ces</a:t>
            </a:r>
            <a:r>
              <a:rPr lang="fr-FR" sz="1400" dirty="0" smtClean="0"/>
              <a:t>  interactions charge-charge se font donc  entre résidus de charge inverse comme K et R d'une part et D et E d'autre part ( -NH3</a:t>
            </a:r>
            <a:r>
              <a:rPr lang="fr-FR" sz="1400" baseline="30000" dirty="0" smtClean="0"/>
              <a:t>+</a:t>
            </a:r>
            <a:r>
              <a:rPr lang="fr-FR" sz="1400" dirty="0" smtClean="0"/>
              <a:t> vs COO</a:t>
            </a:r>
            <a:r>
              <a:rPr lang="fr-FR" sz="1400" baseline="30000" dirty="0" smtClean="0"/>
              <a:t>-</a:t>
            </a:r>
            <a:r>
              <a:rPr lang="fr-FR" sz="1400" dirty="0" smtClean="0"/>
              <a:t>). Quand une telle interaction est enfouie dans une protéine globulaire, à l'abri de l'eau, on dit qu'il s'agit d'un pont de sel </a:t>
            </a:r>
            <a:r>
              <a:rPr lang="fr-FR" sz="1400" i="1" dirty="0" smtClean="0"/>
              <a:t>(</a:t>
            </a:r>
            <a:r>
              <a:rPr lang="fr-FR" sz="1400" i="1" dirty="0" err="1" smtClean="0"/>
              <a:t>salt</a:t>
            </a:r>
            <a:r>
              <a:rPr lang="fr-FR" sz="1400" i="1" dirty="0" smtClean="0"/>
              <a:t> bridge)</a:t>
            </a:r>
            <a:r>
              <a:rPr lang="fr-FR" sz="1400" dirty="0" smtClean="0"/>
              <a:t>.</a:t>
            </a:r>
          </a:p>
          <a:p>
            <a:endParaRPr lang="fr-FR" dirty="0"/>
          </a:p>
        </p:txBody>
      </p:sp>
      <p:sp>
        <p:nvSpPr>
          <p:cNvPr id="1026" name="Rectangle 2"/>
          <p:cNvSpPr>
            <a:spLocks noChangeArrowheads="1"/>
          </p:cNvSpPr>
          <p:nvPr/>
        </p:nvSpPr>
        <p:spPr bwMode="auto">
          <a:xfrm>
            <a:off x="4929190" y="1097171"/>
            <a:ext cx="4000528" cy="3832027"/>
          </a:xfrm>
          <a:prstGeom prst="rect">
            <a:avLst/>
          </a:prstGeom>
          <a:noFill/>
          <a:ln w="9525">
            <a:noFill/>
            <a:miter lim="800000"/>
            <a:headEnd/>
            <a:tailEnd/>
          </a:ln>
          <a:effectLst/>
        </p:spPr>
        <p:txBody>
          <a:bodyPr vert="horz" wrap="square" lIns="228528" tIns="228528" rIns="91440" bIns="12219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600" b="1" i="0" u="none" strike="noStrike" cap="none" normalizeH="0" baseline="0" dirty="0" smtClean="0">
                <a:ln>
                  <a:noFill/>
                </a:ln>
                <a:effectLst/>
                <a:latin typeface="Times New Roman" pitchFamily="18" charset="0"/>
                <a:ea typeface="Times New Roman" pitchFamily="18" charset="0"/>
                <a:cs typeface="Times New Roman" pitchFamily="18" charset="0"/>
              </a:rPr>
              <a:t>Les liaisons hydrog</a:t>
            </a:r>
            <a:r>
              <a:rPr kumimoji="0" lang="fr-FR" sz="1600" b="1" i="0" u="none" strike="noStrike" cap="none" normalizeH="0" baseline="0" dirty="0" smtClean="0">
                <a:ln>
                  <a:noFill/>
                </a:ln>
                <a:effectLst/>
                <a:latin typeface="Cambria"/>
                <a:ea typeface="Times New Roman" pitchFamily="18" charset="0"/>
                <a:cs typeface="Times New Roman" pitchFamily="18" charset="0"/>
              </a:rPr>
              <a:t>è</a:t>
            </a:r>
            <a:r>
              <a:rPr kumimoji="0" lang="fr-FR" sz="1600" b="1" i="0" u="none" strike="noStrike" cap="none" normalizeH="0" baseline="0" dirty="0" smtClean="0">
                <a:ln>
                  <a:noFill/>
                </a:ln>
                <a:effectLst/>
                <a:latin typeface="Times New Roman" pitchFamily="18" charset="0"/>
                <a:ea typeface="Times New Roman" pitchFamily="18" charset="0"/>
                <a:cs typeface="Times New Roman" pitchFamily="18" charset="0"/>
              </a:rPr>
              <a:t>nes</a:t>
            </a:r>
            <a:endParaRPr kumimoji="0" lang="fr-FR" sz="14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Calibri" pitchFamily="34" charset="0"/>
                <a:cs typeface="Times New Roman" pitchFamily="18" charset="0"/>
              </a:rPr>
              <a:t>Deux atomes </a:t>
            </a:r>
            <a:r>
              <a:rPr kumimoji="0" lang="fr-FR" sz="1400" b="0" i="0" u="none" strike="noStrike" cap="none" normalizeH="0" baseline="0" dirty="0" err="1" smtClean="0">
                <a:ln>
                  <a:noFill/>
                </a:ln>
                <a:effectLst/>
                <a:latin typeface="Arial" pitchFamily="34" charset="0"/>
                <a:ea typeface="Calibri" pitchFamily="34" charset="0"/>
                <a:cs typeface="Times New Roman" pitchFamily="18" charset="0"/>
              </a:rPr>
              <a:t>électro-négatifs</a:t>
            </a:r>
            <a:r>
              <a:rPr kumimoji="0" lang="fr-FR" sz="1400" b="0" i="0" u="none" strike="noStrike" cap="none" normalizeH="0" baseline="0" dirty="0" smtClean="0">
                <a:ln>
                  <a:noFill/>
                </a:ln>
                <a:effectLst/>
                <a:latin typeface="Arial" pitchFamily="34" charset="0"/>
                <a:ea typeface="Calibri" pitchFamily="34" charset="0"/>
                <a:cs typeface="Times New Roman" pitchFamily="18" charset="0"/>
              </a:rPr>
              <a:t> se partagent inégalement un atome d'hydrogène.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Calibri" pitchFamily="34" charset="0"/>
                <a:cs typeface="Times New Roman" pitchFamily="18" charset="0"/>
              </a:rPr>
              <a:t>Un atome est lié par covalence à l'H, c'est l'atome donneur. L'autre atome est l'atome accepteur. Généralement on observe cette liaison entre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Calibri" pitchFamily="34" charset="0"/>
                <a:cs typeface="Times New Roman" pitchFamily="18" charset="0"/>
              </a:rPr>
              <a:t>les éléments de deux liaisons peptidiques. On les trouve également associant les radicaux des acides aminés polaires. Elles sont faible</a:t>
            </a:r>
          </a:p>
          <a:p>
            <a:pPr marL="0" marR="0" lvl="0" indent="0" algn="l" defTabSz="914400" rtl="0" eaLnBrk="0" fontAlgn="base" latinLnBrk="0" hangingPunct="0">
              <a:lnSpc>
                <a:spcPct val="100000"/>
              </a:lnSpc>
              <a:spcBef>
                <a:spcPct val="0"/>
              </a:spcBef>
              <a:spcAft>
                <a:spcPct val="0"/>
              </a:spcAft>
              <a:buClrTx/>
              <a:buSzTx/>
              <a:buFontTx/>
              <a:buNone/>
              <a:tabLst/>
            </a:pPr>
            <a:endParaRPr lang="fr-FR" sz="14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Calibri" pitchFamily="34" charset="0"/>
                <a:cs typeface="Times New Roman" pitchFamily="18" charset="0"/>
              </a:rPr>
              <a:t>s et instables mais ces défauts sont compensés par leur très grand nombre qui leur permet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Calibri" pitchFamily="34" charset="0"/>
                <a:cs typeface="Times New Roman" pitchFamily="18" charset="0"/>
              </a:rPr>
              <a:t>d'avoir un rôle essentiel dans le maintien de la structure </a:t>
            </a:r>
            <a:r>
              <a:rPr kumimoji="0" lang="fr-FR" sz="1400" b="0" i="0" u="none" strike="noStrike" cap="none" normalizeH="0" baseline="0" dirty="0" err="1" smtClean="0">
                <a:ln>
                  <a:noFill/>
                </a:ln>
                <a:effectLst/>
                <a:latin typeface="Arial" pitchFamily="34" charset="0"/>
                <a:ea typeface="Calibri" pitchFamily="34" charset="0"/>
                <a:cs typeface="Times New Roman" pitchFamily="18" charset="0"/>
              </a:rPr>
              <a:t>secondo</a:t>
            </a:r>
            <a:r>
              <a:rPr kumimoji="0" lang="fr-FR" sz="1400" b="0" i="0" u="none" strike="noStrike" cap="none" normalizeH="0" baseline="0" dirty="0" smtClean="0">
                <a:ln>
                  <a:noFill/>
                </a:ln>
                <a:effectLst/>
                <a:latin typeface="Arial" pitchFamily="34" charset="0"/>
                <a:ea typeface="Calibri" pitchFamily="34" charset="0"/>
                <a:cs typeface="Times New Roman" pitchFamily="18" charset="0"/>
              </a:rPr>
              <a:t>-tertiaire.</a:t>
            </a:r>
            <a:r>
              <a:rPr kumimoji="0" lang="fr-FR" sz="1000" b="0" i="0" u="none" strike="noStrike" cap="none" normalizeH="0" baseline="0" dirty="0" smtClean="0">
                <a:ln>
                  <a:noFill/>
                </a:ln>
                <a:effectLst/>
                <a:latin typeface="Arial" pitchFamily="34" charset="0"/>
                <a:cs typeface="Arial" pitchFamily="34" charset="0"/>
              </a:rPr>
              <a:t> </a:t>
            </a:r>
            <a:endParaRPr kumimoji="0" lang="fr-FR" sz="2400" b="0" i="0" u="none" strike="noStrike" cap="none" normalizeH="0" baseline="0" dirty="0" smtClean="0">
              <a:ln>
                <a:noFill/>
              </a:ln>
              <a:effectLst/>
              <a:latin typeface="Arial" pitchFamily="34" charset="0"/>
              <a:cs typeface="Arial" pitchFamily="34" charset="0"/>
            </a:endParaRPr>
          </a:p>
        </p:txBody>
      </p:sp>
      <p:sp>
        <p:nvSpPr>
          <p:cNvPr id="10" name="ZoneTexte 9"/>
          <p:cNvSpPr txBox="1"/>
          <p:nvPr/>
        </p:nvSpPr>
        <p:spPr>
          <a:xfrm>
            <a:off x="428596" y="5857892"/>
            <a:ext cx="4214842" cy="369332"/>
          </a:xfrm>
          <a:prstGeom prst="rect">
            <a:avLst/>
          </a:prstGeom>
          <a:noFill/>
        </p:spPr>
        <p:txBody>
          <a:bodyPr wrap="square" rtlCol="0">
            <a:spAutoFit/>
          </a:bodyPr>
          <a:lstStyle/>
          <a:p>
            <a:endParaRPr lang="fr-FR" dirty="0"/>
          </a:p>
        </p:txBody>
      </p:sp>
      <p:sp>
        <p:nvSpPr>
          <p:cNvPr id="1028" name="Rectangle 4"/>
          <p:cNvSpPr>
            <a:spLocks noChangeArrowheads="1"/>
          </p:cNvSpPr>
          <p:nvPr/>
        </p:nvSpPr>
        <p:spPr bwMode="auto">
          <a:xfrm>
            <a:off x="4929190" y="1159077"/>
            <a:ext cx="421420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200" b="1" i="0" u="none" strike="noStrike" cap="none" normalizeH="0" baseline="0" dirty="0" smtClean="0">
                <a:ln>
                  <a:noFill/>
                </a:ln>
                <a:effectLst/>
                <a:latin typeface="Calibri" pitchFamily="34" charset="0"/>
                <a:ea typeface="Times New Roman" pitchFamily="18" charset="0"/>
                <a:cs typeface="Times New Roman" pitchFamily="18" charset="0"/>
              </a:rPr>
              <a:t>Interactions hydrophobes</a:t>
            </a:r>
            <a:r>
              <a:rPr kumimoji="0" lang="fr-FR" sz="1200" b="0" i="0" u="none" strike="noStrike" cap="none" normalizeH="0" baseline="0" dirty="0" smtClean="0">
                <a:ln>
                  <a:noFill/>
                </a:ln>
                <a:effectLst/>
                <a:latin typeface="Calibri" pitchFamily="34" charset="0"/>
                <a:ea typeface="Times New Roman" pitchFamily="18" charset="0"/>
                <a:cs typeface="Times New Roman" pitchFamily="18" charset="0"/>
              </a:rPr>
              <a:t> :</a:t>
            </a:r>
            <a:endParaRPr kumimoji="0" lang="fr-FR"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Calibri" pitchFamily="34" charset="0"/>
                <a:ea typeface="Times New Roman" pitchFamily="18" charset="0"/>
                <a:cs typeface="Times New Roman" pitchFamily="18" charset="0"/>
              </a:rPr>
              <a:t> Entre groupes hydrophobiques comme les groupements cycliques de la phénylalanine et de la tyrosine. De telles interactions excluent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Calibri" pitchFamily="34" charset="0"/>
                <a:ea typeface="Times New Roman" pitchFamily="18" charset="0"/>
                <a:cs typeface="Times New Roman" pitchFamily="18" charset="0"/>
              </a:rPr>
              <a:t> les molécules d'eau. </a:t>
            </a:r>
            <a:endPar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Elles s'effectuent entre deux molécules non polaires. En présence d'eau, celles-ci auront tendance à s'associer pour exclure l'eau. Par exemple dans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 les protéines globulaires solubles, la </a:t>
            </a:r>
            <a:r>
              <a:rPr kumimoji="0" lang="fr-FR" sz="1200" b="1" i="0" u="none" strike="noStrike" cap="none" normalizeH="0" baseline="0" dirty="0" smtClean="0">
                <a:ln>
                  <a:noFill/>
                </a:ln>
                <a:effectLst/>
                <a:latin typeface="Arial" pitchFamily="34" charset="0"/>
                <a:ea typeface="Calibri" pitchFamily="34" charset="0"/>
                <a:cs typeface="Arial" pitchFamily="34" charset="0"/>
              </a:rPr>
              <a:t>zone hydrophobe</a:t>
            </a: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 (les groupements apolaires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est enfouie à l'intérieur de la molécule, excluant l'eau. Ce phénomène stabilise les structures tertiaires.</a:t>
            </a:r>
            <a:b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br>
            <a:r>
              <a:rPr kumimoji="0" lang="fr-FR"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fr-FR"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ZoneTexte 12"/>
          <p:cNvSpPr txBox="1"/>
          <p:nvPr/>
        </p:nvSpPr>
        <p:spPr>
          <a:xfrm>
            <a:off x="357158" y="0"/>
            <a:ext cx="3929090" cy="369332"/>
          </a:xfrm>
          <a:prstGeom prst="rect">
            <a:avLst/>
          </a:prstGeom>
          <a:noFill/>
        </p:spPr>
        <p:txBody>
          <a:bodyPr wrap="square" rtlCol="0">
            <a:spAutoFit/>
          </a:bodyPr>
          <a:lstStyle/>
          <a:p>
            <a:endParaRPr lang="fr-FR" dirty="0"/>
          </a:p>
        </p:txBody>
      </p:sp>
      <p:sp>
        <p:nvSpPr>
          <p:cNvPr id="1029" name="Rectangle 5"/>
          <p:cNvSpPr>
            <a:spLocks noChangeArrowheads="1"/>
          </p:cNvSpPr>
          <p:nvPr/>
        </p:nvSpPr>
        <p:spPr bwMode="auto">
          <a:xfrm>
            <a:off x="4929190" y="1857365"/>
            <a:ext cx="429415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imes New Roman" pitchFamily="18" charset="0"/>
                <a:ea typeface="Calibri" pitchFamily="34" charset="0"/>
                <a:cs typeface="Times New Roman" pitchFamily="18" charset="0"/>
              </a:rPr>
              <a:t>Forces de Van der </a:t>
            </a:r>
            <a:r>
              <a:rPr kumimoji="0" lang="fr-FR" sz="1200" b="1" i="0" u="none" strike="noStrike" cap="none" normalizeH="0" baseline="0" dirty="0" err="1" smtClean="0">
                <a:ln>
                  <a:noFill/>
                </a:ln>
                <a:effectLst/>
                <a:latin typeface="Times New Roman" pitchFamily="18" charset="0"/>
                <a:ea typeface="Calibri" pitchFamily="34" charset="0"/>
                <a:cs typeface="Times New Roman" pitchFamily="18" charset="0"/>
              </a:rPr>
              <a:t>Waals</a:t>
            </a:r>
            <a:r>
              <a:rPr kumimoji="0" lang="fr-FR" sz="1200" b="0" i="0" u="none" strike="noStrike" cap="none" normalizeH="0" baseline="0" dirty="0" smtClean="0">
                <a:ln>
                  <a:noFill/>
                </a:ln>
                <a:effectLst/>
                <a:latin typeface="Calibri"/>
                <a:ea typeface="Calibri" pitchFamily="34" charset="0"/>
                <a:cs typeface="Times New Roman" pitchFamily="18" charset="0"/>
              </a:rPr>
              <a:t> </a:t>
            </a: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Cette liaison se fait pour n'importe quel atome mais </a:t>
            </a:r>
            <a:r>
              <a:rPr kumimoji="0" lang="fr-FR" sz="1200" b="0" i="0" u="none" strike="noStrike" cap="none" normalizeH="0" baseline="0" dirty="0" err="1" smtClean="0">
                <a:ln>
                  <a:noFill/>
                </a:ln>
                <a:effectLst/>
                <a:latin typeface="Times New Roman" pitchFamily="18" charset="0"/>
                <a:ea typeface="Calibri" pitchFamily="34" charset="0"/>
                <a:cs typeface="Times New Roman" pitchFamily="18" charset="0"/>
              </a:rPr>
              <a:t>nécessit</a:t>
            </a:r>
            <a:endPar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e une distance </a:t>
            </a:r>
          </a:p>
          <a:p>
            <a:pPr lvl="0" eaLnBrk="0" fontAlgn="base" hangingPunct="0">
              <a:spcBef>
                <a:spcPct val="0"/>
              </a:spcBef>
              <a:spcAft>
                <a:spcPct val="0"/>
              </a:spcAft>
            </a:pP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entre atomes faible : </a:t>
            </a:r>
            <a:r>
              <a:rPr kumimoji="0" lang="fr-FR" sz="1200" b="1" i="0" u="none" strike="noStrike" cap="none" normalizeH="0" baseline="0" dirty="0" smtClean="0">
                <a:ln>
                  <a:noFill/>
                </a:ln>
                <a:effectLst/>
                <a:latin typeface="Arial" pitchFamily="34" charset="0"/>
                <a:ea typeface="Calibri" pitchFamily="34" charset="0"/>
                <a:cs typeface="Arial" pitchFamily="34" charset="0"/>
              </a:rPr>
              <a:t>moins de 5 angström</a:t>
            </a: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 </a:t>
            </a:r>
            <a:r>
              <a:rPr lang="fr-FR" sz="1200" dirty="0" smtClean="0"/>
              <a:t>deux atomes,</a:t>
            </a:r>
          </a:p>
          <a:p>
            <a:pPr lvl="0" eaLnBrk="0" fontAlgn="base" hangingPunct="0">
              <a:spcBef>
                <a:spcPct val="0"/>
              </a:spcBef>
              <a:spcAft>
                <a:spcPct val="0"/>
              </a:spcAft>
            </a:pPr>
            <a:r>
              <a:rPr lang="fr-FR" sz="1200" dirty="0" smtClean="0"/>
              <a:t> même neutres, </a:t>
            </a:r>
          </a:p>
          <a:p>
            <a:pPr lvl="0" eaLnBrk="0" fontAlgn="base" hangingPunct="0">
              <a:spcBef>
                <a:spcPct val="0"/>
              </a:spcBef>
              <a:spcAft>
                <a:spcPct val="0"/>
              </a:spcAft>
            </a:pPr>
            <a:r>
              <a:rPr lang="fr-FR" sz="1200" dirty="0" smtClean="0"/>
              <a:t>peuvent développer une interaction faible Leur faiblesse est </a:t>
            </a:r>
          </a:p>
          <a:p>
            <a:pPr lvl="0" eaLnBrk="0" fontAlgn="base" hangingPunct="0">
              <a:spcBef>
                <a:spcPct val="0"/>
              </a:spcBef>
              <a:spcAft>
                <a:spcPct val="0"/>
              </a:spcAft>
            </a:pPr>
            <a:r>
              <a:rPr lang="fr-FR" sz="1200" dirty="0" smtClean="0"/>
              <a:t>compensée par </a:t>
            </a:r>
          </a:p>
          <a:p>
            <a:pPr lvl="0" eaLnBrk="0" fontAlgn="base" hangingPunct="0">
              <a:spcBef>
                <a:spcPct val="0"/>
              </a:spcBef>
              <a:spcAft>
                <a:spcPct val="0"/>
              </a:spcAft>
            </a:pPr>
            <a:r>
              <a:rPr lang="fr-FR" sz="1200" dirty="0" smtClean="0"/>
              <a:t>leur nombre considérable, notamment lors de l'ajustement de </a:t>
            </a:r>
          </a:p>
          <a:p>
            <a:pPr lvl="0" eaLnBrk="0" fontAlgn="base" hangingPunct="0">
              <a:spcBef>
                <a:spcPct val="0"/>
              </a:spcBef>
              <a:spcAft>
                <a:spcPct val="0"/>
              </a:spcAft>
            </a:pPr>
            <a:r>
              <a:rPr lang="fr-FR" sz="1200" dirty="0" smtClean="0"/>
              <a:t>deux surfaces </a:t>
            </a:r>
            <a:r>
              <a:rPr lang="fr-FR" sz="1200" dirty="0" err="1" smtClean="0"/>
              <a:t>macro-moléculaires</a:t>
            </a:r>
            <a:r>
              <a:rPr lang="fr-FR" sz="1200" dirty="0" smtClean="0"/>
              <a:t>.</a:t>
            </a:r>
            <a:br>
              <a:rPr lang="fr-FR" sz="1200" dirty="0" smtClean="0"/>
            </a:br>
            <a:endParaRPr lang="fr-FR" sz="1200" dirty="0" smtClean="0"/>
          </a:p>
          <a:p>
            <a:pPr lvl="0" eaLnBrk="0" fontAlgn="base" hangingPunct="0">
              <a:spcBef>
                <a:spcPct val="0"/>
              </a:spcBef>
              <a:spcAft>
                <a:spcPct val="0"/>
              </a:spcAft>
            </a:pPr>
            <a:endPar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effectLst/>
              <a:latin typeface="Arial" pitchFamily="34" charset="0"/>
              <a:cs typeface="Arial" pitchFamily="34" charset="0"/>
            </a:endParaRPr>
          </a:p>
        </p:txBody>
      </p:sp>
      <p:sp>
        <p:nvSpPr>
          <p:cNvPr id="1030" name="Rectangle 6"/>
          <p:cNvSpPr>
            <a:spLocks noChangeArrowheads="1"/>
          </p:cNvSpPr>
          <p:nvPr/>
        </p:nvSpPr>
        <p:spPr bwMode="auto">
          <a:xfrm>
            <a:off x="5020366" y="1328496"/>
            <a:ext cx="4158511"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Times New Roman" pitchFamily="18" charset="0"/>
                <a:ea typeface="Calibri" pitchFamily="34" charset="0"/>
                <a:cs typeface="Times New Roman" pitchFamily="18" charset="0"/>
              </a:rPr>
              <a:t>Ponts disulfures</a:t>
            </a:r>
            <a:r>
              <a:rPr kumimoji="0" lang="fr-FR" sz="1600" b="0" i="0" u="none" strike="noStrike" cap="none" normalizeH="0" baseline="0" dirty="0" smtClean="0">
                <a:ln>
                  <a:noFill/>
                </a:ln>
                <a:effectLst/>
                <a:latin typeface="Calibri"/>
                <a:ea typeface="Calibri" pitchFamily="34" charset="0"/>
                <a:cs typeface="Times New Roman" pitchFamily="18" charset="0"/>
              </a:rPr>
              <a:t> </a:t>
            </a:r>
            <a:r>
              <a:rPr kumimoji="0" lang="fr-FR" sz="16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fr-FR" sz="14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Times New Roman" pitchFamily="18" charset="0"/>
                <a:ea typeface="Calibri" pitchFamily="34" charset="0"/>
                <a:cs typeface="Times New Roman" pitchFamily="18" charset="0"/>
              </a:rPr>
              <a:t>Une cystéine oxydée peut former un lien covalent avec</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Times New Roman" pitchFamily="18" charset="0"/>
                <a:ea typeface="Calibri" pitchFamily="34" charset="0"/>
                <a:cs typeface="Times New Roman" pitchFamily="18" charset="0"/>
              </a:rPr>
              <a:t> une autre cystéine</a:t>
            </a:r>
          </a:p>
          <a:p>
            <a:pPr lvl="0" eaLnBrk="0" fontAlgn="base" hangingPunct="0">
              <a:spcBef>
                <a:spcPct val="0"/>
              </a:spcBef>
              <a:spcAft>
                <a:spcPct val="0"/>
              </a:spcAft>
            </a:pPr>
            <a:r>
              <a:rPr lang="fr-FR" sz="1400" dirty="0" smtClean="0"/>
              <a:t>conditions oxydantes (ce qui n'est pas le cas dans</a:t>
            </a:r>
          </a:p>
          <a:p>
            <a:pPr lvl="0" eaLnBrk="0" fontAlgn="base" hangingPunct="0">
              <a:spcBef>
                <a:spcPct val="0"/>
              </a:spcBef>
              <a:spcAft>
                <a:spcPct val="0"/>
              </a:spcAft>
            </a:pPr>
            <a:r>
              <a:rPr lang="fr-FR" sz="1400" dirty="0" smtClean="0"/>
              <a:t> le cytoplasme,</a:t>
            </a:r>
          </a:p>
          <a:p>
            <a:pPr lvl="0" eaLnBrk="0" fontAlgn="base" hangingPunct="0">
              <a:spcBef>
                <a:spcPct val="0"/>
              </a:spcBef>
              <a:spcAft>
                <a:spcPct val="0"/>
              </a:spcAft>
            </a:pPr>
            <a:r>
              <a:rPr lang="fr-FR" sz="1400" dirty="0" smtClean="0"/>
              <a:t> qui est légèrement réducteur). Les ponts</a:t>
            </a:r>
          </a:p>
          <a:p>
            <a:pPr lvl="0" eaLnBrk="0" fontAlgn="base" hangingPunct="0">
              <a:spcBef>
                <a:spcPct val="0"/>
              </a:spcBef>
              <a:spcAft>
                <a:spcPct val="0"/>
              </a:spcAft>
            </a:pPr>
            <a:r>
              <a:rPr lang="fr-FR" sz="1400" dirty="0" smtClean="0"/>
              <a:t> disulfures se forment donc dans la lumière du</a:t>
            </a:r>
          </a:p>
          <a:p>
            <a:pPr lvl="0" eaLnBrk="0" fontAlgn="base" hangingPunct="0">
              <a:spcBef>
                <a:spcPct val="0"/>
              </a:spcBef>
              <a:spcAft>
                <a:spcPct val="0"/>
              </a:spcAft>
            </a:pPr>
            <a:r>
              <a:rPr lang="fr-FR" sz="1400" dirty="0" smtClean="0"/>
              <a:t> réticulum</a:t>
            </a:r>
          </a:p>
          <a:p>
            <a:pPr lvl="0" eaLnBrk="0" fontAlgn="base" hangingPunct="0">
              <a:spcBef>
                <a:spcPct val="0"/>
              </a:spcBef>
              <a:spcAft>
                <a:spcPct val="0"/>
              </a:spcAft>
            </a:pPr>
            <a:r>
              <a:rPr lang="fr-FR" sz="1400" dirty="0" smtClean="0"/>
              <a:t> endoplasmique chez les cellules eucaryotes</a:t>
            </a:r>
            <a:endParaRPr kumimoji="0" lang="fr-FR" sz="14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fr-FR" sz="800" b="0" i="0" u="none" strike="noStrike" cap="none" normalizeH="0" baseline="0" dirty="0" smtClean="0">
                <a:ln>
                  <a:noFill/>
                </a:ln>
                <a:effectLst/>
                <a:latin typeface="Arial" pitchFamily="34" charset="0"/>
                <a:cs typeface="Arial" pitchFamily="34" charset="0"/>
              </a:rPr>
              <a:t> </a:t>
            </a:r>
            <a:endParaRPr kumimoji="0" lang="fr-FR" sz="1800" b="0" i="0" u="none" strike="noStrike" cap="none" normalizeH="0" baseline="0" dirty="0" smtClean="0">
              <a:ln>
                <a:noFill/>
              </a:ln>
              <a:effectLst/>
              <a:latin typeface="Arial" pitchFamily="34" charset="0"/>
              <a:cs typeface="Arial" pitchFamily="34" charset="0"/>
            </a:endParaRPr>
          </a:p>
        </p:txBody>
      </p:sp>
      <p:sp>
        <p:nvSpPr>
          <p:cNvPr id="17" name="ZoneTexte 16"/>
          <p:cNvSpPr txBox="1"/>
          <p:nvPr/>
        </p:nvSpPr>
        <p:spPr>
          <a:xfrm>
            <a:off x="4857752" y="1367885"/>
            <a:ext cx="4143404" cy="2846933"/>
          </a:xfrm>
          <a:prstGeom prst="rect">
            <a:avLst/>
          </a:prstGeom>
          <a:noFill/>
        </p:spPr>
        <p:txBody>
          <a:bodyPr wrap="square" rtlCol="0">
            <a:spAutoFit/>
          </a:bodyPr>
          <a:lstStyle/>
          <a:p>
            <a:r>
              <a:rPr lang="fr-FR" sz="1400" dirty="0" smtClean="0"/>
              <a:t>NB dans le RE : la PDI, ou </a:t>
            </a:r>
            <a:r>
              <a:rPr lang="fr-FR" sz="1400" i="1" dirty="0" err="1" smtClean="0"/>
              <a:t>protein</a:t>
            </a:r>
            <a:r>
              <a:rPr lang="fr-FR" sz="1400" i="1" dirty="0" smtClean="0"/>
              <a:t> </a:t>
            </a:r>
            <a:r>
              <a:rPr lang="fr-FR" sz="1400" i="1" dirty="0" err="1" smtClean="0"/>
              <a:t>disulfide</a:t>
            </a:r>
            <a:r>
              <a:rPr lang="fr-FR" sz="1400" i="1" dirty="0" smtClean="0"/>
              <a:t> </a:t>
            </a:r>
            <a:r>
              <a:rPr lang="fr-FR" sz="1400" i="1" dirty="0" err="1" smtClean="0"/>
              <a:t>isomerase</a:t>
            </a:r>
            <a:r>
              <a:rPr lang="fr-FR" sz="1400" dirty="0" smtClean="0"/>
              <a:t>. Celle-ci peut oxyder des cystéines réduites et les forcer à former un pont disulfure. La PDI, sous sa forme réduite, peut également briser un pont disulfure déjà établi en formant un pont temporaire avec une des deux cystéines impliquées, ce qui permet à la deuxième cystéine d'établir un pont ailleurs. Ce processus permet de briser les ponts disulfures établis par accident entre deux cystéines qui n'auraient pas dû être pontées, et permet ainsi à la protéine de retrouver une structure tertiaire plus stable.</a:t>
            </a:r>
          </a:p>
          <a:p>
            <a:r>
              <a:rPr lang="fr-FR" sz="1100" dirty="0" smtClean="0"/>
              <a:t> </a:t>
            </a:r>
            <a:endParaRPr lang="fr-F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026"/>
                                        </p:tgtEl>
                                        <p:attrNameLst>
                                          <p:attrName>ppt_x</p:attrName>
                                        </p:attrNameLst>
                                      </p:cBhvr>
                                      <p:tavLst>
                                        <p:tav tm="0">
                                          <p:val>
                                            <p:strVal val="ppt_x"/>
                                          </p:val>
                                        </p:tav>
                                        <p:tav tm="100000">
                                          <p:val>
                                            <p:strVal val="ppt_x"/>
                                          </p:val>
                                        </p:tav>
                                      </p:tavLst>
                                    </p:anim>
                                    <p:anim calcmode="lin" valueType="num">
                                      <p:cBhvr additive="base">
                                        <p:cTn id="31" dur="500"/>
                                        <p:tgtEl>
                                          <p:spTgt spid="1026"/>
                                        </p:tgtEl>
                                        <p:attrNameLst>
                                          <p:attrName>ppt_y</p:attrName>
                                        </p:attrNameLst>
                                      </p:cBhvr>
                                      <p:tavLst>
                                        <p:tav tm="0">
                                          <p:val>
                                            <p:strVal val="ppt_y"/>
                                          </p:val>
                                        </p:tav>
                                        <p:tav tm="100000">
                                          <p:val>
                                            <p:strVal val="1+ppt_h/2"/>
                                          </p:val>
                                        </p:tav>
                                      </p:tavLst>
                                    </p:anim>
                                    <p:set>
                                      <p:cBhvr>
                                        <p:cTn id="32" dur="1" fill="hold">
                                          <p:stCondLst>
                                            <p:cond delay="499"/>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028"/>
                                        </p:tgtEl>
                                        <p:attrNameLst>
                                          <p:attrName>ppt_x</p:attrName>
                                        </p:attrNameLst>
                                      </p:cBhvr>
                                      <p:tavLst>
                                        <p:tav tm="0">
                                          <p:val>
                                            <p:strVal val="ppt_x"/>
                                          </p:val>
                                        </p:tav>
                                        <p:tav tm="100000">
                                          <p:val>
                                            <p:strVal val="ppt_x"/>
                                          </p:val>
                                        </p:tav>
                                      </p:tavLst>
                                    </p:anim>
                                    <p:anim calcmode="lin" valueType="num">
                                      <p:cBhvr additive="base">
                                        <p:cTn id="43" dur="500"/>
                                        <p:tgtEl>
                                          <p:spTgt spid="1028"/>
                                        </p:tgtEl>
                                        <p:attrNameLst>
                                          <p:attrName>ppt_y</p:attrName>
                                        </p:attrNameLst>
                                      </p:cBhvr>
                                      <p:tavLst>
                                        <p:tav tm="0">
                                          <p:val>
                                            <p:strVal val="ppt_y"/>
                                          </p:val>
                                        </p:tav>
                                        <p:tav tm="100000">
                                          <p:val>
                                            <p:strVal val="1+ppt_h/2"/>
                                          </p:val>
                                        </p:tav>
                                      </p:tavLst>
                                    </p:anim>
                                    <p:set>
                                      <p:cBhvr>
                                        <p:cTn id="44" dur="1" fill="hold">
                                          <p:stCondLst>
                                            <p:cond delay="499"/>
                                          </p:stCondLst>
                                        </p:cTn>
                                        <p:tgtEl>
                                          <p:spTgt spid="10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9"/>
                                        </p:tgtEl>
                                        <p:attrNameLst>
                                          <p:attrName>style.visibility</p:attrName>
                                        </p:attrNameLst>
                                      </p:cBhvr>
                                      <p:to>
                                        <p:strVal val="visible"/>
                                      </p:to>
                                    </p:set>
                                    <p:anim calcmode="lin" valueType="num">
                                      <p:cBhvr additive="base">
                                        <p:cTn id="49" dur="500" fill="hold"/>
                                        <p:tgtEl>
                                          <p:spTgt spid="1029"/>
                                        </p:tgtEl>
                                        <p:attrNameLst>
                                          <p:attrName>ppt_x</p:attrName>
                                        </p:attrNameLst>
                                      </p:cBhvr>
                                      <p:tavLst>
                                        <p:tav tm="0">
                                          <p:val>
                                            <p:strVal val="#ppt_x"/>
                                          </p:val>
                                        </p:tav>
                                        <p:tav tm="100000">
                                          <p:val>
                                            <p:strVal val="#ppt_x"/>
                                          </p:val>
                                        </p:tav>
                                      </p:tavLst>
                                    </p:anim>
                                    <p:anim calcmode="lin" valueType="num">
                                      <p:cBhvr additive="base">
                                        <p:cTn id="5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1029"/>
                                        </p:tgtEl>
                                        <p:attrNameLst>
                                          <p:attrName>ppt_x</p:attrName>
                                        </p:attrNameLst>
                                      </p:cBhvr>
                                      <p:tavLst>
                                        <p:tav tm="0">
                                          <p:val>
                                            <p:strVal val="ppt_x"/>
                                          </p:val>
                                        </p:tav>
                                        <p:tav tm="100000">
                                          <p:val>
                                            <p:strVal val="ppt_x"/>
                                          </p:val>
                                        </p:tav>
                                      </p:tavLst>
                                    </p:anim>
                                    <p:anim calcmode="lin" valueType="num">
                                      <p:cBhvr additive="base">
                                        <p:cTn id="55" dur="500"/>
                                        <p:tgtEl>
                                          <p:spTgt spid="1029"/>
                                        </p:tgtEl>
                                        <p:attrNameLst>
                                          <p:attrName>ppt_y</p:attrName>
                                        </p:attrNameLst>
                                      </p:cBhvr>
                                      <p:tavLst>
                                        <p:tav tm="0">
                                          <p:val>
                                            <p:strVal val="ppt_y"/>
                                          </p:val>
                                        </p:tav>
                                        <p:tav tm="100000">
                                          <p:val>
                                            <p:strVal val="1+ppt_h/2"/>
                                          </p:val>
                                        </p:tav>
                                      </p:tavLst>
                                    </p:anim>
                                    <p:set>
                                      <p:cBhvr>
                                        <p:cTn id="56" dur="1" fill="hold">
                                          <p:stCondLst>
                                            <p:cond delay="499"/>
                                          </p:stCondLst>
                                        </p:cTn>
                                        <p:tgtEl>
                                          <p:spTgt spid="10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30"/>
                                        </p:tgtEl>
                                        <p:attrNameLst>
                                          <p:attrName>style.visibility</p:attrName>
                                        </p:attrNameLst>
                                      </p:cBhvr>
                                      <p:to>
                                        <p:strVal val="visible"/>
                                      </p:to>
                                    </p:set>
                                    <p:anim calcmode="lin" valueType="num">
                                      <p:cBhvr additive="base">
                                        <p:cTn id="61" dur="500" fill="hold"/>
                                        <p:tgtEl>
                                          <p:spTgt spid="1030"/>
                                        </p:tgtEl>
                                        <p:attrNameLst>
                                          <p:attrName>ppt_x</p:attrName>
                                        </p:attrNameLst>
                                      </p:cBhvr>
                                      <p:tavLst>
                                        <p:tav tm="0">
                                          <p:val>
                                            <p:strVal val="#ppt_x"/>
                                          </p:val>
                                        </p:tav>
                                        <p:tav tm="100000">
                                          <p:val>
                                            <p:strVal val="#ppt_x"/>
                                          </p:val>
                                        </p:tav>
                                      </p:tavLst>
                                    </p:anim>
                                    <p:anim calcmode="lin" valueType="num">
                                      <p:cBhvr additive="base">
                                        <p:cTn id="6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030"/>
                                        </p:tgtEl>
                                        <p:attrNameLst>
                                          <p:attrName>ppt_x</p:attrName>
                                        </p:attrNameLst>
                                      </p:cBhvr>
                                      <p:tavLst>
                                        <p:tav tm="0">
                                          <p:val>
                                            <p:strVal val="ppt_x"/>
                                          </p:val>
                                        </p:tav>
                                        <p:tav tm="100000">
                                          <p:val>
                                            <p:strVal val="ppt_x"/>
                                          </p:val>
                                        </p:tav>
                                      </p:tavLst>
                                    </p:anim>
                                    <p:anim calcmode="lin" valueType="num">
                                      <p:cBhvr additive="base">
                                        <p:cTn id="67" dur="500"/>
                                        <p:tgtEl>
                                          <p:spTgt spid="1030"/>
                                        </p:tgtEl>
                                        <p:attrNameLst>
                                          <p:attrName>ppt_y</p:attrName>
                                        </p:attrNameLst>
                                      </p:cBhvr>
                                      <p:tavLst>
                                        <p:tav tm="0">
                                          <p:val>
                                            <p:strVal val="ppt_y"/>
                                          </p:val>
                                        </p:tav>
                                        <p:tav tm="100000">
                                          <p:val>
                                            <p:strVal val="1+ppt_h/2"/>
                                          </p:val>
                                        </p:tav>
                                      </p:tavLst>
                                    </p:anim>
                                    <p:set>
                                      <p:cBhvr>
                                        <p:cTn id="68" dur="1" fill="hold">
                                          <p:stCondLst>
                                            <p:cond delay="499"/>
                                          </p:stCondLst>
                                        </p:cTn>
                                        <p:tgtEl>
                                          <p:spTgt spid="103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026" grpId="0"/>
      <p:bldP spid="1026" grpId="1"/>
      <p:bldP spid="1028" grpId="0"/>
      <p:bldP spid="1028" grpId="1"/>
      <p:bldP spid="1029" grpId="0"/>
      <p:bldP spid="1029" grpId="1"/>
      <p:bldP spid="1030" grpId="0"/>
      <p:bldP spid="1030" grpId="1"/>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653210"/>
          </a:xfrm>
        </p:spPr>
        <p:txBody>
          <a:bodyPr>
            <a:normAutofit fontScale="90000"/>
          </a:bodyPr>
          <a:lstStyle/>
          <a:p>
            <a:r>
              <a:rPr lang="fr-FR" sz="2000" b="1" i="1" dirty="0" smtClean="0"/>
              <a:t/>
            </a:r>
            <a:br>
              <a:rPr lang="fr-FR" sz="2000" b="1" i="1" dirty="0" smtClean="0"/>
            </a:br>
            <a:r>
              <a:rPr lang="fr-FR" sz="2000" b="1" i="1" dirty="0" smtClean="0"/>
              <a:t/>
            </a:r>
            <a:br>
              <a:rPr lang="fr-FR" sz="2000" b="1" i="1" dirty="0" smtClean="0"/>
            </a:br>
            <a:r>
              <a:rPr lang="fr-FR" sz="2000" b="1" i="1" dirty="0" smtClean="0"/>
              <a:t/>
            </a:r>
            <a:br>
              <a:rPr lang="fr-FR" sz="2000" b="1" i="1" dirty="0" smtClean="0"/>
            </a:br>
            <a:r>
              <a:rPr lang="fr-FR" sz="2000" b="1" i="1" dirty="0" smtClean="0"/>
              <a:t/>
            </a:r>
            <a:br>
              <a:rPr lang="fr-FR" sz="2000" b="1" i="1" dirty="0" smtClean="0"/>
            </a:br>
            <a:r>
              <a:rPr lang="fr-FR" sz="2000" b="1" i="1" dirty="0" smtClean="0"/>
              <a:t/>
            </a:r>
            <a:br>
              <a:rPr lang="fr-FR" sz="2000" b="1" i="1" dirty="0" smtClean="0"/>
            </a:br>
            <a:r>
              <a:rPr lang="fr-FR" dirty="0" smtClean="0"/>
              <a:t/>
            </a:r>
            <a:br>
              <a:rPr lang="fr-FR" dirty="0" smtClean="0"/>
            </a:br>
            <a:endParaRPr lang="fr-FR" dirty="0"/>
          </a:p>
        </p:txBody>
      </p:sp>
      <p:sp>
        <p:nvSpPr>
          <p:cNvPr id="3" name="Rectangle 2"/>
          <p:cNvSpPr/>
          <p:nvPr/>
        </p:nvSpPr>
        <p:spPr>
          <a:xfrm>
            <a:off x="142844" y="888856"/>
            <a:ext cx="7500990" cy="1754326"/>
          </a:xfrm>
          <a:prstGeom prst="rect">
            <a:avLst/>
          </a:prstGeom>
        </p:spPr>
        <p:txBody>
          <a:bodyPr wrap="square">
            <a:spAutoFit/>
          </a:bodyPr>
          <a:lstStyle/>
          <a:p>
            <a:r>
              <a:rPr lang="fr-FR" dirty="0" smtClean="0"/>
              <a:t>La forme de la molécule est déterminée par son affinité avec l’eau Hydrophile (chargée) / hydrophobe (non chargée). </a:t>
            </a:r>
            <a:br>
              <a:rPr lang="fr-FR" dirty="0" smtClean="0"/>
            </a:br>
            <a:r>
              <a:rPr lang="fr-FR" dirty="0" smtClean="0"/>
              <a:t>Hydrophile = liaisons H avec l’eau. Charges à l’extérieur de la molécule.</a:t>
            </a:r>
            <a:br>
              <a:rPr lang="fr-FR" dirty="0" smtClean="0"/>
            </a:br>
            <a:r>
              <a:rPr lang="fr-FR" dirty="0" smtClean="0"/>
              <a:t>Hydrophobe = pas de liaisons H avec l’eau. Liaisons H rassemblées au cœur de la protéine.</a:t>
            </a:r>
            <a:br>
              <a:rPr lang="fr-FR" dirty="0" smtClean="0"/>
            </a:br>
            <a:endParaRPr lang="fr-FR" dirty="0"/>
          </a:p>
        </p:txBody>
      </p:sp>
      <p:sp>
        <p:nvSpPr>
          <p:cNvPr id="4" name="Rectangle 3"/>
          <p:cNvSpPr/>
          <p:nvPr/>
        </p:nvSpPr>
        <p:spPr>
          <a:xfrm>
            <a:off x="428596" y="2354041"/>
            <a:ext cx="6429404" cy="646331"/>
          </a:xfrm>
          <a:prstGeom prst="rect">
            <a:avLst/>
          </a:prstGeom>
        </p:spPr>
        <p:txBody>
          <a:bodyPr wrap="square">
            <a:spAutoFit/>
          </a:bodyPr>
          <a:lstStyle/>
          <a:p>
            <a:r>
              <a:rPr lang="fr-FR" dirty="0" smtClean="0"/>
              <a:t>L’élaboration d’une structure tertiaire ne requiert pas d’énergie de la part de la cellule. C’est une forme spontanée. </a:t>
            </a:r>
            <a:endParaRPr lang="fr-FR" dirty="0"/>
          </a:p>
        </p:txBody>
      </p:sp>
      <p:sp>
        <p:nvSpPr>
          <p:cNvPr id="5" name="Rectangle 4"/>
          <p:cNvSpPr/>
          <p:nvPr/>
        </p:nvSpPr>
        <p:spPr>
          <a:xfrm>
            <a:off x="285720" y="3068421"/>
            <a:ext cx="8001056" cy="646331"/>
          </a:xfrm>
          <a:prstGeom prst="rect">
            <a:avLst/>
          </a:prstGeom>
        </p:spPr>
        <p:txBody>
          <a:bodyPr wrap="square">
            <a:spAutoFit/>
          </a:bodyPr>
          <a:lstStyle/>
          <a:p>
            <a:r>
              <a:rPr lang="fr-FR" dirty="0" smtClean="0"/>
              <a:t>La structure primaire est responsable de la structure tertiaire</a:t>
            </a:r>
          </a:p>
          <a:p>
            <a:r>
              <a:rPr lang="fr-FR" dirty="0" smtClean="0"/>
              <a:t> (disposition des radicaux).</a:t>
            </a:r>
            <a:endParaRPr lang="fr-FR" dirty="0"/>
          </a:p>
        </p:txBody>
      </p:sp>
      <p:sp>
        <p:nvSpPr>
          <p:cNvPr id="6" name="Rectangle 5"/>
          <p:cNvSpPr/>
          <p:nvPr/>
        </p:nvSpPr>
        <p:spPr>
          <a:xfrm>
            <a:off x="285720" y="4014621"/>
            <a:ext cx="7786742" cy="1477328"/>
          </a:xfrm>
          <a:prstGeom prst="rect">
            <a:avLst/>
          </a:prstGeom>
        </p:spPr>
        <p:txBody>
          <a:bodyPr wrap="square">
            <a:spAutoFit/>
          </a:bodyPr>
          <a:lstStyle/>
          <a:p>
            <a:r>
              <a:rPr lang="fr-FR" dirty="0" smtClean="0"/>
              <a:t> Des conformations spatiales spécifiques forment des zones réactionnelles qui peuvent réagir et avoir des interactions avec d’autres molécules (exemple des enzymes spécifiques). Ce qui nous ramène à la notion de Domaine </a:t>
            </a:r>
            <a:br>
              <a:rPr lang="fr-FR" dirty="0" smtClean="0"/>
            </a:br>
            <a:endParaRPr lang="fr-FR" dirty="0"/>
          </a:p>
        </p:txBody>
      </p:sp>
      <p:sp>
        <p:nvSpPr>
          <p:cNvPr id="7" name="Accolade fermante 6"/>
          <p:cNvSpPr/>
          <p:nvPr/>
        </p:nvSpPr>
        <p:spPr>
          <a:xfrm>
            <a:off x="4357686" y="485776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214282" y="130710"/>
            <a:ext cx="9286940" cy="646331"/>
          </a:xfrm>
          <a:prstGeom prst="rect">
            <a:avLst/>
          </a:prstGeom>
        </p:spPr>
        <p:txBody>
          <a:bodyPr wrap="square">
            <a:spAutoFit/>
          </a:bodyPr>
          <a:lstStyle/>
          <a:p>
            <a:pPr algn="ctr"/>
            <a:r>
              <a:rPr lang="fr-FR" b="1" i="1" dirty="0" smtClean="0"/>
              <a:t>Les interactions avec l'eau sont responsables de la</a:t>
            </a:r>
          </a:p>
          <a:p>
            <a:pPr algn="ctr"/>
            <a:r>
              <a:rPr lang="fr-FR" b="1" i="1" dirty="0" smtClean="0"/>
              <a:t> conformation tridimensionnelle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32"/>
            <a:ext cx="8305800" cy="1143000"/>
          </a:xfrm>
        </p:spPr>
        <p:txBody>
          <a:bodyPr/>
          <a:lstStyle/>
          <a:p>
            <a:endParaRPr lang="fr-FR" dirty="0"/>
          </a:p>
        </p:txBody>
      </p:sp>
      <p:sp>
        <p:nvSpPr>
          <p:cNvPr id="4" name="ZoneTexte 3"/>
          <p:cNvSpPr txBox="1"/>
          <p:nvPr/>
        </p:nvSpPr>
        <p:spPr>
          <a:xfrm>
            <a:off x="571472" y="428604"/>
            <a:ext cx="5643602" cy="369332"/>
          </a:xfrm>
          <a:prstGeom prst="rect">
            <a:avLst/>
          </a:prstGeom>
          <a:noFill/>
        </p:spPr>
        <p:txBody>
          <a:bodyPr wrap="square" rtlCol="0">
            <a:spAutoFit/>
          </a:bodyPr>
          <a:lstStyle/>
          <a:p>
            <a:r>
              <a:rPr lang="fr-FR" b="1" dirty="0" smtClean="0"/>
              <a:t>Les différentes classes de </a:t>
            </a:r>
            <a:r>
              <a:rPr lang="fr-FR" b="1" dirty="0" err="1" smtClean="0"/>
              <a:t>protéinesI</a:t>
            </a:r>
            <a:endParaRPr lang="fr-FR" b="1" dirty="0" smtClean="0"/>
          </a:p>
        </p:txBody>
      </p:sp>
      <p:sp>
        <p:nvSpPr>
          <p:cNvPr id="5" name="Titre 1"/>
          <p:cNvSpPr txBox="1">
            <a:spLocks/>
          </p:cNvSpPr>
          <p:nvPr/>
        </p:nvSpPr>
        <p:spPr>
          <a:xfrm>
            <a:off x="714348" y="1928810"/>
            <a:ext cx="10091750" cy="1143000"/>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smtClean="0">
                <a:ln>
                  <a:noFill/>
                </a:ln>
                <a:solidFill>
                  <a:schemeClr val="tx2"/>
                </a:solidFill>
                <a:effectLst/>
                <a:uLnTx/>
                <a:uFillTx/>
                <a:latin typeface="+mj-lt"/>
                <a:ea typeface="+mj-ea"/>
                <a:cs typeface="+mj-cs"/>
              </a:rPr>
              <a:t>Actuellement il est possible de décrire des </a:t>
            </a:r>
            <a:r>
              <a:rPr kumimoji="0" lang="fr-FR" sz="1800" b="0" i="1" u="none" strike="noStrike" kern="1200" cap="none" spc="0" normalizeH="0" baseline="0" noProof="0" dirty="0" smtClean="0">
                <a:ln>
                  <a:noFill/>
                </a:ln>
                <a:solidFill>
                  <a:schemeClr val="tx2"/>
                </a:solidFill>
                <a:effectLst/>
                <a:uLnTx/>
                <a:uFillTx/>
                <a:latin typeface="+mj-lt"/>
                <a:ea typeface="+mj-ea"/>
                <a:cs typeface="+mj-cs"/>
              </a:rPr>
              <a:t>classes ou des types de structures</a:t>
            </a:r>
            <a:br>
              <a:rPr kumimoji="0" lang="fr-FR" sz="1800" b="0" i="1" u="none" strike="noStrike" kern="1200" cap="none" spc="0" normalizeH="0" baseline="0" noProof="0" dirty="0" smtClean="0">
                <a:ln>
                  <a:noFill/>
                </a:ln>
                <a:solidFill>
                  <a:schemeClr val="tx2"/>
                </a:solidFill>
                <a:effectLst/>
                <a:uLnTx/>
                <a:uFillTx/>
                <a:latin typeface="+mj-lt"/>
                <a:ea typeface="+mj-ea"/>
                <a:cs typeface="+mj-cs"/>
              </a:rPr>
            </a:br>
            <a:r>
              <a:rPr kumimoji="0" lang="fr-FR" sz="1800" b="0" i="1" u="none" strike="noStrike" kern="1200" cap="none" spc="0" normalizeH="0" baseline="0" noProof="0" dirty="0" smtClean="0">
                <a:ln>
                  <a:noFill/>
                </a:ln>
                <a:solidFill>
                  <a:schemeClr val="tx2"/>
                </a:solidFill>
                <a:effectLst/>
                <a:uLnTx/>
                <a:uFillTx/>
                <a:latin typeface="+mj-lt"/>
                <a:ea typeface="+mj-ea"/>
                <a:cs typeface="+mj-cs"/>
              </a:rPr>
              <a:t> tertiaires en fonction de l</a:t>
            </a:r>
            <a:r>
              <a:rPr kumimoji="0" lang="fr-FR" sz="1800" b="0" i="0" u="none" strike="noStrike" kern="1200" cap="none" spc="0" normalizeH="0" baseline="0" noProof="0" dirty="0" smtClean="0">
                <a:ln>
                  <a:noFill/>
                </a:ln>
                <a:solidFill>
                  <a:schemeClr val="tx2"/>
                </a:solidFill>
                <a:effectLst/>
                <a:uLnTx/>
                <a:uFillTx/>
                <a:latin typeface="+mj-lt"/>
                <a:ea typeface="+mj-ea"/>
                <a:cs typeface="+mj-cs"/>
              </a:rPr>
              <a:t>a prédominance et de la distribution dans la molécule</a:t>
            </a:r>
            <a:br>
              <a:rPr kumimoji="0" lang="fr-FR" sz="1800" b="0" i="0" u="none" strike="noStrike" kern="1200" cap="none" spc="0" normalizeH="0" baseline="0" noProof="0" dirty="0" smtClean="0">
                <a:ln>
                  <a:noFill/>
                </a:ln>
                <a:solidFill>
                  <a:schemeClr val="tx2"/>
                </a:solidFill>
                <a:effectLst/>
                <a:uLnTx/>
                <a:uFillTx/>
                <a:latin typeface="+mj-lt"/>
                <a:ea typeface="+mj-ea"/>
                <a:cs typeface="+mj-cs"/>
              </a:rPr>
            </a:br>
            <a:r>
              <a:rPr kumimoji="0" lang="fr-FR" sz="1800" b="0" i="0" u="none" strike="noStrike" kern="1200" cap="none" spc="0" normalizeH="0" baseline="0" noProof="0" dirty="0" smtClean="0">
                <a:ln>
                  <a:noFill/>
                </a:ln>
                <a:solidFill>
                  <a:schemeClr val="tx2"/>
                </a:solidFill>
                <a:effectLst/>
                <a:uLnTx/>
                <a:uFillTx/>
                <a:latin typeface="+mj-lt"/>
                <a:ea typeface="+mj-ea"/>
                <a:cs typeface="+mj-cs"/>
              </a:rPr>
              <a:t> (ou même une zone structurée d’une partie de la molécule) de structures</a:t>
            </a:r>
            <a:br>
              <a:rPr kumimoji="0" lang="fr-FR" sz="1800" b="0" i="0" u="none" strike="noStrike" kern="1200" cap="none" spc="0" normalizeH="0" baseline="0" noProof="0" dirty="0" smtClean="0">
                <a:ln>
                  <a:noFill/>
                </a:ln>
                <a:solidFill>
                  <a:schemeClr val="tx2"/>
                </a:solidFill>
                <a:effectLst/>
                <a:uLnTx/>
                <a:uFillTx/>
                <a:latin typeface="+mj-lt"/>
                <a:ea typeface="+mj-ea"/>
                <a:cs typeface="+mj-cs"/>
              </a:rPr>
            </a:br>
            <a:r>
              <a:rPr kumimoji="0" lang="fr-FR" sz="1800" b="0" i="0" u="none" strike="noStrike" kern="1200" cap="none" spc="0" normalizeH="0" baseline="0" noProof="0" dirty="0" smtClean="0">
                <a:ln>
                  <a:noFill/>
                </a:ln>
                <a:solidFill>
                  <a:schemeClr val="tx2"/>
                </a:solidFill>
                <a:effectLst/>
                <a:uLnTx/>
                <a:uFillTx/>
                <a:latin typeface="+mj-lt"/>
                <a:ea typeface="+mj-ea"/>
                <a:cs typeface="+mj-cs"/>
              </a:rPr>
              <a:t> secondaires en hélice α ou en feuillets ß . Les protéines dans de très</a:t>
            </a:r>
            <a:br>
              <a:rPr kumimoji="0" lang="fr-FR" sz="1800" b="0" i="0" u="none" strike="noStrike" kern="1200" cap="none" spc="0" normalizeH="0" baseline="0" noProof="0" dirty="0" smtClean="0">
                <a:ln>
                  <a:noFill/>
                </a:ln>
                <a:solidFill>
                  <a:schemeClr val="tx2"/>
                </a:solidFill>
                <a:effectLst/>
                <a:uLnTx/>
                <a:uFillTx/>
                <a:latin typeface="+mj-lt"/>
                <a:ea typeface="+mj-ea"/>
                <a:cs typeface="+mj-cs"/>
              </a:rPr>
            </a:br>
            <a:r>
              <a:rPr kumimoji="0" lang="fr-FR" sz="1800" b="0" i="0" u="none" strike="noStrike" kern="1200" cap="none" spc="0" normalizeH="0" baseline="0" noProof="0" dirty="0" smtClean="0">
                <a:ln>
                  <a:noFill/>
                </a:ln>
                <a:solidFill>
                  <a:schemeClr val="tx2"/>
                </a:solidFill>
                <a:effectLst/>
                <a:uLnTx/>
                <a:uFillTx/>
                <a:latin typeface="+mj-lt"/>
                <a:ea typeface="+mj-ea"/>
                <a:cs typeface="+mj-cs"/>
              </a:rPr>
              <a:t>nombreux cas présentent une structure tertiaire “sphérique ou ovoïde”.</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1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214"/>
            <a:ext cx="8229600" cy="1143000"/>
          </a:xfrm>
        </p:spPr>
        <p:txBody>
          <a:bodyPr>
            <a:normAutofit/>
          </a:bodyPr>
          <a:lstStyle/>
          <a:p>
            <a:r>
              <a:rPr lang="fr-FR" sz="2800" b="1" dirty="0" smtClean="0"/>
              <a:t>Les acides aminés polaires </a:t>
            </a:r>
            <a:endParaRPr lang="fr-FR" sz="2800" b="1" dirty="0"/>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srcRect/>
          <a:stretch>
            <a:fillRect/>
          </a:stretch>
        </p:blipFill>
        <p:spPr bwMode="auto">
          <a:xfrm>
            <a:off x="785786" y="928670"/>
            <a:ext cx="7500990" cy="4500594"/>
          </a:xfrm>
          <a:prstGeom prst="rect">
            <a:avLst/>
          </a:prstGeom>
          <a:noFill/>
          <a:ln w="9525">
            <a:noFill/>
            <a:miter lim="800000"/>
            <a:headEnd/>
            <a:tailEnd/>
          </a:ln>
          <a:effectLst/>
        </p:spPr>
      </p:pic>
      <p:sp>
        <p:nvSpPr>
          <p:cNvPr id="6" name="ZoneTexte 5"/>
          <p:cNvSpPr txBox="1"/>
          <p:nvPr/>
        </p:nvSpPr>
        <p:spPr>
          <a:xfrm>
            <a:off x="785786" y="5429264"/>
            <a:ext cx="7643866" cy="923330"/>
          </a:xfrm>
          <a:prstGeom prst="rect">
            <a:avLst/>
          </a:prstGeom>
          <a:noFill/>
        </p:spPr>
        <p:txBody>
          <a:bodyPr wrap="square" rtlCol="0">
            <a:spAutoFit/>
          </a:bodyPr>
          <a:lstStyle/>
          <a:p>
            <a:r>
              <a:rPr lang="fr-FR" b="1" dirty="0" smtClean="0"/>
              <a:t>Les acides aminés S,T et Y peuvent être </a:t>
            </a:r>
            <a:r>
              <a:rPr lang="fr-FR" b="1" dirty="0" err="1" smtClean="0"/>
              <a:t>phosphorylés</a:t>
            </a:r>
            <a:endParaRPr lang="fr-FR" b="1" dirty="0" smtClean="0"/>
          </a:p>
          <a:p>
            <a:r>
              <a:rPr lang="fr-FR" b="1" dirty="0"/>
              <a:t> </a:t>
            </a:r>
            <a:r>
              <a:rPr lang="fr-FR" b="1" dirty="0" smtClean="0"/>
              <a:t>                         sur la fonction  OH</a:t>
            </a:r>
          </a:p>
          <a:p>
            <a:r>
              <a:rPr lang="fr-FR" b="1" dirty="0"/>
              <a:t> </a:t>
            </a:r>
            <a:r>
              <a:rPr lang="fr-FR" b="1" dirty="0" smtClean="0"/>
              <a:t>Y et W sont des acides aminés aromatiques ( comme  F ) </a:t>
            </a:r>
            <a:endParaRPr lang="fr-FR"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428604"/>
            <a:ext cx="10091750" cy="1143000"/>
          </a:xfrm>
        </p:spPr>
        <p:txBody>
          <a:bodyPr>
            <a:noAutofit/>
          </a:bodyPr>
          <a:lstStyle/>
          <a:p>
            <a:r>
              <a:rPr lang="fr-FR" sz="1800" b="1" dirty="0" smtClean="0"/>
              <a:t>Structures à   domaine alpha</a:t>
            </a:r>
            <a:br>
              <a:rPr lang="fr-FR" sz="1800" b="1" dirty="0" smtClean="0"/>
            </a:br>
            <a:r>
              <a:rPr lang="fr-FR" sz="1800" b="1" dirty="0" smtClean="0"/>
              <a:t>Classe de structure la moins représentée</a:t>
            </a:r>
            <a:br>
              <a:rPr lang="fr-FR" sz="1800" b="1" dirty="0" smtClean="0"/>
            </a:br>
            <a:r>
              <a:rPr lang="fr-FR" sz="1800" b="1" dirty="0" smtClean="0"/>
              <a:t>Faisceaux d’hélices alpha reliées par des boucles</a:t>
            </a:r>
            <a:br>
              <a:rPr lang="fr-FR" sz="1800" b="1" dirty="0" smtClean="0"/>
            </a:br>
            <a:r>
              <a:rPr lang="fr-FR" sz="1800" b="1" dirty="0" smtClean="0"/>
              <a:t>Faisceaux de quatre hélices ou reploiement globine </a:t>
            </a:r>
            <a:br>
              <a:rPr lang="fr-FR" sz="1800" b="1" dirty="0" smtClean="0"/>
            </a:br>
            <a:endParaRPr lang="fr-FR" sz="1800" dirty="0"/>
          </a:p>
        </p:txBody>
      </p:sp>
      <p:sp>
        <p:nvSpPr>
          <p:cNvPr id="3" name="Rectangle 2"/>
          <p:cNvSpPr/>
          <p:nvPr/>
        </p:nvSpPr>
        <p:spPr>
          <a:xfrm>
            <a:off x="3000364" y="1571612"/>
            <a:ext cx="2417650" cy="369332"/>
          </a:xfrm>
          <a:prstGeom prst="rect">
            <a:avLst/>
          </a:prstGeom>
        </p:spPr>
        <p:txBody>
          <a:bodyPr wrap="none">
            <a:spAutoFit/>
          </a:bodyPr>
          <a:lstStyle/>
          <a:p>
            <a:pPr algn="r"/>
            <a:r>
              <a:rPr lang="fr-FR" b="1" dirty="0" smtClean="0"/>
              <a:t>Structures de type </a:t>
            </a:r>
            <a:r>
              <a:rPr lang="el-GR" b="1" dirty="0" smtClean="0"/>
              <a:t>α</a:t>
            </a:r>
            <a:endParaRPr lang="fr-FR" dirty="0"/>
          </a:p>
        </p:txBody>
      </p:sp>
      <p:pic>
        <p:nvPicPr>
          <p:cNvPr id="1026" name="Picture 2"/>
          <p:cNvPicPr>
            <a:picLocks noChangeAspect="1" noChangeArrowheads="1"/>
          </p:cNvPicPr>
          <p:nvPr/>
        </p:nvPicPr>
        <p:blipFill>
          <a:blip r:embed="rId2"/>
          <a:srcRect/>
          <a:stretch>
            <a:fillRect/>
          </a:stretch>
        </p:blipFill>
        <p:spPr bwMode="auto">
          <a:xfrm>
            <a:off x="714348" y="2000240"/>
            <a:ext cx="2000264" cy="194470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000496" y="2000240"/>
            <a:ext cx="1581150" cy="271464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429388" y="2071678"/>
            <a:ext cx="2350301" cy="2428892"/>
          </a:xfrm>
          <a:prstGeom prst="rect">
            <a:avLst/>
          </a:prstGeom>
          <a:noFill/>
          <a:ln w="9525">
            <a:noFill/>
            <a:miter lim="800000"/>
            <a:headEnd/>
            <a:tailEnd/>
          </a:ln>
          <a:effectLst/>
        </p:spPr>
      </p:pic>
      <p:sp>
        <p:nvSpPr>
          <p:cNvPr id="7" name="Rectangle 6"/>
          <p:cNvSpPr/>
          <p:nvPr/>
        </p:nvSpPr>
        <p:spPr>
          <a:xfrm>
            <a:off x="500034" y="3929066"/>
            <a:ext cx="2735044" cy="338554"/>
          </a:xfrm>
          <a:prstGeom prst="rect">
            <a:avLst/>
          </a:prstGeom>
        </p:spPr>
        <p:txBody>
          <a:bodyPr wrap="none">
            <a:spAutoFit/>
          </a:bodyPr>
          <a:lstStyle/>
          <a:p>
            <a:r>
              <a:rPr lang="fr-FR" sz="1600" dirty="0" smtClean="0"/>
              <a:t>sous-unité de l’hémoglobine</a:t>
            </a:r>
            <a:endParaRPr lang="fr-FR" sz="1600" dirty="0"/>
          </a:p>
        </p:txBody>
      </p:sp>
      <p:sp>
        <p:nvSpPr>
          <p:cNvPr id="8" name="Rectangle 7"/>
          <p:cNvSpPr/>
          <p:nvPr/>
        </p:nvSpPr>
        <p:spPr>
          <a:xfrm>
            <a:off x="3714744" y="4774180"/>
            <a:ext cx="1857388" cy="338554"/>
          </a:xfrm>
          <a:prstGeom prst="rect">
            <a:avLst/>
          </a:prstGeom>
        </p:spPr>
        <p:txBody>
          <a:bodyPr wrap="square">
            <a:spAutoFit/>
          </a:bodyPr>
          <a:lstStyle/>
          <a:p>
            <a:r>
              <a:rPr lang="fr-FR" sz="1600" dirty="0" smtClean="0"/>
              <a:t>cytochrome b 562</a:t>
            </a:r>
            <a:endParaRPr lang="fr-FR" sz="1600" dirty="0"/>
          </a:p>
        </p:txBody>
      </p:sp>
      <p:sp>
        <p:nvSpPr>
          <p:cNvPr id="10" name="Rectangle 9"/>
          <p:cNvSpPr/>
          <p:nvPr/>
        </p:nvSpPr>
        <p:spPr>
          <a:xfrm>
            <a:off x="6662417" y="4854371"/>
            <a:ext cx="1838965" cy="646331"/>
          </a:xfrm>
          <a:prstGeom prst="rect">
            <a:avLst/>
          </a:prstGeom>
        </p:spPr>
        <p:txBody>
          <a:bodyPr wrap="none">
            <a:spAutoFit/>
          </a:bodyPr>
          <a:lstStyle/>
          <a:p>
            <a:pPr lvl="0"/>
            <a:r>
              <a:rPr lang="fr-FR" dirty="0" err="1" smtClean="0">
                <a:solidFill>
                  <a:prstClr val="white"/>
                </a:solidFill>
              </a:rPr>
              <a:t>Myoémérythrine</a:t>
            </a:r>
            <a:endParaRPr lang="fr-FR" dirty="0" smtClean="0">
              <a:solidFill>
                <a:prstClr val="white"/>
              </a:solidFill>
            </a:endParaRPr>
          </a:p>
          <a:p>
            <a:pPr lvl="0"/>
            <a:endParaRPr lang="fr-FR" dirty="0">
              <a:solidFill>
                <a:prstClr val="white"/>
              </a:solidFill>
            </a:endParaRPr>
          </a:p>
        </p:txBody>
      </p:sp>
      <p:pic>
        <p:nvPicPr>
          <p:cNvPr id="1029" name="Picture 5"/>
          <p:cNvPicPr>
            <a:picLocks noChangeAspect="1" noChangeArrowheads="1"/>
          </p:cNvPicPr>
          <p:nvPr/>
        </p:nvPicPr>
        <p:blipFill>
          <a:blip r:embed="rId5"/>
          <a:srcRect/>
          <a:stretch>
            <a:fillRect/>
          </a:stretch>
        </p:blipFill>
        <p:spPr bwMode="auto">
          <a:xfrm>
            <a:off x="7072330" y="285728"/>
            <a:ext cx="1438275" cy="15906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71472" y="4286255"/>
            <a:ext cx="2073921" cy="1214447"/>
          </a:xfrm>
          <a:prstGeom prst="rect">
            <a:avLst/>
          </a:prstGeom>
          <a:noFill/>
          <a:ln w="9525">
            <a:noFill/>
            <a:miter lim="800000"/>
            <a:headEnd/>
            <a:tailEnd/>
          </a:ln>
          <a:effectLst/>
        </p:spPr>
      </p:pic>
      <p:sp>
        <p:nvSpPr>
          <p:cNvPr id="14" name="Rectangle 13"/>
          <p:cNvSpPr/>
          <p:nvPr/>
        </p:nvSpPr>
        <p:spPr>
          <a:xfrm>
            <a:off x="2571736" y="5345684"/>
            <a:ext cx="1364476" cy="369332"/>
          </a:xfrm>
          <a:prstGeom prst="rect">
            <a:avLst/>
          </a:prstGeom>
        </p:spPr>
        <p:txBody>
          <a:bodyPr wrap="none">
            <a:spAutoFit/>
          </a:bodyPr>
          <a:lstStyle/>
          <a:p>
            <a:r>
              <a:rPr lang="fr-FR" dirty="0" smtClean="0"/>
              <a:t>myoglobine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9"/>
                                        </p:tgtEl>
                                        <p:attrNameLst>
                                          <p:attrName>style.visibility</p:attrName>
                                        </p:attrNameLst>
                                      </p:cBhvr>
                                      <p:to>
                                        <p:strVal val="visible"/>
                                      </p:to>
                                    </p:set>
                                    <p:anim calcmode="lin" valueType="num">
                                      <p:cBhvr additive="base">
                                        <p:cTn id="49" dur="500" fill="hold"/>
                                        <p:tgtEl>
                                          <p:spTgt spid="1029"/>
                                        </p:tgtEl>
                                        <p:attrNameLst>
                                          <p:attrName>ppt_x</p:attrName>
                                        </p:attrNameLst>
                                      </p:cBhvr>
                                      <p:tavLst>
                                        <p:tav tm="0">
                                          <p:val>
                                            <p:strVal val="#ppt_x"/>
                                          </p:val>
                                        </p:tav>
                                        <p:tav tm="100000">
                                          <p:val>
                                            <p:strVal val="#ppt_x"/>
                                          </p:val>
                                        </p:tav>
                                      </p:tavLst>
                                    </p:anim>
                                    <p:anim calcmode="lin" valueType="num">
                                      <p:cBhvr additive="base">
                                        <p:cTn id="5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additive="base">
                                        <p:cTn id="55" dur="500" fill="hold"/>
                                        <p:tgtEl>
                                          <p:spTgt spid="1030"/>
                                        </p:tgtEl>
                                        <p:attrNameLst>
                                          <p:attrName>ppt_x</p:attrName>
                                        </p:attrNameLst>
                                      </p:cBhvr>
                                      <p:tavLst>
                                        <p:tav tm="0">
                                          <p:val>
                                            <p:strVal val="#ppt_x"/>
                                          </p:val>
                                        </p:tav>
                                        <p:tav tm="100000">
                                          <p:val>
                                            <p:strVal val="#ppt_x"/>
                                          </p:val>
                                        </p:tav>
                                      </p:tavLst>
                                    </p:anim>
                                    <p:anim calcmode="lin" valueType="num">
                                      <p:cBhvr additive="base">
                                        <p:cTn id="5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52"/>
            <a:ext cx="8305800" cy="1143000"/>
          </a:xfrm>
        </p:spPr>
        <p:txBody>
          <a:bodyPr>
            <a:normAutofit/>
          </a:bodyPr>
          <a:lstStyle/>
          <a:p>
            <a:pPr algn="ctr"/>
            <a:r>
              <a:rPr lang="fr-FR" sz="1800" b="1" dirty="0" smtClean="0"/>
              <a:t>Structures Bêta antiparallèles </a:t>
            </a:r>
            <a:br>
              <a:rPr lang="fr-FR" sz="1800" b="1" dirty="0" smtClean="0"/>
            </a:br>
            <a:endParaRPr lang="fr-FR" sz="1800" dirty="0"/>
          </a:p>
        </p:txBody>
      </p:sp>
      <p:sp>
        <p:nvSpPr>
          <p:cNvPr id="3" name="Rectangle 2"/>
          <p:cNvSpPr/>
          <p:nvPr/>
        </p:nvSpPr>
        <p:spPr>
          <a:xfrm>
            <a:off x="428597" y="571480"/>
            <a:ext cx="6242696" cy="369332"/>
          </a:xfrm>
          <a:prstGeom prst="rect">
            <a:avLst/>
          </a:prstGeom>
        </p:spPr>
        <p:txBody>
          <a:bodyPr wrap="square">
            <a:spAutoFit/>
          </a:bodyPr>
          <a:lstStyle/>
          <a:p>
            <a:r>
              <a:rPr lang="fr-FR" b="1" dirty="0" smtClean="0"/>
              <a:t>2èmeplus grand groupe de structure</a:t>
            </a:r>
          </a:p>
        </p:txBody>
      </p:sp>
      <p:sp>
        <p:nvSpPr>
          <p:cNvPr id="4" name="Rectangle 3"/>
          <p:cNvSpPr/>
          <p:nvPr/>
        </p:nvSpPr>
        <p:spPr>
          <a:xfrm>
            <a:off x="500034" y="1000108"/>
            <a:ext cx="6357966" cy="646331"/>
          </a:xfrm>
          <a:prstGeom prst="rect">
            <a:avLst/>
          </a:prstGeom>
        </p:spPr>
        <p:txBody>
          <a:bodyPr wrap="square">
            <a:spAutoFit/>
          </a:bodyPr>
          <a:lstStyle/>
          <a:p>
            <a:r>
              <a:rPr lang="fr-FR" b="1" dirty="0" smtClean="0"/>
              <a:t>Comprend des enzymes, des protéines de transport, les anticorps et des protéines d’enveloppe virale</a:t>
            </a:r>
          </a:p>
        </p:txBody>
      </p:sp>
      <p:sp>
        <p:nvSpPr>
          <p:cNvPr id="5" name="Rectangle 4"/>
          <p:cNvSpPr/>
          <p:nvPr/>
        </p:nvSpPr>
        <p:spPr>
          <a:xfrm>
            <a:off x="428596" y="1714488"/>
            <a:ext cx="7786742" cy="369332"/>
          </a:xfrm>
          <a:prstGeom prst="rect">
            <a:avLst/>
          </a:prstGeom>
        </p:spPr>
        <p:txBody>
          <a:bodyPr wrap="square">
            <a:spAutoFit/>
          </a:bodyPr>
          <a:lstStyle/>
          <a:p>
            <a:r>
              <a:rPr lang="fr-FR" b="1" dirty="0" smtClean="0"/>
              <a:t>Brins bêta antiparallèles (4 à plus de 10) arrangés en 2 feuillets</a:t>
            </a:r>
          </a:p>
        </p:txBody>
      </p:sp>
      <p:sp>
        <p:nvSpPr>
          <p:cNvPr id="6" name="Rectangle 5"/>
          <p:cNvSpPr/>
          <p:nvPr/>
        </p:nvSpPr>
        <p:spPr>
          <a:xfrm>
            <a:off x="357158" y="2214554"/>
            <a:ext cx="6493671" cy="369332"/>
          </a:xfrm>
          <a:prstGeom prst="rect">
            <a:avLst/>
          </a:prstGeom>
        </p:spPr>
        <p:txBody>
          <a:bodyPr wrap="square">
            <a:spAutoFit/>
          </a:bodyPr>
          <a:lstStyle/>
          <a:p>
            <a:r>
              <a:rPr lang="fr-FR" b="1" dirty="0" smtClean="0"/>
              <a:t>Structure en tonneau </a:t>
            </a:r>
          </a:p>
        </p:txBody>
      </p:sp>
      <p:pic>
        <p:nvPicPr>
          <p:cNvPr id="3074" name="Picture 2"/>
          <p:cNvPicPr>
            <a:picLocks noChangeAspect="1" noChangeArrowheads="1"/>
          </p:cNvPicPr>
          <p:nvPr/>
        </p:nvPicPr>
        <p:blipFill>
          <a:blip r:embed="rId2"/>
          <a:srcRect/>
          <a:stretch>
            <a:fillRect/>
          </a:stretch>
        </p:blipFill>
        <p:spPr bwMode="auto">
          <a:xfrm>
            <a:off x="500034" y="2786058"/>
            <a:ext cx="3357586" cy="3214710"/>
          </a:xfrm>
          <a:prstGeom prst="rect">
            <a:avLst/>
          </a:prstGeom>
          <a:noFill/>
          <a:ln w="9525">
            <a:noFill/>
            <a:miter lim="800000"/>
            <a:headEnd/>
            <a:tailEnd/>
          </a:ln>
          <a:effectLst/>
        </p:spPr>
      </p:pic>
      <p:sp>
        <p:nvSpPr>
          <p:cNvPr id="8" name="ZoneTexte 7"/>
          <p:cNvSpPr txBox="1"/>
          <p:nvPr/>
        </p:nvSpPr>
        <p:spPr>
          <a:xfrm>
            <a:off x="571472" y="6215082"/>
            <a:ext cx="3714776" cy="646331"/>
          </a:xfrm>
          <a:prstGeom prst="rect">
            <a:avLst/>
          </a:prstGeom>
          <a:noFill/>
        </p:spPr>
        <p:txBody>
          <a:bodyPr wrap="square" rtlCol="0">
            <a:spAutoFit/>
          </a:bodyPr>
          <a:lstStyle/>
          <a:p>
            <a:r>
              <a:rPr lang="fr-FR" dirty="0" err="1" smtClean="0"/>
              <a:t>Superoxyde</a:t>
            </a:r>
            <a:r>
              <a:rPr lang="fr-FR" dirty="0" smtClean="0"/>
              <a:t> </a:t>
            </a:r>
            <a:r>
              <a:rPr lang="fr-FR" dirty="0" err="1" smtClean="0"/>
              <a:t>dismutase</a:t>
            </a:r>
            <a:r>
              <a:rPr lang="fr-FR" dirty="0" smtClean="0"/>
              <a:t> ( 8 brins </a:t>
            </a:r>
            <a:r>
              <a:rPr lang="el-GR" dirty="0" smtClean="0"/>
              <a:t>β</a:t>
            </a:r>
            <a:r>
              <a:rPr lang="fr-FR" dirty="0" smtClean="0"/>
              <a:t> </a:t>
            </a:r>
            <a:r>
              <a:rPr lang="fr-FR" dirty="0" err="1" smtClean="0"/>
              <a:t>antiparalleles</a:t>
            </a:r>
            <a:endParaRPr lang="fr-FR" dirty="0"/>
          </a:p>
        </p:txBody>
      </p:sp>
      <p:pic>
        <p:nvPicPr>
          <p:cNvPr id="3075" name="Picture 3"/>
          <p:cNvPicPr>
            <a:picLocks noChangeAspect="1" noChangeArrowheads="1"/>
          </p:cNvPicPr>
          <p:nvPr/>
        </p:nvPicPr>
        <p:blipFill>
          <a:blip r:embed="rId3"/>
          <a:srcRect/>
          <a:stretch>
            <a:fillRect/>
          </a:stretch>
        </p:blipFill>
        <p:spPr bwMode="auto">
          <a:xfrm>
            <a:off x="5000628" y="2214554"/>
            <a:ext cx="2200275" cy="4205285"/>
          </a:xfrm>
          <a:prstGeom prst="rect">
            <a:avLst/>
          </a:prstGeom>
          <a:noFill/>
          <a:ln w="9525">
            <a:noFill/>
            <a:miter lim="800000"/>
            <a:headEnd/>
            <a:tailEnd/>
          </a:ln>
          <a:effectLst/>
        </p:spPr>
      </p:pic>
      <p:sp>
        <p:nvSpPr>
          <p:cNvPr id="10" name="ZoneTexte 9"/>
          <p:cNvSpPr txBox="1"/>
          <p:nvPr/>
        </p:nvSpPr>
        <p:spPr>
          <a:xfrm>
            <a:off x="7500958" y="3286124"/>
            <a:ext cx="1428760" cy="646331"/>
          </a:xfrm>
          <a:prstGeom prst="rect">
            <a:avLst/>
          </a:prstGeom>
          <a:noFill/>
        </p:spPr>
        <p:txBody>
          <a:bodyPr wrap="square" rtlCol="0">
            <a:spAutoFit/>
          </a:bodyPr>
          <a:lstStyle/>
          <a:p>
            <a:r>
              <a:rPr lang="fr-FR" dirty="0" err="1" smtClean="0"/>
              <a:t>Coeur</a:t>
            </a:r>
            <a:r>
              <a:rPr lang="fr-FR" dirty="0" smtClean="0"/>
              <a:t> hydrophobe </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Picture 2"/>
          <p:cNvPicPr>
            <a:picLocks noChangeAspect="1" noChangeArrowheads="1"/>
          </p:cNvPicPr>
          <p:nvPr/>
        </p:nvPicPr>
        <p:blipFill>
          <a:blip r:embed="rId2"/>
          <a:srcRect/>
          <a:stretch>
            <a:fillRect/>
          </a:stretch>
        </p:blipFill>
        <p:spPr bwMode="auto">
          <a:xfrm>
            <a:off x="1285852" y="857232"/>
            <a:ext cx="3644670" cy="3929090"/>
          </a:xfrm>
          <a:prstGeom prst="rect">
            <a:avLst/>
          </a:prstGeom>
          <a:noFill/>
          <a:ln w="9525">
            <a:noFill/>
            <a:miter lim="800000"/>
            <a:headEnd/>
            <a:tailEnd/>
          </a:ln>
          <a:effectLst/>
        </p:spPr>
      </p:pic>
      <p:sp>
        <p:nvSpPr>
          <p:cNvPr id="4" name="ZoneTexte 3"/>
          <p:cNvSpPr txBox="1"/>
          <p:nvPr/>
        </p:nvSpPr>
        <p:spPr>
          <a:xfrm>
            <a:off x="1071538" y="5072074"/>
            <a:ext cx="3000396" cy="369332"/>
          </a:xfrm>
          <a:prstGeom prst="rect">
            <a:avLst/>
          </a:prstGeom>
          <a:noFill/>
        </p:spPr>
        <p:txBody>
          <a:bodyPr wrap="square" rtlCol="0">
            <a:spAutoFit/>
          </a:bodyPr>
          <a:lstStyle/>
          <a:p>
            <a:r>
              <a:rPr lang="fr-FR" dirty="0" smtClean="0"/>
              <a:t>Tonneau</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142852"/>
            <a:ext cx="4819443" cy="646331"/>
          </a:xfrm>
          <a:prstGeom prst="rect">
            <a:avLst/>
          </a:prstGeom>
        </p:spPr>
        <p:txBody>
          <a:bodyPr wrap="square">
            <a:spAutoFit/>
          </a:bodyPr>
          <a:lstStyle/>
          <a:p>
            <a:r>
              <a:rPr lang="fr-FR" b="1" dirty="0" smtClean="0"/>
              <a:t>Les différentes classes de protéines de type feuillets ß </a:t>
            </a:r>
          </a:p>
        </p:txBody>
      </p:sp>
      <p:sp>
        <p:nvSpPr>
          <p:cNvPr id="3" name="Rectangle 2"/>
          <p:cNvSpPr/>
          <p:nvPr/>
        </p:nvSpPr>
        <p:spPr>
          <a:xfrm>
            <a:off x="214282" y="1357298"/>
            <a:ext cx="3518912" cy="1200329"/>
          </a:xfrm>
          <a:prstGeom prst="rect">
            <a:avLst/>
          </a:prstGeom>
        </p:spPr>
        <p:txBody>
          <a:bodyPr wrap="none">
            <a:spAutoFit/>
          </a:bodyPr>
          <a:lstStyle/>
          <a:p>
            <a:r>
              <a:rPr lang="fr-FR" b="1" dirty="0" smtClean="0"/>
              <a:t>2 motifs «épingle à cheveux»: </a:t>
            </a:r>
          </a:p>
          <a:p>
            <a:r>
              <a:rPr lang="fr-FR" b="1" dirty="0" smtClean="0"/>
              <a:t>12 possibilités pour feuillet</a:t>
            </a:r>
          </a:p>
          <a:p>
            <a:r>
              <a:rPr lang="fr-FR" b="1" dirty="0" smtClean="0"/>
              <a:t> bêta 4 brins</a:t>
            </a:r>
          </a:p>
          <a:p>
            <a:endParaRPr lang="fr-FR" b="1" dirty="0" smtClean="0"/>
          </a:p>
        </p:txBody>
      </p:sp>
      <p:pic>
        <p:nvPicPr>
          <p:cNvPr id="4098" name="Picture 2"/>
          <p:cNvPicPr>
            <a:picLocks noChangeAspect="1" noChangeArrowheads="1"/>
          </p:cNvPicPr>
          <p:nvPr/>
        </p:nvPicPr>
        <p:blipFill>
          <a:blip r:embed="rId2"/>
          <a:srcRect/>
          <a:stretch>
            <a:fillRect/>
          </a:stretch>
        </p:blipFill>
        <p:spPr bwMode="auto">
          <a:xfrm>
            <a:off x="3571868" y="642918"/>
            <a:ext cx="5500726" cy="205740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500431" y="2214554"/>
            <a:ext cx="5643569" cy="185738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571868" y="4067193"/>
            <a:ext cx="5572132" cy="1933575"/>
          </a:xfrm>
          <a:prstGeom prst="rect">
            <a:avLst/>
          </a:prstGeom>
          <a:solidFill>
            <a:schemeClr val="tx1">
              <a:alpha val="76000"/>
            </a:schemeClr>
          </a:solidFill>
          <a:ln w="9525">
            <a:solidFill>
              <a:schemeClr val="tx1">
                <a:alpha val="84000"/>
              </a:schemeClr>
            </a:solidFill>
            <a:miter lim="800000"/>
            <a:headEnd/>
            <a:tailEnd/>
          </a:ln>
          <a:effectLst/>
        </p:spPr>
      </p:pic>
      <p:cxnSp>
        <p:nvCxnSpPr>
          <p:cNvPr id="8" name="Connecteur droit avec flèche 7"/>
          <p:cNvCxnSpPr/>
          <p:nvPr/>
        </p:nvCxnSpPr>
        <p:spPr>
          <a:xfrm rot="16200000" flipH="1">
            <a:off x="5464975" y="5750735"/>
            <a:ext cx="500066" cy="42862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flipV="1">
            <a:off x="7500958" y="5786454"/>
            <a:ext cx="642942" cy="42862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rot="10800000" flipH="1" flipV="1">
            <a:off x="5572132" y="6143644"/>
            <a:ext cx="3286148" cy="369332"/>
          </a:xfrm>
          <a:prstGeom prst="rect">
            <a:avLst/>
          </a:prstGeom>
          <a:noFill/>
        </p:spPr>
        <p:txBody>
          <a:bodyPr wrap="square" rtlCol="0">
            <a:spAutoFit/>
          </a:bodyPr>
          <a:lstStyle/>
          <a:p>
            <a:r>
              <a:rPr lang="fr-FR" dirty="0" smtClean="0"/>
              <a:t>        Clé grecque</a:t>
            </a:r>
            <a:endParaRPr lang="fr-FR" dirty="0"/>
          </a:p>
        </p:txBody>
      </p:sp>
      <p:sp>
        <p:nvSpPr>
          <p:cNvPr id="12" name="Rectangle 11"/>
          <p:cNvSpPr/>
          <p:nvPr/>
        </p:nvSpPr>
        <p:spPr>
          <a:xfrm>
            <a:off x="0" y="2643182"/>
            <a:ext cx="5362977" cy="369332"/>
          </a:xfrm>
          <a:prstGeom prst="rect">
            <a:avLst/>
          </a:prstGeom>
        </p:spPr>
        <p:txBody>
          <a:bodyPr wrap="square">
            <a:spAutoFit/>
          </a:bodyPr>
          <a:lstStyle/>
          <a:p>
            <a:r>
              <a:rPr lang="fr-FR" dirty="0" smtClean="0"/>
              <a:t>􀂾</a:t>
            </a:r>
            <a:r>
              <a:rPr lang="fr-FR" b="1" dirty="0" smtClean="0"/>
              <a:t>Tonneau alterné</a:t>
            </a:r>
          </a:p>
        </p:txBody>
      </p:sp>
      <p:sp>
        <p:nvSpPr>
          <p:cNvPr id="13" name="Rectangle 12"/>
          <p:cNvSpPr/>
          <p:nvPr/>
        </p:nvSpPr>
        <p:spPr>
          <a:xfrm>
            <a:off x="357158" y="3244334"/>
            <a:ext cx="2897181" cy="369332"/>
          </a:xfrm>
          <a:prstGeom prst="rect">
            <a:avLst/>
          </a:prstGeom>
        </p:spPr>
        <p:txBody>
          <a:bodyPr wrap="square">
            <a:spAutoFit/>
          </a:bodyPr>
          <a:lstStyle/>
          <a:p>
            <a:r>
              <a:rPr lang="fr-FR" b="1" dirty="0" smtClean="0"/>
              <a:t>Tonneau clé grecque </a:t>
            </a:r>
          </a:p>
        </p:txBody>
      </p:sp>
      <p:sp>
        <p:nvSpPr>
          <p:cNvPr id="14" name="Rectangle 13"/>
          <p:cNvSpPr/>
          <p:nvPr/>
        </p:nvSpPr>
        <p:spPr>
          <a:xfrm rot="10800000" flipH="1" flipV="1">
            <a:off x="0" y="4064176"/>
            <a:ext cx="3428992" cy="369332"/>
          </a:xfrm>
          <a:prstGeom prst="rect">
            <a:avLst/>
          </a:prstGeom>
        </p:spPr>
        <p:txBody>
          <a:bodyPr wrap="square">
            <a:spAutoFit/>
          </a:bodyPr>
          <a:lstStyle/>
          <a:p>
            <a:r>
              <a:rPr lang="fr-FR" b="1" smtClean="0"/>
              <a:t>  Tonneau </a:t>
            </a:r>
            <a:r>
              <a:rPr lang="fr-FR" b="1" dirty="0" smtClean="0"/>
              <a:t>«gâteau roulé»</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52"/>
            <a:ext cx="8305800" cy="714380"/>
          </a:xfrm>
        </p:spPr>
        <p:txBody>
          <a:bodyPr>
            <a:normAutofit/>
          </a:bodyPr>
          <a:lstStyle/>
          <a:p>
            <a:pPr algn="ctr"/>
            <a:r>
              <a:rPr lang="fr-FR" sz="1800" b="1" dirty="0" smtClean="0"/>
              <a:t>Structure de type ß</a:t>
            </a:r>
            <a:endParaRPr lang="fr-FR" sz="1800" dirty="0"/>
          </a:p>
        </p:txBody>
      </p:sp>
      <p:pic>
        <p:nvPicPr>
          <p:cNvPr id="2051" name="Picture 3"/>
          <p:cNvPicPr>
            <a:picLocks noChangeAspect="1" noChangeArrowheads="1"/>
          </p:cNvPicPr>
          <p:nvPr/>
        </p:nvPicPr>
        <p:blipFill>
          <a:blip r:embed="rId2"/>
          <a:srcRect/>
          <a:stretch>
            <a:fillRect/>
          </a:stretch>
        </p:blipFill>
        <p:spPr bwMode="auto">
          <a:xfrm>
            <a:off x="571472" y="1357298"/>
            <a:ext cx="3028950" cy="4071965"/>
          </a:xfrm>
          <a:prstGeom prst="rect">
            <a:avLst/>
          </a:prstGeom>
          <a:noFill/>
          <a:ln w="9525">
            <a:noFill/>
            <a:miter lim="800000"/>
            <a:headEnd/>
            <a:tailEnd/>
          </a:ln>
          <a:effectLst/>
        </p:spPr>
      </p:pic>
      <p:sp>
        <p:nvSpPr>
          <p:cNvPr id="5" name="Rectangle 4"/>
          <p:cNvSpPr/>
          <p:nvPr/>
        </p:nvSpPr>
        <p:spPr>
          <a:xfrm>
            <a:off x="3929058" y="2285992"/>
            <a:ext cx="5715040" cy="3508653"/>
          </a:xfrm>
          <a:prstGeom prst="rect">
            <a:avLst/>
          </a:prstGeom>
        </p:spPr>
        <p:txBody>
          <a:bodyPr wrap="square">
            <a:spAutoFit/>
          </a:bodyPr>
          <a:lstStyle/>
          <a:p>
            <a:r>
              <a:rPr lang="fr-FR" sz="2400" b="1" dirty="0" smtClean="0"/>
              <a:t>    </a:t>
            </a:r>
            <a:r>
              <a:rPr lang="fr-FR" b="1" i="1" dirty="0" smtClean="0"/>
              <a:t>Tonneau alterné</a:t>
            </a:r>
          </a:p>
          <a:p>
            <a:r>
              <a:rPr lang="fr-FR" b="1" i="1" dirty="0" smtClean="0"/>
              <a:t>Protéine plasmatique liant le rétinol :</a:t>
            </a:r>
          </a:p>
          <a:p>
            <a:r>
              <a:rPr lang="fr-FR" b="1" i="1" dirty="0" smtClean="0"/>
              <a:t>8 brins tors et courbes : 2 feuillets bêta (vert et bleu) </a:t>
            </a:r>
          </a:p>
          <a:p>
            <a:r>
              <a:rPr lang="fr-FR" b="1" i="1" dirty="0" smtClean="0"/>
              <a:t>serrés l’un contre l’autre. Certains brins (rouge) </a:t>
            </a:r>
          </a:p>
          <a:p>
            <a:r>
              <a:rPr lang="fr-FR" b="1" i="1" dirty="0" smtClean="0"/>
              <a:t>participent aux 2 feuillets. La molécule de rétinol est liée à l’intérieur du tonneau. </a:t>
            </a:r>
          </a:p>
          <a:p>
            <a:r>
              <a:rPr lang="fr-FR" b="1" i="1" dirty="0" smtClean="0"/>
              <a:t>Appartient à superfamille de protéines ayant structure  3D similaire, qui lient de grosses molécules  hydrophobes. </a:t>
            </a:r>
          </a:p>
          <a:p>
            <a:endParaRPr lang="fr-FR" b="1" i="1" dirty="0" smtClean="0"/>
          </a:p>
          <a:p>
            <a:r>
              <a:rPr lang="fr-FR" b="1" i="1" dirty="0" smtClean="0"/>
              <a:t> </a:t>
            </a:r>
            <a:endParaRPr lang="fr-FR" sz="1400" b="1" i="1"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76"/>
            <a:ext cx="8305800" cy="1143000"/>
          </a:xfrm>
        </p:spPr>
        <p:txBody>
          <a:bodyPr>
            <a:normAutofit/>
          </a:bodyPr>
          <a:lstStyle/>
          <a:p>
            <a:pPr algn="ctr"/>
            <a:r>
              <a:rPr lang="fr-FR" sz="1800" b="1" dirty="0" smtClean="0"/>
              <a:t>Structure </a:t>
            </a:r>
            <a:r>
              <a:rPr lang="el-GR" sz="1800" b="1" dirty="0" smtClean="0"/>
              <a:t>α / </a:t>
            </a:r>
            <a:r>
              <a:rPr lang="fr-FR" sz="1800" b="1" dirty="0" smtClean="0"/>
              <a:t>ß</a:t>
            </a:r>
            <a:endParaRPr lang="fr-FR" sz="1800" dirty="0"/>
          </a:p>
        </p:txBody>
      </p:sp>
      <p:pic>
        <p:nvPicPr>
          <p:cNvPr id="5122" name="Picture 2"/>
          <p:cNvPicPr>
            <a:picLocks noChangeAspect="1" noChangeArrowheads="1"/>
          </p:cNvPicPr>
          <p:nvPr/>
        </p:nvPicPr>
        <p:blipFill>
          <a:blip r:embed="rId2"/>
          <a:srcRect/>
          <a:stretch>
            <a:fillRect/>
          </a:stretch>
        </p:blipFill>
        <p:spPr bwMode="auto">
          <a:xfrm>
            <a:off x="285720" y="1071546"/>
            <a:ext cx="3000375" cy="3733800"/>
          </a:xfrm>
          <a:prstGeom prst="rect">
            <a:avLst/>
          </a:prstGeom>
          <a:noFill/>
          <a:ln w="9525">
            <a:noFill/>
            <a:miter lim="800000"/>
            <a:headEnd/>
            <a:tailEnd/>
          </a:ln>
          <a:effectLst/>
        </p:spPr>
      </p:pic>
      <p:sp>
        <p:nvSpPr>
          <p:cNvPr id="4" name="Rectangle 3"/>
          <p:cNvSpPr/>
          <p:nvPr/>
        </p:nvSpPr>
        <p:spPr>
          <a:xfrm>
            <a:off x="285720" y="4988494"/>
            <a:ext cx="3031599" cy="369332"/>
          </a:xfrm>
          <a:prstGeom prst="rect">
            <a:avLst/>
          </a:prstGeom>
        </p:spPr>
        <p:txBody>
          <a:bodyPr wrap="none">
            <a:spAutoFit/>
          </a:bodyPr>
          <a:lstStyle/>
          <a:p>
            <a:r>
              <a:rPr lang="fr-FR" dirty="0" err="1" smtClean="0"/>
              <a:t>triose</a:t>
            </a:r>
            <a:r>
              <a:rPr lang="fr-FR" dirty="0" smtClean="0"/>
              <a:t>-phosphate isomérase</a:t>
            </a:r>
            <a:endParaRPr lang="fr-FR" dirty="0"/>
          </a:p>
        </p:txBody>
      </p:sp>
      <p:sp>
        <p:nvSpPr>
          <p:cNvPr id="5" name="ZoneTexte 4"/>
          <p:cNvSpPr txBox="1"/>
          <p:nvPr/>
        </p:nvSpPr>
        <p:spPr>
          <a:xfrm>
            <a:off x="3643306" y="1285860"/>
            <a:ext cx="3857652" cy="646331"/>
          </a:xfrm>
          <a:prstGeom prst="rect">
            <a:avLst/>
          </a:prstGeom>
          <a:noFill/>
        </p:spPr>
        <p:txBody>
          <a:bodyPr wrap="square" rtlCol="0">
            <a:spAutoFit/>
          </a:bodyPr>
          <a:lstStyle/>
          <a:p>
            <a:r>
              <a:rPr lang="fr-FR" b="1" dirty="0" smtClean="0"/>
              <a:t>Structure de domaine la plus fréquente et la plus régulière</a:t>
            </a:r>
          </a:p>
        </p:txBody>
      </p:sp>
      <p:sp>
        <p:nvSpPr>
          <p:cNvPr id="6" name="Rectangle 5"/>
          <p:cNvSpPr/>
          <p:nvPr/>
        </p:nvSpPr>
        <p:spPr>
          <a:xfrm>
            <a:off x="3500462" y="2071678"/>
            <a:ext cx="5286380" cy="369332"/>
          </a:xfrm>
          <a:prstGeom prst="rect">
            <a:avLst/>
          </a:prstGeom>
        </p:spPr>
        <p:txBody>
          <a:bodyPr wrap="square">
            <a:spAutoFit/>
          </a:bodyPr>
          <a:lstStyle/>
          <a:p>
            <a:r>
              <a:rPr lang="fr-FR" b="1" dirty="0" smtClean="0"/>
              <a:t>Alternance de brins bêta et d’hélices alpha</a:t>
            </a:r>
          </a:p>
        </p:txBody>
      </p:sp>
      <p:sp>
        <p:nvSpPr>
          <p:cNvPr id="7" name="Rectangle 6"/>
          <p:cNvSpPr/>
          <p:nvPr/>
        </p:nvSpPr>
        <p:spPr>
          <a:xfrm>
            <a:off x="3643338" y="2500306"/>
            <a:ext cx="4572000" cy="646331"/>
          </a:xfrm>
          <a:prstGeom prst="rect">
            <a:avLst/>
          </a:prstGeom>
        </p:spPr>
        <p:txBody>
          <a:bodyPr>
            <a:spAutoFit/>
          </a:bodyPr>
          <a:lstStyle/>
          <a:p>
            <a:r>
              <a:rPr lang="fr-FR" b="1" dirty="0" smtClean="0"/>
              <a:t>Motifs β−α−β (les brins béta sont parallèles)</a:t>
            </a:r>
          </a:p>
        </p:txBody>
      </p:sp>
      <p:sp>
        <p:nvSpPr>
          <p:cNvPr id="8" name="Rectangle 7"/>
          <p:cNvSpPr/>
          <p:nvPr/>
        </p:nvSpPr>
        <p:spPr>
          <a:xfrm>
            <a:off x="3571900" y="3211297"/>
            <a:ext cx="4572000" cy="646331"/>
          </a:xfrm>
          <a:prstGeom prst="rect">
            <a:avLst/>
          </a:prstGeom>
        </p:spPr>
        <p:txBody>
          <a:bodyPr>
            <a:spAutoFit/>
          </a:bodyPr>
          <a:lstStyle/>
          <a:p>
            <a:r>
              <a:rPr lang="fr-FR" b="1" dirty="0" smtClean="0"/>
              <a:t>Feuillet central parallèle ou mixte entouré  d’hélices alpha</a:t>
            </a:r>
          </a:p>
        </p:txBody>
      </p:sp>
      <p:sp>
        <p:nvSpPr>
          <p:cNvPr id="9" name="Rectangle 8"/>
          <p:cNvSpPr/>
          <p:nvPr/>
        </p:nvSpPr>
        <p:spPr>
          <a:xfrm>
            <a:off x="3571900" y="4005868"/>
            <a:ext cx="4572000" cy="923330"/>
          </a:xfrm>
          <a:prstGeom prst="rect">
            <a:avLst/>
          </a:prstGeom>
        </p:spPr>
        <p:txBody>
          <a:bodyPr>
            <a:spAutoFit/>
          </a:bodyPr>
          <a:lstStyle/>
          <a:p>
            <a:r>
              <a:rPr lang="fr-FR" b="1" dirty="0" smtClean="0"/>
              <a:t>Présents dans toutes les enzymes de la glycolyse et transporteurs de métabolites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214290"/>
            <a:ext cx="4500594" cy="923330"/>
          </a:xfrm>
          <a:prstGeom prst="rect">
            <a:avLst/>
          </a:prstGeom>
          <a:noFill/>
        </p:spPr>
        <p:txBody>
          <a:bodyPr wrap="square" rtlCol="0">
            <a:spAutoFit/>
          </a:bodyPr>
          <a:lstStyle/>
          <a:p>
            <a:r>
              <a:rPr lang="fr-FR" dirty="0" smtClean="0"/>
              <a:t>Relation structure / Fonctions cas de la myoglobine ( structure  tertiaire ) Hémoglobine ( structure quaternaire )</a:t>
            </a:r>
            <a:endParaRPr lang="fr-FR" dirty="0"/>
          </a:p>
        </p:txBody>
      </p:sp>
      <p:sp>
        <p:nvSpPr>
          <p:cNvPr id="3" name="Rectangle 2"/>
          <p:cNvSpPr/>
          <p:nvPr/>
        </p:nvSpPr>
        <p:spPr>
          <a:xfrm>
            <a:off x="285720" y="1285860"/>
            <a:ext cx="4572000" cy="1200329"/>
          </a:xfrm>
          <a:prstGeom prst="rect">
            <a:avLst/>
          </a:prstGeom>
        </p:spPr>
        <p:txBody>
          <a:bodyPr>
            <a:spAutoFit/>
          </a:bodyPr>
          <a:lstStyle/>
          <a:p>
            <a:r>
              <a:rPr lang="fr-FR" b="1" dirty="0" smtClean="0"/>
              <a:t>Transport de l’oxygène: myoglobine et hémoglobine La myoglobine a une structure compacte et riche en hélice alpha Classe alpha, reploiement globine</a:t>
            </a:r>
          </a:p>
        </p:txBody>
      </p:sp>
      <p:pic>
        <p:nvPicPr>
          <p:cNvPr id="1027" name="Picture 3"/>
          <p:cNvPicPr>
            <a:picLocks noChangeAspect="1" noChangeArrowheads="1"/>
          </p:cNvPicPr>
          <p:nvPr/>
        </p:nvPicPr>
        <p:blipFill>
          <a:blip r:embed="rId2"/>
          <a:srcRect/>
          <a:stretch>
            <a:fillRect/>
          </a:stretch>
        </p:blipFill>
        <p:spPr bwMode="auto">
          <a:xfrm>
            <a:off x="1009650" y="2567006"/>
            <a:ext cx="7124700" cy="35052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00166" y="1200150"/>
            <a:ext cx="6667522" cy="4132981"/>
          </a:xfrm>
          <a:prstGeom prst="rect">
            <a:avLst/>
          </a:prstGeom>
          <a:noFill/>
          <a:ln w="9525">
            <a:noFill/>
            <a:miter lim="800000"/>
            <a:headEnd/>
            <a:tailEnd/>
          </a:ln>
          <a:effectLst/>
        </p:spPr>
      </p:pic>
      <p:sp>
        <p:nvSpPr>
          <p:cNvPr id="3" name="ZoneTexte 2"/>
          <p:cNvSpPr txBox="1"/>
          <p:nvPr/>
        </p:nvSpPr>
        <p:spPr>
          <a:xfrm>
            <a:off x="714348" y="6286520"/>
            <a:ext cx="7786742" cy="369332"/>
          </a:xfrm>
          <a:prstGeom prst="rect">
            <a:avLst/>
          </a:prstGeom>
          <a:noFill/>
        </p:spPr>
        <p:txBody>
          <a:bodyPr wrap="square" rtlCol="0">
            <a:spAutoFit/>
          </a:bodyPr>
          <a:lstStyle/>
          <a:p>
            <a:r>
              <a:rPr lang="fr-FR" dirty="0" smtClean="0"/>
              <a:t>Molécule d’Hème enfouie dans une poche hydrophobe </a:t>
            </a:r>
            <a:endParaRPr lang="fr-FR" dirty="0"/>
          </a:p>
        </p:txBody>
      </p:sp>
      <p:sp>
        <p:nvSpPr>
          <p:cNvPr id="4" name="ZoneTexte 3"/>
          <p:cNvSpPr txBox="1"/>
          <p:nvPr/>
        </p:nvSpPr>
        <p:spPr>
          <a:xfrm>
            <a:off x="928662" y="5429264"/>
            <a:ext cx="7143800" cy="923330"/>
          </a:xfrm>
          <a:prstGeom prst="rect">
            <a:avLst/>
          </a:prstGeom>
          <a:noFill/>
        </p:spPr>
        <p:txBody>
          <a:bodyPr wrap="square" rtlCol="0">
            <a:spAutoFit/>
          </a:bodyPr>
          <a:lstStyle/>
          <a:p>
            <a:r>
              <a:rPr lang="fr-FR" dirty="0" smtClean="0"/>
              <a:t>L’atome de Fer a 5 liaisons de coordinence( 4 avec les N du noyau porphyrique et une avec N de   l’</a:t>
            </a:r>
            <a:r>
              <a:rPr lang="fr-FR" dirty="0" err="1" smtClean="0"/>
              <a:t>His</a:t>
            </a:r>
            <a:r>
              <a:rPr lang="fr-FR" dirty="0" smtClean="0"/>
              <a:t> ) ( liaison ou la paire d’e- qui assure la liaison est fournie par un seul atome )</a:t>
            </a:r>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r>
              <a:rPr lang="fr-FR" dirty="0" smtClean="0"/>
              <a:t/>
            </a:r>
            <a:br>
              <a:rPr lang="fr-FR" dirty="0" smtClean="0"/>
            </a:br>
            <a:endParaRPr lang="fr-FR" dirty="0"/>
          </a:p>
        </p:txBody>
      </p:sp>
      <p:pic>
        <p:nvPicPr>
          <p:cNvPr id="1026" name="Picture 2"/>
          <p:cNvPicPr>
            <a:picLocks noChangeAspect="1" noChangeArrowheads="1"/>
          </p:cNvPicPr>
          <p:nvPr/>
        </p:nvPicPr>
        <p:blipFill>
          <a:blip r:embed="rId2"/>
          <a:srcRect/>
          <a:stretch>
            <a:fillRect/>
          </a:stretch>
        </p:blipFill>
        <p:spPr bwMode="auto">
          <a:xfrm>
            <a:off x="862747" y="571480"/>
            <a:ext cx="5923830"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2428868"/>
            <a:ext cx="6981858" cy="3267073"/>
          </a:xfrm>
          <a:prstGeom prst="rect">
            <a:avLst/>
          </a:prstGeom>
          <a:noFill/>
          <a:ln w="9525">
            <a:noFill/>
            <a:miter lim="800000"/>
            <a:headEnd/>
            <a:tailEnd/>
          </a:ln>
          <a:effectLst/>
        </p:spPr>
      </p:pic>
      <p:sp>
        <p:nvSpPr>
          <p:cNvPr id="3" name="ZoneTexte 2"/>
          <p:cNvSpPr txBox="1"/>
          <p:nvPr/>
        </p:nvSpPr>
        <p:spPr>
          <a:xfrm>
            <a:off x="571472" y="357166"/>
            <a:ext cx="7929586" cy="646331"/>
          </a:xfrm>
          <a:prstGeom prst="rect">
            <a:avLst/>
          </a:prstGeom>
          <a:noFill/>
        </p:spPr>
        <p:txBody>
          <a:bodyPr wrap="square" rtlCol="0">
            <a:spAutoFit/>
          </a:bodyPr>
          <a:lstStyle/>
          <a:p>
            <a:r>
              <a:rPr lang="fr-FR" dirty="0" smtClean="0"/>
              <a:t>Fixation de l’oxygène au niveau de l’Hème l’atome de Fe joue un rôle primordial</a:t>
            </a:r>
            <a:endParaRPr lang="fr-FR" dirty="0"/>
          </a:p>
        </p:txBody>
      </p:sp>
      <p:sp>
        <p:nvSpPr>
          <p:cNvPr id="5" name="ZoneTexte 4"/>
          <p:cNvSpPr txBox="1"/>
          <p:nvPr/>
        </p:nvSpPr>
        <p:spPr>
          <a:xfrm>
            <a:off x="285720" y="1071546"/>
            <a:ext cx="9215502" cy="369332"/>
          </a:xfrm>
          <a:prstGeom prst="rect">
            <a:avLst/>
          </a:prstGeom>
          <a:noFill/>
        </p:spPr>
        <p:txBody>
          <a:bodyPr wrap="square" rtlCol="0">
            <a:spAutoFit/>
          </a:bodyPr>
          <a:lstStyle/>
          <a:p>
            <a:r>
              <a:rPr lang="fr-FR" dirty="0" smtClean="0"/>
              <a:t>Le Fer est sous forme ferreuse ( Fe 2+) </a:t>
            </a:r>
            <a:r>
              <a:rPr lang="fr-FR" dirty="0" err="1" smtClean="0"/>
              <a:t>ferromyoglobine</a:t>
            </a:r>
            <a:r>
              <a:rPr lang="fr-FR" dirty="0" smtClean="0"/>
              <a:t> :  6  liaisons de coordination</a:t>
            </a:r>
            <a:endParaRPr lang="fr-FR" dirty="0"/>
          </a:p>
        </p:txBody>
      </p:sp>
      <p:sp>
        <p:nvSpPr>
          <p:cNvPr id="6" name="ZoneTexte 5"/>
          <p:cNvSpPr txBox="1"/>
          <p:nvPr/>
        </p:nvSpPr>
        <p:spPr>
          <a:xfrm>
            <a:off x="571472" y="1643050"/>
            <a:ext cx="9072626" cy="646331"/>
          </a:xfrm>
          <a:prstGeom prst="rect">
            <a:avLst/>
          </a:prstGeom>
          <a:noFill/>
        </p:spPr>
        <p:txBody>
          <a:bodyPr wrap="square" rtlCol="0">
            <a:spAutoFit/>
          </a:bodyPr>
          <a:lstStyle/>
          <a:p>
            <a:r>
              <a:rPr lang="fr-FR" dirty="0" smtClean="0"/>
              <a:t>L’oxydation du fer en fer ferrique Fe 3+ ( </a:t>
            </a:r>
            <a:r>
              <a:rPr lang="fr-FR" dirty="0" err="1" smtClean="0"/>
              <a:t>ferrimyoglobine</a:t>
            </a:r>
            <a:r>
              <a:rPr lang="fr-FR" dirty="0" smtClean="0"/>
              <a:t> )</a:t>
            </a:r>
          </a:p>
          <a:p>
            <a:r>
              <a:rPr lang="fr-FR" dirty="0" smtClean="0"/>
              <a:t> rend la molécule </a:t>
            </a:r>
            <a:r>
              <a:rPr lang="fr-FR" dirty="0" err="1" smtClean="0"/>
              <a:t>inactrive</a:t>
            </a:r>
            <a:endParaRPr lang="fr-FR" dirty="0"/>
          </a:p>
        </p:txBody>
      </p:sp>
      <p:sp>
        <p:nvSpPr>
          <p:cNvPr id="7" name="ZoneTexte 6"/>
          <p:cNvSpPr txBox="1"/>
          <p:nvPr/>
        </p:nvSpPr>
        <p:spPr>
          <a:xfrm>
            <a:off x="928662" y="6072206"/>
            <a:ext cx="8001056" cy="369332"/>
          </a:xfrm>
          <a:prstGeom prst="rect">
            <a:avLst/>
          </a:prstGeom>
          <a:noFill/>
        </p:spPr>
        <p:txBody>
          <a:bodyPr wrap="square" rtlCol="0">
            <a:spAutoFit/>
          </a:bodyPr>
          <a:lstStyle/>
          <a:p>
            <a:r>
              <a:rPr lang="fr-FR" dirty="0" smtClean="0"/>
              <a:t>La fixation d’oxygène déplace l’atome de fer par rapport au plan de l’Hème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214"/>
            <a:ext cx="8229600" cy="1143000"/>
          </a:xfrm>
        </p:spPr>
        <p:txBody>
          <a:bodyPr>
            <a:normAutofit/>
          </a:bodyPr>
          <a:lstStyle/>
          <a:p>
            <a:r>
              <a:rPr lang="fr-FR" sz="2800" b="1" dirty="0" smtClean="0"/>
              <a:t>Acides Aminés chargés </a:t>
            </a:r>
            <a:endParaRPr lang="fr-FR" sz="2800" b="1" dirty="0"/>
          </a:p>
        </p:txBody>
      </p:sp>
      <p:pic>
        <p:nvPicPr>
          <p:cNvPr id="2051" name="Picture 3"/>
          <p:cNvPicPr>
            <a:picLocks noGrp="1" noChangeAspect="1" noChangeArrowheads="1"/>
          </p:cNvPicPr>
          <p:nvPr>
            <p:ph idx="1"/>
          </p:nvPr>
        </p:nvPicPr>
        <p:blipFill>
          <a:blip r:embed="rId2"/>
          <a:srcRect/>
          <a:stretch>
            <a:fillRect/>
          </a:stretch>
        </p:blipFill>
        <p:spPr bwMode="auto">
          <a:xfrm>
            <a:off x="428596" y="1428736"/>
            <a:ext cx="8001056"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285728"/>
            <a:ext cx="4572032" cy="369332"/>
          </a:xfrm>
          <a:prstGeom prst="rect">
            <a:avLst/>
          </a:prstGeom>
          <a:noFill/>
        </p:spPr>
        <p:txBody>
          <a:bodyPr wrap="square" rtlCol="0">
            <a:spAutoFit/>
          </a:bodyPr>
          <a:lstStyle/>
          <a:p>
            <a:r>
              <a:rPr lang="fr-FR" dirty="0" smtClean="0"/>
              <a:t>Structure quaternaire </a:t>
            </a:r>
            <a:endParaRPr lang="fr-FR" dirty="0"/>
          </a:p>
        </p:txBody>
      </p:sp>
      <p:sp>
        <p:nvSpPr>
          <p:cNvPr id="3" name="ZoneTexte 2"/>
          <p:cNvSpPr txBox="1"/>
          <p:nvPr/>
        </p:nvSpPr>
        <p:spPr>
          <a:xfrm>
            <a:off x="357158" y="1071546"/>
            <a:ext cx="8929750" cy="369332"/>
          </a:xfrm>
          <a:prstGeom prst="rect">
            <a:avLst/>
          </a:prstGeom>
          <a:noFill/>
        </p:spPr>
        <p:txBody>
          <a:bodyPr wrap="square" rtlCol="0">
            <a:spAutoFit/>
          </a:bodyPr>
          <a:lstStyle/>
          <a:p>
            <a:r>
              <a:rPr lang="fr-FR" i="1" dirty="0" smtClean="0"/>
              <a:t>Ce type de structure ne concerne que facultativement les protéines globulaires</a:t>
            </a:r>
            <a:r>
              <a:rPr lang="fr-FR" dirty="0" smtClean="0"/>
              <a:t>.</a:t>
            </a:r>
            <a:endParaRPr lang="fr-FR" dirty="0"/>
          </a:p>
        </p:txBody>
      </p:sp>
      <p:sp>
        <p:nvSpPr>
          <p:cNvPr id="4" name="ZoneTexte 3"/>
          <p:cNvSpPr txBox="1"/>
          <p:nvPr/>
        </p:nvSpPr>
        <p:spPr>
          <a:xfrm>
            <a:off x="357158" y="1785926"/>
            <a:ext cx="7000924" cy="369332"/>
          </a:xfrm>
          <a:prstGeom prst="rect">
            <a:avLst/>
          </a:prstGeom>
          <a:noFill/>
        </p:spPr>
        <p:txBody>
          <a:bodyPr wrap="square" rtlCol="0">
            <a:spAutoFit/>
          </a:bodyPr>
          <a:lstStyle/>
          <a:p>
            <a:r>
              <a:rPr lang="fr-FR" dirty="0" smtClean="0"/>
              <a:t>l'association de sous-unités dans une même molécule protéique</a:t>
            </a:r>
            <a:endParaRPr lang="fr-FR" dirty="0"/>
          </a:p>
        </p:txBody>
      </p:sp>
      <p:sp>
        <p:nvSpPr>
          <p:cNvPr id="5" name="ZoneTexte 4"/>
          <p:cNvSpPr txBox="1"/>
          <p:nvPr/>
        </p:nvSpPr>
        <p:spPr>
          <a:xfrm>
            <a:off x="214282" y="2571744"/>
            <a:ext cx="8572560" cy="646331"/>
          </a:xfrm>
          <a:prstGeom prst="rect">
            <a:avLst/>
          </a:prstGeom>
          <a:noFill/>
        </p:spPr>
        <p:txBody>
          <a:bodyPr wrap="square" rtlCol="0">
            <a:spAutoFit/>
          </a:bodyPr>
          <a:lstStyle/>
          <a:p>
            <a:r>
              <a:rPr lang="fr-FR" dirty="0" smtClean="0"/>
              <a:t>sous-unités sont </a:t>
            </a:r>
            <a:r>
              <a:rPr lang="fr-FR" b="1" dirty="0" smtClean="0"/>
              <a:t>toujours reliées par des liaisons faibles et jamais par des liaisons covalentes</a:t>
            </a:r>
            <a:endParaRPr lang="fr-FR" dirty="0"/>
          </a:p>
        </p:txBody>
      </p:sp>
      <p:sp>
        <p:nvSpPr>
          <p:cNvPr id="6" name="ZoneTexte 5"/>
          <p:cNvSpPr txBox="1"/>
          <p:nvPr/>
        </p:nvSpPr>
        <p:spPr>
          <a:xfrm>
            <a:off x="357158" y="3643314"/>
            <a:ext cx="8786842" cy="369332"/>
          </a:xfrm>
          <a:prstGeom prst="rect">
            <a:avLst/>
          </a:prstGeom>
          <a:noFill/>
        </p:spPr>
        <p:txBody>
          <a:bodyPr wrap="square" rtlCol="0">
            <a:spAutoFit/>
          </a:bodyPr>
          <a:lstStyle/>
          <a:p>
            <a:r>
              <a:rPr lang="fr-FR" dirty="0" smtClean="0"/>
              <a:t>Une sous-unité à l'état libre est un </a:t>
            </a:r>
            <a:r>
              <a:rPr lang="fr-FR" b="1" dirty="0" smtClean="0"/>
              <a:t>monomère</a:t>
            </a:r>
            <a:r>
              <a:rPr lang="fr-FR" dirty="0" smtClean="0"/>
              <a:t>. La protéine est un </a:t>
            </a:r>
            <a:r>
              <a:rPr lang="fr-FR" b="1" dirty="0" smtClean="0"/>
              <a:t>oligomère</a:t>
            </a:r>
            <a:r>
              <a:rPr lang="fr-FR" dirty="0" smtClean="0"/>
              <a:t>. </a:t>
            </a:r>
            <a:endParaRPr lang="fr-FR" dirty="0"/>
          </a:p>
        </p:txBody>
      </p:sp>
      <p:sp>
        <p:nvSpPr>
          <p:cNvPr id="7" name="ZoneTexte 6"/>
          <p:cNvSpPr txBox="1"/>
          <p:nvPr/>
        </p:nvSpPr>
        <p:spPr>
          <a:xfrm>
            <a:off x="500034" y="4143380"/>
            <a:ext cx="8001056" cy="1754326"/>
          </a:xfrm>
          <a:prstGeom prst="rect">
            <a:avLst/>
          </a:prstGeom>
          <a:noFill/>
        </p:spPr>
        <p:txBody>
          <a:bodyPr wrap="square" rtlCol="0">
            <a:spAutoFit/>
          </a:bodyPr>
          <a:lstStyle/>
          <a:p>
            <a:r>
              <a:rPr lang="fr-FR" dirty="0" smtClean="0"/>
              <a:t>L'élément de symétrie se répétant n fois est un </a:t>
            </a:r>
            <a:r>
              <a:rPr lang="fr-FR" b="1" dirty="0" smtClean="0"/>
              <a:t>protomère</a:t>
            </a:r>
            <a:r>
              <a:rPr lang="fr-FR" dirty="0" smtClean="0"/>
              <a:t>.</a:t>
            </a:r>
          </a:p>
          <a:p>
            <a:r>
              <a:rPr lang="fr-FR" dirty="0" smtClean="0"/>
              <a:t> Si toutes les sous-unités sont identiques le protomère prend le nom du monomère (exemple : protéine α4)</a:t>
            </a:r>
          </a:p>
          <a:p>
            <a:r>
              <a:rPr lang="fr-FR" dirty="0" smtClean="0"/>
              <a:t> Si la protéine est constituée de 2 monomères α et 2 monomères β alors le protomère est [ α β ] et la protéine contient 2 fois le protomère, elle est dite " α2 β 2". </a:t>
            </a:r>
            <a:r>
              <a:rPr lang="fr-FR" i="1" dirty="0" smtClean="0"/>
              <a:t>C'est par exemple le cas de l'hémoglobine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71414"/>
            <a:ext cx="1903150" cy="369332"/>
          </a:xfrm>
          <a:prstGeom prst="rect">
            <a:avLst/>
          </a:prstGeom>
        </p:spPr>
        <p:txBody>
          <a:bodyPr wrap="none">
            <a:spAutoFit/>
          </a:bodyPr>
          <a:lstStyle/>
          <a:p>
            <a:r>
              <a:rPr lang="fr-FR" b="1" dirty="0" smtClean="0"/>
              <a:t>L’Hémoglobine </a:t>
            </a:r>
            <a:endParaRPr lang="fr-FR" dirty="0"/>
          </a:p>
        </p:txBody>
      </p:sp>
      <p:sp>
        <p:nvSpPr>
          <p:cNvPr id="3" name="ZoneTexte 2"/>
          <p:cNvSpPr txBox="1"/>
          <p:nvPr/>
        </p:nvSpPr>
        <p:spPr>
          <a:xfrm>
            <a:off x="0" y="500042"/>
            <a:ext cx="7572396" cy="1200329"/>
          </a:xfrm>
          <a:prstGeom prst="rect">
            <a:avLst/>
          </a:prstGeom>
          <a:noFill/>
        </p:spPr>
        <p:txBody>
          <a:bodyPr wrap="square" rtlCol="0">
            <a:spAutoFit/>
          </a:bodyPr>
          <a:lstStyle/>
          <a:p>
            <a:r>
              <a:rPr lang="fr-FR" dirty="0" smtClean="0"/>
              <a:t>L'hémoglobine est la molécule qui, présente dans les globules rouges, permet le transport de l'oxygène vers les tissus. Elle contribue aussi, dans une moindre mesure, à l'évacuation des ions H</a:t>
            </a:r>
            <a:r>
              <a:rPr lang="fr-FR" baseline="30000" dirty="0" smtClean="0"/>
              <a:t>+</a:t>
            </a:r>
            <a:r>
              <a:rPr lang="fr-FR" dirty="0" smtClean="0"/>
              <a:t>et du CO2.</a:t>
            </a:r>
            <a:br>
              <a:rPr lang="fr-FR" dirty="0" smtClean="0"/>
            </a:br>
            <a:endParaRPr lang="fr-FR" dirty="0"/>
          </a:p>
        </p:txBody>
      </p:sp>
      <p:sp>
        <p:nvSpPr>
          <p:cNvPr id="4" name="Rectangle 3"/>
          <p:cNvSpPr/>
          <p:nvPr/>
        </p:nvSpPr>
        <p:spPr>
          <a:xfrm>
            <a:off x="142844" y="1643050"/>
            <a:ext cx="7572428" cy="2031325"/>
          </a:xfrm>
          <a:prstGeom prst="rect">
            <a:avLst/>
          </a:prstGeom>
        </p:spPr>
        <p:txBody>
          <a:bodyPr wrap="square">
            <a:spAutoFit/>
          </a:bodyPr>
          <a:lstStyle/>
          <a:p>
            <a:r>
              <a:rPr lang="fr-FR" dirty="0" smtClean="0"/>
              <a:t>Chez l'adulte, elle est constituée de deux sous-unités d'a-globine et de deux sous-unités de </a:t>
            </a:r>
            <a:r>
              <a:rPr lang="el-GR" dirty="0" smtClean="0"/>
              <a:t>β</a:t>
            </a:r>
            <a:r>
              <a:rPr lang="fr-FR" dirty="0" smtClean="0"/>
              <a:t>-globine. </a:t>
            </a:r>
          </a:p>
          <a:p>
            <a:r>
              <a:rPr lang="fr-FR" dirty="0" smtClean="0"/>
              <a:t>Ces sous-unités sont assemblées de telle façon qu'elles laissent une cavité au centre du tétramère.</a:t>
            </a:r>
          </a:p>
          <a:p>
            <a:r>
              <a:rPr lang="fr-FR" dirty="0" smtClean="0"/>
              <a:t> (Cette cavité ne sert pas à lier l'oxygène, mais elle a un rôle à jouer dans la régulation du rôle de l'hémoglobine,).</a:t>
            </a:r>
            <a:br>
              <a:rPr lang="fr-FR" dirty="0" smtClean="0"/>
            </a:br>
            <a:endParaRPr lang="fr-FR" dirty="0"/>
          </a:p>
        </p:txBody>
      </p:sp>
      <p:pic>
        <p:nvPicPr>
          <p:cNvPr id="5" name="Image 4" descr="C:\Users\Maison\Desktop\Sans titre.png"/>
          <p:cNvPicPr/>
          <p:nvPr/>
        </p:nvPicPr>
        <p:blipFill>
          <a:blip r:embed="rId2"/>
          <a:srcRect/>
          <a:stretch>
            <a:fillRect/>
          </a:stretch>
        </p:blipFill>
        <p:spPr bwMode="auto">
          <a:xfrm>
            <a:off x="785786" y="3571876"/>
            <a:ext cx="2500330" cy="2000263"/>
          </a:xfrm>
          <a:prstGeom prst="rect">
            <a:avLst/>
          </a:prstGeom>
          <a:noFill/>
          <a:ln w="9525">
            <a:noFill/>
            <a:miter lim="800000"/>
            <a:headEnd/>
            <a:tailEnd/>
          </a:ln>
        </p:spPr>
      </p:pic>
      <p:pic>
        <p:nvPicPr>
          <p:cNvPr id="6" name="Image 5" descr="C:\Users\Maison\Desktop\220px-Heme_b.svg.png"/>
          <p:cNvPicPr/>
          <p:nvPr/>
        </p:nvPicPr>
        <p:blipFill>
          <a:blip r:embed="rId3"/>
          <a:srcRect/>
          <a:stretch>
            <a:fillRect/>
          </a:stretch>
        </p:blipFill>
        <p:spPr bwMode="auto">
          <a:xfrm>
            <a:off x="3643306" y="3643314"/>
            <a:ext cx="1595444" cy="1857388"/>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6858000" cy="646331"/>
          </a:xfrm>
          <a:prstGeom prst="rect">
            <a:avLst/>
          </a:prstGeom>
        </p:spPr>
        <p:txBody>
          <a:bodyPr wrap="square">
            <a:spAutoFit/>
          </a:bodyPr>
          <a:lstStyle/>
          <a:p>
            <a:r>
              <a:rPr lang="fr-FR" dirty="0" smtClean="0"/>
              <a:t>Les structures tertiaire et quaternaire de l'hémoglobine jouent un rôle primordial dans son rôle comme transporteur. </a:t>
            </a:r>
            <a:endParaRPr lang="fr-FR" dirty="0"/>
          </a:p>
        </p:txBody>
      </p:sp>
      <p:sp>
        <p:nvSpPr>
          <p:cNvPr id="3" name="Rectangle 2"/>
          <p:cNvSpPr/>
          <p:nvPr/>
        </p:nvSpPr>
        <p:spPr>
          <a:xfrm>
            <a:off x="214282" y="1005472"/>
            <a:ext cx="6500842" cy="923330"/>
          </a:xfrm>
          <a:prstGeom prst="rect">
            <a:avLst/>
          </a:prstGeom>
        </p:spPr>
        <p:txBody>
          <a:bodyPr wrap="square">
            <a:spAutoFit/>
          </a:bodyPr>
          <a:lstStyle/>
          <a:p>
            <a:r>
              <a:rPr lang="fr-FR" dirty="0" smtClean="0"/>
              <a:t>La protéine existe sous deux formes, la forme T (pour tendue) qui a une faible affinité pour l'oxygène et la forme R (pour relaxée) de haute affinité</a:t>
            </a:r>
            <a:endParaRPr lang="fr-FR" dirty="0"/>
          </a:p>
        </p:txBody>
      </p:sp>
      <p:sp>
        <p:nvSpPr>
          <p:cNvPr id="4" name="ZoneTexte 3"/>
          <p:cNvSpPr txBox="1"/>
          <p:nvPr/>
        </p:nvSpPr>
        <p:spPr>
          <a:xfrm>
            <a:off x="0" y="2282603"/>
            <a:ext cx="7143768" cy="646331"/>
          </a:xfrm>
          <a:prstGeom prst="rect">
            <a:avLst/>
          </a:prstGeom>
          <a:noFill/>
        </p:spPr>
        <p:txBody>
          <a:bodyPr wrap="square" rtlCol="0">
            <a:spAutoFit/>
          </a:bodyPr>
          <a:lstStyle/>
          <a:p>
            <a:r>
              <a:rPr lang="fr-FR" dirty="0" smtClean="0"/>
              <a:t>Ces deux formes existent en un équilibre rapide qui dépend du pH ambiant et de la présence d'oxygène.</a:t>
            </a:r>
            <a:endParaRPr lang="fr-FR" dirty="0"/>
          </a:p>
        </p:txBody>
      </p:sp>
      <p:sp>
        <p:nvSpPr>
          <p:cNvPr id="5" name="ZoneTexte 4"/>
          <p:cNvSpPr txBox="1"/>
          <p:nvPr/>
        </p:nvSpPr>
        <p:spPr>
          <a:xfrm>
            <a:off x="0" y="3157365"/>
            <a:ext cx="7643834" cy="1200329"/>
          </a:xfrm>
          <a:prstGeom prst="rect">
            <a:avLst/>
          </a:prstGeom>
          <a:noFill/>
        </p:spPr>
        <p:txBody>
          <a:bodyPr wrap="square" rtlCol="0">
            <a:spAutoFit/>
          </a:bodyPr>
          <a:lstStyle/>
          <a:p>
            <a:r>
              <a:rPr lang="fr-FR" dirty="0" smtClean="0"/>
              <a:t>. À pH élevé et en présence d'oxygène, la forme R est privilégiée (et l'hémoglobine cherche donc à capturer de l'oxygène)</a:t>
            </a:r>
          </a:p>
          <a:p>
            <a:endParaRPr lang="fr-FR" dirty="0" smtClean="0"/>
          </a:p>
          <a:p>
            <a:endParaRPr lang="fr-FR" dirty="0"/>
          </a:p>
        </p:txBody>
      </p:sp>
      <p:sp>
        <p:nvSpPr>
          <p:cNvPr id="6" name="Rectangle 5"/>
          <p:cNvSpPr/>
          <p:nvPr/>
        </p:nvSpPr>
        <p:spPr>
          <a:xfrm>
            <a:off x="0" y="4577372"/>
            <a:ext cx="6858000" cy="923330"/>
          </a:xfrm>
          <a:prstGeom prst="rect">
            <a:avLst/>
          </a:prstGeom>
        </p:spPr>
        <p:txBody>
          <a:bodyPr wrap="square">
            <a:spAutoFit/>
          </a:bodyPr>
          <a:lstStyle/>
          <a:p>
            <a:r>
              <a:rPr lang="fr-FR" dirty="0" smtClean="0"/>
              <a:t>à pH bas et quand l'oxygène est rare, la forme T est privilégiée et l'hémoglobine relâche l'oxygène. </a:t>
            </a:r>
            <a:br>
              <a:rPr lang="fr-FR" dirty="0" smtClean="0"/>
            </a:br>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Maison\Desktop\Hemoglobin2.gif"/>
          <p:cNvPicPr/>
          <p:nvPr/>
        </p:nvPicPr>
        <p:blipFill>
          <a:blip r:embed="rId2"/>
          <a:srcRect/>
          <a:stretch>
            <a:fillRect/>
          </a:stretch>
        </p:blipFill>
        <p:spPr bwMode="auto">
          <a:xfrm>
            <a:off x="1500166" y="1785926"/>
            <a:ext cx="4872059" cy="3043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http://biochimiedesproteines.espaceweb.usherbrooke.ca/oxy.gif"/>
          <p:cNvPicPr/>
          <p:nvPr/>
        </p:nvPicPr>
        <p:blipFill>
          <a:blip r:embed="rId2"/>
          <a:srcRect/>
          <a:stretch>
            <a:fillRect/>
          </a:stretch>
        </p:blipFill>
        <p:spPr bwMode="auto">
          <a:xfrm>
            <a:off x="5643570" y="785794"/>
            <a:ext cx="3071833" cy="5203584"/>
          </a:xfrm>
          <a:prstGeom prst="rect">
            <a:avLst/>
          </a:prstGeom>
          <a:noFill/>
          <a:ln w="9525">
            <a:noFill/>
            <a:miter lim="800000"/>
            <a:headEnd/>
            <a:tailEnd/>
          </a:ln>
        </p:spPr>
      </p:pic>
      <p:sp>
        <p:nvSpPr>
          <p:cNvPr id="4" name="Rectangle 3"/>
          <p:cNvSpPr/>
          <p:nvPr/>
        </p:nvSpPr>
        <p:spPr>
          <a:xfrm>
            <a:off x="214282" y="214290"/>
            <a:ext cx="3714776" cy="830997"/>
          </a:xfrm>
          <a:prstGeom prst="rect">
            <a:avLst/>
          </a:prstGeom>
        </p:spPr>
        <p:txBody>
          <a:bodyPr wrap="square">
            <a:spAutoFit/>
          </a:bodyPr>
          <a:lstStyle/>
          <a:p>
            <a:r>
              <a:rPr lang="fr-FR" sz="1600" dirty="0" smtClean="0"/>
              <a:t>Les cellules contenant beaucoup de CO</a:t>
            </a:r>
            <a:r>
              <a:rPr lang="fr-FR" sz="1600" baseline="-25000" dirty="0" smtClean="0"/>
              <a:t>2</a:t>
            </a:r>
            <a:r>
              <a:rPr lang="fr-FR" sz="1600" dirty="0" smtClean="0"/>
              <a:t> ont un pH plus acide, parce que CO</a:t>
            </a:r>
            <a:r>
              <a:rPr lang="fr-FR" sz="1600" baseline="-25000" dirty="0" smtClean="0"/>
              <a:t>2</a:t>
            </a:r>
            <a:r>
              <a:rPr lang="fr-FR" sz="1600" dirty="0" smtClean="0"/>
              <a:t> + H</a:t>
            </a:r>
            <a:r>
              <a:rPr lang="fr-FR" sz="1600" baseline="-25000" dirty="0" smtClean="0"/>
              <a:t>2</a:t>
            </a:r>
            <a:r>
              <a:rPr lang="fr-FR" sz="1600" dirty="0" smtClean="0"/>
              <a:t>O -&gt; H</a:t>
            </a:r>
            <a:r>
              <a:rPr lang="fr-FR" sz="1600" baseline="-25000" dirty="0" smtClean="0"/>
              <a:t>2</a:t>
            </a:r>
            <a:r>
              <a:rPr lang="fr-FR" sz="1600" dirty="0" smtClean="0"/>
              <a:t>CO</a:t>
            </a:r>
            <a:r>
              <a:rPr lang="fr-FR" sz="1600" baseline="-25000" dirty="0" smtClean="0"/>
              <a:t>3</a:t>
            </a:r>
            <a:endParaRPr lang="fr-FR" sz="1600" dirty="0"/>
          </a:p>
        </p:txBody>
      </p:sp>
      <p:sp>
        <p:nvSpPr>
          <p:cNvPr id="5" name="Rectangle 4"/>
          <p:cNvSpPr/>
          <p:nvPr/>
        </p:nvSpPr>
        <p:spPr>
          <a:xfrm>
            <a:off x="-32" y="1071546"/>
            <a:ext cx="5286412" cy="861774"/>
          </a:xfrm>
          <a:prstGeom prst="rect">
            <a:avLst/>
          </a:prstGeom>
        </p:spPr>
        <p:txBody>
          <a:bodyPr wrap="square">
            <a:spAutoFit/>
          </a:bodyPr>
          <a:lstStyle/>
          <a:p>
            <a:r>
              <a:rPr lang="fr-FR" sz="1600" dirty="0" smtClean="0"/>
              <a:t>L'hémoglobine ayant déchargé sa charge d'oxygène peut alors contribuer à évacuer l'excédent de CO</a:t>
            </a:r>
            <a:r>
              <a:rPr lang="fr-FR" sz="1600" baseline="-25000" dirty="0" smtClean="0"/>
              <a:t>2</a:t>
            </a:r>
            <a:r>
              <a:rPr lang="fr-FR" sz="1600" dirty="0" smtClean="0"/>
              <a:t> et d'ions H</a:t>
            </a:r>
            <a:r>
              <a:rPr lang="fr-FR" sz="1600" baseline="30000" dirty="0" smtClean="0"/>
              <a:t>+</a:t>
            </a:r>
            <a:r>
              <a:rPr lang="fr-FR" sz="1600" dirty="0" smtClean="0"/>
              <a:t> des cellules</a:t>
            </a:r>
            <a:r>
              <a:rPr lang="fr-FR" dirty="0" smtClean="0"/>
              <a:t>.(</a:t>
            </a:r>
            <a:endParaRPr lang="fr-FR" dirty="0"/>
          </a:p>
        </p:txBody>
      </p:sp>
      <p:sp>
        <p:nvSpPr>
          <p:cNvPr id="6" name="ZoneTexte 5"/>
          <p:cNvSpPr txBox="1"/>
          <p:nvPr/>
        </p:nvSpPr>
        <p:spPr>
          <a:xfrm>
            <a:off x="0" y="2000240"/>
            <a:ext cx="5286380" cy="1631216"/>
          </a:xfrm>
          <a:prstGeom prst="rect">
            <a:avLst/>
          </a:prstGeom>
          <a:noFill/>
        </p:spPr>
        <p:txBody>
          <a:bodyPr wrap="square" rtlCol="0">
            <a:spAutoFit/>
          </a:bodyPr>
          <a:lstStyle/>
          <a:p>
            <a:r>
              <a:rPr lang="fr-FR" dirty="0" smtClean="0"/>
              <a:t>. </a:t>
            </a:r>
            <a:r>
              <a:rPr lang="fr-FR" sz="1600" dirty="0" smtClean="0"/>
              <a:t>Les ions H</a:t>
            </a:r>
            <a:r>
              <a:rPr lang="fr-FR" sz="1600" baseline="30000" dirty="0" smtClean="0"/>
              <a:t>+</a:t>
            </a:r>
            <a:r>
              <a:rPr lang="fr-FR" sz="1600" dirty="0" smtClean="0"/>
              <a:t>  se lient à l'histidine 146 de la β-globine et à deux autres résidus dans l'α-globine de la forme T. </a:t>
            </a:r>
          </a:p>
          <a:p>
            <a:r>
              <a:rPr lang="fr-FR" sz="1600" dirty="0" smtClean="0"/>
              <a:t>Le CO</a:t>
            </a:r>
            <a:r>
              <a:rPr lang="fr-FR" sz="1600" baseline="-25000" dirty="0" smtClean="0"/>
              <a:t>2</a:t>
            </a:r>
            <a:r>
              <a:rPr lang="fr-FR" sz="1600" dirty="0" smtClean="0"/>
              <a:t>, lui, se lie à l'extrémité N-terminale de chacune des quatre chaînes de globine pour former la </a:t>
            </a:r>
            <a:r>
              <a:rPr lang="fr-FR" sz="1600" dirty="0" err="1" smtClean="0"/>
              <a:t>carbaminohémoglobine</a:t>
            </a:r>
            <a:r>
              <a:rPr lang="fr-FR" sz="1600" dirty="0" smtClean="0"/>
              <a:t>.</a:t>
            </a:r>
          </a:p>
          <a:p>
            <a:endParaRPr lang="fr-FR" sz="1600" dirty="0"/>
          </a:p>
        </p:txBody>
      </p:sp>
      <p:sp>
        <p:nvSpPr>
          <p:cNvPr id="7" name="ZoneTexte 6"/>
          <p:cNvSpPr txBox="1"/>
          <p:nvPr/>
        </p:nvSpPr>
        <p:spPr>
          <a:xfrm>
            <a:off x="0" y="3714752"/>
            <a:ext cx="5643570" cy="830997"/>
          </a:xfrm>
          <a:prstGeom prst="rect">
            <a:avLst/>
          </a:prstGeom>
          <a:noFill/>
        </p:spPr>
        <p:txBody>
          <a:bodyPr wrap="square" rtlCol="0">
            <a:spAutoFit/>
          </a:bodyPr>
          <a:lstStyle/>
          <a:p>
            <a:r>
              <a:rPr lang="fr-FR" sz="1600" dirty="0" smtClean="0"/>
              <a:t>Contrairement au CO</a:t>
            </a:r>
            <a:r>
              <a:rPr lang="fr-FR" sz="1600" baseline="-25000" dirty="0" smtClean="0"/>
              <a:t>2</a:t>
            </a:r>
            <a:r>
              <a:rPr lang="fr-FR" sz="1600" dirty="0" smtClean="0"/>
              <a:t>, le monoxyde de carbone CO </a:t>
            </a:r>
            <a:r>
              <a:rPr lang="fr-FR" sz="1600" dirty="0" err="1" smtClean="0"/>
              <a:t>compétitionne</a:t>
            </a:r>
            <a:r>
              <a:rPr lang="fr-FR" sz="1600" dirty="0" smtClean="0"/>
              <a:t> directement avec O</a:t>
            </a:r>
            <a:r>
              <a:rPr lang="fr-FR" sz="1600" baseline="-25000" dirty="0" smtClean="0"/>
              <a:t>2</a:t>
            </a:r>
            <a:r>
              <a:rPr lang="fr-FR" sz="1600" dirty="0" smtClean="0"/>
              <a:t> pour le lien libre sur l'atome de fer du groupe hème.</a:t>
            </a:r>
            <a:endParaRPr lang="fr-FR" dirty="0"/>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Contrairement au CO</a:t>
            </a:r>
            <a:r>
              <a:rPr kumimoji="0" lang="fr-FR" sz="1200" b="0" i="0" u="none" strike="noStrike" cap="none" normalizeH="0" baseline="-30000" smtClean="0">
                <a:ln>
                  <a:noFill/>
                </a:ln>
                <a:solidFill>
                  <a:srgbClr val="000000"/>
                </a:solidFill>
                <a:effectLst/>
                <a:latin typeface="Calibri" pitchFamily="34" charset="0"/>
                <a:ea typeface="Times New Roman" pitchFamily="18" charset="0"/>
                <a:cs typeface="Times New Roman" pitchFamily="18" charset="0"/>
              </a:rPr>
              <a:t>2</a:t>
            </a:r>
            <a:r>
              <a:rPr kumimoji="0" lang="fr-FR"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le monoxyde de carbone CO compétitionne directement avec O</a:t>
            </a:r>
            <a:r>
              <a:rPr kumimoji="0" lang="fr-FR" sz="1200" b="0" i="0" u="none" strike="noStrike" cap="none" normalizeH="0" baseline="-30000" smtClean="0">
                <a:ln>
                  <a:noFill/>
                </a:ln>
                <a:solidFill>
                  <a:srgbClr val="000000"/>
                </a:solidFill>
                <a:effectLst/>
                <a:latin typeface="Calibri" pitchFamily="34" charset="0"/>
                <a:ea typeface="Times New Roman" pitchFamily="18" charset="0"/>
                <a:cs typeface="Times New Roman" pitchFamily="18" charset="0"/>
              </a:rPr>
              <a:t>2</a:t>
            </a:r>
            <a:r>
              <a:rPr kumimoji="0" lang="fr-FR"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pour le lien libre sur l'atome de fer du groupe hème. Il a en outre une affinité 240 fois plus élevée. C'est pourquoi le CO est beaucoup plus toxique que le CO</a:t>
            </a:r>
            <a:r>
              <a:rPr kumimoji="0" lang="fr-FR" sz="1200" b="0" i="0" u="none" strike="noStrike" cap="none" normalizeH="0" baseline="-30000" smtClean="0">
                <a:ln>
                  <a:noFill/>
                </a:ln>
                <a:solidFill>
                  <a:srgbClr val="000000"/>
                </a:solidFill>
                <a:effectLst/>
                <a:latin typeface="Calibri" pitchFamily="34" charset="0"/>
                <a:ea typeface="Times New Roman" pitchFamily="18" charset="0"/>
                <a:cs typeface="Times New Roman" pitchFamily="18" charset="0"/>
              </a:rPr>
              <a:t>2</a:t>
            </a:r>
            <a:r>
              <a:rPr kumimoji="0" lang="fr-FR"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alors que le CO</a:t>
            </a:r>
            <a:r>
              <a:rPr kumimoji="0" lang="fr-FR" sz="1200" b="0" i="0" u="none" strike="noStrike" cap="none" normalizeH="0" baseline="-30000" smtClean="0">
                <a:ln>
                  <a:noFill/>
                </a:ln>
                <a:solidFill>
                  <a:srgbClr val="000000"/>
                </a:solidFill>
                <a:effectLst/>
                <a:latin typeface="Calibri" pitchFamily="34" charset="0"/>
                <a:ea typeface="Times New Roman" pitchFamily="18" charset="0"/>
                <a:cs typeface="Times New Roman" pitchFamily="18" charset="0"/>
              </a:rPr>
              <a:t>2</a:t>
            </a:r>
            <a:r>
              <a:rPr kumimoji="0" lang="fr-FR"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est libéré facilement (par simple compétition) quand le patient intoxiqué est mis en présence de O</a:t>
            </a:r>
            <a:r>
              <a:rPr kumimoji="0" lang="fr-FR" sz="1200" b="0" i="0" u="none" strike="noStrike" cap="none" normalizeH="0" baseline="-30000" smtClean="0">
                <a:ln>
                  <a:noFill/>
                </a:ln>
                <a:solidFill>
                  <a:srgbClr val="000000"/>
                </a:solidFill>
                <a:effectLst/>
                <a:latin typeface="Calibri" pitchFamily="34" charset="0"/>
                <a:ea typeface="Times New Roman" pitchFamily="18" charset="0"/>
                <a:cs typeface="Times New Roman" pitchFamily="18" charset="0"/>
              </a:rPr>
              <a:t>2</a:t>
            </a:r>
            <a:r>
              <a:rPr kumimoji="0" lang="fr-FR"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le CO, lui, reste fixé très longtemps sur le groupe hème, puisque l'équilibre entre le CO et O</a:t>
            </a:r>
            <a:r>
              <a:rPr kumimoji="0" lang="fr-FR" sz="1200" b="0" i="0" u="none" strike="noStrike" cap="none" normalizeH="0" baseline="-30000" smtClean="0">
                <a:ln>
                  <a:noFill/>
                </a:ln>
                <a:solidFill>
                  <a:srgbClr val="000000"/>
                </a:solidFill>
                <a:effectLst/>
                <a:latin typeface="Calibri" pitchFamily="34" charset="0"/>
                <a:ea typeface="Times New Roman" pitchFamily="18" charset="0"/>
                <a:cs typeface="Times New Roman" pitchFamily="18" charset="0"/>
              </a:rPr>
              <a:t>2</a:t>
            </a:r>
            <a:r>
              <a:rPr kumimoji="0" lang="fr-FR"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sur le groupe hème favorise grandement le premier.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ZoneTexte 9"/>
          <p:cNvSpPr txBox="1"/>
          <p:nvPr/>
        </p:nvSpPr>
        <p:spPr>
          <a:xfrm>
            <a:off x="-32" y="4643446"/>
            <a:ext cx="5357850" cy="2092881"/>
          </a:xfrm>
          <a:prstGeom prst="rect">
            <a:avLst/>
          </a:prstGeom>
          <a:noFill/>
        </p:spPr>
        <p:txBody>
          <a:bodyPr wrap="square" rtlCol="0">
            <a:spAutoFit/>
          </a:bodyPr>
          <a:lstStyle/>
          <a:p>
            <a:r>
              <a:rPr lang="fr-FR" sz="1600" dirty="0" smtClean="0"/>
              <a:t>Avec en plus  une affinité 240 fois plus élevée.  le CO est beaucoup plus toxique que le CO</a:t>
            </a:r>
            <a:r>
              <a:rPr lang="fr-FR" sz="1600" baseline="-25000" dirty="0" smtClean="0"/>
              <a:t>2</a:t>
            </a:r>
            <a:r>
              <a:rPr lang="fr-FR" sz="1600" dirty="0" smtClean="0"/>
              <a:t>: alors que le CO</a:t>
            </a:r>
            <a:r>
              <a:rPr lang="fr-FR" sz="1600" baseline="-25000" dirty="0" smtClean="0"/>
              <a:t>2</a:t>
            </a:r>
            <a:r>
              <a:rPr lang="fr-FR" sz="1600" dirty="0" smtClean="0"/>
              <a:t> est libéré facilement (par simple compétition) quand le patient intoxiqué est mis en présence de O</a:t>
            </a:r>
            <a:r>
              <a:rPr lang="fr-FR" sz="1600" baseline="-25000" dirty="0" smtClean="0"/>
              <a:t>2</a:t>
            </a:r>
            <a:r>
              <a:rPr lang="fr-FR" sz="1600" dirty="0" smtClean="0"/>
              <a:t>, le CO, lui, reste fixé très longtemps sur le groupe hème, puisque l'équilibre entre le CO et O</a:t>
            </a:r>
            <a:r>
              <a:rPr lang="fr-FR" sz="1600" baseline="-25000" dirty="0" smtClean="0"/>
              <a:t>2</a:t>
            </a:r>
            <a:r>
              <a:rPr lang="fr-FR" sz="1600" dirty="0" smtClean="0"/>
              <a:t> sur le groupe hème favorise grandement le premier.</a:t>
            </a:r>
          </a:p>
          <a:p>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4"/>
            <a:ext cx="8229600" cy="1143000"/>
          </a:xfrm>
        </p:spPr>
        <p:txBody>
          <a:bodyPr>
            <a:noAutofit/>
          </a:bodyPr>
          <a:lstStyle/>
          <a:p>
            <a:r>
              <a:rPr lang="fr-FR" sz="2800" b="1" dirty="0" smtClean="0"/>
              <a:t>Les Protéines constituées d’Acides aminés </a:t>
            </a:r>
            <a:endParaRPr lang="fr-FR" sz="2800" b="1" dirty="0"/>
          </a:p>
        </p:txBody>
      </p:sp>
      <p:pic>
        <p:nvPicPr>
          <p:cNvPr id="4098" name="Picture 2"/>
          <p:cNvPicPr>
            <a:picLocks noGrp="1" noChangeAspect="1" noChangeArrowheads="1"/>
          </p:cNvPicPr>
          <p:nvPr>
            <p:ph idx="1"/>
          </p:nvPr>
        </p:nvPicPr>
        <p:blipFill>
          <a:blip r:embed="rId2"/>
          <a:srcRect/>
          <a:stretch>
            <a:fillRect/>
          </a:stretch>
        </p:blipFill>
        <p:spPr bwMode="auto">
          <a:xfrm>
            <a:off x="428596" y="1214422"/>
            <a:ext cx="8143932"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0090"/>
            <a:ext cx="8763000" cy="1143000"/>
          </a:xfrm>
        </p:spPr>
        <p:txBody>
          <a:bodyPr>
            <a:noAutofit/>
          </a:bodyPr>
          <a:lstStyle/>
          <a:p>
            <a:r>
              <a:rPr lang="fr-FR" sz="3200" b="1" dirty="0" smtClean="0">
                <a:latin typeface="Times New Roman" pitchFamily="18" charset="0"/>
                <a:cs typeface="Times New Roman" pitchFamily="18" charset="0"/>
              </a:rPr>
              <a:t>Rappels sur les propriétés des acides aminés </a:t>
            </a:r>
            <a:endParaRPr lang="fr-FR" sz="3200" b="1" dirty="0">
              <a:latin typeface="Times New Roman" pitchFamily="18" charset="0"/>
              <a:cs typeface="Times New Roman" pitchFamily="18" charset="0"/>
            </a:endParaRPr>
          </a:p>
        </p:txBody>
      </p:sp>
      <p:sp>
        <p:nvSpPr>
          <p:cNvPr id="3" name="ZoneTexte 2"/>
          <p:cNvSpPr txBox="1"/>
          <p:nvPr/>
        </p:nvSpPr>
        <p:spPr>
          <a:xfrm>
            <a:off x="500034" y="1071546"/>
            <a:ext cx="5429288" cy="369332"/>
          </a:xfrm>
          <a:prstGeom prst="rect">
            <a:avLst/>
          </a:prstGeom>
          <a:noFill/>
        </p:spPr>
        <p:txBody>
          <a:bodyPr wrap="square" rtlCol="0">
            <a:spAutoFit/>
          </a:bodyPr>
          <a:lstStyle/>
          <a:p>
            <a:r>
              <a:rPr lang="fr-FR" dirty="0" smtClean="0"/>
              <a:t>Amphotères ( fonction acide et fonction basique) </a:t>
            </a:r>
            <a:endParaRPr lang="fr-FR" dirty="0"/>
          </a:p>
        </p:txBody>
      </p:sp>
      <p:sp>
        <p:nvSpPr>
          <p:cNvPr id="4" name="ZoneTexte 3"/>
          <p:cNvSpPr txBox="1"/>
          <p:nvPr/>
        </p:nvSpPr>
        <p:spPr>
          <a:xfrm>
            <a:off x="714348" y="1857364"/>
            <a:ext cx="7643866" cy="923330"/>
          </a:xfrm>
          <a:prstGeom prst="rect">
            <a:avLst/>
          </a:prstGeom>
          <a:noFill/>
        </p:spPr>
        <p:txBody>
          <a:bodyPr wrap="square" rtlCol="0">
            <a:spAutoFit/>
          </a:bodyPr>
          <a:lstStyle/>
          <a:p>
            <a:r>
              <a:rPr lang="fr-FR" dirty="0" err="1" smtClean="0"/>
              <a:t>Titration</a:t>
            </a:r>
            <a:r>
              <a:rPr lang="fr-FR" dirty="0" smtClean="0"/>
              <a:t> des acides aminés charges variables selon le pH du milieu et les Pk des fonctions alpha carboxylique et alpha amine et des fonctions de la chaine latérale quand elles existent </a:t>
            </a:r>
            <a:endParaRPr lang="fr-FR" dirty="0"/>
          </a:p>
        </p:txBody>
      </p:sp>
      <p:pic>
        <p:nvPicPr>
          <p:cNvPr id="1026" name="Picture 2"/>
          <p:cNvPicPr>
            <a:picLocks noChangeAspect="1" noChangeArrowheads="1"/>
          </p:cNvPicPr>
          <p:nvPr/>
        </p:nvPicPr>
        <p:blipFill>
          <a:blip r:embed="rId2"/>
          <a:srcRect/>
          <a:stretch>
            <a:fillRect/>
          </a:stretch>
        </p:blipFill>
        <p:spPr bwMode="auto">
          <a:xfrm>
            <a:off x="1285853" y="857232"/>
            <a:ext cx="4767790" cy="3176591"/>
          </a:xfrm>
          <a:prstGeom prst="rect">
            <a:avLst/>
          </a:prstGeom>
          <a:noFill/>
          <a:ln w="9525">
            <a:noFill/>
            <a:miter lim="800000"/>
            <a:headEnd/>
            <a:tailEnd/>
          </a:ln>
          <a:effectLst/>
        </p:spPr>
      </p:pic>
      <p:sp>
        <p:nvSpPr>
          <p:cNvPr id="6" name="Rectangle 5"/>
          <p:cNvSpPr/>
          <p:nvPr/>
        </p:nvSpPr>
        <p:spPr>
          <a:xfrm>
            <a:off x="0" y="4354305"/>
            <a:ext cx="4859899" cy="369332"/>
          </a:xfrm>
          <a:prstGeom prst="rect">
            <a:avLst/>
          </a:prstGeom>
        </p:spPr>
        <p:txBody>
          <a:bodyPr wrap="square">
            <a:spAutoFit/>
          </a:bodyPr>
          <a:lstStyle/>
          <a:p>
            <a:r>
              <a:rPr lang="fr-FR" dirty="0" smtClean="0">
                <a:latin typeface="Times New Roman" pitchFamily="18" charset="0"/>
                <a:cs typeface="Times New Roman" pitchFamily="18" charset="0"/>
              </a:rPr>
              <a:t> </a:t>
            </a:r>
            <a:endParaRPr lang="fr-FR" dirty="0"/>
          </a:p>
        </p:txBody>
      </p:sp>
      <p:sp>
        <p:nvSpPr>
          <p:cNvPr id="7" name="Rectangle 6"/>
          <p:cNvSpPr/>
          <p:nvPr/>
        </p:nvSpPr>
        <p:spPr>
          <a:xfrm>
            <a:off x="428596" y="4094812"/>
            <a:ext cx="8715404" cy="646331"/>
          </a:xfrm>
          <a:prstGeom prst="rect">
            <a:avLst/>
          </a:prstGeom>
        </p:spPr>
        <p:txBody>
          <a:bodyPr wrap="square">
            <a:spAutoFit/>
          </a:bodyPr>
          <a:lstStyle/>
          <a:p>
            <a:r>
              <a:rPr lang="fr-FR" dirty="0" smtClean="0">
                <a:latin typeface="Times New Roman" pitchFamily="18" charset="0"/>
                <a:cs typeface="Times New Roman" pitchFamily="18" charset="0"/>
              </a:rPr>
              <a:t>Les fonctions </a:t>
            </a:r>
            <a:r>
              <a:rPr lang="fr-FR" dirty="0" err="1" smtClean="0">
                <a:latin typeface="Times New Roman" pitchFamily="18" charset="0"/>
                <a:cs typeface="Times New Roman" pitchFamily="18" charset="0"/>
              </a:rPr>
              <a:t>ionisables</a:t>
            </a:r>
            <a:r>
              <a:rPr lang="fr-FR" dirty="0" smtClean="0">
                <a:latin typeface="Times New Roman" pitchFamily="18" charset="0"/>
                <a:cs typeface="Times New Roman" pitchFamily="18" charset="0"/>
              </a:rPr>
              <a:t> des radicaux des acides aminés sont d’autant plus </a:t>
            </a:r>
            <a:r>
              <a:rPr lang="fr-FR" dirty="0" err="1" smtClean="0">
                <a:latin typeface="Times New Roman" pitchFamily="18" charset="0"/>
                <a:cs typeface="Times New Roman" pitchFamily="18" charset="0"/>
              </a:rPr>
              <a:t>protonnées</a:t>
            </a:r>
            <a:r>
              <a:rPr lang="fr-FR" dirty="0" smtClean="0">
                <a:latin typeface="Times New Roman" pitchFamily="18" charset="0"/>
                <a:cs typeface="Times New Roman" pitchFamily="18" charset="0"/>
              </a:rPr>
              <a:t> que le milieu est plus riche en ions H+, c’est à dire que le pH est plus faible.</a:t>
            </a:r>
            <a:endParaRPr lang="fr-FR" dirty="0"/>
          </a:p>
        </p:txBody>
      </p:sp>
      <p:sp>
        <p:nvSpPr>
          <p:cNvPr id="8" name="Rectangle 7"/>
          <p:cNvSpPr/>
          <p:nvPr/>
        </p:nvSpPr>
        <p:spPr>
          <a:xfrm>
            <a:off x="0" y="4357694"/>
            <a:ext cx="8858280" cy="1477328"/>
          </a:xfrm>
          <a:prstGeom prst="rect">
            <a:avLst/>
          </a:prstGeom>
        </p:spPr>
        <p:txBody>
          <a:bodyPr wrap="square">
            <a:spAutoFit/>
          </a:bodyPr>
          <a:lstStyle/>
          <a:p>
            <a:r>
              <a:rPr lang="fr-FR" dirty="0" smtClean="0"/>
              <a:t>Ainsi les radicaux des acides aspartique et glutamique passent de la forme COOH à pH &lt; 2 à la forme COO- à pH &gt; 7. A pH = 3,7, 50 % des radicaux d’acide aspartique sont </a:t>
            </a:r>
            <a:r>
              <a:rPr lang="fr-FR" dirty="0" err="1" smtClean="0"/>
              <a:t>protonnés</a:t>
            </a:r>
            <a:r>
              <a:rPr lang="fr-FR" dirty="0" smtClean="0"/>
              <a:t> ; c’est le </a:t>
            </a:r>
            <a:r>
              <a:rPr lang="fr-FR" dirty="0" err="1" smtClean="0"/>
              <a:t>pK</a:t>
            </a:r>
            <a:r>
              <a:rPr lang="fr-FR" dirty="0" smtClean="0"/>
              <a:t> de la fonction acide de ce radical. Pour l’acide glutamique, le </a:t>
            </a:r>
            <a:r>
              <a:rPr lang="fr-FR" dirty="0" err="1" smtClean="0"/>
              <a:t>pK</a:t>
            </a:r>
            <a:r>
              <a:rPr lang="fr-FR" dirty="0" smtClean="0"/>
              <a:t> est de 4,25.</a:t>
            </a:r>
          </a:p>
          <a:p>
            <a:r>
              <a:rPr lang="fr-FR" dirty="0" smtClean="0"/>
              <a:t>•</a:t>
            </a:r>
            <a:endParaRPr lang="fr-FR" dirty="0"/>
          </a:p>
        </p:txBody>
      </p:sp>
      <p:sp>
        <p:nvSpPr>
          <p:cNvPr id="9" name="Rectangle 8"/>
          <p:cNvSpPr/>
          <p:nvPr/>
        </p:nvSpPr>
        <p:spPr>
          <a:xfrm>
            <a:off x="0" y="4643446"/>
            <a:ext cx="8858280" cy="923330"/>
          </a:xfrm>
          <a:prstGeom prst="rect">
            <a:avLst/>
          </a:prstGeom>
        </p:spPr>
        <p:txBody>
          <a:bodyPr wrap="square">
            <a:spAutoFit/>
          </a:bodyPr>
          <a:lstStyle/>
          <a:p>
            <a:r>
              <a:rPr lang="fr-FR" dirty="0" smtClean="0"/>
              <a:t>De même la fonction amine de la lysine passe de la forme </a:t>
            </a:r>
            <a:r>
              <a:rPr lang="fr-FR" dirty="0" err="1" smtClean="0"/>
              <a:t>protonnée</a:t>
            </a:r>
            <a:r>
              <a:rPr lang="fr-FR" dirty="0" smtClean="0"/>
              <a:t> NH3</a:t>
            </a:r>
          </a:p>
          <a:p>
            <a:r>
              <a:rPr lang="fr-FR" dirty="0" smtClean="0"/>
              <a:t>+ à pH &lt; 2 à la forme      NH2 à pH 14. Le </a:t>
            </a:r>
            <a:r>
              <a:rPr lang="fr-FR" dirty="0" err="1" smtClean="0"/>
              <a:t>pK</a:t>
            </a:r>
            <a:r>
              <a:rPr lang="fr-FR" dirty="0" smtClean="0"/>
              <a:t> est de 8,9.</a:t>
            </a:r>
          </a:p>
          <a:p>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8"/>
                                        </p:tgtEl>
                                        <p:attrNameLst>
                                          <p:attrName>ppt_x</p:attrName>
                                        </p:attrNameLst>
                                      </p:cBhvr>
                                      <p:tavLst>
                                        <p:tav tm="0">
                                          <p:val>
                                            <p:strVal val="ppt_x"/>
                                          </p:val>
                                        </p:tav>
                                        <p:tav tm="100000">
                                          <p:val>
                                            <p:strVal val="ppt_x"/>
                                          </p:val>
                                        </p:tav>
                                      </p:tavLst>
                                    </p:anim>
                                    <p:anim calcmode="lin" valueType="num">
                                      <p:cBhvr additive="base">
                                        <p:cTn id="43" dur="500"/>
                                        <p:tgtEl>
                                          <p:spTgt spid="8"/>
                                        </p:tgtEl>
                                        <p:attrNameLst>
                                          <p:attrName>ppt_y</p:attrName>
                                        </p:attrNameLst>
                                      </p:cBhvr>
                                      <p:tavLst>
                                        <p:tav tm="0">
                                          <p:val>
                                            <p:strVal val="ppt_y"/>
                                          </p:val>
                                        </p:tav>
                                        <p:tav tm="100000">
                                          <p:val>
                                            <p:strVal val="1+ppt_h/2"/>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7" grpId="1"/>
      <p:bldP spid="8" grpId="0"/>
      <p:bldP spid="8" grpId="1"/>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2618</TotalTime>
  <Words>4080</Words>
  <Application>Microsoft Office PowerPoint</Application>
  <PresentationFormat>Affichage à l'écran (4:3)</PresentationFormat>
  <Paragraphs>466</Paragraphs>
  <Slides>75</Slides>
  <Notes>2</Notes>
  <HiddenSlides>0</HiddenSlides>
  <MMClips>0</MMClips>
  <ScaleCrop>false</ScaleCrop>
  <HeadingPairs>
    <vt:vector size="4" baseType="variant">
      <vt:variant>
        <vt:lpstr>Thème</vt:lpstr>
      </vt:variant>
      <vt:variant>
        <vt:i4>1</vt:i4>
      </vt:variant>
      <vt:variant>
        <vt:lpstr>Titres des diapositives</vt:lpstr>
      </vt:variant>
      <vt:variant>
        <vt:i4>75</vt:i4>
      </vt:variant>
    </vt:vector>
  </HeadingPairs>
  <TitlesOfParts>
    <vt:vector size="76" baseType="lpstr">
      <vt:lpstr>Débit</vt:lpstr>
      <vt:lpstr>Structures / Fonction des Protéines </vt:lpstr>
      <vt:lpstr>PROTEINES : Rappels </vt:lpstr>
      <vt:lpstr>Rôles des Protéines </vt:lpstr>
      <vt:lpstr>Les vingt acides aminés naturels </vt:lpstr>
      <vt:lpstr>Acides aminés hydrophobes</vt:lpstr>
      <vt:lpstr>Les acides aminés polaires </vt:lpstr>
      <vt:lpstr>Acides Aminés chargés </vt:lpstr>
      <vt:lpstr>Les Protéines constituées d’Acides aminés </vt:lpstr>
      <vt:lpstr>Rappels sur les propriétés des acides aminés </vt:lpstr>
      <vt:lpstr>.</vt:lpstr>
      <vt:lpstr>Hydrophobicité</vt:lpstr>
      <vt:lpstr>Polarité   indice de polarité (différence d’énergie  libre lors du passage d’un solvant apolaire  à un solvant polaire) en abcisse et  la masse moléculaire en   ordonnées.</vt:lpstr>
      <vt:lpstr>Spectre d’absorption</vt:lpstr>
      <vt:lpstr>Diapositive 14</vt:lpstr>
      <vt:lpstr>Différents niveaux de structure des Protéines </vt:lpstr>
      <vt:lpstr>Diapositive 16</vt:lpstr>
      <vt:lpstr>Structure Primaire peptides et Protéines </vt:lpstr>
      <vt:lpstr>En effet biosynthèse des protéines </vt:lpstr>
      <vt:lpstr>Liaison peptidique </vt:lpstr>
      <vt:lpstr>Isomérie cis –Trans : deux configurations possibles   </vt:lpstr>
      <vt:lpstr>Angles de rotation autour de la liaison peptidique </vt:lpstr>
      <vt:lpstr>Plan amide</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Structures super-secondaires </vt:lpstr>
      <vt:lpstr> Un domaine de liaison à l'ADN (ou DBD de l'anglais DNA-binding domain) est un motif protéique qui est capable de lier à l'ADN double ou simple brin avec une affinité pour une séquence nucléotidique spécifique, ou une affinité relative à l'ADN. Les domaines de liaison à l'ADN sont présents dans de nombreuses protéines impliquées dans la régulation de l'expression des gènes (comme les facteurs de transcription ) Il existe de nombreux types de DBD caractérisant des familles de protéines. </vt:lpstr>
      <vt:lpstr>motif de "main EF" de la calmoduline est un motif super secondaire hélice-boucle-hélice</vt:lpstr>
      <vt:lpstr>Les doigts de zinc sont de petits motifs structuraux trouvés dans les protéines et capable d'ordonner en complexe un ou plusieurs ions  zinc pour stabiliser leurs plis ( C2H2; C4; C6 ou C3H  selon les types )  Les protéines à doigt de zinc) et fonctionnent typiquement comme des groupes d'interaction liant l'ADN, l' ARN ,les protéines ou de petites molécules </vt:lpstr>
      <vt:lpstr>Leucine zipper :  Les leucine zipper, littéralement « fermeture éclair à leucine »</vt:lpstr>
      <vt:lpstr>Le Pli  ou motif Rossman :  </vt:lpstr>
      <vt:lpstr>Notions de Motifs, domaines, famille </vt:lpstr>
      <vt:lpstr>Motif Protéique </vt:lpstr>
      <vt:lpstr>Les alignements permettent de comparer des séquences nucléotidiques ou des séquences protéïques </vt:lpstr>
      <vt:lpstr> Pour avoir les caractères communs sur des colonnes il est parfois nécessaire d’introduire  des "trous" à certaines positions dans les séquences. Ces trous correspondent à des insertions ou des délétions (appelés indel) de nucléotides ou d'acides aminés dans les séquences biologiques. Le résultat final est traditionnellement représenté comme des lignes d'une matrice. </vt:lpstr>
      <vt:lpstr>Alignement de séquences de récepteurs nucléaires.</vt:lpstr>
      <vt:lpstr>comparaison de 2 séquences:  séquence A   :  W L T E K E G S Y P K L séquence B :     W L S S S M N N Q V F P Q L  </vt:lpstr>
      <vt:lpstr>Interprétation :</vt:lpstr>
      <vt:lpstr>Exemple :Protéines liées à l’Insuline IGF et insulines  ( Isuline –like Growth Factor ou Facteur de croissance ressemblant à l’insuline ou Somatomedine )  </vt:lpstr>
      <vt:lpstr>Protéines de la famille des CID (impliquées dans la formation des gouttelettes lipidiques dans tissus adipeux )  </vt:lpstr>
      <vt:lpstr>Méthodes de prédiction de structure secondaire  </vt:lpstr>
      <vt:lpstr>Méthode statistique  de Chou- Fasman (1978 </vt:lpstr>
      <vt:lpstr>Diapositive 56</vt:lpstr>
      <vt:lpstr>Structure tertiaire </vt:lpstr>
      <vt:lpstr>      </vt:lpstr>
      <vt:lpstr>Diapositive 59</vt:lpstr>
      <vt:lpstr>Structures à   domaine alpha Classe de structure la moins représentée Faisceaux d’hélices alpha reliées par des boucles Faisceaux de quatre hélices ou reploiement globine  </vt:lpstr>
      <vt:lpstr>Structures Bêta antiparallèles  </vt:lpstr>
      <vt:lpstr>Diapositive 62</vt:lpstr>
      <vt:lpstr>Diapositive 63</vt:lpstr>
      <vt:lpstr>Structure de type ß</vt:lpstr>
      <vt:lpstr>Structure α / ß</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 / Fonction des Protéines</dc:title>
  <dc:creator>Maison</dc:creator>
  <cp:lastModifiedBy>Maison</cp:lastModifiedBy>
  <cp:revision>202</cp:revision>
  <dcterms:created xsi:type="dcterms:W3CDTF">2015-02-25T13:54:11Z</dcterms:created>
  <dcterms:modified xsi:type="dcterms:W3CDTF">2015-05-05T22:27:08Z</dcterms:modified>
</cp:coreProperties>
</file>