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77" r:id="rId2"/>
    <p:sldId id="257" r:id="rId3"/>
    <p:sldId id="260" r:id="rId4"/>
    <p:sldId id="258" r:id="rId5"/>
    <p:sldId id="263" r:id="rId6"/>
    <p:sldId id="264" r:id="rId7"/>
    <p:sldId id="285" r:id="rId8"/>
    <p:sldId id="261" r:id="rId9"/>
    <p:sldId id="289" r:id="rId10"/>
    <p:sldId id="290" r:id="rId11"/>
    <p:sldId id="265" r:id="rId12"/>
    <p:sldId id="279" r:id="rId13"/>
    <p:sldId id="286" r:id="rId14"/>
    <p:sldId id="287" r:id="rId15"/>
    <p:sldId id="288" r:id="rId16"/>
    <p:sldId id="303" r:id="rId17"/>
    <p:sldId id="312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29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D3FD-392C-44B3-8D83-2A0579804722}" type="datetimeFigureOut">
              <a:rPr lang="fr-FR" smtClean="0"/>
              <a:pPr/>
              <a:t>05/11/2022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1A1BF-7397-4FC5-9D96-162E5EBB21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3B2-2D22-4D43-B49C-9E25CDBBA37C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9F62-97D0-4BEA-86C4-50FFE2B50D3E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EA0F-1059-48B1-9177-3CDDCDC9A321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3F86-B3A4-4E5E-BA89-33CABC90807C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977-2DB4-4258-A8F2-224754B3311D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556B-81E3-4B9C-A972-D3D0674856B3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8A7B-52E1-4FD3-A147-E970A8062242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502-6D14-4AF5-9F25-A4744455156E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9116-B60F-47B9-AE53-82DA59FFF028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FC06-710C-4FD8-A731-098B6F71408E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02FC-71ED-4169-AA55-565D699E0DAD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E485-DB95-4D16-94F0-119F885188AC}" type="datetime1">
              <a:rPr lang="fr-FR" smtClean="0"/>
              <a:pPr/>
              <a:t>05/11/2022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B1B2-4CDD-4C14-A76E-96038781DC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_Microsoft_Office_Word1.doc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4"/>
          <p:cNvGrpSpPr/>
          <p:nvPr/>
        </p:nvGrpSpPr>
        <p:grpSpPr>
          <a:xfrm>
            <a:off x="0" y="5929330"/>
            <a:ext cx="9144000" cy="500066"/>
            <a:chOff x="0" y="714356"/>
            <a:chExt cx="9001156" cy="71438"/>
          </a:xfrm>
        </p:grpSpPr>
        <p:sp>
          <p:nvSpPr>
            <p:cNvPr id="5" name="Rectangle 4"/>
            <p:cNvSpPr/>
            <p:nvPr/>
          </p:nvSpPr>
          <p:spPr>
            <a:xfrm>
              <a:off x="1687697" y="714356"/>
              <a:ext cx="7313459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14356"/>
              <a:ext cx="1547053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900227" y="5857892"/>
            <a:ext cx="3243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fr-FR" sz="3200" dirty="0" smtClean="0">
                <a:latin typeface="Tw Cen MT" pitchFamily="34" charset="0"/>
              </a:rPr>
              <a:t>Plan d'expériences</a:t>
            </a:r>
            <a:endParaRPr lang="fr-FR" sz="3200" dirty="0">
              <a:latin typeface="Tw Cen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00768"/>
            <a:ext cx="1554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fr-FR" sz="1400" b="1" dirty="0" smtClean="0">
                <a:latin typeface="Bell MT" pitchFamily="18" charset="0"/>
              </a:rPr>
              <a:t>M BOUROUINA </a:t>
            </a:r>
            <a:endParaRPr lang="fr-FR" sz="1400" b="1" dirty="0">
              <a:latin typeface="Bell MT" pitchFamily="18" charset="0"/>
            </a:endParaRPr>
          </a:p>
        </p:txBody>
      </p:sp>
      <p:grpSp>
        <p:nvGrpSpPr>
          <p:cNvPr id="9" name="Groupe 4"/>
          <p:cNvGrpSpPr/>
          <p:nvPr/>
        </p:nvGrpSpPr>
        <p:grpSpPr>
          <a:xfrm>
            <a:off x="0" y="857232"/>
            <a:ext cx="9144000" cy="214314"/>
            <a:chOff x="0" y="714356"/>
            <a:chExt cx="9001156" cy="71438"/>
          </a:xfrm>
        </p:grpSpPr>
        <p:sp>
          <p:nvSpPr>
            <p:cNvPr id="10" name="Rectangle 9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2" name="Image 11" descr="logo_univ-bej_pet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0563" y="0"/>
            <a:ext cx="21034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re 3"/>
          <p:cNvSpPr txBox="1">
            <a:spLocks/>
          </p:cNvSpPr>
          <p:nvPr/>
        </p:nvSpPr>
        <p:spPr>
          <a:xfrm>
            <a:off x="0" y="214290"/>
            <a:ext cx="3288016" cy="40011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itchFamily="34" charset="0"/>
                <a:ea typeface="+mj-ea"/>
                <a:cs typeface="Arial" pitchFamily="34" charset="0"/>
              </a:rPr>
              <a:t>Département de Chimie - FSE</a:t>
            </a:r>
          </a:p>
        </p:txBody>
      </p:sp>
      <p:sp>
        <p:nvSpPr>
          <p:cNvPr id="15" name="Titre 3"/>
          <p:cNvSpPr txBox="1">
            <a:spLocks noGrp="1"/>
          </p:cNvSpPr>
          <p:nvPr>
            <p:ph type="ctrTitle"/>
          </p:nvPr>
        </p:nvSpPr>
        <p:spPr>
          <a:xfrm>
            <a:off x="2000232" y="2357430"/>
            <a:ext cx="553779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Arial" pitchFamily="34" charset="0"/>
              </a:rPr>
              <a:t>Plan factoriel complet</a:t>
            </a:r>
            <a:b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Arial" pitchFamily="34" charset="0"/>
              </a:rPr>
            </a:b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Arial" pitchFamily="34" charset="0"/>
              </a:rPr>
              <a:t>Étude d’un plan d’expérience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 Signification des coefficients 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71472" y="857232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Signification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 </a:t>
            </a: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on considère les points B et D de coordonnées:</a:t>
            </a:r>
          </a:p>
          <a:p>
            <a:r>
              <a:rPr lang="fr-FR" dirty="0" smtClean="0">
                <a:latin typeface="Tw Cen MT" pitchFamily="34" charset="0"/>
              </a:rPr>
              <a:t>	B: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x1=+1 </a:t>
            </a:r>
            <a:r>
              <a:rPr lang="fr-FR" dirty="0" smtClean="0">
                <a:latin typeface="Tw Cen MT" pitchFamily="34" charset="0"/>
              </a:rPr>
              <a:t>et x2=-1        D: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x1=+1 </a:t>
            </a:r>
            <a:r>
              <a:rPr lang="fr-FR" dirty="0" smtClean="0">
                <a:latin typeface="Tw Cen MT" pitchFamily="34" charset="0"/>
              </a:rPr>
              <a:t>et x2=+1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A: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x1=-1 </a:t>
            </a:r>
            <a:r>
              <a:rPr lang="fr-FR" dirty="0" smtClean="0">
                <a:latin typeface="Tw Cen MT" pitchFamily="34" charset="0"/>
              </a:rPr>
              <a:t>et x2=-1        C: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x1=-1 </a:t>
            </a:r>
            <a:r>
              <a:rPr lang="fr-FR" dirty="0" smtClean="0">
                <a:latin typeface="Tw Cen MT" pitchFamily="34" charset="0"/>
              </a:rPr>
              <a:t>et x2=+1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La moyenne de consommation au niveau(+1) du facteur x2: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Et la moyenne de consommation au niveau(-1) du facteur x2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 La consommation passe de 9,5 à 11 L/100 Km quand la charge passe de 0 à 300 Kg.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85926"/>
            <a:ext cx="2404566" cy="252413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785926"/>
            <a:ext cx="2428892" cy="25356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643182"/>
            <a:ext cx="2417851" cy="252413"/>
          </a:xfrm>
          <a:prstGeom prst="rect">
            <a:avLst/>
          </a:prstGeom>
          <a:noFill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714620"/>
            <a:ext cx="2417851" cy="252413"/>
          </a:xfrm>
          <a:prstGeom prst="rect">
            <a:avLst/>
          </a:prstGeom>
          <a:noFill/>
        </p:spPr>
      </p:pic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286256"/>
            <a:ext cx="3286148" cy="362887"/>
          </a:xfrm>
          <a:prstGeom prst="rect">
            <a:avLst/>
          </a:prstGeom>
          <a:noFill/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3750285" cy="428604"/>
          </a:xfrm>
          <a:prstGeom prst="rect">
            <a:avLst/>
          </a:prstGeom>
          <a:noFill/>
        </p:spPr>
      </p:pic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39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3.1 Significations des coefficients 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42910" y="92867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Représentation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</a:t>
            </a:r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571612"/>
            <a:ext cx="414337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642910" y="5643578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Ce qui signifie que l’effet de la surcharge (facteur 2) est de 0,75 L/100 Km.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42844" y="1285860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M’</a:t>
            </a:r>
            <a:r>
              <a:rPr lang="fr-FR" baseline="30000" dirty="0" smtClean="0">
                <a:latin typeface="Tw Cen MT" pitchFamily="34" charset="0"/>
              </a:rPr>
              <a:t>+</a:t>
            </a:r>
            <a:r>
              <a:rPr lang="fr-FR" dirty="0" smtClean="0">
                <a:latin typeface="Tw Cen MT" pitchFamily="34" charset="0"/>
              </a:rPr>
              <a:t>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x1=0 </a:t>
            </a:r>
            <a:r>
              <a:rPr lang="fr-FR" dirty="0" smtClean="0">
                <a:latin typeface="Tw Cen MT" pitchFamily="34" charset="0"/>
              </a:rPr>
              <a:t>et x2=+1    milieu du segment B’D’       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M’</a:t>
            </a:r>
            <a:r>
              <a:rPr lang="fr-FR" baseline="30000" dirty="0" smtClean="0">
                <a:latin typeface="Tw Cen MT" pitchFamily="34" charset="0"/>
              </a:rPr>
              <a:t>-</a:t>
            </a:r>
            <a:r>
              <a:rPr lang="fr-FR" dirty="0" smtClean="0">
                <a:latin typeface="Tw Cen MT" pitchFamily="34" charset="0"/>
              </a:rPr>
              <a:t>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x1=0</a:t>
            </a:r>
            <a:r>
              <a:rPr lang="fr-FR" dirty="0" smtClean="0">
                <a:latin typeface="Tw Cen MT" pitchFamily="34" charset="0"/>
              </a:rPr>
              <a:t> et x2=-1    milieu du segment A’C’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b="1" dirty="0" smtClean="0">
                <a:latin typeface="Tw Cen MT" pitchFamily="34" charset="0"/>
              </a:rPr>
              <a:t>a</a:t>
            </a:r>
            <a:r>
              <a:rPr lang="fr-FR" sz="1600" b="1" dirty="0" smtClean="0">
                <a:latin typeface="Tw Cen MT" pitchFamily="34" charset="0"/>
              </a:rPr>
              <a:t>2</a:t>
            </a:r>
            <a:r>
              <a:rPr lang="fr-FR" dirty="0" smtClean="0">
                <a:latin typeface="Tw Cen MT" pitchFamily="34" charset="0"/>
              </a:rPr>
              <a:t>: est la moitié de la variation entre la moyenne des réponses au niveau(+1) du facteur x</a:t>
            </a:r>
            <a:r>
              <a:rPr lang="fr-FR" sz="1600" dirty="0" smtClean="0">
                <a:latin typeface="Tw Cen MT" pitchFamily="34" charset="0"/>
              </a:rPr>
              <a:t>2</a:t>
            </a:r>
            <a:r>
              <a:rPr lang="fr-FR" dirty="0" smtClean="0">
                <a:latin typeface="Tw Cen MT" pitchFamily="34" charset="0"/>
              </a:rPr>
              <a:t> et la moyenne des réponses au niveau(-1) du facteur x</a:t>
            </a:r>
            <a:r>
              <a:rPr lang="fr-FR" sz="1600" dirty="0" smtClean="0">
                <a:latin typeface="Tw Cen MT" pitchFamily="34" charset="0"/>
              </a:rPr>
              <a:t>2</a:t>
            </a:r>
            <a:r>
              <a:rPr lang="fr-FR" dirty="0" smtClean="0">
                <a:latin typeface="Tw Cen MT" pitchFamily="34" charset="0"/>
              </a:rPr>
              <a:t>.</a:t>
            </a:r>
            <a:endParaRPr lang="fr-FR" dirty="0">
              <a:latin typeface="Tw Cen MT" pitchFamily="34" charset="0"/>
            </a:endParaRP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286256"/>
            <a:ext cx="3917184" cy="428628"/>
          </a:xfrm>
          <a:prstGeom prst="rect">
            <a:avLst/>
          </a:prstGeom>
          <a:noFill/>
        </p:spPr>
      </p:pic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929198"/>
            <a:ext cx="3726682" cy="428628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643182"/>
            <a:ext cx="3369492" cy="428628"/>
          </a:xfrm>
          <a:prstGeom prst="rect">
            <a:avLst/>
          </a:prstGeom>
          <a:noFill/>
        </p:spPr>
      </p:pic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318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3.2 Signification des coefficients 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28596" y="928670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Signification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</a:t>
            </a:r>
            <a:endParaRPr lang="fr-FR" b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fr-FR" dirty="0" smtClean="0">
                <a:latin typeface="Tw Cen MT" pitchFamily="34" charset="0"/>
              </a:rPr>
              <a:t>			effet de x(1) au niveau (+1) de x(2)= segment C’D’</a:t>
            </a:r>
          </a:p>
          <a:p>
            <a:r>
              <a:rPr lang="fr-FR" dirty="0" smtClean="0">
                <a:latin typeface="Tw Cen MT" pitchFamily="34" charset="0"/>
              </a:rPr>
              <a:t>on note:                                                       </a:t>
            </a:r>
          </a:p>
          <a:p>
            <a:r>
              <a:rPr lang="fr-FR" dirty="0" smtClean="0">
                <a:latin typeface="Tw Cen MT" pitchFamily="34" charset="0"/>
              </a:rPr>
              <a:t>			 effet de x(1) au niveau (-1) de x(2) )= segment A’B’</a:t>
            </a: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</a:t>
            </a: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314725"/>
            <a:ext cx="2500330" cy="456912"/>
          </a:xfrm>
          <a:prstGeom prst="rect">
            <a:avLst/>
          </a:prstGeom>
          <a:noFill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857364"/>
            <a:ext cx="3176095" cy="500066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143248"/>
            <a:ext cx="1500198" cy="435541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500306"/>
            <a:ext cx="1476385" cy="428628"/>
          </a:xfrm>
          <a:prstGeom prst="rect">
            <a:avLst/>
          </a:prstGeom>
          <a:noFill/>
        </p:spPr>
      </p:pic>
      <p:sp>
        <p:nvSpPr>
          <p:cNvPr id="17" name="Accolade ouvrante 16"/>
          <p:cNvSpPr/>
          <p:nvPr/>
        </p:nvSpPr>
        <p:spPr>
          <a:xfrm>
            <a:off x="1428728" y="2714620"/>
            <a:ext cx="214314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566981"/>
            <a:ext cx="4071966" cy="260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428596" y="4857760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a</a:t>
            </a:r>
            <a:r>
              <a:rPr lang="fr-FR" sz="1400" dirty="0" smtClean="0">
                <a:latin typeface="Tw Cen MT" pitchFamily="34" charset="0"/>
              </a:rPr>
              <a:t>12</a:t>
            </a:r>
            <a:r>
              <a:rPr lang="fr-FR" dirty="0" smtClean="0">
                <a:latin typeface="Tw Cen MT" pitchFamily="34" charset="0"/>
              </a:rPr>
              <a:t> mesure la variation de l’effet du facteur</a:t>
            </a:r>
            <a:r>
              <a:rPr lang="fr-FR" sz="1700" dirty="0" smtClean="0">
                <a:latin typeface="Tw Cen MT" pitchFamily="34" charset="0"/>
              </a:rPr>
              <a:t>1(</a:t>
            </a:r>
            <a:r>
              <a:rPr lang="fr-FR" sz="1700" dirty="0" smtClean="0">
                <a:solidFill>
                  <a:srgbClr val="0066FF"/>
                </a:solidFill>
                <a:latin typeface="Tw Cen MT" pitchFamily="34" charset="0"/>
              </a:rPr>
              <a:t>2</a:t>
            </a:r>
            <a:r>
              <a:rPr lang="fr-FR" sz="1700" dirty="0" smtClean="0">
                <a:latin typeface="Tw Cen MT" pitchFamily="34" charset="0"/>
              </a:rPr>
              <a:t>)</a:t>
            </a:r>
            <a:r>
              <a:rPr lang="fr-FR" dirty="0" smtClean="0">
                <a:latin typeface="Tw Cen MT" pitchFamily="34" charset="0"/>
              </a:rPr>
              <a:t> quand le niveau du facteur </a:t>
            </a:r>
            <a:r>
              <a:rPr lang="fr-FR" sz="1700" dirty="0" smtClean="0">
                <a:latin typeface="Tw Cen MT" pitchFamily="34" charset="0"/>
              </a:rPr>
              <a:t>2 (</a:t>
            </a:r>
            <a:r>
              <a:rPr lang="fr-FR" sz="1700" dirty="0" smtClean="0">
                <a:solidFill>
                  <a:srgbClr val="0066FF"/>
                </a:solidFill>
                <a:latin typeface="Tw Cen MT" pitchFamily="34" charset="0"/>
              </a:rPr>
              <a:t>1</a:t>
            </a:r>
            <a:r>
              <a:rPr lang="fr-FR" sz="1700" dirty="0" smtClean="0">
                <a:latin typeface="Tw Cen MT" pitchFamily="34" charset="0"/>
              </a:rPr>
              <a:t>)</a:t>
            </a:r>
            <a:r>
              <a:rPr lang="fr-FR" dirty="0" smtClean="0">
                <a:latin typeface="Tw Cen MT" pitchFamily="34" charset="0"/>
              </a:rPr>
              <a:t> est modifié.</a:t>
            </a:r>
          </a:p>
          <a:p>
            <a:r>
              <a:rPr lang="fr-FR" dirty="0" smtClean="0">
                <a:latin typeface="Tw Cen MT" pitchFamily="34" charset="0"/>
              </a:rPr>
              <a:t>Interaction entre le facteur </a:t>
            </a:r>
            <a:r>
              <a:rPr lang="fr-FR" sz="1700" dirty="0" smtClean="0">
                <a:latin typeface="Tw Cen MT" pitchFamily="34" charset="0"/>
              </a:rPr>
              <a:t>(1) </a:t>
            </a:r>
            <a:r>
              <a:rPr lang="fr-FR" dirty="0" smtClean="0">
                <a:latin typeface="Tw Cen MT" pitchFamily="34" charset="0"/>
              </a:rPr>
              <a:t>et le facteur </a:t>
            </a:r>
            <a:r>
              <a:rPr lang="fr-FR" sz="1700" dirty="0" smtClean="0">
                <a:latin typeface="Tw Cen MT" pitchFamily="34" charset="0"/>
              </a:rPr>
              <a:t>(2).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28596" y="4000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Le coefficient </a:t>
            </a:r>
            <a:r>
              <a:rPr lang="fr-FR" i="1" dirty="0" smtClean="0">
                <a:latin typeface="Tw Cen MT" pitchFamily="34" charset="0"/>
              </a:rPr>
              <a:t>a</a:t>
            </a:r>
            <a:r>
              <a:rPr lang="fr-FR" sz="1400" dirty="0" smtClean="0">
                <a:latin typeface="Tw Cen MT" pitchFamily="34" charset="0"/>
              </a:rPr>
              <a:t>12</a:t>
            </a:r>
            <a:r>
              <a:rPr lang="fr-FR" dirty="0" smtClean="0">
                <a:latin typeface="Tw Cen MT" pitchFamily="34" charset="0"/>
              </a:rPr>
              <a:t> est la moitié de la différence entre ces deux effets.</a:t>
            </a:r>
            <a:endParaRPr lang="fr-FR" dirty="0">
              <a:latin typeface="Tw Cen MT" pitchFamily="34" charset="0"/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428596" y="100010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Calcul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i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b="1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857364"/>
            <a:ext cx="2345554" cy="428629"/>
          </a:xfrm>
          <a:prstGeom prst="rect">
            <a:avLst/>
          </a:prstGeo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643182"/>
            <a:ext cx="3532212" cy="3571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14282" y="4000504"/>
            <a:ext cx="828680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>
                <a:latin typeface="Tw Cen MT" pitchFamily="34" charset="0"/>
              </a:rPr>
              <a:t>L’interaction entre x</a:t>
            </a:r>
            <a:r>
              <a:rPr lang="fr-FR" sz="1400" dirty="0" smtClean="0">
                <a:latin typeface="Tw Cen MT" pitchFamily="34" charset="0"/>
              </a:rPr>
              <a:t>1</a:t>
            </a:r>
            <a:r>
              <a:rPr lang="fr-FR" dirty="0" smtClean="0">
                <a:latin typeface="Tw Cen MT" pitchFamily="34" charset="0"/>
              </a:rPr>
              <a:t> et x</a:t>
            </a:r>
            <a:r>
              <a:rPr lang="fr-FR" sz="1400" dirty="0" smtClean="0">
                <a:latin typeface="Tw Cen MT" pitchFamily="34" charset="0"/>
              </a:rPr>
              <a:t>2</a:t>
            </a:r>
            <a:r>
              <a:rPr lang="fr-FR" dirty="0" smtClean="0">
                <a:latin typeface="Tw Cen MT" pitchFamily="34" charset="0"/>
              </a:rPr>
              <a:t> est de 0,05 L/100 km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w Cen MT" pitchFamily="34" charset="0"/>
              </a:rPr>
              <a:t>	</a:t>
            </a:r>
            <a:r>
              <a:rPr lang="fr-FR" sz="1600" dirty="0" smtClean="0">
                <a:latin typeface="Tw Cen MT" pitchFamily="34" charset="0"/>
              </a:rPr>
              <a:t>= </a:t>
            </a:r>
            <a:r>
              <a:rPr lang="fr-FR" sz="1600" u="sng" dirty="0" smtClean="0">
                <a:solidFill>
                  <a:srgbClr val="0066FF"/>
                </a:solidFill>
                <a:latin typeface="Tw Cen MT" pitchFamily="34" charset="0"/>
              </a:rPr>
              <a:t>l’effet de la vitesse </a:t>
            </a:r>
            <a:r>
              <a:rPr lang="fr-FR" sz="1600" dirty="0" smtClean="0">
                <a:latin typeface="Tw Cen MT" pitchFamily="34" charset="0"/>
              </a:rPr>
              <a:t>est </a:t>
            </a:r>
            <a:r>
              <a:rPr lang="fr-FR" sz="1600" u="sng" dirty="0" smtClean="0">
                <a:solidFill>
                  <a:srgbClr val="0066FF"/>
                </a:solidFill>
                <a:latin typeface="Tw Cen MT" pitchFamily="34" charset="0"/>
              </a:rPr>
              <a:t>un peu plus élevé </a:t>
            </a:r>
            <a:r>
              <a:rPr lang="fr-FR" sz="1600" dirty="0" smtClean="0">
                <a:latin typeface="Tw Cen MT" pitchFamily="34" charset="0"/>
              </a:rPr>
              <a:t>quand on se trouve en surcharge. </a:t>
            </a:r>
            <a:endParaRPr lang="fr-FR" dirty="0" smtClean="0">
              <a:latin typeface="Tw Cen MT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400" dirty="0" smtClean="0">
                <a:solidFill>
                  <a:srgbClr val="0066FF"/>
                </a:solidFill>
                <a:latin typeface="Tw Cen MT" pitchFamily="34" charset="0"/>
              </a:rPr>
              <a:t>À 80 km/h, l’effet de la surcharge est de 0,7 L/100 km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400" dirty="0" smtClean="0">
                <a:solidFill>
                  <a:srgbClr val="0066FF"/>
                </a:solidFill>
                <a:latin typeface="Tw Cen MT" pitchFamily="34" charset="0"/>
              </a:rPr>
              <a:t>À 120 km/h, l’effet de la surcharge est de 0,8 L/100 km.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w Cen MT" pitchFamily="34" charset="0"/>
              </a:rPr>
              <a:t>	</a:t>
            </a:r>
            <a:r>
              <a:rPr lang="fr-FR" sz="1600" dirty="0" smtClean="0">
                <a:latin typeface="Tw Cen MT" pitchFamily="34" charset="0"/>
              </a:rPr>
              <a:t>=</a:t>
            </a:r>
            <a:r>
              <a:rPr lang="fr-FR" sz="1600" u="sng" dirty="0" smtClean="0">
                <a:solidFill>
                  <a:srgbClr val="0066FF"/>
                </a:solidFill>
                <a:latin typeface="Tw Cen MT" pitchFamily="34" charset="0"/>
              </a:rPr>
              <a:t>l’effet de la surcharge </a:t>
            </a:r>
            <a:r>
              <a:rPr lang="fr-FR" sz="1600" dirty="0" smtClean="0">
                <a:latin typeface="Tw Cen MT" pitchFamily="34" charset="0"/>
              </a:rPr>
              <a:t>est </a:t>
            </a:r>
            <a:r>
              <a:rPr lang="fr-FR" sz="1600" u="sng" dirty="0" smtClean="0">
                <a:solidFill>
                  <a:srgbClr val="0066FF"/>
                </a:solidFill>
                <a:latin typeface="Tw Cen MT" pitchFamily="34" charset="0"/>
              </a:rPr>
              <a:t>plus important </a:t>
            </a:r>
            <a:r>
              <a:rPr lang="fr-FR" sz="1600" dirty="0" smtClean="0">
                <a:latin typeface="Tw Cen MT" pitchFamily="34" charset="0"/>
              </a:rPr>
              <a:t>quand on roule vite. </a:t>
            </a:r>
            <a:endParaRPr lang="fr-FR" dirty="0" smtClean="0">
              <a:latin typeface="Tw Cen MT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400" dirty="0" smtClean="0">
                <a:solidFill>
                  <a:srgbClr val="0066FF"/>
                </a:solidFill>
                <a:latin typeface="Tw Cen MT" pitchFamily="34" charset="0"/>
              </a:rPr>
              <a:t>avec surcharge 0 kg, l’effet de la vitesse est de 1,2 l aux 100 km.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400" dirty="0" smtClean="0">
                <a:solidFill>
                  <a:srgbClr val="0066FF"/>
                </a:solidFill>
                <a:latin typeface="Tw Cen MT" pitchFamily="34" charset="0"/>
              </a:rPr>
              <a:t>Avec surcharge 300 kg, l’effet de la vitesse est de 1,3 l aux 100 km</a:t>
            </a:r>
            <a:endParaRPr lang="fr-FR" sz="1400" dirty="0">
              <a:solidFill>
                <a:srgbClr val="0066FF"/>
              </a:solidFill>
              <a:latin typeface="Tw Cen MT" pitchFamily="34" charset="0"/>
            </a:endParaRP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2317" y="1071546"/>
            <a:ext cx="4213561" cy="292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785786" y="285728"/>
            <a:ext cx="3318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3.2 Signification des coefficients : 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4. Interprétation des résultats : </a:t>
            </a:r>
            <a:endParaRPr lang="fr-F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8596" y="1000108"/>
            <a:ext cx="87154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Écriture de l’équation du modèle (unités centrées réduites) 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Tw Cen MT" pitchFamily="34" charset="0"/>
              </a:rPr>
              <a:t>a</a:t>
            </a:r>
            <a:r>
              <a:rPr lang="fr-FR" sz="1200" dirty="0" smtClean="0">
                <a:latin typeface="Tw Cen MT" pitchFamily="34" charset="0"/>
              </a:rPr>
              <a:t>0</a:t>
            </a:r>
            <a:r>
              <a:rPr lang="fr-FR" sz="1600" dirty="0" smtClean="0">
                <a:latin typeface="Tw Cen MT" pitchFamily="34" charset="0"/>
              </a:rPr>
              <a:t>= 10,25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Tw Cen MT" pitchFamily="34" charset="0"/>
              </a:rPr>
              <a:t>a</a:t>
            </a:r>
            <a:r>
              <a:rPr lang="fr-FR" sz="1200" dirty="0" smtClean="0">
                <a:latin typeface="Tw Cen MT" pitchFamily="34" charset="0"/>
              </a:rPr>
              <a:t>1</a:t>
            </a:r>
            <a:r>
              <a:rPr lang="fr-FR" sz="1600" dirty="0" smtClean="0">
                <a:latin typeface="Tw Cen MT" pitchFamily="34" charset="0"/>
              </a:rPr>
              <a:t>= 1,25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Tw Cen MT" pitchFamily="34" charset="0"/>
              </a:rPr>
              <a:t>a</a:t>
            </a:r>
            <a:r>
              <a:rPr lang="fr-FR" sz="1200" dirty="0" smtClean="0">
                <a:latin typeface="Tw Cen MT" pitchFamily="34" charset="0"/>
              </a:rPr>
              <a:t>2</a:t>
            </a:r>
            <a:r>
              <a:rPr lang="fr-FR" sz="1600" dirty="0" smtClean="0">
                <a:latin typeface="Tw Cen MT" pitchFamily="34" charset="0"/>
              </a:rPr>
              <a:t>= 0,75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Tw Cen MT" pitchFamily="34" charset="0"/>
              </a:rPr>
              <a:t>a</a:t>
            </a:r>
            <a:r>
              <a:rPr lang="fr-FR" sz="1200" dirty="0" smtClean="0">
                <a:latin typeface="Tw Cen MT" pitchFamily="34" charset="0"/>
              </a:rPr>
              <a:t>12</a:t>
            </a:r>
            <a:r>
              <a:rPr lang="fr-FR" sz="1600" dirty="0" smtClean="0">
                <a:latin typeface="Tw Cen MT" pitchFamily="34" charset="0"/>
              </a:rPr>
              <a:t>= 0,05</a:t>
            </a:r>
            <a:endParaRPr lang="fr-FR" sz="2000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Conversion:  vitesse: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     surcharge: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w Cen MT" pitchFamily="34" charset="0"/>
              </a:rPr>
              <a:t>   </a:t>
            </a:r>
            <a:endParaRPr lang="fr-FR" dirty="0" smtClean="0">
              <a:solidFill>
                <a:srgbClr val="FF0000"/>
              </a:solidFill>
              <a:latin typeface="Tw Cen MT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ccolade ouvrante 8"/>
          <p:cNvSpPr/>
          <p:nvPr/>
        </p:nvSpPr>
        <p:spPr>
          <a:xfrm>
            <a:off x="642910" y="1500174"/>
            <a:ext cx="214314" cy="857256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643050"/>
            <a:ext cx="4198027" cy="252413"/>
          </a:xfrm>
          <a:prstGeom prst="rect">
            <a:avLst/>
          </a:prstGeom>
          <a:noFill/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535690"/>
            <a:ext cx="1785950" cy="436104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286124"/>
            <a:ext cx="1942082" cy="471488"/>
          </a:xfrm>
          <a:prstGeom prst="rect">
            <a:avLst/>
          </a:prstGeom>
          <a:noFill/>
        </p:spPr>
      </p:pic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4143380"/>
            <a:ext cx="5324011" cy="285752"/>
          </a:xfrm>
          <a:prstGeom prst="rect">
            <a:avLst/>
          </a:prstGeom>
          <a:noFill/>
        </p:spPr>
      </p:pic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5"/>
            <a:ext cx="498543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000504"/>
            <a:ext cx="3192151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000504"/>
            <a:ext cx="367230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e 13"/>
          <p:cNvGrpSpPr/>
          <p:nvPr/>
        </p:nvGrpSpPr>
        <p:grpSpPr>
          <a:xfrm>
            <a:off x="5357818" y="1357298"/>
            <a:ext cx="3404477" cy="2628901"/>
            <a:chOff x="5357818" y="1357298"/>
            <a:chExt cx="3404477" cy="2628901"/>
          </a:xfrm>
        </p:grpSpPr>
        <p:pic>
          <p:nvPicPr>
            <p:cNvPr id="59394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57818" y="1357298"/>
              <a:ext cx="3404477" cy="2628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Connecteur droit 9"/>
            <p:cNvCxnSpPr/>
            <p:nvPr/>
          </p:nvCxnSpPr>
          <p:spPr>
            <a:xfrm>
              <a:off x="6357950" y="2143116"/>
              <a:ext cx="2143140" cy="1588"/>
            </a:xfrm>
            <a:prstGeom prst="line">
              <a:avLst/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5400000">
              <a:off x="6786578" y="2500306"/>
              <a:ext cx="214314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/>
            <p:cNvSpPr/>
            <p:nvPr/>
          </p:nvSpPr>
          <p:spPr>
            <a:xfrm>
              <a:off x="7786710" y="2071678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" name="Groupe 16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18" name="Rectangle 17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2285984" y="2071678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Algerian" pitchFamily="82" charset="0"/>
              </a:rPr>
              <a:t>Exemple de PFC</a:t>
            </a:r>
            <a:r>
              <a:rPr lang="fr-FR" sz="3600" dirty="0" smtClean="0"/>
              <a:t> </a:t>
            </a:r>
            <a:r>
              <a:rPr lang="fr-FR" sz="3600" dirty="0" smtClean="0">
                <a:latin typeface="Algerian" pitchFamily="82" charset="0"/>
              </a:rPr>
              <a:t>2</a:t>
            </a:r>
            <a:r>
              <a:rPr lang="fr-FR" sz="3600" baseline="30000" dirty="0" smtClean="0">
                <a:latin typeface="Algerian" pitchFamily="82" charset="0"/>
              </a:rPr>
              <a:t>4</a:t>
            </a:r>
            <a:endParaRPr lang="fr-FR" sz="3600" dirty="0" smtClean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" name="Groupe 16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18" name="Rectangle 17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071538" y="2714620"/>
            <a:ext cx="29289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Tableau I: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domaine 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tude des facteurs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5072066" y="1500174"/>
          <a:ext cx="3961355" cy="4429152"/>
        </p:xfrm>
        <a:graphic>
          <a:graphicData uri="http://schemas.openxmlformats.org/drawingml/2006/table">
            <a:tbl>
              <a:tblPr/>
              <a:tblGrid>
                <a:gridCol w="659750"/>
                <a:gridCol w="660321"/>
                <a:gridCol w="660321"/>
                <a:gridCol w="660321"/>
                <a:gridCol w="660321"/>
                <a:gridCol w="660321"/>
              </a:tblGrid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fr-FR" sz="1100" b="1" baseline="30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fr-FR" sz="1100" b="1" dirty="0">
                          <a:latin typeface="Times New Roman"/>
                          <a:ea typeface="Calibri"/>
                          <a:cs typeface="Times New Roman"/>
                        </a:rPr>
                        <a:t> essai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100" b="1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100" b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100" b="1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100" b="1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Times New Roman"/>
                          <a:ea typeface="Calibri"/>
                          <a:cs typeface="Times New Roman"/>
                        </a:rPr>
                        <a:t>Y (h)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10,4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14282" y="3143248"/>
          <a:ext cx="4810125" cy="1051560"/>
        </p:xfrm>
        <a:graphic>
          <a:graphicData uri="http://schemas.openxmlformats.org/drawingml/2006/table">
            <a:tbl>
              <a:tblPr/>
              <a:tblGrid>
                <a:gridCol w="810581"/>
                <a:gridCol w="1374049"/>
                <a:gridCol w="900787"/>
                <a:gridCol w="810581"/>
                <a:gridCol w="914127"/>
              </a:tblGrid>
              <a:tr h="19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Symbole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 dirty="0">
                          <a:latin typeface="Times New Roman"/>
                          <a:ea typeface="Calibri"/>
                          <a:cs typeface="Times New Roman"/>
                        </a:rPr>
                        <a:t>Variable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Calibri"/>
                          <a:cs typeface="Times New Roman"/>
                        </a:rPr>
                        <a:t>Niveau (-1)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Calibri"/>
                          <a:cs typeface="Times New Roman"/>
                        </a:rPr>
                        <a:t>Niveau (0)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b="1">
                          <a:latin typeface="Times New Roman"/>
                          <a:ea typeface="Calibri"/>
                          <a:cs typeface="Times New Roman"/>
                        </a:rPr>
                        <a:t>Niveau (+1)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200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débit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650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725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Vitesse de coupe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2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profondeur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0,125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0,20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fr-FR" sz="1200" baseline="-25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Vitesse d’avance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786446" y="1142984"/>
            <a:ext cx="2714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Tableau II: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matrice des expériences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57158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Exemple de PFC </a:t>
            </a:r>
            <a:r>
              <a:rPr lang="fr-FR" sz="2800" dirty="0" smtClean="0">
                <a:solidFill>
                  <a:srgbClr val="0000FF"/>
                </a:solidFill>
              </a:rPr>
              <a:t>2</a:t>
            </a:r>
            <a:r>
              <a:rPr lang="fr-FR" sz="2800" baseline="30000" dirty="0" smtClean="0">
                <a:solidFill>
                  <a:srgbClr val="0000FF"/>
                </a:solidFill>
              </a:rPr>
              <a:t>4 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214282" y="857232"/>
            <a:ext cx="235745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1. Matrice des expériences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785786" y="1428736"/>
            <a:ext cx="5929322" cy="366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Term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Effect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Coef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SE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Coef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T-Value  P-Value   VIF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Constant           11,512    0,325    35,47    0,000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X1         -0,275  -0,137    0,325    -0,42    0,683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X2        -12,650  -6,325    0,325   -19,49    0,000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X3         -6,775  -3,388    0,325   -10,44    0,000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X4         -4,225  -2,112    0,325    -6,51    0,000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X1*X2       1,200   0,600    0,325     1,85    0,102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X1*X3       0,725   0,362    0,325     1,12    0,296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X1*X4       0,625   0,313    0,325     0,96    0,364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X2*X3       3,250   1,625    0,325     5,01    0,001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X2*X4      -2,300  -1,150    0,325    -3,54    0,008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X3*X4       1,275   0,638    0,325     1,96    0,085  1,00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Ct Pt              -0,012    0,726    -0,02    0,987  1,00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0034" y="214290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Exemple de PFC </a:t>
            </a:r>
            <a:r>
              <a:rPr lang="fr-FR" sz="2800" dirty="0" smtClean="0">
                <a:solidFill>
                  <a:srgbClr val="0000FF"/>
                </a:solidFill>
              </a:rPr>
              <a:t>2</a:t>
            </a:r>
            <a:r>
              <a:rPr lang="fr-FR" sz="2800" baseline="30000" dirty="0" smtClean="0">
                <a:solidFill>
                  <a:srgbClr val="0000FF"/>
                </a:solidFill>
              </a:rPr>
              <a:t>4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11" name="Rectangle 10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785786" y="5357826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Y = 11,512 - </a:t>
            </a:r>
            <a:r>
              <a:rPr lang="es-ES" sz="1600" dirty="0" smtClean="0">
                <a:solidFill>
                  <a:srgbClr val="FF0000"/>
                </a:solidFill>
              </a:rPr>
              <a:t>0,137 X1 </a:t>
            </a:r>
            <a:r>
              <a:rPr lang="es-ES" sz="1600" dirty="0" smtClean="0"/>
              <a:t>- 6,325 X2 - 3,388 X3 - 2,112 X4 + </a:t>
            </a:r>
            <a:r>
              <a:rPr lang="es-ES" sz="1600" dirty="0" smtClean="0">
                <a:solidFill>
                  <a:srgbClr val="FF0000"/>
                </a:solidFill>
              </a:rPr>
              <a:t>0,600 X1*X2 </a:t>
            </a:r>
            <a:r>
              <a:rPr lang="es-ES" sz="1600" dirty="0" smtClean="0"/>
              <a:t>+ </a:t>
            </a:r>
            <a:r>
              <a:rPr lang="es-ES" sz="1600" dirty="0" smtClean="0">
                <a:solidFill>
                  <a:srgbClr val="FF0000"/>
                </a:solidFill>
              </a:rPr>
              <a:t>0,362 X1*X3</a:t>
            </a:r>
          </a:p>
          <a:p>
            <a:r>
              <a:rPr lang="en-US" sz="1600" dirty="0" smtClean="0"/>
              <a:t>    + </a:t>
            </a:r>
            <a:r>
              <a:rPr lang="en-US" sz="1600" dirty="0" smtClean="0">
                <a:solidFill>
                  <a:srgbClr val="FF0000"/>
                </a:solidFill>
              </a:rPr>
              <a:t>0,313 X1*X4 </a:t>
            </a:r>
            <a:r>
              <a:rPr lang="en-US" sz="1600" dirty="0" smtClean="0"/>
              <a:t>+ 1,625 X2*X3 - 1,150 X2*X4 + </a:t>
            </a:r>
            <a:r>
              <a:rPr lang="en-US" sz="1600" dirty="0" smtClean="0">
                <a:solidFill>
                  <a:srgbClr val="FF0000"/>
                </a:solidFill>
              </a:rPr>
              <a:t>0,638 X3*X4 </a:t>
            </a:r>
            <a:r>
              <a:rPr lang="en-US" sz="1600" dirty="0" smtClean="0"/>
              <a:t>- </a:t>
            </a:r>
            <a:r>
              <a:rPr lang="en-US" sz="1600" dirty="0" smtClean="0">
                <a:solidFill>
                  <a:srgbClr val="FF0000"/>
                </a:solidFill>
              </a:rPr>
              <a:t>0,012 Ct Pt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57158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2. Calcul des coefficients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19</a:t>
            </a:fld>
            <a:endParaRPr lang="fr-FR"/>
          </a:p>
        </p:txBody>
      </p:sp>
      <p:grpSp>
        <p:nvGrpSpPr>
          <p:cNvPr id="2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41" name="Rectangle 40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438630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6294" y="1357298"/>
            <a:ext cx="455770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57158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3. signification des coefficients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785786" y="214290"/>
            <a:ext cx="373576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200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1</a:t>
            </a:r>
            <a:r>
              <a:rPr lang="fr-FR" sz="2200" dirty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. Facteurs et domaine d’étude</a:t>
            </a:r>
            <a:r>
              <a:rPr lang="fr-FR" sz="2200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:</a:t>
            </a:r>
            <a:endParaRPr lang="fr-FR" sz="2200" dirty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857232"/>
            <a:ext cx="85011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0" hangingPunct="0"/>
            <a:r>
              <a:rPr lang="fr-FR" dirty="0" smtClean="0">
                <a:latin typeface="Tw Cen MT" pitchFamily="34" charset="0"/>
                <a:cs typeface="Times New Roman" pitchFamily="18" charset="0"/>
              </a:rPr>
              <a:t>Consommation de carburant d’un véhicule (L/100km)</a:t>
            </a:r>
            <a:endParaRPr lang="fr-FR" dirty="0" smtClean="0">
              <a:latin typeface="Tw Cen MT" pitchFamily="34" charset="0"/>
            </a:endParaRPr>
          </a:p>
          <a:p>
            <a:pPr lvl="1" indent="449263" algn="just" eaLnBrk="0" hangingPunct="0">
              <a:buFont typeface="Arial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réponse : </a:t>
            </a:r>
            <a:r>
              <a:rPr lang="fr-FR" dirty="0" smtClean="0">
                <a:latin typeface="Tw Cen MT" pitchFamily="34" charset="0"/>
                <a:cs typeface="Times New Roman" pitchFamily="18" charset="0"/>
              </a:rPr>
              <a:t>consommation d’essence</a:t>
            </a:r>
            <a:r>
              <a:rPr lang="fr-FR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,</a:t>
            </a:r>
            <a:endParaRPr lang="fr-FR" dirty="0" smtClean="0">
              <a:latin typeface="Tw Cen MT" pitchFamily="34" charset="0"/>
            </a:endParaRPr>
          </a:p>
          <a:p>
            <a:pPr lvl="1" indent="449263" algn="just" eaLnBrk="0" hangingPunct="0">
              <a:buFont typeface="Arial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facteurs : vitesse et surcharge</a:t>
            </a:r>
            <a:r>
              <a:rPr lang="fr-FR" sz="2000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,</a:t>
            </a:r>
            <a:r>
              <a:rPr lang="fr-FR" sz="2000" b="1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 </a:t>
            </a:r>
          </a:p>
          <a:p>
            <a:pPr indent="449263" algn="just" eaLnBrk="0" hangingPunct="0"/>
            <a:endParaRPr lang="fr-FR" sz="2200" dirty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/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indent="449263" algn="just" eaLnBrk="0" hangingPunct="0">
              <a:buFontTx/>
              <a:buChar char="-"/>
            </a:pPr>
            <a:endParaRPr lang="fr-FR" sz="2200" dirty="0" smtClean="0">
              <a:latin typeface="Tw Cen MT" pitchFamily="34" charset="0"/>
            </a:endParaRPr>
          </a:p>
          <a:p>
            <a:pPr indent="449263" algn="just" eaLnBrk="0" hangingPunct="0"/>
            <a:r>
              <a:rPr lang="fr-FR" sz="2200" dirty="0" smtClean="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	</a:t>
            </a:r>
            <a:endParaRPr lang="fr-FR" sz="2200" u="sng" dirty="0">
              <a:solidFill>
                <a:srgbClr val="FF0000"/>
              </a:solidFill>
              <a:latin typeface="Tw Cen MT" pitchFamily="34" charset="0"/>
              <a:cs typeface="Times New Roman" pitchFamily="18" charset="0"/>
            </a:endParaRPr>
          </a:p>
        </p:txBody>
      </p:sp>
      <p:pic>
        <p:nvPicPr>
          <p:cNvPr id="10" name="Imag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000372"/>
            <a:ext cx="38576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1604" y="1928802"/>
          <a:ext cx="4649788" cy="785813"/>
        </p:xfrm>
        <a:graphic>
          <a:graphicData uri="http://schemas.openxmlformats.org/presentationml/2006/ole">
            <p:oleObj spid="_x0000_s1029" name="Document" r:id="rId4" imgW="5065208" imgH="959010" progId="Word.Document.12">
              <p:embed/>
            </p:oleObj>
          </a:graphicData>
        </a:graphic>
      </p:graphicFrame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20</a:t>
            </a:fld>
            <a:endParaRPr lang="fr-FR"/>
          </a:p>
        </p:txBody>
      </p:sp>
      <p:grpSp>
        <p:nvGrpSpPr>
          <p:cNvPr id="2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41" name="Rectangle 40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714348" y="1500174"/>
            <a:ext cx="6715172" cy="4462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Source                DF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Adj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SS 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Adj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MS  F-Value  P-Value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Model                 11  974,736   88,612    52,58    0,000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Linear               4  895,398  223,849   132,82    0,000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X1                 1    0,302    0,302     0,18    0,683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X2                 1  640,090  640,090   379,80    0,000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X3                 1  183,603  183,603   108,94    0,000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X4                 1   71,403   71,403    42,37    0,000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2-Way Interactions   6   79,338   13,223     7,85    0,005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X1*X2              1    5,760    5,760     3,42    0,102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X1*X3              1    2,103    2,103     1,25    0,296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X1*X4              1    1,563    1,563     0,93    0,364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X2*X3              1   42,250   42,250    25,07    0,001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X2*X4              1   21,160   21,160    12,56    0,008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X3*X4              1    6,503    6,503     3,86    0,085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Curvature            1    0,000    0,000     0,00    0,987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Error                  8   13,482    1,685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Lack-of-Fit          5   10,742    2,148     2,35    0,256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Pure </a:t>
            </a:r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Error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3    2,740    0,913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Total                 19  988,218</a:t>
            </a: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57158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4. Analyse des variances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21</a:t>
            </a:fld>
            <a:endParaRPr lang="fr-FR"/>
          </a:p>
        </p:txBody>
      </p:sp>
      <p:grpSp>
        <p:nvGrpSpPr>
          <p:cNvPr id="2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41" name="Rectangle 40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3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686675" cy="353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57158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5. Effets principaux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1034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01056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7" name="Rectangle 6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57158" y="785794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6. Interactions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23</a:t>
            </a:fld>
            <a:endParaRPr lang="fr-FR"/>
          </a:p>
        </p:txBody>
      </p:sp>
      <p:grpSp>
        <p:nvGrpSpPr>
          <p:cNvPr id="3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4" name="Rectangle 3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7153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57158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7.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Residus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9E8-2C94-4A76-B4C9-BB6B895AEFDC}" type="slidenum">
              <a:rPr lang="fr-FR" smtClean="0"/>
              <a:pPr/>
              <a:t>24</a:t>
            </a:fld>
            <a:endParaRPr lang="fr-FR"/>
          </a:p>
        </p:txBody>
      </p:sp>
      <p:grpSp>
        <p:nvGrpSpPr>
          <p:cNvPr id="3" name="Groupe 39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4" name="Rectangle 3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Titre 1"/>
          <p:cNvSpPr txBox="1">
            <a:spLocks/>
          </p:cNvSpPr>
          <p:nvPr/>
        </p:nvSpPr>
        <p:spPr>
          <a:xfrm>
            <a:off x="428596" y="14285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Validation du modèle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71546"/>
            <a:ext cx="4719657" cy="437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00034" y="5429264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Courbes </a:t>
            </a:r>
            <a:r>
              <a:rPr lang="fr-FR" b="1" dirty="0" err="1" smtClean="0"/>
              <a:t>isoréponses</a:t>
            </a:r>
            <a:r>
              <a:rPr lang="fr-FR" b="1" dirty="0" smtClean="0"/>
              <a:t> de la durée de vie des outils de coupe </a:t>
            </a:r>
            <a:r>
              <a:rPr lang="fr-FR" dirty="0" smtClean="0"/>
              <a:t>en fonction de la vitesse de coupe et de la profondeur.</a:t>
            </a:r>
          </a:p>
          <a:p>
            <a:pPr algn="ctr"/>
            <a:r>
              <a:rPr lang="fr-FR" dirty="0" smtClean="0"/>
              <a:t> Le débit et la vitesse d’avance sont fixés respectivement à 725 et à 0,75.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14282" y="857232"/>
            <a:ext cx="407196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8. Surface des réponse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0"/>
          <p:cNvGrpSpPr/>
          <p:nvPr/>
        </p:nvGrpSpPr>
        <p:grpSpPr>
          <a:xfrm>
            <a:off x="0" y="642918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70221-B7D8-4AF0-A9D0-31D5717DA1B2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143108" y="250030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Algerian" pitchFamily="82" charset="0"/>
              </a:rPr>
              <a:t>FIN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357158" y="285728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0" hangingPunct="0"/>
            <a:r>
              <a:rPr lang="fr-FR" sz="2000" dirty="0" smtClean="0">
                <a:latin typeface="Tw Cen MT" pitchFamily="34" charset="0"/>
                <a:cs typeface="Times New Roman" pitchFamily="18" charset="0"/>
              </a:rPr>
              <a:t>2. Matrice d’expériences:</a:t>
            </a:r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500034" y="1214422"/>
          <a:ext cx="5200650" cy="2792413"/>
        </p:xfrm>
        <a:graphic>
          <a:graphicData uri="http://schemas.openxmlformats.org/presentationml/2006/ole">
            <p:oleObj spid="_x0000_s28673" name="Document" r:id="rId3" imgW="5289864" imgH="2764397" progId="Word.Document.12">
              <p:embed/>
            </p:oleObj>
          </a:graphicData>
        </a:graphic>
      </p:graphicFrame>
      <p:pic>
        <p:nvPicPr>
          <p:cNvPr id="8" name="Imag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857496"/>
            <a:ext cx="43577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28596" y="1000108"/>
            <a:ext cx="87154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Le modèle postulé pour un plan factoriel complet (PFC) 2</a:t>
            </a:r>
            <a:r>
              <a:rPr kumimoji="0" lang="fr-FR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 est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000" dirty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</a:rPr>
              <a:t>	Modèle polynomial de 1</a:t>
            </a:r>
            <a:r>
              <a:rPr lang="fr-FR" sz="2000" baseline="30000" dirty="0" smtClean="0">
                <a:latin typeface="Tw Cen MT" pitchFamily="34" charset="0"/>
              </a:rPr>
              <a:t>er</a:t>
            </a:r>
            <a:r>
              <a:rPr lang="fr-FR" sz="2000" dirty="0" smtClean="0">
                <a:latin typeface="Tw Cen MT" pitchFamily="34" charset="0"/>
              </a:rPr>
              <a:t> degré avec interactions.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w Cen MT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</a:rPr>
              <a:t>Avec: 	a</a:t>
            </a:r>
            <a:r>
              <a:rPr lang="fr-FR" sz="1600" dirty="0" smtClean="0">
                <a:latin typeface="Tw Cen MT" pitchFamily="34" charset="0"/>
              </a:rPr>
              <a:t>0</a:t>
            </a:r>
            <a:r>
              <a:rPr lang="fr-FR" sz="2000" dirty="0" smtClean="0">
                <a:latin typeface="Tw Cen MT" pitchFamily="34" charset="0"/>
              </a:rPr>
              <a:t>= coefficient constant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000" dirty="0" smtClean="0">
                <a:latin typeface="Tw Cen MT" pitchFamily="34" charset="0"/>
              </a:rPr>
              <a:t> a</a:t>
            </a:r>
            <a:r>
              <a:rPr lang="fr-FR" sz="1600" dirty="0" smtClean="0">
                <a:latin typeface="Tw Cen MT" pitchFamily="34" charset="0"/>
              </a:rPr>
              <a:t>1</a:t>
            </a:r>
            <a:r>
              <a:rPr lang="fr-FR" sz="2000" dirty="0" smtClean="0">
                <a:latin typeface="Tw Cen MT" pitchFamily="34" charset="0"/>
              </a:rPr>
              <a:t>= coefficient du facteur (1)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000" dirty="0" smtClean="0">
                <a:latin typeface="Tw Cen MT" pitchFamily="34" charset="0"/>
              </a:rPr>
              <a:t> a</a:t>
            </a:r>
            <a:r>
              <a:rPr lang="fr-FR" sz="1600" dirty="0" smtClean="0">
                <a:latin typeface="Tw Cen MT" pitchFamily="34" charset="0"/>
              </a:rPr>
              <a:t>2</a:t>
            </a:r>
            <a:r>
              <a:rPr lang="fr-FR" sz="2000" dirty="0" smtClean="0">
                <a:latin typeface="Tw Cen MT" pitchFamily="34" charset="0"/>
              </a:rPr>
              <a:t>= coefficient du facteur (2)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fr-FR" sz="2000" dirty="0" smtClean="0">
                <a:latin typeface="Tw Cen MT" pitchFamily="34" charset="0"/>
              </a:rPr>
              <a:t> a</a:t>
            </a:r>
            <a:r>
              <a:rPr lang="fr-FR" sz="1600" dirty="0" smtClean="0">
                <a:latin typeface="Tw Cen MT" pitchFamily="34" charset="0"/>
              </a:rPr>
              <a:t>12</a:t>
            </a:r>
            <a:r>
              <a:rPr lang="fr-FR" sz="2000" dirty="0" smtClean="0">
                <a:latin typeface="Tw Cen MT" pitchFamily="34" charset="0"/>
              </a:rPr>
              <a:t>= coefficient de l’interaction (x1x2)</a:t>
            </a:r>
            <a:endParaRPr lang="fr-FR" sz="2000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w Cen MT" pitchFamily="34" charset="0"/>
              </a:rPr>
              <a:t>   </a:t>
            </a:r>
            <a:endParaRPr lang="fr-FR" dirty="0" smtClean="0">
              <a:solidFill>
                <a:srgbClr val="FF0000"/>
              </a:solidFill>
              <a:latin typeface="Tw Cen MT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85786" y="285728"/>
            <a:ext cx="2021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 Modèle postulé : </a:t>
            </a:r>
            <a:endParaRPr lang="fr-FR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79" y="1500174"/>
            <a:ext cx="4643477" cy="357190"/>
          </a:xfrm>
          <a:prstGeom prst="rect">
            <a:avLst/>
          </a:prstGeom>
          <a:noFill/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275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3.1 Calcul des coefficients : </a:t>
            </a:r>
            <a:endParaRPr lang="fr-FR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8" name="Group 604"/>
          <p:cNvGraphicFramePr>
            <a:graphicFrameLocks noGrp="1"/>
          </p:cNvGraphicFramePr>
          <p:nvPr/>
        </p:nvGraphicFramePr>
        <p:xfrm>
          <a:off x="1500166" y="1285860"/>
          <a:ext cx="5786479" cy="2808607"/>
        </p:xfrm>
        <a:graphic>
          <a:graphicData uri="http://schemas.openxmlformats.org/drawingml/2006/table">
            <a:tbl>
              <a:tblPr/>
              <a:tblGrid>
                <a:gridCol w="1000132"/>
                <a:gridCol w="1030070"/>
                <a:gridCol w="977504"/>
                <a:gridCol w="977504"/>
                <a:gridCol w="977504"/>
                <a:gridCol w="82376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essai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fr-F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fr-F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fr-F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fr-F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fr-FR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fr-FR" sz="16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exp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8,3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10,7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9,7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+1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12,3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Diviseur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Effets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GB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=10,25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GB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=1,25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GB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=0,75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GB" sz="16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ea typeface="Times New Roman" pitchFamily="18" charset="0"/>
                          <a:cs typeface="Arial" charset="0"/>
                        </a:rPr>
                        <a:t>=0,05</a:t>
                      </a: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</a:endParaRPr>
                    </a:p>
                  </a:txBody>
                  <a:tcPr marL="90488" marR="90488" marT="44450" marB="4445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500034" y="1000108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Signification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 </a:t>
            </a:r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on prend    x</a:t>
            </a:r>
            <a:r>
              <a:rPr lang="fr-FR" sz="1400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=0 </a:t>
            </a: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		 x</a:t>
            </a:r>
            <a:r>
              <a:rPr lang="fr-FR" sz="1400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=0</a:t>
            </a: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		centre du domaine</a:t>
            </a: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AN:    </a:t>
            </a: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endParaRPr lang="fr-FR" dirty="0" smtClean="0">
              <a:latin typeface="Tw Cen MT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714620"/>
            <a:ext cx="797031" cy="285728"/>
          </a:xfrm>
          <a:prstGeom prst="rect">
            <a:avLst/>
          </a:prstGeom>
          <a:noFill/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143248"/>
            <a:ext cx="2653134" cy="500066"/>
          </a:xfrm>
          <a:prstGeom prst="rect">
            <a:avLst/>
          </a:prstGeom>
          <a:noFill/>
        </p:spPr>
      </p:pic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857628"/>
            <a:ext cx="1143008" cy="285752"/>
          </a:xfrm>
          <a:prstGeom prst="rect">
            <a:avLst/>
          </a:prstGeom>
          <a:noFill/>
        </p:spPr>
      </p:pic>
      <p:pic>
        <p:nvPicPr>
          <p:cNvPr id="26" name="Image 2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571612"/>
            <a:ext cx="400052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714348" y="285728"/>
            <a:ext cx="3318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3.1 Signification des coefficients : </a:t>
            </a:r>
            <a:endParaRPr lang="fr-FR" dirty="0"/>
          </a:p>
        </p:txBody>
      </p:sp>
      <p:sp>
        <p:nvSpPr>
          <p:cNvPr id="23" name="Accolade ouvrante 22"/>
          <p:cNvSpPr/>
          <p:nvPr/>
        </p:nvSpPr>
        <p:spPr>
          <a:xfrm>
            <a:off x="3143240" y="1071546"/>
            <a:ext cx="214314" cy="5000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000240"/>
            <a:ext cx="3218470" cy="285752"/>
          </a:xfrm>
          <a:prstGeom prst="rect">
            <a:avLst/>
          </a:prstGeom>
          <a:noFill/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572008"/>
            <a:ext cx="3136241" cy="323851"/>
          </a:xfrm>
          <a:prstGeom prst="rect">
            <a:avLst/>
          </a:prstGeom>
          <a:noFill/>
        </p:spPr>
      </p:pic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571472" y="857232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Signification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r>
              <a:rPr lang="fr-FR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on considère les points B et D de coordonnées:</a:t>
            </a: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B: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x1=+1 </a:t>
            </a:r>
            <a:r>
              <a:rPr lang="fr-FR" dirty="0" smtClean="0">
                <a:latin typeface="Tw Cen MT" pitchFamily="34" charset="0"/>
              </a:rPr>
              <a:t>et x2=-1        D: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x1=+1 </a:t>
            </a:r>
            <a:r>
              <a:rPr lang="fr-FR" dirty="0" smtClean="0">
                <a:latin typeface="Tw Cen MT" pitchFamily="34" charset="0"/>
              </a:rPr>
              <a:t>et x2=+1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A: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x1=-1 </a:t>
            </a:r>
            <a:r>
              <a:rPr lang="fr-FR" dirty="0" smtClean="0">
                <a:latin typeface="Tw Cen MT" pitchFamily="34" charset="0"/>
              </a:rPr>
              <a:t>et x2=-1        C: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x1=-1 </a:t>
            </a:r>
            <a:r>
              <a:rPr lang="fr-FR" dirty="0" smtClean="0">
                <a:latin typeface="Tw Cen MT" pitchFamily="34" charset="0"/>
              </a:rPr>
              <a:t>et x2=+1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La somme:                                     et </a:t>
            </a: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soit: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d’où: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285728"/>
            <a:ext cx="3318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3.1 Signification des coefficients : </a:t>
            </a:r>
            <a:endParaRPr lang="fr-FR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214554"/>
            <a:ext cx="2404566" cy="252413"/>
          </a:xfrm>
          <a:prstGeom prst="rect">
            <a:avLst/>
          </a:prstGeo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214554"/>
            <a:ext cx="2428892" cy="253566"/>
          </a:xfrm>
          <a:prstGeom prst="rect">
            <a:avLst/>
          </a:prstGeom>
          <a:noFill/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286124"/>
            <a:ext cx="2417851" cy="252413"/>
          </a:xfrm>
          <a:prstGeom prst="rect">
            <a:avLst/>
          </a:prstGeom>
          <a:noFill/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286124"/>
            <a:ext cx="2417851" cy="252413"/>
          </a:xfrm>
          <a:prstGeom prst="rect">
            <a:avLst/>
          </a:prstGeom>
          <a:noFill/>
        </p:spPr>
      </p:pic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929066"/>
            <a:ext cx="1913025" cy="252413"/>
          </a:xfrm>
          <a:prstGeom prst="rect">
            <a:avLst/>
          </a:prstGeom>
          <a:noFill/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500570"/>
            <a:ext cx="3068075" cy="285752"/>
          </a:xfrm>
          <a:prstGeom prst="rect">
            <a:avLst/>
          </a:prstGeom>
          <a:noFill/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145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929066"/>
            <a:ext cx="2071702" cy="273349"/>
          </a:xfrm>
          <a:prstGeom prst="rect">
            <a:avLst/>
          </a:prstGeom>
          <a:noFill/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143512"/>
            <a:ext cx="2884103" cy="571504"/>
          </a:xfrm>
          <a:prstGeom prst="rect">
            <a:avLst/>
          </a:prstGeom>
          <a:noFill/>
        </p:spPr>
      </p:pic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414337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 Signification des coefficients 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28596" y="857232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		moyenne des réponses au niveau (+1)</a:t>
            </a:r>
          </a:p>
          <a:p>
            <a:r>
              <a:rPr lang="fr-FR" dirty="0" smtClean="0">
                <a:latin typeface="Tw Cen MT" pitchFamily="34" charset="0"/>
              </a:rPr>
              <a:t>on note:                                                       </a:t>
            </a:r>
          </a:p>
          <a:p>
            <a:r>
              <a:rPr lang="fr-FR" dirty="0" smtClean="0">
                <a:latin typeface="Tw Cen MT" pitchFamily="34" charset="0"/>
              </a:rPr>
              <a:t>			 moyenne des réponses au niveau (-1)</a:t>
            </a: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</a:t>
            </a:r>
          </a:p>
          <a:p>
            <a:r>
              <a:rPr lang="fr-FR" dirty="0" smtClean="0">
                <a:latin typeface="Tw Cen MT" pitchFamily="34" charset="0"/>
              </a:rPr>
              <a:t>alors: </a:t>
            </a: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	            </a:t>
            </a:r>
            <a:r>
              <a:rPr lang="fr-FR" u="sng" dirty="0" smtClean="0">
                <a:latin typeface="Tw Cen MT" pitchFamily="34" charset="0"/>
              </a:rPr>
              <a:t>élevée</a:t>
            </a:r>
            <a:r>
              <a:rPr lang="fr-FR" dirty="0" smtClean="0">
                <a:latin typeface="Tw Cen MT" pitchFamily="34" charset="0"/>
              </a:rPr>
              <a:t> = réponse varie </a:t>
            </a:r>
            <a:r>
              <a:rPr lang="fr-FR" u="sng" dirty="0" smtClean="0">
                <a:latin typeface="Tw Cen MT" pitchFamily="34" charset="0"/>
              </a:rPr>
              <a:t>beaucoup</a:t>
            </a:r>
          </a:p>
          <a:p>
            <a:r>
              <a:rPr lang="fr-FR" dirty="0" smtClean="0">
                <a:latin typeface="Tw Cen MT" pitchFamily="34" charset="0"/>
              </a:rPr>
              <a:t>si:  </a:t>
            </a:r>
          </a:p>
          <a:p>
            <a:r>
              <a:rPr lang="fr-FR" dirty="0" smtClean="0"/>
              <a:t>	              </a:t>
            </a:r>
            <a:r>
              <a:rPr lang="fr-FR" u="sng" dirty="0" smtClean="0">
                <a:latin typeface="Tw Cen MT" pitchFamily="34" charset="0"/>
              </a:rPr>
              <a:t>faible</a:t>
            </a:r>
            <a:r>
              <a:rPr lang="fr-FR" dirty="0" smtClean="0">
                <a:latin typeface="Tw Cen MT" pitchFamily="34" charset="0"/>
              </a:rPr>
              <a:t> = réponse varie </a:t>
            </a:r>
            <a:r>
              <a:rPr lang="fr-FR" u="sng" dirty="0" smtClean="0">
                <a:latin typeface="Tw Cen MT" pitchFamily="34" charset="0"/>
              </a:rPr>
              <a:t>peu</a:t>
            </a:r>
          </a:p>
          <a:p>
            <a:endParaRPr lang="fr-FR" u="sng" dirty="0" smtClean="0">
              <a:latin typeface="Tw Cen MT" pitchFamily="34" charset="0"/>
            </a:endParaRPr>
          </a:p>
          <a:p>
            <a:endParaRPr lang="fr-FR" dirty="0" smtClean="0">
              <a:solidFill>
                <a:srgbClr val="0066FF"/>
              </a:solidFill>
              <a:latin typeface="Tw Cen MT" pitchFamily="34" charset="0"/>
            </a:endParaRPr>
          </a:p>
          <a:p>
            <a:endParaRPr lang="fr-FR" dirty="0" smtClean="0">
              <a:solidFill>
                <a:srgbClr val="0066FF"/>
              </a:solidFill>
            </a:endParaRPr>
          </a:p>
          <a:p>
            <a:endParaRPr lang="fr-FR" dirty="0" smtClean="0">
              <a:solidFill>
                <a:srgbClr val="0066FF"/>
              </a:solidFill>
            </a:endParaRPr>
          </a:p>
          <a:p>
            <a:endParaRPr lang="fr-FR" dirty="0" smtClean="0">
              <a:solidFill>
                <a:srgbClr val="0066FF"/>
              </a:solidFill>
            </a:endParaRPr>
          </a:p>
        </p:txBody>
      </p:sp>
      <p:sp>
        <p:nvSpPr>
          <p:cNvPr id="10" name="Accolade ouvrante 9"/>
          <p:cNvSpPr/>
          <p:nvPr/>
        </p:nvSpPr>
        <p:spPr>
          <a:xfrm>
            <a:off x="1357290" y="1285860"/>
            <a:ext cx="214314" cy="6429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071546"/>
            <a:ext cx="1500199" cy="457688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643050"/>
            <a:ext cx="1428760" cy="435893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428868"/>
            <a:ext cx="1668871" cy="496523"/>
          </a:xfrm>
          <a:prstGeom prst="rect">
            <a:avLst/>
          </a:prstGeom>
          <a:noFill/>
        </p:spPr>
      </p:pic>
      <p:sp>
        <p:nvSpPr>
          <p:cNvPr id="15" name="Accolade ouvrante 14"/>
          <p:cNvSpPr/>
          <p:nvPr/>
        </p:nvSpPr>
        <p:spPr>
          <a:xfrm>
            <a:off x="928662" y="3214686"/>
            <a:ext cx="214314" cy="6429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143248"/>
            <a:ext cx="1000100" cy="285743"/>
          </a:xfrm>
          <a:prstGeom prst="rect">
            <a:avLst/>
          </a:prstGeom>
          <a:noFill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643314"/>
            <a:ext cx="1000100" cy="285743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71545"/>
            <a:ext cx="4357718" cy="312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e 4"/>
          <p:cNvGrpSpPr/>
          <p:nvPr/>
        </p:nvGrpSpPr>
        <p:grpSpPr>
          <a:xfrm>
            <a:off x="0" y="714356"/>
            <a:ext cx="9144000" cy="71438"/>
            <a:chOff x="0" y="714356"/>
            <a:chExt cx="9001156" cy="71438"/>
          </a:xfrm>
        </p:grpSpPr>
        <p:sp>
          <p:nvSpPr>
            <p:cNvPr id="6" name="Rectangle 5"/>
            <p:cNvSpPr/>
            <p:nvPr/>
          </p:nvSpPr>
          <p:spPr>
            <a:xfrm>
              <a:off x="785786" y="714356"/>
              <a:ext cx="8215370" cy="714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714356"/>
              <a:ext cx="714348" cy="714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 4"/>
          <p:cNvSpPr/>
          <p:nvPr/>
        </p:nvSpPr>
        <p:spPr>
          <a:xfrm>
            <a:off x="785786" y="285728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Calibri" pitchFamily="34" charset="0"/>
                <a:cs typeface="Times New Roman" pitchFamily="18" charset="0"/>
              </a:rPr>
              <a:t>3. Signification des coefficients :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85720" y="857232"/>
            <a:ext cx="4621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Représentation de a</a:t>
            </a:r>
            <a:r>
              <a:rPr lang="fr-FR" sz="1200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b="1" i="1" dirty="0" smtClean="0">
                <a:latin typeface="Tw Cen MT" pitchFamily="34" charset="0"/>
                <a:ea typeface="Calibri" pitchFamily="34" charset="0"/>
                <a:cs typeface="Times New Roman" pitchFamily="18" charset="0"/>
              </a:rPr>
              <a:t> :                           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844" y="1285860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M</a:t>
            </a:r>
            <a:r>
              <a:rPr lang="fr-FR" baseline="30000" dirty="0" smtClean="0">
                <a:latin typeface="Tw Cen MT" pitchFamily="34" charset="0"/>
              </a:rPr>
              <a:t>+</a:t>
            </a:r>
            <a:r>
              <a:rPr lang="fr-FR" dirty="0" smtClean="0">
                <a:latin typeface="Tw Cen MT" pitchFamily="34" charset="0"/>
              </a:rPr>
              <a:t>: x1=+1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 </a:t>
            </a:r>
            <a:r>
              <a:rPr lang="fr-FR" dirty="0" smtClean="0">
                <a:latin typeface="Tw Cen MT" pitchFamily="34" charset="0"/>
              </a:rPr>
              <a:t>et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x2=0    </a:t>
            </a:r>
            <a:r>
              <a:rPr lang="fr-FR" dirty="0" smtClean="0">
                <a:latin typeface="Tw Cen MT" pitchFamily="34" charset="0"/>
              </a:rPr>
              <a:t>milieu du segment BD       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M</a:t>
            </a:r>
            <a:r>
              <a:rPr lang="fr-FR" baseline="30000" dirty="0" smtClean="0">
                <a:latin typeface="Tw Cen MT" pitchFamily="34" charset="0"/>
              </a:rPr>
              <a:t>-</a:t>
            </a:r>
            <a:r>
              <a:rPr lang="fr-FR" dirty="0" smtClean="0">
                <a:latin typeface="Tw Cen MT" pitchFamily="34" charset="0"/>
              </a:rPr>
              <a:t>: x1=+1 et </a:t>
            </a:r>
            <a:r>
              <a:rPr lang="fr-FR" b="1" dirty="0" smtClean="0">
                <a:solidFill>
                  <a:srgbClr val="0066FF"/>
                </a:solidFill>
                <a:latin typeface="Tw Cen MT" pitchFamily="34" charset="0"/>
              </a:rPr>
              <a:t>x2=0</a:t>
            </a:r>
            <a:r>
              <a:rPr lang="fr-FR" dirty="0" smtClean="0">
                <a:latin typeface="Tw Cen MT" pitchFamily="34" charset="0"/>
              </a:rPr>
              <a:t>    milieu du segment AC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 smtClean="0">
              <a:latin typeface="Tw Cen MT" pitchFamily="34" charset="0"/>
            </a:endParaRPr>
          </a:p>
          <a:p>
            <a:r>
              <a:rPr lang="fr-FR" b="1" dirty="0" smtClean="0">
                <a:latin typeface="Tw Cen MT" pitchFamily="34" charset="0"/>
              </a:rPr>
              <a:t>a</a:t>
            </a:r>
            <a:r>
              <a:rPr lang="fr-FR" sz="1600" b="1" dirty="0" smtClean="0">
                <a:latin typeface="Tw Cen MT" pitchFamily="34" charset="0"/>
              </a:rPr>
              <a:t>1</a:t>
            </a:r>
            <a:r>
              <a:rPr lang="fr-FR" dirty="0" smtClean="0">
                <a:latin typeface="Tw Cen MT" pitchFamily="34" charset="0"/>
              </a:rPr>
              <a:t>: est la moitié de la variation entre la moyenne des réponses au niveau(+1) du facteur x</a:t>
            </a:r>
            <a:r>
              <a:rPr lang="fr-FR" sz="1600" dirty="0" smtClean="0">
                <a:latin typeface="Tw Cen MT" pitchFamily="34" charset="0"/>
              </a:rPr>
              <a:t>1</a:t>
            </a:r>
            <a:r>
              <a:rPr lang="fr-FR" dirty="0" smtClean="0">
                <a:latin typeface="Tw Cen MT" pitchFamily="34" charset="0"/>
              </a:rPr>
              <a:t> et la moyenne des réponses au niveau(-1) du facteur x</a:t>
            </a:r>
            <a:r>
              <a:rPr lang="fr-FR" sz="1600" dirty="0" smtClean="0">
                <a:latin typeface="Tw Cen MT" pitchFamily="34" charset="0"/>
              </a:rPr>
              <a:t>1</a:t>
            </a:r>
            <a:r>
              <a:rPr lang="fr-FR" dirty="0" smtClean="0">
                <a:latin typeface="Tw Cen MT" pitchFamily="34" charset="0"/>
              </a:rPr>
              <a:t>.</a:t>
            </a:r>
            <a:endParaRPr lang="fr-FR" dirty="0">
              <a:latin typeface="Tw Cen MT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71744"/>
            <a:ext cx="1668871" cy="496523"/>
          </a:xfrm>
          <a:prstGeom prst="rect">
            <a:avLst/>
          </a:prstGeom>
          <a:noFill/>
        </p:spPr>
      </p:pic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714884"/>
            <a:ext cx="3190897" cy="428628"/>
          </a:xfrm>
          <a:prstGeom prst="rect">
            <a:avLst/>
          </a:prstGeom>
          <a:noFill/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643446"/>
            <a:ext cx="3000396" cy="45844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14282" y="4643446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>
              <a:latin typeface="Tw Cen MT" pitchFamily="34" charset="0"/>
            </a:endParaRPr>
          </a:p>
          <a:p>
            <a:endParaRPr lang="fr-FR" b="1" dirty="0" smtClean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La consommation passe de 9 à 11,5 L/100 Km quand la vitesse passe de 80 à 120 Km/h.</a:t>
            </a:r>
          </a:p>
          <a:p>
            <a:endParaRPr lang="fr-FR" b="1" dirty="0" smtClean="0">
              <a:latin typeface="Tw Cen MT" pitchFamily="34" charset="0"/>
            </a:endParaRPr>
          </a:p>
          <a:p>
            <a:r>
              <a:rPr lang="fr-FR" b="1" dirty="0" smtClean="0">
                <a:latin typeface="Tw Cen MT" pitchFamily="34" charset="0"/>
              </a:rPr>
              <a:t>soit</a:t>
            </a:r>
            <a:r>
              <a:rPr lang="fr-FR" dirty="0" smtClean="0">
                <a:latin typeface="Tw Cen MT" pitchFamily="34" charset="0"/>
              </a:rPr>
              <a:t>: la consommation au centre est: </a:t>
            </a:r>
          </a:p>
          <a:p>
            <a:endParaRPr lang="fr-FR" dirty="0" smtClean="0">
              <a:latin typeface="Tw Cen MT" pitchFamily="34" charset="0"/>
            </a:endParaRPr>
          </a:p>
          <a:p>
            <a:endParaRPr lang="fr-FR" dirty="0">
              <a:latin typeface="Tw Cen MT" pitchFamily="34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271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6143644"/>
            <a:ext cx="2807910" cy="357190"/>
          </a:xfrm>
          <a:prstGeom prst="rect">
            <a:avLst/>
          </a:prstGeom>
          <a:noFill/>
        </p:spPr>
      </p:pic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B1B2-4CDD-4C14-A76E-96038781DC3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1001</Words>
  <Application>Microsoft Office PowerPoint</Application>
  <PresentationFormat>Affichage à l'écran (4:3)</PresentationFormat>
  <Paragraphs>469</Paragraphs>
  <Slides>25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Thème Office</vt:lpstr>
      <vt:lpstr>Document</vt:lpstr>
      <vt:lpstr>Plan factoriel complet Étude d’un plan d’expérience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conceil scientifique</dc:creator>
  <cp:lastModifiedBy>conceil scientifique</cp:lastModifiedBy>
  <cp:revision>88</cp:revision>
  <dcterms:created xsi:type="dcterms:W3CDTF">2019-11-12T09:15:08Z</dcterms:created>
  <dcterms:modified xsi:type="dcterms:W3CDTF">2022-11-05T09:34:07Z</dcterms:modified>
</cp:coreProperties>
</file>