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3" r:id="rId7"/>
    <p:sldId id="264" r:id="rId8"/>
    <p:sldId id="265" r:id="rId9"/>
    <p:sldId id="283" r:id="rId10"/>
    <p:sldId id="267" r:id="rId11"/>
    <p:sldId id="269" r:id="rId12"/>
    <p:sldId id="270" r:id="rId13"/>
    <p:sldId id="271" r:id="rId14"/>
    <p:sldId id="272" r:id="rId15"/>
    <p:sldId id="273" r:id="rId16"/>
    <p:sldId id="274" r:id="rId17"/>
    <p:sldId id="275" r:id="rId18"/>
    <p:sldId id="282" r:id="rId19"/>
    <p:sldId id="276" r:id="rId20"/>
    <p:sldId id="278" r:id="rId21"/>
    <p:sldId id="279" r:id="rId22"/>
    <p:sldId id="280" r:id="rId23"/>
    <p:sldId id="281" r:id="rId24"/>
    <p:sldId id="277"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0" d="100"/>
          <a:sy n="40" d="100"/>
        </p:scale>
        <p:origin x="-72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7C58A9D5-9999-4B28-BA70-BF59E465A841}" type="datetimeFigureOut">
              <a:rPr lang="fr-FR" smtClean="0"/>
              <a:pPr/>
              <a:t>07/03/2012</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A2B615DA-A8E3-4775-9AE3-3604B0BDE704}" type="slidenum">
              <a:rPr lang="fr-FR" smtClean="0"/>
              <a:pPr/>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C58A9D5-9999-4B28-BA70-BF59E465A841}" type="datetimeFigureOut">
              <a:rPr lang="fr-FR" smtClean="0"/>
              <a:pPr/>
              <a:t>07/03/2012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B615DA-A8E3-4775-9AE3-3604B0BDE70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C58A9D5-9999-4B28-BA70-BF59E465A841}" type="datetimeFigureOut">
              <a:rPr lang="fr-FR" smtClean="0"/>
              <a:pPr/>
              <a:t>07/03/2012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B615DA-A8E3-4775-9AE3-3604B0BDE70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7C58A9D5-9999-4B28-BA70-BF59E465A841}" type="datetimeFigureOut">
              <a:rPr lang="fr-FR" smtClean="0"/>
              <a:pPr/>
              <a:t>07/03/2012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B615DA-A8E3-4775-9AE3-3604B0BDE704}"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C58A9D5-9999-4B28-BA70-BF59E465A841}" type="datetimeFigureOut">
              <a:rPr lang="fr-FR" smtClean="0"/>
              <a:pPr/>
              <a:t>07/03/2012</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A2B615DA-A8E3-4775-9AE3-3604B0BDE704}"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7C58A9D5-9999-4B28-BA70-BF59E465A841}" type="datetimeFigureOut">
              <a:rPr lang="fr-FR" smtClean="0"/>
              <a:pPr/>
              <a:t>07/03/2012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B615DA-A8E3-4775-9AE3-3604B0BDE704}"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7C58A9D5-9999-4B28-BA70-BF59E465A841}" type="datetimeFigureOut">
              <a:rPr lang="fr-FR" smtClean="0"/>
              <a:pPr/>
              <a:t>07/03/2012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2B615DA-A8E3-4775-9AE3-3604B0BDE704}"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C58A9D5-9999-4B28-BA70-BF59E465A841}" type="datetimeFigureOut">
              <a:rPr lang="fr-FR" smtClean="0"/>
              <a:pPr/>
              <a:t>07/03/2012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2B615DA-A8E3-4775-9AE3-3604B0BDE70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58A9D5-9999-4B28-BA70-BF59E465A841}" type="datetimeFigureOut">
              <a:rPr lang="fr-FR" smtClean="0"/>
              <a:pPr/>
              <a:t>07/03/2012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2B615DA-A8E3-4775-9AE3-3604B0BDE70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C58A9D5-9999-4B28-BA70-BF59E465A841}" type="datetimeFigureOut">
              <a:rPr lang="fr-FR" smtClean="0"/>
              <a:pPr/>
              <a:t>07/03/2012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B615DA-A8E3-4775-9AE3-3604B0BDE704}"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C58A9D5-9999-4B28-BA70-BF59E465A841}" type="datetimeFigureOut">
              <a:rPr lang="fr-FR" smtClean="0"/>
              <a:pPr/>
              <a:t>07/03/2012</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A2B615DA-A8E3-4775-9AE3-3604B0BDE704}"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C58A9D5-9999-4B28-BA70-BF59E465A841}" type="datetimeFigureOut">
              <a:rPr lang="fr-FR" smtClean="0"/>
              <a:pPr/>
              <a:t>07/03/2012</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2B615DA-A8E3-4775-9AE3-3604B0BDE70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7200" dirty="0" smtClean="0"/>
              <a:t>La cytométrie en flux</a:t>
            </a:r>
            <a:endParaRPr lang="fr-FR" sz="7200" dirty="0"/>
          </a:p>
        </p:txBody>
      </p:sp>
      <p:pic>
        <p:nvPicPr>
          <p:cNvPr id="18433" name="Picture 1"/>
          <p:cNvPicPr>
            <a:picLocks noChangeAspect="1" noChangeArrowheads="1"/>
          </p:cNvPicPr>
          <p:nvPr/>
        </p:nvPicPr>
        <p:blipFill>
          <a:blip r:embed="rId2"/>
          <a:srcRect/>
          <a:stretch>
            <a:fillRect/>
          </a:stretch>
        </p:blipFill>
        <p:spPr bwMode="auto">
          <a:xfrm>
            <a:off x="1857357" y="3214686"/>
            <a:ext cx="5500726" cy="1071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a:xfrm>
            <a:off x="0" y="285728"/>
            <a:ext cx="4857752" cy="5734072"/>
          </a:xfrm>
        </p:spPr>
        <p:txBody>
          <a:bodyPr>
            <a:normAutofit fontScale="77500" lnSpcReduction="20000"/>
          </a:bodyPr>
          <a:lstStyle/>
          <a:p>
            <a:r>
              <a:rPr lang="fr-FR" b="1" dirty="0" smtClean="0">
                <a:latin typeface="Calibri" pitchFamily="34" charset="0"/>
              </a:rPr>
              <a:t>Les signaux recueillis </a:t>
            </a:r>
          </a:p>
          <a:p>
            <a:pPr>
              <a:buNone/>
            </a:pPr>
            <a:r>
              <a:rPr lang="fr-FR" dirty="0" smtClean="0">
                <a:latin typeface="Calibri" pitchFamily="34" charset="0"/>
              </a:rPr>
              <a:t>Les signaux optiques recueillis ont une intensité corrélée avec les propriétés des particules</a:t>
            </a:r>
          </a:p>
          <a:p>
            <a:endParaRPr lang="fr-FR" dirty="0"/>
          </a:p>
        </p:txBody>
      </p:sp>
      <p:sp>
        <p:nvSpPr>
          <p:cNvPr id="4" name="Espace réservé du contenu 3"/>
          <p:cNvSpPr>
            <a:spLocks noGrp="1"/>
          </p:cNvSpPr>
          <p:nvPr>
            <p:ph sz="quarter" idx="2"/>
          </p:nvPr>
        </p:nvSpPr>
        <p:spPr>
          <a:xfrm>
            <a:off x="4933950" y="285728"/>
            <a:ext cx="3749040" cy="6572272"/>
          </a:xfrm>
        </p:spPr>
        <p:txBody>
          <a:bodyPr>
            <a:normAutofit fontScale="77500" lnSpcReduction="20000"/>
          </a:bodyPr>
          <a:lstStyle/>
          <a:p>
            <a:r>
              <a:rPr lang="fr-FR" b="1" dirty="0" smtClean="0">
                <a:latin typeface="Calibri" pitchFamily="34" charset="0"/>
              </a:rPr>
              <a:t>La lumière diffusée </a:t>
            </a:r>
          </a:p>
          <a:p>
            <a:r>
              <a:rPr lang="fr-FR" dirty="0" smtClean="0">
                <a:latin typeface="Calibri" pitchFamily="34" charset="0"/>
              </a:rPr>
              <a:t>La lumière diffusée renseigne sur la morphologie et la structure de la particule. Si la diffusion de la lumière est mesurée dans l’axe du rayon incident, l’intensité du signal peut être corrélée avec la taille et la viabilité cellulaire.</a:t>
            </a:r>
            <a:endParaRPr lang="fr-FR" b="1" dirty="0" smtClean="0">
              <a:latin typeface="Calibri" pitchFamily="34" charset="0"/>
            </a:endParaRPr>
          </a:p>
          <a:p>
            <a:r>
              <a:rPr lang="fr-FR" dirty="0" smtClean="0">
                <a:latin typeface="Calibri" pitchFamily="34" charset="0"/>
              </a:rPr>
              <a:t>Sous un angle de 90°, la mesure correspond à la structure intracellulaire de la cellule (réfringence du cytoplasme, granulosité, morphologie, rapport nucléo-cytoplasmique).</a:t>
            </a:r>
          </a:p>
          <a:p>
            <a:r>
              <a:rPr lang="fr-FR" dirty="0" smtClean="0">
                <a:latin typeface="Calibri" pitchFamily="34" charset="0"/>
              </a:rPr>
              <a:t>L’utilisation simultanée de ces deux paramètres permet de distinguer, dans un sang périphérique par exemple, les plaquettes, les lymphocytes, les monocytes et les polynucléaires.</a:t>
            </a:r>
          </a:p>
          <a:p>
            <a:endParaRPr lang="fr-FR" dirty="0"/>
          </a:p>
        </p:txBody>
      </p:sp>
      <p:pic>
        <p:nvPicPr>
          <p:cNvPr id="5" name="Espace réservé du contenu 4" descr="Diffusion de la lumière"/>
          <p:cNvPicPr>
            <a:picLocks/>
          </p:cNvPicPr>
          <p:nvPr/>
        </p:nvPicPr>
        <p:blipFill>
          <a:blip r:embed="rId2"/>
          <a:srcRect/>
          <a:stretch>
            <a:fillRect/>
          </a:stretch>
        </p:blipFill>
        <p:spPr bwMode="auto">
          <a:xfrm>
            <a:off x="285720" y="1643050"/>
            <a:ext cx="4714909" cy="4572031"/>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a:xfrm>
            <a:off x="914400" y="785794"/>
            <a:ext cx="3733800" cy="1000132"/>
          </a:xfrm>
        </p:spPr>
        <p:txBody>
          <a:bodyPr/>
          <a:lstStyle/>
          <a:p>
            <a:r>
              <a:rPr lang="fr-FR" dirty="0" smtClean="0">
                <a:latin typeface="Calibri" pitchFamily="34" charset="0"/>
              </a:rPr>
              <a:t> La lumière absorbée </a:t>
            </a:r>
            <a:endParaRPr lang="fr-FR" dirty="0">
              <a:latin typeface="Calibri" pitchFamily="34" charset="0"/>
            </a:endParaRPr>
          </a:p>
        </p:txBody>
      </p:sp>
      <p:sp>
        <p:nvSpPr>
          <p:cNvPr id="4" name="Espace réservé du texte 3"/>
          <p:cNvSpPr>
            <a:spLocks noGrp="1"/>
          </p:cNvSpPr>
          <p:nvPr>
            <p:ph type="body" sz="half" idx="3"/>
          </p:nvPr>
        </p:nvSpPr>
        <p:spPr>
          <a:xfrm>
            <a:off x="4953000" y="571480"/>
            <a:ext cx="3733800" cy="1638320"/>
          </a:xfrm>
        </p:spPr>
        <p:txBody>
          <a:bodyPr/>
          <a:lstStyle/>
          <a:p>
            <a:r>
              <a:rPr lang="fr-FR" dirty="0" smtClean="0">
                <a:latin typeface="Calibri" pitchFamily="34" charset="0"/>
              </a:rPr>
              <a:t>La fluorescence émise </a:t>
            </a:r>
          </a:p>
          <a:p>
            <a:endParaRPr lang="fr-FR" dirty="0"/>
          </a:p>
        </p:txBody>
      </p:sp>
      <p:sp>
        <p:nvSpPr>
          <p:cNvPr id="5" name="Espace réservé du contenu 4"/>
          <p:cNvSpPr>
            <a:spLocks noGrp="1"/>
          </p:cNvSpPr>
          <p:nvPr>
            <p:ph sz="half" idx="2"/>
          </p:nvPr>
        </p:nvSpPr>
        <p:spPr>
          <a:xfrm>
            <a:off x="914400" y="1928802"/>
            <a:ext cx="3733800" cy="4205298"/>
          </a:xfrm>
        </p:spPr>
        <p:txBody>
          <a:bodyPr/>
          <a:lstStyle/>
          <a:p>
            <a:pPr>
              <a:buFont typeface="Wingdings" pitchFamily="2" charset="2"/>
              <a:buChar char="v"/>
            </a:pPr>
            <a:r>
              <a:rPr lang="fr-FR" dirty="0" smtClean="0">
                <a:latin typeface="Calibri" pitchFamily="34" charset="0"/>
              </a:rPr>
              <a:t>Cette mesure évolue proportionnellement au diamètre de la cellule (supposée sphérique) et à l’indice d’absorption des constituants bio-intra post cellulaires.</a:t>
            </a:r>
          </a:p>
        </p:txBody>
      </p:sp>
      <p:sp>
        <p:nvSpPr>
          <p:cNvPr id="6" name="Espace réservé du contenu 5"/>
          <p:cNvSpPr>
            <a:spLocks noGrp="1"/>
          </p:cNvSpPr>
          <p:nvPr>
            <p:ph sz="half" idx="4"/>
          </p:nvPr>
        </p:nvSpPr>
        <p:spPr>
          <a:xfrm>
            <a:off x="4953000" y="1928802"/>
            <a:ext cx="3733800" cy="4205298"/>
          </a:xfrm>
        </p:spPr>
        <p:txBody>
          <a:bodyPr>
            <a:normAutofit lnSpcReduction="10000"/>
          </a:bodyPr>
          <a:lstStyle/>
          <a:p>
            <a:pPr>
              <a:buFont typeface="Wingdings" pitchFamily="2" charset="2"/>
              <a:buChar char="v"/>
            </a:pPr>
            <a:r>
              <a:rPr lang="fr-FR" dirty="0" smtClean="0">
                <a:latin typeface="Calibri" pitchFamily="34" charset="0"/>
              </a:rPr>
              <a:t>Cette fluorescence peut être spontanée, mais le plus souvent, elle est apportée à la cellule par un </a:t>
            </a:r>
            <a:r>
              <a:rPr lang="fr-FR" dirty="0" err="1" smtClean="0">
                <a:latin typeface="Calibri" pitchFamily="34" charset="0"/>
              </a:rPr>
              <a:t>fluorochrome</a:t>
            </a:r>
            <a:r>
              <a:rPr lang="fr-FR" dirty="0" smtClean="0">
                <a:latin typeface="Calibri" pitchFamily="34" charset="0"/>
              </a:rPr>
              <a:t>. Le </a:t>
            </a:r>
            <a:r>
              <a:rPr lang="fr-FR" dirty="0" err="1" smtClean="0">
                <a:latin typeface="Calibri" pitchFamily="34" charset="0"/>
              </a:rPr>
              <a:t>fluorochrome</a:t>
            </a:r>
            <a:r>
              <a:rPr lang="fr-FR" dirty="0" smtClean="0">
                <a:latin typeface="Calibri" pitchFamily="34" charset="0"/>
              </a:rPr>
              <a:t> absorbe l’énergie du laser et réémet l’énergie absorbée sous forme de photons d’une longueur d’onde plus élevée .</a:t>
            </a:r>
          </a:p>
          <a:p>
            <a:endParaRPr lang="fr-FR" dirty="0"/>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solidFill>
                <a:latin typeface="Calibri" pitchFamily="34" charset="0"/>
              </a:rPr>
              <a:t>Les fluorochromes</a:t>
            </a:r>
            <a:r>
              <a:rPr lang="fr-FR" dirty="0" smtClean="0">
                <a:solidFill>
                  <a:schemeClr val="accent1"/>
                </a:solidFill>
              </a:rPr>
              <a:t>:</a:t>
            </a:r>
            <a:endParaRPr lang="fr-FR" dirty="0">
              <a:solidFill>
                <a:schemeClr val="accent1"/>
              </a:solidFill>
            </a:endParaRPr>
          </a:p>
        </p:txBody>
      </p:sp>
      <p:sp>
        <p:nvSpPr>
          <p:cNvPr id="3" name="Espace réservé du contenu 2"/>
          <p:cNvSpPr>
            <a:spLocks noGrp="1"/>
          </p:cNvSpPr>
          <p:nvPr>
            <p:ph sz="quarter" idx="1"/>
          </p:nvPr>
        </p:nvSpPr>
        <p:spPr/>
        <p:txBody>
          <a:bodyPr>
            <a:normAutofit fontScale="92500" lnSpcReduction="20000"/>
          </a:bodyPr>
          <a:lstStyle/>
          <a:p>
            <a:pPr lvl="0"/>
            <a:r>
              <a:rPr lang="fr-FR" dirty="0" smtClean="0">
                <a:latin typeface="Calibri" pitchFamily="34" charset="0"/>
              </a:rPr>
              <a:t>fluorochromes à affinité propre pour un constituant cellulaire pour les mesures d’ADN, d’ARN, de protéines, du pH, de calcium contenus dans la cellule.</a:t>
            </a:r>
          </a:p>
          <a:p>
            <a:pPr lvl="0"/>
            <a:r>
              <a:rPr lang="fr-FR" dirty="0" smtClean="0">
                <a:latin typeface="Calibri" pitchFamily="34" charset="0"/>
              </a:rPr>
              <a:t>fluorochromes couplés à un ligand spécifique. Cette spécificité peut être amenée par un couplage du </a:t>
            </a:r>
            <a:r>
              <a:rPr lang="fr-FR" dirty="0" err="1" smtClean="0">
                <a:latin typeface="Calibri" pitchFamily="34" charset="0"/>
              </a:rPr>
              <a:t>fluorochrome</a:t>
            </a:r>
            <a:r>
              <a:rPr lang="fr-FR" dirty="0" smtClean="0">
                <a:latin typeface="Calibri" pitchFamily="34" charset="0"/>
              </a:rPr>
              <a:t> à un anticorps ou un ligand spécifique super copter d’un constituant cellulaire. </a:t>
            </a:r>
          </a:p>
          <a:p>
            <a:r>
              <a:rPr lang="fr-FR" dirty="0" smtClean="0">
                <a:latin typeface="Calibri" pitchFamily="34" charset="0"/>
              </a:rPr>
              <a:t>tandem de fluorochromes, deux fluorochromes couplés à un anticorps, permet d'utiliser un </a:t>
            </a:r>
            <a:r>
              <a:rPr lang="fr-FR" dirty="0" err="1" smtClean="0">
                <a:latin typeface="Calibri" pitchFamily="34" charset="0"/>
              </a:rPr>
              <a:t>fluorochrome</a:t>
            </a:r>
            <a:r>
              <a:rPr lang="fr-FR" dirty="0" smtClean="0">
                <a:latin typeface="Calibri" pitchFamily="34" charset="0"/>
              </a:rPr>
              <a:t> qui ne serait normalement pas excité pour un laser donné. Le premier </a:t>
            </a:r>
            <a:r>
              <a:rPr lang="fr-FR" dirty="0" err="1" smtClean="0">
                <a:latin typeface="Calibri" pitchFamily="34" charset="0"/>
              </a:rPr>
              <a:t>fluorochrome</a:t>
            </a:r>
            <a:r>
              <a:rPr lang="fr-FR" dirty="0" smtClean="0">
                <a:latin typeface="Calibri" pitchFamily="34" charset="0"/>
              </a:rPr>
              <a:t> est donc excité par un laser, l'émission de longueur d'onde se trouvant dans le spectre d'émission du second, excite à son tour le deuxième </a:t>
            </a:r>
            <a:r>
              <a:rPr lang="fr-FR" dirty="0" err="1" smtClean="0">
                <a:latin typeface="Calibri" pitchFamily="34" charset="0"/>
              </a:rPr>
              <a:t>fluorochrome</a:t>
            </a:r>
            <a:r>
              <a:rPr lang="fr-FR" dirty="0" smtClean="0">
                <a:latin typeface="Calibri" pitchFamily="34" charset="0"/>
              </a:rPr>
              <a:t> qui émet donc sa propre longueur d'onde.</a:t>
            </a:r>
            <a:endParaRPr lang="fr-FR" dirty="0">
              <a:latin typeface="Calibri" pitchFamily="34" charset="0"/>
            </a:endParaRPr>
          </a:p>
        </p:txBody>
      </p:sp>
    </p:spTree>
  </p:cSld>
  <p:clrMapOvr>
    <a:masterClrMapping/>
  </p:clrMapOvr>
  <p:transition>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a:xfrm>
            <a:off x="914400" y="357166"/>
            <a:ext cx="3749040" cy="5662634"/>
          </a:xfrm>
        </p:spPr>
        <p:txBody>
          <a:bodyPr>
            <a:normAutofit fontScale="85000" lnSpcReduction="20000"/>
          </a:bodyPr>
          <a:lstStyle/>
          <a:p>
            <a:pPr>
              <a:buNone/>
            </a:pPr>
            <a:r>
              <a:rPr lang="fr-FR" b="1" dirty="0" smtClean="0">
                <a:latin typeface="Calibri" pitchFamily="34" charset="0"/>
              </a:rPr>
              <a:t>Présentation des résultats :</a:t>
            </a:r>
            <a:endParaRPr lang="fr-FR" dirty="0" smtClean="0">
              <a:latin typeface="Calibri" pitchFamily="34" charset="0"/>
            </a:endParaRPr>
          </a:p>
          <a:p>
            <a:r>
              <a:rPr lang="fr-FR" dirty="0" smtClean="0">
                <a:latin typeface="Calibri" pitchFamily="34" charset="0"/>
              </a:rPr>
              <a:t>Les valeurs numériques issues des convertisseurs sont stockées par l’informatique et présentées sur les écrans des </a:t>
            </a:r>
            <a:r>
              <a:rPr lang="fr-FR" dirty="0" err="1" smtClean="0">
                <a:latin typeface="Calibri" pitchFamily="34" charset="0"/>
              </a:rPr>
              <a:t>cytomètres</a:t>
            </a:r>
            <a:r>
              <a:rPr lang="fr-FR" dirty="0" smtClean="0">
                <a:latin typeface="Calibri" pitchFamily="34" charset="0"/>
              </a:rPr>
              <a:t> sous deux formes :</a:t>
            </a:r>
          </a:p>
          <a:p>
            <a:pPr lvl="0"/>
            <a:r>
              <a:rPr lang="fr-FR" dirty="0" smtClean="0">
                <a:latin typeface="Calibri" pitchFamily="34" charset="0"/>
              </a:rPr>
              <a:t>des histogrammes </a:t>
            </a:r>
            <a:r>
              <a:rPr lang="fr-FR" dirty="0" err="1" smtClean="0">
                <a:latin typeface="Calibri" pitchFamily="34" charset="0"/>
              </a:rPr>
              <a:t>monoparamétriques</a:t>
            </a:r>
            <a:r>
              <a:rPr lang="fr-FR" dirty="0" smtClean="0">
                <a:latin typeface="Calibri" pitchFamily="34" charset="0"/>
              </a:rPr>
              <a:t> où l’axe des abscisses représente l’intensité du signal analysé et l’axe des ordonnées le nombre de cellules </a:t>
            </a:r>
          </a:p>
          <a:p>
            <a:pPr lvl="0"/>
            <a:r>
              <a:rPr lang="fr-FR" dirty="0" smtClean="0">
                <a:latin typeface="Calibri" pitchFamily="34" charset="0"/>
              </a:rPr>
              <a:t>des histogrammes </a:t>
            </a:r>
            <a:r>
              <a:rPr lang="fr-FR" dirty="0" err="1" smtClean="0">
                <a:latin typeface="Calibri" pitchFamily="34" charset="0"/>
              </a:rPr>
              <a:t>biparamétriques</a:t>
            </a:r>
            <a:r>
              <a:rPr lang="fr-FR" dirty="0" smtClean="0">
                <a:latin typeface="Calibri" pitchFamily="34" charset="0"/>
              </a:rPr>
              <a:t> ou </a:t>
            </a:r>
            <a:r>
              <a:rPr lang="fr-FR" dirty="0" err="1" smtClean="0">
                <a:latin typeface="Calibri" pitchFamily="34" charset="0"/>
              </a:rPr>
              <a:t>cytogrammes</a:t>
            </a:r>
            <a:r>
              <a:rPr lang="fr-FR" dirty="0" smtClean="0">
                <a:latin typeface="Calibri" pitchFamily="34" charset="0"/>
              </a:rPr>
              <a:t> présentant deux signaux simultanément</a:t>
            </a:r>
          </a:p>
          <a:p>
            <a:endParaRPr lang="fr-FR" dirty="0"/>
          </a:p>
        </p:txBody>
      </p:sp>
      <p:sp>
        <p:nvSpPr>
          <p:cNvPr id="4" name="Espace réservé du contenu 3"/>
          <p:cNvSpPr>
            <a:spLocks noGrp="1"/>
          </p:cNvSpPr>
          <p:nvPr>
            <p:ph sz="quarter" idx="2"/>
          </p:nvPr>
        </p:nvSpPr>
        <p:spPr>
          <a:xfrm>
            <a:off x="4933950" y="357166"/>
            <a:ext cx="3749040" cy="5662634"/>
          </a:xfrm>
        </p:spPr>
        <p:txBody>
          <a:bodyPr>
            <a:normAutofit fontScale="85000" lnSpcReduction="20000"/>
          </a:bodyPr>
          <a:lstStyle/>
          <a:p>
            <a:pPr>
              <a:buNone/>
            </a:pPr>
            <a:r>
              <a:rPr lang="fr-FR" b="1" dirty="0" smtClean="0">
                <a:latin typeface="Calibri" pitchFamily="34" charset="0"/>
              </a:rPr>
              <a:t>Le tri cellulaire :</a:t>
            </a:r>
            <a:endParaRPr lang="fr-FR" dirty="0" smtClean="0">
              <a:latin typeface="Calibri" pitchFamily="34" charset="0"/>
            </a:endParaRPr>
          </a:p>
          <a:p>
            <a:r>
              <a:rPr lang="fr-FR" dirty="0" smtClean="0">
                <a:latin typeface="Calibri" pitchFamily="34" charset="0"/>
              </a:rPr>
              <a:t>L’analyse multiparamétrique d’une suspension cellulaire hétérogène permet de définir des sous-populations qui peuvent être séparées physiquement de la population globale.</a:t>
            </a:r>
          </a:p>
          <a:p>
            <a:r>
              <a:rPr lang="fr-FR" dirty="0" smtClean="0">
                <a:latin typeface="Calibri" pitchFamily="34" charset="0"/>
              </a:rPr>
              <a:t>Pour cela, des critères de séparation sont déterminés par l’utilisateur (définition des zones d’intérêt du tri) et toute cellule dont les caractéristiques seront comprises entre les valeurs choisies sera isolée.</a:t>
            </a:r>
          </a:p>
          <a:p>
            <a:pPr>
              <a:buNone/>
            </a:pPr>
            <a:r>
              <a:rPr lang="fr-FR" dirty="0" smtClean="0"/>
              <a:t>.</a:t>
            </a:r>
          </a:p>
          <a:p>
            <a:endParaRPr lang="fr-FR" dirty="0">
              <a:latin typeface="Calibri" pitchFamily="34" charset="0"/>
            </a:endParaRPr>
          </a:p>
        </p:txBody>
      </p:sp>
    </p:spTree>
  </p:cSld>
  <p:clrMapOvr>
    <a:masterClrMapping/>
  </p:clrMapOvr>
  <p:transition>
    <p:cover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0"/>
            <a:ext cx="7772400" cy="1417638"/>
          </a:xfrm>
        </p:spPr>
        <p:txBody>
          <a:bodyPr>
            <a:noAutofit/>
          </a:bodyPr>
          <a:lstStyle/>
          <a:p>
            <a:r>
              <a:rPr lang="fr-FR" sz="4400" dirty="0" smtClean="0">
                <a:solidFill>
                  <a:schemeClr val="accent1"/>
                </a:solidFill>
              </a:rPr>
              <a:t/>
            </a:r>
            <a:br>
              <a:rPr lang="fr-FR" sz="4400" dirty="0" smtClean="0">
                <a:solidFill>
                  <a:schemeClr val="accent1"/>
                </a:solidFill>
              </a:rPr>
            </a:br>
            <a:endParaRPr lang="fr-FR" sz="4400" dirty="0">
              <a:solidFill>
                <a:schemeClr val="accent1"/>
              </a:solidFill>
            </a:endParaRPr>
          </a:p>
        </p:txBody>
      </p:sp>
      <p:sp>
        <p:nvSpPr>
          <p:cNvPr id="3" name="Espace réservé du contenu 2"/>
          <p:cNvSpPr>
            <a:spLocks noGrp="1"/>
          </p:cNvSpPr>
          <p:nvPr>
            <p:ph sz="quarter" idx="1"/>
          </p:nvPr>
        </p:nvSpPr>
        <p:spPr>
          <a:xfrm>
            <a:off x="914400" y="785794"/>
            <a:ext cx="7772400" cy="5234006"/>
          </a:xfrm>
        </p:spPr>
        <p:txBody>
          <a:bodyPr/>
          <a:lstStyle/>
          <a:p>
            <a:pPr>
              <a:buNone/>
            </a:pPr>
            <a:endParaRPr lang="fr-FR" dirty="0"/>
          </a:p>
        </p:txBody>
      </p:sp>
      <p:sp>
        <p:nvSpPr>
          <p:cNvPr id="6" name="Parchemin horizontal 5"/>
          <p:cNvSpPr/>
          <p:nvPr/>
        </p:nvSpPr>
        <p:spPr>
          <a:xfrm>
            <a:off x="2714612" y="2571745"/>
            <a:ext cx="3595278" cy="178595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Calibri" pitchFamily="34" charset="0"/>
              </a:rPr>
              <a:t>Avantages et limites de la CMF</a:t>
            </a:r>
            <a:endParaRPr lang="fr-FR" sz="2400" b="1" dirty="0">
              <a:latin typeface="Calibri" pitchFamily="34" charset="0"/>
            </a:endParaRPr>
          </a:p>
        </p:txBody>
      </p:sp>
      <p:sp>
        <p:nvSpPr>
          <p:cNvPr id="7" name="Flèche droite 6"/>
          <p:cNvSpPr/>
          <p:nvPr/>
        </p:nvSpPr>
        <p:spPr>
          <a:xfrm rot="16200000">
            <a:off x="4083649" y="2131401"/>
            <a:ext cx="74695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rot="5400000" flipV="1">
            <a:off x="4214810" y="4500570"/>
            <a:ext cx="85725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a:off x="6357950" y="3214686"/>
            <a:ext cx="78581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rot="10800000">
            <a:off x="1714480" y="3357562"/>
            <a:ext cx="97840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786050" y="285728"/>
            <a:ext cx="3286148"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latin typeface="Calibri" pitchFamily="34" charset="0"/>
              </a:rPr>
              <a:t>Analyse simultané de plusieurs paramètres</a:t>
            </a:r>
            <a:endParaRPr lang="fr-FR" sz="2000" b="1" dirty="0">
              <a:latin typeface="Calibri" pitchFamily="34" charset="0"/>
            </a:endParaRPr>
          </a:p>
        </p:txBody>
      </p:sp>
      <p:sp>
        <p:nvSpPr>
          <p:cNvPr id="13" name="Rectangle 12"/>
          <p:cNvSpPr/>
          <p:nvPr/>
        </p:nvSpPr>
        <p:spPr>
          <a:xfrm>
            <a:off x="142844" y="2786058"/>
            <a:ext cx="1571636" cy="1628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Calibri" pitchFamily="34" charset="0"/>
              </a:rPr>
              <a:t>Sensibilité de détection</a:t>
            </a:r>
            <a:endParaRPr lang="fr-FR" b="1" dirty="0">
              <a:latin typeface="Calibri" pitchFamily="34" charset="0"/>
            </a:endParaRPr>
          </a:p>
        </p:txBody>
      </p:sp>
      <p:sp>
        <p:nvSpPr>
          <p:cNvPr id="15" name="Rectangle 14"/>
          <p:cNvSpPr/>
          <p:nvPr/>
        </p:nvSpPr>
        <p:spPr>
          <a:xfrm>
            <a:off x="7143768" y="2786058"/>
            <a:ext cx="1771656" cy="1271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Calibri" pitchFamily="34" charset="0"/>
              </a:rPr>
              <a:t>Analyse quantitative</a:t>
            </a:r>
            <a:endParaRPr lang="fr-FR" b="1" dirty="0">
              <a:latin typeface="Calibri" pitchFamily="34" charset="0"/>
            </a:endParaRPr>
          </a:p>
        </p:txBody>
      </p:sp>
      <p:sp>
        <p:nvSpPr>
          <p:cNvPr id="16" name="Rectangle 15"/>
          <p:cNvSpPr/>
          <p:nvPr/>
        </p:nvSpPr>
        <p:spPr>
          <a:xfrm>
            <a:off x="2857488" y="5286388"/>
            <a:ext cx="3357586"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latin typeface="Calibri" pitchFamily="34" charset="0"/>
              </a:rPr>
              <a:t>Vitesse de travail et le tri</a:t>
            </a:r>
            <a:endParaRPr lang="fr-FR" sz="20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amond(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Horizont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endParaRPr lang="fr-FR" dirty="0"/>
          </a:p>
        </p:txBody>
      </p:sp>
      <p:sp>
        <p:nvSpPr>
          <p:cNvPr id="3" name="Espace réservé du contenu 2"/>
          <p:cNvSpPr>
            <a:spLocks noGrp="1"/>
          </p:cNvSpPr>
          <p:nvPr>
            <p:ph sz="quarter" idx="1"/>
          </p:nvPr>
        </p:nvSpPr>
        <p:spPr/>
        <p:txBody>
          <a:bodyPr/>
          <a:lstStyle/>
          <a:p>
            <a:endParaRPr lang="fr-FR" dirty="0"/>
          </a:p>
        </p:txBody>
      </p:sp>
      <p:sp>
        <p:nvSpPr>
          <p:cNvPr id="4" name="Ellipse 3"/>
          <p:cNvSpPr/>
          <p:nvPr/>
        </p:nvSpPr>
        <p:spPr>
          <a:xfrm>
            <a:off x="2857488" y="2714620"/>
            <a:ext cx="3357586"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latin typeface="Calibri" pitchFamily="34" charset="0"/>
              </a:rPr>
              <a:t>Principales applications</a:t>
            </a:r>
            <a:endParaRPr lang="fr-FR" sz="2800" b="1" dirty="0">
              <a:latin typeface="Calibri" pitchFamily="34" charset="0"/>
            </a:endParaRPr>
          </a:p>
        </p:txBody>
      </p:sp>
      <p:sp>
        <p:nvSpPr>
          <p:cNvPr id="9" name="Flèche droite 8"/>
          <p:cNvSpPr/>
          <p:nvPr/>
        </p:nvSpPr>
        <p:spPr>
          <a:xfrm>
            <a:off x="6286512" y="3214686"/>
            <a:ext cx="71438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gauche 10"/>
          <p:cNvSpPr/>
          <p:nvPr/>
        </p:nvSpPr>
        <p:spPr>
          <a:xfrm>
            <a:off x="1928794" y="3214686"/>
            <a:ext cx="835532"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à entaille 11"/>
          <p:cNvSpPr/>
          <p:nvPr/>
        </p:nvSpPr>
        <p:spPr>
          <a:xfrm rot="16200000">
            <a:off x="4043932" y="2060816"/>
            <a:ext cx="874396" cy="3246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gauche 12"/>
          <p:cNvSpPr/>
          <p:nvPr/>
        </p:nvSpPr>
        <p:spPr>
          <a:xfrm rot="16200000" flipV="1">
            <a:off x="4002173" y="4484672"/>
            <a:ext cx="1069396" cy="3560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3143240" y="714356"/>
            <a:ext cx="285752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Calibri" pitchFamily="34" charset="0"/>
              </a:rPr>
              <a:t>immunologie</a:t>
            </a:r>
            <a:endParaRPr lang="fr-FR" sz="2400" b="1" dirty="0">
              <a:latin typeface="Calibri" pitchFamily="34" charset="0"/>
            </a:endParaRPr>
          </a:p>
        </p:txBody>
      </p:sp>
      <p:sp>
        <p:nvSpPr>
          <p:cNvPr id="15" name="Ellipse 14"/>
          <p:cNvSpPr/>
          <p:nvPr/>
        </p:nvSpPr>
        <p:spPr>
          <a:xfrm>
            <a:off x="0" y="2857496"/>
            <a:ext cx="1843062" cy="1057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Calibri" pitchFamily="34" charset="0"/>
              </a:rPr>
              <a:t>biologie</a:t>
            </a:r>
            <a:endParaRPr lang="fr-FR" sz="2400" b="1" dirty="0">
              <a:latin typeface="Calibri" pitchFamily="34" charset="0"/>
            </a:endParaRPr>
          </a:p>
        </p:txBody>
      </p:sp>
      <p:sp>
        <p:nvSpPr>
          <p:cNvPr id="16" name="Ellipse 15"/>
          <p:cNvSpPr/>
          <p:nvPr/>
        </p:nvSpPr>
        <p:spPr>
          <a:xfrm>
            <a:off x="3143240" y="5357826"/>
            <a:ext cx="2643206" cy="985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Calibri" pitchFamily="34" charset="0"/>
              </a:rPr>
              <a:t>cancérologie</a:t>
            </a:r>
            <a:endParaRPr lang="fr-FR" sz="2400" b="1" dirty="0">
              <a:latin typeface="Calibri" pitchFamily="34" charset="0"/>
            </a:endParaRPr>
          </a:p>
        </p:txBody>
      </p:sp>
      <p:sp>
        <p:nvSpPr>
          <p:cNvPr id="17" name="Ellipse 16"/>
          <p:cNvSpPr/>
          <p:nvPr/>
        </p:nvSpPr>
        <p:spPr>
          <a:xfrm>
            <a:off x="7000892" y="2857496"/>
            <a:ext cx="214310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Calibri" pitchFamily="34" charset="0"/>
              </a:rPr>
              <a:t>hématologie</a:t>
            </a:r>
            <a:endParaRPr lang="fr-FR" sz="24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2"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42844" y="3643314"/>
            <a:ext cx="8858312" cy="2500330"/>
          </a:xfrm>
        </p:spPr>
        <p:txBody>
          <a:bodyPr/>
          <a:lstStyle/>
          <a:p>
            <a:pPr>
              <a:buFont typeface="Wingdings" pitchFamily="2" charset="2"/>
              <a:buChar char="ü"/>
            </a:pPr>
            <a:r>
              <a:rPr lang="fr-FR" dirty="0" smtClean="0"/>
              <a:t>Exemple 1 : détection par CMF des basophiles </a:t>
            </a:r>
          </a:p>
          <a:p>
            <a:pPr>
              <a:buFont typeface="Wingdings" pitchFamily="2" charset="2"/>
              <a:buChar char="ü"/>
            </a:pPr>
            <a:r>
              <a:rPr lang="fr-FR" dirty="0" smtClean="0"/>
              <a:t>exemple2 : La cytométrie en flux pour suivre le cycle cellulaire</a:t>
            </a:r>
          </a:p>
          <a:p>
            <a:pPr>
              <a:buFont typeface="Wingdings" pitchFamily="2" charset="2"/>
              <a:buChar char="ü"/>
            </a:pPr>
            <a:endParaRPr lang="fr-FR" dirty="0"/>
          </a:p>
        </p:txBody>
      </p:sp>
      <p:sp>
        <p:nvSpPr>
          <p:cNvPr id="3" name="Titre 2"/>
          <p:cNvSpPr>
            <a:spLocks noGrp="1"/>
          </p:cNvSpPr>
          <p:nvPr>
            <p:ph type="ctrTitle"/>
          </p:nvPr>
        </p:nvSpPr>
        <p:spPr/>
        <p:txBody>
          <a:bodyPr/>
          <a:lstStyle/>
          <a:p>
            <a:r>
              <a:rPr lang="fr-FR" dirty="0" smtClean="0"/>
              <a:t>Exemples d’application de la CMF</a:t>
            </a:r>
            <a:endParaRPr lang="fr-FR" dirty="0"/>
          </a:p>
        </p:txBody>
      </p:sp>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8858280" cy="785794"/>
          </a:xfrm>
        </p:spPr>
        <p:txBody>
          <a:bodyPr>
            <a:normAutofit/>
          </a:bodyPr>
          <a:lstStyle/>
          <a:p>
            <a:r>
              <a:rPr lang="fr-FR" sz="2800" dirty="0" smtClean="0">
                <a:solidFill>
                  <a:schemeClr val="accent1"/>
                </a:solidFill>
                <a:latin typeface="Calibri" pitchFamily="34" charset="0"/>
              </a:rPr>
              <a:t>Exemple 1 : détection par CMF des basophiles</a:t>
            </a:r>
            <a:r>
              <a:rPr lang="fr-FR" sz="2800" dirty="0" smtClean="0">
                <a:solidFill>
                  <a:schemeClr val="accent1"/>
                </a:solidFill>
              </a:rPr>
              <a:t> </a:t>
            </a:r>
          </a:p>
        </p:txBody>
      </p:sp>
      <p:sp>
        <p:nvSpPr>
          <p:cNvPr id="3" name="Espace réservé du contenu 2"/>
          <p:cNvSpPr>
            <a:spLocks noGrp="1"/>
          </p:cNvSpPr>
          <p:nvPr>
            <p:ph sz="quarter" idx="1"/>
          </p:nvPr>
        </p:nvSpPr>
        <p:spPr>
          <a:xfrm>
            <a:off x="285720" y="714356"/>
            <a:ext cx="8643998" cy="5305444"/>
          </a:xfrm>
        </p:spPr>
        <p:txBody>
          <a:bodyPr/>
          <a:lstStyle/>
          <a:p>
            <a:r>
              <a:rPr lang="fr-FR" dirty="0" smtClean="0">
                <a:latin typeface="Calibri" pitchFamily="34" charset="0"/>
              </a:rPr>
              <a:t>Le mastocyte et le polynucléaire basophile (PNB) sont responsables de la plupart des manifestations cliniques de I ‘allergie. Seul le PNB est présent dans le sang.</a:t>
            </a:r>
          </a:p>
          <a:p>
            <a:r>
              <a:rPr lang="fr-FR" dirty="0" smtClean="0">
                <a:latin typeface="Calibri" pitchFamily="34" charset="0"/>
              </a:rPr>
              <a:t>Les PNB ont des récepteurs membranaires pour les </a:t>
            </a:r>
            <a:r>
              <a:rPr lang="fr-FR" dirty="0" err="1" smtClean="0">
                <a:latin typeface="Calibri" pitchFamily="34" charset="0"/>
              </a:rPr>
              <a:t>IgE</a:t>
            </a:r>
            <a:r>
              <a:rPr lang="fr-FR" dirty="0" smtClean="0">
                <a:latin typeface="Calibri" pitchFamily="34" charset="0"/>
              </a:rPr>
              <a:t>. Des anticorps anti-lgE fluorescents permettent de les identifier en CMF.</a:t>
            </a:r>
          </a:p>
          <a:p>
            <a:r>
              <a:rPr lang="fr-FR" dirty="0" smtClean="0">
                <a:latin typeface="Calibri" pitchFamily="34" charset="0"/>
              </a:rPr>
              <a:t> La présence des molécules membranaires CD 63 ou CD 203c sont des marqueurs d'activation des PNB. Des anticorps monoclonaux fluorescents permettent de les détecter.</a:t>
            </a:r>
          </a:p>
          <a:p>
            <a:r>
              <a:rPr lang="fr-FR" dirty="0" smtClean="0">
                <a:latin typeface="Calibri" pitchFamily="34" charset="0"/>
              </a:rPr>
              <a:t>Le PNB d'un Sujet allergique s'active en présence de I’ allergène in vitro. Cette activation est détectée avec des anticorps monoclonaux par la CMF</a:t>
            </a:r>
          </a:p>
          <a:p>
            <a:endParaRPr lang="fr-FR" dirty="0">
              <a:latin typeface="Calibri" pitchFamily="34" charset="0"/>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914400" y="357166"/>
            <a:ext cx="7772400" cy="5662634"/>
          </a:xfrm>
        </p:spPr>
        <p:txBody>
          <a:bodyPr>
            <a:normAutofit fontScale="92500" lnSpcReduction="10000"/>
          </a:bodyPr>
          <a:lstStyle/>
          <a:p>
            <a:r>
              <a:rPr lang="fr-FR" dirty="0" smtClean="0">
                <a:latin typeface="Calibri" pitchFamily="34" charset="0"/>
              </a:rPr>
              <a:t>Une cellule traversant le rayon laser est, dans un premier temps, reconnue en fonction de sa taille exprimée par la lumière diffractée émise dans I’ axe du rayon (petits angles ou </a:t>
            </a:r>
            <a:r>
              <a:rPr lang="fr-FR" i="1" dirty="0" err="1" smtClean="0">
                <a:latin typeface="Calibri" pitchFamily="34" charset="0"/>
              </a:rPr>
              <a:t>forward</a:t>
            </a:r>
            <a:r>
              <a:rPr lang="fr-FR" i="1" dirty="0" smtClean="0">
                <a:latin typeface="Calibri" pitchFamily="34" charset="0"/>
              </a:rPr>
              <a:t> </a:t>
            </a:r>
            <a:r>
              <a:rPr lang="fr-FR" i="1" dirty="0" err="1" smtClean="0">
                <a:latin typeface="Calibri" pitchFamily="34" charset="0"/>
              </a:rPr>
              <a:t>scatter</a:t>
            </a:r>
            <a:r>
              <a:rPr lang="fr-FR" i="1" dirty="0" smtClean="0">
                <a:latin typeface="Calibri" pitchFamily="34" charset="0"/>
              </a:rPr>
              <a:t> </a:t>
            </a:r>
            <a:r>
              <a:rPr lang="fr-FR" dirty="0" smtClean="0">
                <a:latin typeface="Calibri" pitchFamily="34" charset="0"/>
              </a:rPr>
              <a:t>[FS]) et de sa granulosité (son contenu cytoplasmique) grâce à la lumière  diffractée émise perpendiculairement au rayon (Grands angles ou </a:t>
            </a:r>
            <a:r>
              <a:rPr lang="fr-FR" i="1" dirty="0" err="1" smtClean="0">
                <a:latin typeface="Calibri" pitchFamily="34" charset="0"/>
              </a:rPr>
              <a:t>side</a:t>
            </a:r>
            <a:r>
              <a:rPr lang="fr-FR" i="1" dirty="0" smtClean="0">
                <a:latin typeface="Calibri" pitchFamily="34" charset="0"/>
              </a:rPr>
              <a:t> </a:t>
            </a:r>
            <a:r>
              <a:rPr lang="fr-FR" i="1" dirty="0" err="1" smtClean="0">
                <a:latin typeface="Calibri" pitchFamily="34" charset="0"/>
              </a:rPr>
              <a:t>scatter</a:t>
            </a:r>
            <a:r>
              <a:rPr lang="fr-FR" i="1" dirty="0" smtClean="0">
                <a:latin typeface="Calibri" pitchFamily="34" charset="0"/>
              </a:rPr>
              <a:t> </a:t>
            </a:r>
            <a:r>
              <a:rPr lang="fr-FR" dirty="0" smtClean="0">
                <a:latin typeface="Calibri" pitchFamily="34" charset="0"/>
              </a:rPr>
              <a:t>[SS]).</a:t>
            </a:r>
          </a:p>
          <a:p>
            <a:r>
              <a:rPr lang="fr-FR" dirty="0" smtClean="0">
                <a:latin typeface="Calibri" pitchFamily="34" charset="0"/>
              </a:rPr>
              <a:t> Ce premier tri cellulaire va nous permettre un premier ciblage des cellules à analyser.</a:t>
            </a:r>
          </a:p>
          <a:p>
            <a:r>
              <a:rPr lang="fr-FR" dirty="0" smtClean="0">
                <a:latin typeface="Calibri" pitchFamily="34" charset="0"/>
              </a:rPr>
              <a:t>Dans un deuxième temps, cette même cellule est reconnue en fonction de la fluorescence émise suite à I’ excitation par le laser des </a:t>
            </a:r>
            <a:r>
              <a:rPr lang="fr-FR" dirty="0" err="1" smtClean="0">
                <a:latin typeface="Calibri" pitchFamily="34" charset="0"/>
              </a:rPr>
              <a:t>fluorochromes</a:t>
            </a:r>
            <a:r>
              <a:rPr lang="fr-FR" dirty="0" smtClean="0">
                <a:latin typeface="Calibri" pitchFamily="34" charset="0"/>
              </a:rPr>
              <a:t> couplés à des anticorps monoclonaux fixés sur sa membrane.</a:t>
            </a:r>
          </a:p>
          <a:p>
            <a:r>
              <a:rPr lang="fr-FR" dirty="0" smtClean="0">
                <a:latin typeface="Calibri" pitchFamily="34" charset="0"/>
              </a:rPr>
              <a:t>Ainsi chaque cellule est identifiée grâce à sa taille FS. Sa granulosité SS et aux anticorps marques présents sur sa membrane.</a:t>
            </a:r>
          </a:p>
          <a:p>
            <a:endParaRPr lang="fr-FR" dirty="0"/>
          </a:p>
        </p:txBody>
      </p:sp>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6500890" y="0"/>
            <a:ext cx="1714512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solidFill>
                <a:latin typeface="Calibri" pitchFamily="34" charset="0"/>
              </a:rPr>
              <a:t>Introduction:</a:t>
            </a:r>
            <a:endParaRPr lang="fr-FR" dirty="0">
              <a:solidFill>
                <a:schemeClr val="accent1"/>
              </a:solidFill>
              <a:latin typeface="Calibri" pitchFamily="34" charset="0"/>
            </a:endParaRPr>
          </a:p>
        </p:txBody>
      </p:sp>
      <p:sp>
        <p:nvSpPr>
          <p:cNvPr id="3" name="Espace réservé du contenu 2"/>
          <p:cNvSpPr>
            <a:spLocks noGrp="1"/>
          </p:cNvSpPr>
          <p:nvPr>
            <p:ph sz="quarter" idx="1"/>
          </p:nvPr>
        </p:nvSpPr>
        <p:spPr/>
        <p:txBody>
          <a:bodyPr>
            <a:normAutofit fontScale="92500" lnSpcReduction="10000"/>
          </a:bodyPr>
          <a:lstStyle/>
          <a:p>
            <a:r>
              <a:rPr lang="fr-FR" dirty="0" smtClean="0">
                <a:latin typeface="Calibri" pitchFamily="34" charset="0"/>
              </a:rPr>
              <a:t>La cytométrie en flux représente un nouvel outil d’exploitation biologique.</a:t>
            </a:r>
          </a:p>
          <a:p>
            <a:r>
              <a:rPr lang="fr-FR" dirty="0" smtClean="0">
                <a:latin typeface="Calibri" pitchFamily="34" charset="0"/>
              </a:rPr>
              <a:t>La cytométrie en flux (CMF) a été mise au point dans les</a:t>
            </a:r>
          </a:p>
          <a:p>
            <a:pPr>
              <a:buNone/>
            </a:pPr>
            <a:r>
              <a:rPr lang="fr-FR" dirty="0" smtClean="0">
                <a:latin typeface="Calibri" pitchFamily="34" charset="0"/>
              </a:rPr>
              <a:t>années 60 par les chercheurs de Los </a:t>
            </a:r>
            <a:r>
              <a:rPr lang="fr-FR" dirty="0" err="1" smtClean="0">
                <a:latin typeface="Calibri" pitchFamily="34" charset="0"/>
              </a:rPr>
              <a:t>Alamos</a:t>
            </a:r>
            <a:r>
              <a:rPr lang="fr-FR" dirty="0" smtClean="0">
                <a:latin typeface="Calibri" pitchFamily="34" charset="0"/>
              </a:rPr>
              <a:t> et de </a:t>
            </a:r>
            <a:r>
              <a:rPr lang="fr-FR" dirty="0" err="1" smtClean="0">
                <a:latin typeface="Calibri" pitchFamily="34" charset="0"/>
              </a:rPr>
              <a:t>Standford</a:t>
            </a:r>
            <a:endParaRPr lang="fr-FR" dirty="0" smtClean="0">
              <a:latin typeface="Calibri" pitchFamily="34" charset="0"/>
            </a:endParaRPr>
          </a:p>
          <a:p>
            <a:pPr>
              <a:buNone/>
            </a:pPr>
            <a:r>
              <a:rPr lang="fr-FR" dirty="0" smtClean="0">
                <a:latin typeface="Calibri" pitchFamily="34" charset="0"/>
              </a:rPr>
              <a:t>aux États-Unis. </a:t>
            </a:r>
          </a:p>
          <a:p>
            <a:r>
              <a:rPr lang="fr-FR" dirty="0" smtClean="0">
                <a:latin typeface="Calibri" pitchFamily="34" charset="0"/>
              </a:rPr>
              <a:t>Elle ne s’est cependant réellement développée</a:t>
            </a:r>
          </a:p>
          <a:p>
            <a:pPr>
              <a:buNone/>
            </a:pPr>
            <a:r>
              <a:rPr lang="fr-FR" dirty="0" smtClean="0">
                <a:latin typeface="Calibri" pitchFamily="34" charset="0"/>
              </a:rPr>
              <a:t>que depuis les années 80 avec l’apparition des anticorps</a:t>
            </a:r>
          </a:p>
          <a:p>
            <a:pPr>
              <a:buNone/>
            </a:pPr>
            <a:r>
              <a:rPr lang="fr-FR" dirty="0" smtClean="0">
                <a:latin typeface="Calibri" pitchFamily="34" charset="0"/>
              </a:rPr>
              <a:t>monoclonaux et certaines applications comme:</a:t>
            </a:r>
          </a:p>
          <a:p>
            <a:pPr>
              <a:buNone/>
            </a:pPr>
            <a:r>
              <a:rPr lang="fr-FR" dirty="0" smtClean="0">
                <a:latin typeface="Calibri" pitchFamily="34" charset="0"/>
              </a:rPr>
              <a:t> le phénotypage des hémopathies malignes et le suivi </a:t>
            </a:r>
          </a:p>
          <a:p>
            <a:pPr>
              <a:buNone/>
            </a:pPr>
            <a:r>
              <a:rPr lang="fr-FR" dirty="0" smtClean="0">
                <a:latin typeface="Calibri" pitchFamily="34" charset="0"/>
              </a:rPr>
              <a:t>des populations lymphocytaires dans les </a:t>
            </a:r>
          </a:p>
          <a:p>
            <a:pPr>
              <a:buNone/>
            </a:pPr>
            <a:r>
              <a:rPr lang="fr-FR" dirty="0" smtClean="0">
                <a:latin typeface="Calibri" pitchFamily="34" charset="0"/>
              </a:rPr>
              <a:t>pathologies associées au VIH</a:t>
            </a:r>
            <a:endParaRPr lang="fr-FR" dirty="0">
              <a:latin typeface="Calibri" pitchFamily="34" charset="0"/>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solidFill>
                  <a:schemeClr val="accent1"/>
                </a:solidFill>
              </a:rPr>
              <a:t>exemple2 : La </a:t>
            </a:r>
            <a:r>
              <a:rPr lang="fr-FR" dirty="0" err="1" smtClean="0">
                <a:solidFill>
                  <a:schemeClr val="accent1"/>
                </a:solidFill>
              </a:rPr>
              <a:t>cytométrie</a:t>
            </a:r>
            <a:r>
              <a:rPr lang="fr-FR" dirty="0" smtClean="0">
                <a:solidFill>
                  <a:schemeClr val="accent1"/>
                </a:solidFill>
              </a:rPr>
              <a:t> en flux pour suivre le cycle cellulaire</a:t>
            </a:r>
            <a:endParaRPr lang="fr-FR" dirty="0">
              <a:solidFill>
                <a:schemeClr val="accent1"/>
              </a:solidFill>
            </a:endParaRPr>
          </a:p>
        </p:txBody>
      </p:sp>
      <p:sp>
        <p:nvSpPr>
          <p:cNvPr id="3" name="Espace réservé du contenu 2"/>
          <p:cNvSpPr>
            <a:spLocks noGrp="1"/>
          </p:cNvSpPr>
          <p:nvPr>
            <p:ph sz="quarter" idx="1"/>
          </p:nvPr>
        </p:nvSpPr>
        <p:spPr/>
        <p:txBody>
          <a:bodyPr>
            <a:normAutofit/>
          </a:bodyPr>
          <a:lstStyle/>
          <a:p>
            <a:pPr lvl="0"/>
            <a:r>
              <a:rPr lang="fr-FR" dirty="0" smtClean="0">
                <a:latin typeface="Calibri" pitchFamily="34" charset="0"/>
              </a:rPr>
              <a:t>Culture des cellules en présence de </a:t>
            </a:r>
            <a:r>
              <a:rPr lang="fr-FR" dirty="0" err="1" smtClean="0">
                <a:latin typeface="Calibri" pitchFamily="34" charset="0"/>
              </a:rPr>
              <a:t>BrdU</a:t>
            </a:r>
            <a:r>
              <a:rPr lang="fr-FR" u="sng" dirty="0" smtClean="0">
                <a:latin typeface="Calibri" pitchFamily="34" charset="0"/>
              </a:rPr>
              <a:t/>
            </a:r>
            <a:br>
              <a:rPr lang="fr-FR" u="sng" dirty="0" smtClean="0">
                <a:latin typeface="Calibri" pitchFamily="34" charset="0"/>
              </a:rPr>
            </a:br>
            <a:r>
              <a:rPr lang="fr-FR" dirty="0" smtClean="0">
                <a:latin typeface="Calibri" pitchFamily="34" charset="0"/>
              </a:rPr>
              <a:t> (</a:t>
            </a:r>
            <a:r>
              <a:rPr lang="fr-FR" dirty="0" err="1" smtClean="0">
                <a:latin typeface="Calibri" pitchFamily="34" charset="0"/>
              </a:rPr>
              <a:t>bromodéoxyuridine</a:t>
            </a:r>
            <a:r>
              <a:rPr lang="fr-FR" dirty="0" smtClean="0">
                <a:latin typeface="Calibri" pitchFamily="34" charset="0"/>
              </a:rPr>
              <a:t>) pendant un temps relativement court (30 min) par rapport à la durée de la phase S. Les cellules en cours de phase S incorporent la </a:t>
            </a:r>
            <a:r>
              <a:rPr lang="fr-FR" dirty="0" err="1" smtClean="0">
                <a:latin typeface="Calibri" pitchFamily="34" charset="0"/>
              </a:rPr>
              <a:t>Brdu</a:t>
            </a:r>
            <a:r>
              <a:rPr lang="fr-FR" dirty="0" smtClean="0">
                <a:latin typeface="Calibri" pitchFamily="34" charset="0"/>
              </a:rPr>
              <a:t> à la place de la </a:t>
            </a:r>
            <a:r>
              <a:rPr lang="fr-FR" dirty="0" err="1" smtClean="0">
                <a:latin typeface="Calibri" pitchFamily="34" charset="0"/>
              </a:rPr>
              <a:t>thymidine</a:t>
            </a:r>
            <a:r>
              <a:rPr lang="fr-FR" dirty="0" smtClean="0">
                <a:latin typeface="Calibri" pitchFamily="34" charset="0"/>
              </a:rPr>
              <a:t>, dans l'ADN </a:t>
            </a:r>
            <a:r>
              <a:rPr lang="fr-FR" dirty="0" err="1" smtClean="0">
                <a:latin typeface="Calibri" pitchFamily="34" charset="0"/>
              </a:rPr>
              <a:t>néosynthétisé</a:t>
            </a:r>
            <a:r>
              <a:rPr lang="fr-FR" dirty="0" smtClean="0">
                <a:latin typeface="Calibri" pitchFamily="34" charset="0"/>
              </a:rPr>
              <a:t>. </a:t>
            </a:r>
          </a:p>
          <a:p>
            <a:pPr lvl="0"/>
            <a:r>
              <a:rPr lang="fr-FR" dirty="0" smtClean="0">
                <a:latin typeface="Calibri" pitchFamily="34" charset="0"/>
              </a:rPr>
              <a:t>Transfert des cellules sur milieu sans </a:t>
            </a:r>
            <a:r>
              <a:rPr lang="fr-FR" dirty="0" err="1" smtClean="0">
                <a:latin typeface="Calibri" pitchFamily="34" charset="0"/>
              </a:rPr>
              <a:t>BrdU</a:t>
            </a:r>
            <a:r>
              <a:rPr lang="fr-FR" dirty="0" smtClean="0">
                <a:latin typeface="Calibri" pitchFamily="34" charset="0"/>
              </a:rPr>
              <a:t>, culture, prélèvement d'un échantillon toutes les heures</a:t>
            </a:r>
            <a:r>
              <a:rPr lang="fr-FR" u="sng" dirty="0" smtClean="0">
                <a:latin typeface="Calibri" pitchFamily="34" charset="0"/>
              </a:rPr>
              <a:t/>
            </a:r>
            <a:br>
              <a:rPr lang="fr-FR" u="sng" dirty="0" smtClean="0">
                <a:latin typeface="Calibri" pitchFamily="34" charset="0"/>
              </a:rPr>
            </a:br>
            <a:r>
              <a:rPr lang="fr-FR" dirty="0" smtClean="0">
                <a:latin typeface="Calibri" pitchFamily="34" charset="0"/>
              </a:rPr>
              <a:t>Après exposition à la </a:t>
            </a:r>
            <a:r>
              <a:rPr lang="fr-FR" dirty="0" err="1" smtClean="0">
                <a:latin typeface="Calibri" pitchFamily="34" charset="0"/>
              </a:rPr>
              <a:t>Brdu</a:t>
            </a:r>
            <a:r>
              <a:rPr lang="fr-FR" dirty="0" smtClean="0">
                <a:latin typeface="Calibri" pitchFamily="34" charset="0"/>
              </a:rPr>
              <a:t>, les cellules sont transférées puis cultivées dans un milieu sans </a:t>
            </a:r>
            <a:r>
              <a:rPr lang="fr-FR" dirty="0" err="1" smtClean="0">
                <a:latin typeface="Calibri" pitchFamily="34" charset="0"/>
              </a:rPr>
              <a:t>Brdu</a:t>
            </a:r>
            <a:r>
              <a:rPr lang="fr-FR" dirty="0" smtClean="0">
                <a:latin typeface="Calibri" pitchFamily="34" charset="0"/>
              </a:rPr>
              <a:t>. les cellules récupérées sont ensuite traitées afin d'être analysées dans le </a:t>
            </a:r>
            <a:r>
              <a:rPr lang="fr-FR" dirty="0" err="1" smtClean="0">
                <a:latin typeface="Calibri" pitchFamily="34" charset="0"/>
              </a:rPr>
              <a:t>cytomètre</a:t>
            </a:r>
            <a:r>
              <a:rPr lang="fr-FR" dirty="0" smtClean="0"/>
              <a:t>. </a:t>
            </a:r>
          </a:p>
          <a:p>
            <a:endParaRPr lang="fr-FR"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914400" y="285728"/>
            <a:ext cx="7772400" cy="6143668"/>
          </a:xfrm>
        </p:spPr>
        <p:txBody>
          <a:bodyPr>
            <a:normAutofit/>
          </a:bodyPr>
          <a:lstStyle/>
          <a:p>
            <a:r>
              <a:rPr lang="fr-FR" dirty="0" smtClean="0">
                <a:latin typeface="Calibri" pitchFamily="34" charset="0"/>
              </a:rPr>
              <a:t>Les cellules de chaque échantillon sont mises en présence de 2 marqueurs, d'une part un anticorps anti-</a:t>
            </a:r>
            <a:r>
              <a:rPr lang="fr-FR" dirty="0" err="1" smtClean="0">
                <a:latin typeface="Calibri" pitchFamily="34" charset="0"/>
              </a:rPr>
              <a:t>BrdU</a:t>
            </a:r>
            <a:r>
              <a:rPr lang="fr-FR" dirty="0" smtClean="0">
                <a:latin typeface="Calibri" pitchFamily="34" charset="0"/>
              </a:rPr>
              <a:t> associé au </a:t>
            </a:r>
            <a:r>
              <a:rPr lang="fr-FR" dirty="0" err="1" smtClean="0">
                <a:latin typeface="Calibri" pitchFamily="34" charset="0"/>
              </a:rPr>
              <a:t>fluorochrome</a:t>
            </a:r>
            <a:r>
              <a:rPr lang="fr-FR" dirty="0" smtClean="0">
                <a:latin typeface="Calibri" pitchFamily="34" charset="0"/>
              </a:rPr>
              <a:t> FITC (</a:t>
            </a:r>
            <a:r>
              <a:rPr lang="fr-FR" dirty="0" err="1" smtClean="0">
                <a:latin typeface="Calibri" pitchFamily="34" charset="0"/>
              </a:rPr>
              <a:t>Fluorescein</a:t>
            </a:r>
            <a:r>
              <a:rPr lang="fr-FR" dirty="0" smtClean="0">
                <a:latin typeface="Calibri" pitchFamily="34" charset="0"/>
              </a:rPr>
              <a:t> </a:t>
            </a:r>
            <a:r>
              <a:rPr lang="fr-FR" dirty="0" err="1" smtClean="0">
                <a:latin typeface="Calibri" pitchFamily="34" charset="0"/>
              </a:rPr>
              <a:t>IsoThioCyanate</a:t>
            </a:r>
            <a:r>
              <a:rPr lang="fr-FR" dirty="0" smtClean="0">
                <a:latin typeface="Calibri" pitchFamily="34" charset="0"/>
              </a:rPr>
              <a:t>) et d’autre part le </a:t>
            </a:r>
            <a:r>
              <a:rPr lang="fr-FR" dirty="0" err="1" smtClean="0">
                <a:latin typeface="Calibri" pitchFamily="34" charset="0"/>
              </a:rPr>
              <a:t>fluorochrome</a:t>
            </a:r>
            <a:r>
              <a:rPr lang="fr-FR" dirty="0" smtClean="0">
                <a:latin typeface="Calibri" pitchFamily="34" charset="0"/>
              </a:rPr>
              <a:t> PI (Iodure de </a:t>
            </a:r>
            <a:r>
              <a:rPr lang="fr-FR" dirty="0" err="1" smtClean="0">
                <a:latin typeface="Calibri" pitchFamily="34" charset="0"/>
              </a:rPr>
              <a:t>Propidium</a:t>
            </a:r>
            <a:r>
              <a:rPr lang="fr-FR" dirty="0" smtClean="0">
                <a:latin typeface="Calibri" pitchFamily="34" charset="0"/>
              </a:rPr>
              <a:t>) qui lui s'intercale entre les bases de la double hélice de la molécule d'ADN</a:t>
            </a:r>
          </a:p>
          <a:p>
            <a:pPr lvl="0"/>
            <a:r>
              <a:rPr lang="fr-FR" dirty="0" smtClean="0">
                <a:latin typeface="Calibri" pitchFamily="34" charset="0"/>
              </a:rPr>
              <a:t>Les cellules d'un échantillon sont guidées dans un flux liquide vers un faisceau laser. </a:t>
            </a:r>
          </a:p>
          <a:p>
            <a:r>
              <a:rPr lang="fr-FR" dirty="0" smtClean="0">
                <a:latin typeface="Calibri" pitchFamily="34" charset="0"/>
              </a:rPr>
              <a:t>Les </a:t>
            </a:r>
            <a:r>
              <a:rPr lang="fr-FR" dirty="0" err="1" smtClean="0">
                <a:latin typeface="Calibri" pitchFamily="34" charset="0"/>
              </a:rPr>
              <a:t>fluorochromes</a:t>
            </a:r>
            <a:r>
              <a:rPr lang="fr-FR" dirty="0" smtClean="0">
                <a:latin typeface="Calibri" pitchFamily="34" charset="0"/>
              </a:rPr>
              <a:t> présents dans chaque cellule, sont excités par la lumière incidente et émettent à leur tour une lumière dite de fluorescence. la lumière incidente est alors bien absorbée par les 2 </a:t>
            </a:r>
            <a:r>
              <a:rPr lang="fr-FR" dirty="0" err="1" smtClean="0">
                <a:latin typeface="Calibri" pitchFamily="34" charset="0"/>
              </a:rPr>
              <a:t>fluorochromes</a:t>
            </a:r>
            <a:r>
              <a:rPr lang="fr-FR" dirty="0" smtClean="0">
                <a:latin typeface="Calibri" pitchFamily="34" charset="0"/>
              </a:rPr>
              <a:t>, FITC réémettant dans le vert et PI dans le rouge du spectre. </a:t>
            </a:r>
          </a:p>
          <a:p>
            <a:pPr lvl="0"/>
            <a:endParaRPr lang="fr-FR" dirty="0" smtClean="0">
              <a:latin typeface="Calibri" pitchFamily="34" charset="0"/>
            </a:endParaRPr>
          </a:p>
          <a:p>
            <a:pPr lvl="0"/>
            <a:endParaRPr lang="fr-FR" dirty="0" smtClean="0">
              <a:latin typeface="Calibri" pitchFamily="34" charset="0"/>
            </a:endParaRPr>
          </a:p>
          <a:p>
            <a:endParaRPr lang="fr-FR" dirty="0" smtClean="0">
              <a:latin typeface="Calibri" pitchFamily="34" charset="0"/>
            </a:endParaRPr>
          </a:p>
          <a:p>
            <a:endParaRPr lang="fr-FR" dirty="0" smtClean="0">
              <a:latin typeface="Calibri" pitchFamily="34" charset="0"/>
            </a:endParaRPr>
          </a:p>
          <a:p>
            <a:endParaRPr lang="fr-FR" dirty="0">
              <a:latin typeface="Calibri" pitchFamily="34" charset="0"/>
            </a:endParaRPr>
          </a:p>
        </p:txBody>
      </p:sp>
    </p:spTree>
  </p:cSld>
  <p:clrMapOvr>
    <a:masterClrMapping/>
  </p:clrMapOvr>
  <p:transition>
    <p:comb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714348" y="357166"/>
            <a:ext cx="7929618" cy="6215106"/>
          </a:xfrm>
        </p:spPr>
        <p:txBody>
          <a:bodyPr>
            <a:normAutofit/>
          </a:bodyPr>
          <a:lstStyle/>
          <a:p>
            <a:pPr lvl="0"/>
            <a:r>
              <a:rPr lang="fr-FR" sz="2400" dirty="0" smtClean="0">
                <a:latin typeface="Calibri" pitchFamily="34" charset="0"/>
              </a:rPr>
              <a:t>Les signaux optiques émis par fluorescence sont séparés puis transmis vers des détecteurs. On peut dans un premier temps considérer que la quantité de lumière émise par FITC est proportionnelle à la quantité de </a:t>
            </a:r>
            <a:r>
              <a:rPr lang="fr-FR" sz="2400" dirty="0" err="1" smtClean="0">
                <a:latin typeface="Calibri" pitchFamily="34" charset="0"/>
              </a:rPr>
              <a:t>Brdu</a:t>
            </a:r>
            <a:r>
              <a:rPr lang="fr-FR" sz="2400" dirty="0" smtClean="0">
                <a:latin typeface="Calibri" pitchFamily="34" charset="0"/>
              </a:rPr>
              <a:t> incorporée dans l'ADN de la cellule analysée et que la quantité de lumière émise par PI est  proportionnelle à la quantité d'ADN présente au temps t de prélèvement final. </a:t>
            </a:r>
          </a:p>
          <a:p>
            <a:pPr lvl="0"/>
            <a:r>
              <a:rPr lang="fr-FR" sz="2400" dirty="0" smtClean="0">
                <a:latin typeface="Calibri" pitchFamily="34" charset="0"/>
              </a:rPr>
              <a:t>Les détecteurs convertissent et amplifient les signaux optiques en signaux électriques d'amplitude proportionnelle à la quantité de lumière reçue</a:t>
            </a:r>
          </a:p>
          <a:p>
            <a:pPr lvl="0"/>
            <a:r>
              <a:rPr lang="fr-FR" sz="2400" dirty="0" smtClean="0">
                <a:latin typeface="Calibri" pitchFamily="34" charset="0"/>
              </a:rPr>
              <a:t>Les signaux électriques analogiques sont ensuite convertis en signaux numériques</a:t>
            </a:r>
          </a:p>
          <a:p>
            <a:endParaRPr lang="fr-FR" dirty="0"/>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914400" y="357166"/>
            <a:ext cx="3749040" cy="5662634"/>
          </a:xfrm>
        </p:spPr>
        <p:txBody>
          <a:bodyPr/>
          <a:lstStyle/>
          <a:p>
            <a:r>
              <a:rPr lang="fr-FR" dirty="0" smtClean="0">
                <a:latin typeface="Calibri" pitchFamily="34" charset="0"/>
              </a:rPr>
              <a:t>L'analyse par </a:t>
            </a:r>
            <a:r>
              <a:rPr lang="fr-FR" dirty="0" err="1" smtClean="0">
                <a:latin typeface="Calibri" pitchFamily="34" charset="0"/>
              </a:rPr>
              <a:t>cytométrie</a:t>
            </a:r>
            <a:r>
              <a:rPr lang="fr-FR" dirty="0" smtClean="0">
                <a:latin typeface="Calibri" pitchFamily="34" charset="0"/>
              </a:rPr>
              <a:t> en flux fournit pour chaque cellule 2 valeurs qui permettent de mesurer indirectement, l'une la quantité de </a:t>
            </a:r>
            <a:r>
              <a:rPr lang="fr-FR" dirty="0" err="1" smtClean="0">
                <a:latin typeface="Calibri" pitchFamily="34" charset="0"/>
              </a:rPr>
              <a:t>BRdU</a:t>
            </a:r>
            <a:r>
              <a:rPr lang="fr-FR" dirty="0" smtClean="0">
                <a:latin typeface="Calibri" pitchFamily="34" charset="0"/>
              </a:rPr>
              <a:t> et l'autre la quantité d'ADN présentes dans cette cellule au moment de son prélèvement</a:t>
            </a:r>
            <a:endParaRPr lang="fr-FR" dirty="0">
              <a:latin typeface="Calibri" pitchFamily="34" charset="0"/>
            </a:endParaRPr>
          </a:p>
        </p:txBody>
      </p:sp>
      <p:pic>
        <p:nvPicPr>
          <p:cNvPr id="5" name="Espace réservé du contenu 4" descr="mhtml:file://C:\Users\compaq\Desktop\cytometrie\cytometrie.mht!http://pagesperso-orange.fr/jean-jacques.auclair/cycle%20cellulaire/dotplot.gif"/>
          <p:cNvPicPr>
            <a:picLocks noGrp="1"/>
          </p:cNvPicPr>
          <p:nvPr>
            <p:ph sz="quarter" idx="2"/>
          </p:nvPr>
        </p:nvPicPr>
        <p:blipFill>
          <a:blip r:embed="rId2"/>
          <a:srcRect/>
          <a:stretch>
            <a:fillRect/>
          </a:stretch>
        </p:blipFill>
        <p:spPr bwMode="auto">
          <a:xfrm>
            <a:off x="4786315" y="214290"/>
            <a:ext cx="4357686" cy="6357982"/>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solidFill>
                <a:latin typeface="Calibri" pitchFamily="34" charset="0"/>
              </a:rPr>
              <a:t>Conclusion:</a:t>
            </a:r>
            <a:endParaRPr lang="fr-FR" dirty="0">
              <a:solidFill>
                <a:schemeClr val="accent1"/>
              </a:solidFill>
              <a:latin typeface="Calibri" pitchFamily="34" charset="0"/>
            </a:endParaRPr>
          </a:p>
        </p:txBody>
      </p:sp>
      <p:sp>
        <p:nvSpPr>
          <p:cNvPr id="3" name="Espace réservé du contenu 2"/>
          <p:cNvSpPr>
            <a:spLocks noGrp="1"/>
          </p:cNvSpPr>
          <p:nvPr>
            <p:ph sz="quarter" idx="1"/>
          </p:nvPr>
        </p:nvSpPr>
        <p:spPr/>
        <p:txBody>
          <a:bodyPr>
            <a:normAutofit fontScale="92500" lnSpcReduction="20000"/>
          </a:bodyPr>
          <a:lstStyle/>
          <a:p>
            <a:r>
              <a:rPr lang="fr-FR" dirty="0" smtClean="0">
                <a:latin typeface="Calibri" pitchFamily="34" charset="0"/>
              </a:rPr>
              <a:t>La </a:t>
            </a:r>
            <a:r>
              <a:rPr lang="fr-FR" dirty="0" err="1" smtClean="0">
                <a:latin typeface="Calibri" pitchFamily="34" charset="0"/>
              </a:rPr>
              <a:t>cytométrie</a:t>
            </a:r>
            <a:r>
              <a:rPr lang="fr-FR" dirty="0" smtClean="0">
                <a:latin typeface="Calibri" pitchFamily="34" charset="0"/>
              </a:rPr>
              <a:t> en flux a donc un champ d’application très large. elle est en plein essor, avec augmentation continue des performances et diminution des difficultés d’utilisation et de maintenance. Elle apporte de nouveaux outils à l’exploration dans plusieurs domaines surtout la biologie cellulaire  dont la précision et la quantification devrait permettre de pouvoir suivre de façon objective, reproductible et fiable le système immunitaire par exemple dans toute sa complexité.</a:t>
            </a:r>
          </a:p>
          <a:p>
            <a:r>
              <a:rPr lang="fr-FR" dirty="0" smtClean="0">
                <a:latin typeface="Calibri" pitchFamily="34" charset="0"/>
              </a:rPr>
              <a:t>Il s’agit d’une technique irremplaçable pour étudier les populations cellulaires complexes et les événements rares, pour quantifier le nombre et la fréquence des populations d’intérêt et pour étudier quantitativement de l’expression des antigènes de groupes sanguins</a:t>
            </a:r>
            <a:r>
              <a:rPr lang="fr-FR" dirty="0" smtClean="0"/>
              <a:t>.</a:t>
            </a:r>
          </a:p>
          <a:p>
            <a:endParaRPr lang="fr-FR" dirty="0"/>
          </a:p>
        </p:txBody>
      </p:sp>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dirty="0" smtClean="0">
                <a:solidFill>
                  <a:schemeClr val="accent1"/>
                </a:solidFill>
                <a:latin typeface="Calibri" pitchFamily="34" charset="0"/>
              </a:rPr>
              <a:t>Définition:</a:t>
            </a:r>
            <a:endParaRPr lang="fr-FR" sz="5400" dirty="0">
              <a:solidFill>
                <a:schemeClr val="accent1"/>
              </a:solidFill>
              <a:latin typeface="Calibri" pitchFamily="34" charset="0"/>
            </a:endParaRPr>
          </a:p>
        </p:txBody>
      </p:sp>
      <p:sp>
        <p:nvSpPr>
          <p:cNvPr id="3" name="Espace réservé du contenu 2"/>
          <p:cNvSpPr>
            <a:spLocks noGrp="1"/>
          </p:cNvSpPr>
          <p:nvPr>
            <p:ph sz="quarter" idx="1"/>
          </p:nvPr>
        </p:nvSpPr>
        <p:spPr/>
        <p:txBody>
          <a:bodyPr/>
          <a:lstStyle/>
          <a:p>
            <a:r>
              <a:rPr lang="fr-FR" dirty="0" smtClean="0">
                <a:latin typeface="Calibri" pitchFamily="34" charset="0"/>
              </a:rPr>
              <a:t>‹</a:t>
            </a:r>
            <a:r>
              <a:rPr lang="fr-FR" dirty="0" err="1" smtClean="0">
                <a:latin typeface="Calibri" pitchFamily="34" charset="0"/>
              </a:rPr>
              <a:t>cyto</a:t>
            </a:r>
            <a:r>
              <a:rPr lang="fr-FR" dirty="0" smtClean="0">
                <a:latin typeface="Calibri" pitchFamily="34" charset="0"/>
              </a:rPr>
              <a:t>› = cellule ; ‹</a:t>
            </a:r>
            <a:r>
              <a:rPr lang="fr-FR" dirty="0" err="1" smtClean="0">
                <a:latin typeface="Calibri" pitchFamily="34" charset="0"/>
              </a:rPr>
              <a:t>metrie</a:t>
            </a:r>
            <a:r>
              <a:rPr lang="fr-FR" dirty="0" smtClean="0">
                <a:latin typeface="Calibri" pitchFamily="34" charset="0"/>
              </a:rPr>
              <a:t>› = mesure</a:t>
            </a:r>
          </a:p>
          <a:p>
            <a:r>
              <a:rPr lang="fr-FR" dirty="0" smtClean="0">
                <a:latin typeface="Calibri" pitchFamily="34" charset="0"/>
              </a:rPr>
              <a:t>La CMF est définie comme l’étude précise de cellules isolées entraînées par un flux liquide. C’est une technique de caractérisation individuelle, quantitative et qualitative de particules en suspension dans un liquide. </a:t>
            </a:r>
          </a:p>
          <a:p>
            <a:r>
              <a:rPr lang="fr-FR" dirty="0" smtClean="0">
                <a:latin typeface="Calibri" pitchFamily="34" charset="0"/>
              </a:rPr>
              <a:t>C’est une technique d’analyse relativement récente qui combine rayonnement laser, filtres optiques et traitement des données par informatique.</a:t>
            </a:r>
            <a:endParaRPr lang="fr-FR" dirty="0">
              <a:latin typeface="Calibri" pitchFamily="34" charset="0"/>
            </a:endParaRPr>
          </a:p>
        </p:txBody>
      </p:sp>
    </p:spTree>
  </p:cSld>
  <p:clrMapOvr>
    <a:masterClrMapping/>
  </p:clrMapOvr>
  <p:transition>
    <p:cover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914400" y="1357298"/>
            <a:ext cx="7772400" cy="4662502"/>
          </a:xfrm>
        </p:spPr>
        <p:txBody>
          <a:bodyPr/>
          <a:lstStyle/>
          <a:p>
            <a:pPr>
              <a:buNone/>
            </a:pPr>
            <a:r>
              <a:rPr lang="fr-FR" dirty="0" smtClean="0">
                <a:latin typeface="Calibri" pitchFamily="34" charset="0"/>
              </a:rPr>
              <a:t>Cette technologie permet la mesure simultanée de plusieurs caractéristiques physiques d’une cellule :</a:t>
            </a:r>
          </a:p>
          <a:p>
            <a:pPr lvl="0"/>
            <a:r>
              <a:rPr lang="fr-FR" dirty="0" smtClean="0">
                <a:latin typeface="Calibri" pitchFamily="34" charset="0"/>
              </a:rPr>
              <a:t>Sa taille relative </a:t>
            </a:r>
          </a:p>
          <a:p>
            <a:pPr lvl="0"/>
            <a:r>
              <a:rPr lang="fr-FR" dirty="0" smtClean="0">
                <a:latin typeface="Calibri" pitchFamily="34" charset="0"/>
              </a:rPr>
              <a:t>Sa granulosité ou sa complexité interne relative </a:t>
            </a:r>
          </a:p>
          <a:p>
            <a:pPr lvl="0"/>
            <a:r>
              <a:rPr lang="fr-FR" dirty="0" smtClean="0">
                <a:latin typeface="Calibri" pitchFamily="34" charset="0"/>
              </a:rPr>
              <a:t>Son intensité relative de fluorescence.</a:t>
            </a:r>
          </a:p>
          <a:p>
            <a:endParaRPr lang="fr-FR" dirty="0"/>
          </a:p>
        </p:txBody>
      </p:sp>
    </p:spTree>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714356"/>
            <a:ext cx="7772400" cy="703282"/>
          </a:xfrm>
        </p:spPr>
        <p:txBody>
          <a:bodyPr>
            <a:normAutofit fontScale="90000"/>
          </a:bodyPr>
          <a:lstStyle/>
          <a:p>
            <a:r>
              <a:rPr lang="fr-FR" sz="5300" b="1" dirty="0" smtClean="0">
                <a:solidFill>
                  <a:schemeClr val="accent1"/>
                </a:solidFill>
                <a:latin typeface="Calibri" pitchFamily="34" charset="0"/>
              </a:rPr>
              <a:t>Principe de la CMF :</a:t>
            </a:r>
            <a:r>
              <a:rPr lang="fr-FR" sz="5300" dirty="0" smtClean="0">
                <a:solidFill>
                  <a:schemeClr val="accent1"/>
                </a:solidFill>
                <a:latin typeface="Calibri" pitchFamily="34" charset="0"/>
              </a:rPr>
              <a:t> </a:t>
            </a:r>
            <a:r>
              <a:rPr lang="fr-FR" dirty="0" smtClean="0"/>
              <a:t/>
            </a:r>
            <a:br>
              <a:rPr lang="fr-FR" dirty="0" smtClean="0"/>
            </a:br>
            <a:endParaRPr lang="fr-FR" dirty="0"/>
          </a:p>
        </p:txBody>
      </p:sp>
      <p:sp>
        <p:nvSpPr>
          <p:cNvPr id="3" name="Espace réservé du contenu 2"/>
          <p:cNvSpPr>
            <a:spLocks noGrp="1"/>
          </p:cNvSpPr>
          <p:nvPr>
            <p:ph sz="quarter" idx="1"/>
          </p:nvPr>
        </p:nvSpPr>
        <p:spPr>
          <a:xfrm>
            <a:off x="914400" y="1571612"/>
            <a:ext cx="7772400" cy="4448188"/>
          </a:xfrm>
        </p:spPr>
        <p:txBody>
          <a:bodyPr>
            <a:normAutofit lnSpcReduction="10000"/>
          </a:bodyPr>
          <a:lstStyle/>
          <a:p>
            <a:r>
              <a:rPr lang="fr-FR" sz="3200" dirty="0" smtClean="0">
                <a:latin typeface="Calibri" pitchFamily="34" charset="0"/>
              </a:rPr>
              <a:t>Le principe de la cytométrie en flux repose sur le guidage de cellules en suspension dans un flux laminaire liquide assurant leur passage « en file indienne » devant le système d'illumination, pour permettre leur analyse dans un temps très court, de l'ordre de quelques microsecondes</a:t>
            </a:r>
          </a:p>
          <a:p>
            <a:r>
              <a:rPr lang="fr-FR" sz="3200" dirty="0" smtClean="0">
                <a:latin typeface="Calibri" pitchFamily="34" charset="0"/>
              </a:rPr>
              <a:t> Pour fonctionner un cytométre en flux nécessite une combinaison :</a:t>
            </a:r>
            <a:endParaRPr lang="fr-FR" sz="3200" dirty="0">
              <a:latin typeface="Calibri" pitchFamily="34" charset="0"/>
            </a:endParaRPr>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2"/>
          </p:nvPr>
        </p:nvSpPr>
        <p:spPr>
          <a:xfrm>
            <a:off x="214282" y="142852"/>
            <a:ext cx="3286148" cy="6357982"/>
          </a:xfrm>
        </p:spPr>
        <p:txBody>
          <a:bodyPr>
            <a:noAutofit/>
          </a:bodyPr>
          <a:lstStyle/>
          <a:p>
            <a:r>
              <a:rPr lang="fr-FR" u="sng" dirty="0" smtClean="0">
                <a:latin typeface="Calibri" pitchFamily="34" charset="0"/>
              </a:rPr>
              <a:t>Fluidique</a:t>
            </a:r>
            <a:r>
              <a:rPr lang="fr-FR" dirty="0" smtClean="0">
                <a:latin typeface="Calibri" pitchFamily="34" charset="0"/>
              </a:rPr>
              <a:t>: Pour introduire et canaliser les cellules.</a:t>
            </a:r>
          </a:p>
          <a:p>
            <a:r>
              <a:rPr lang="fr-FR" u="sng" dirty="0" smtClean="0">
                <a:latin typeface="Calibri" pitchFamily="34" charset="0"/>
              </a:rPr>
              <a:t>Optique:</a:t>
            </a:r>
            <a:r>
              <a:rPr lang="fr-FR" dirty="0" smtClean="0">
                <a:latin typeface="Calibri" pitchFamily="34" charset="0"/>
              </a:rPr>
              <a:t> Une source d’excitation et de récupération des signaux.</a:t>
            </a:r>
          </a:p>
          <a:p>
            <a:r>
              <a:rPr lang="fr-FR" dirty="0" smtClean="0">
                <a:latin typeface="Calibri" pitchFamily="34" charset="0"/>
              </a:rPr>
              <a:t>Les différents canaux optiques : Ils correspondent au trajet suivi par la lumière du volume d’illumination aux détecteurs.</a:t>
            </a:r>
          </a:p>
          <a:p>
            <a:r>
              <a:rPr lang="fr-FR" dirty="0" smtClean="0">
                <a:latin typeface="Calibri" pitchFamily="34" charset="0"/>
              </a:rPr>
              <a:t>Il existe trois types de canaux :</a:t>
            </a:r>
          </a:p>
          <a:p>
            <a:r>
              <a:rPr lang="fr-FR" dirty="0" smtClean="0">
                <a:latin typeface="Calibri" pitchFamily="34" charset="0"/>
              </a:rPr>
              <a:t>- canal « taille » (FSC « </a:t>
            </a:r>
            <a:r>
              <a:rPr lang="fr-FR" dirty="0" err="1" smtClean="0">
                <a:latin typeface="Calibri" pitchFamily="34" charset="0"/>
              </a:rPr>
              <a:t>Foward</a:t>
            </a:r>
            <a:r>
              <a:rPr lang="fr-FR" dirty="0" smtClean="0">
                <a:latin typeface="Calibri" pitchFamily="34" charset="0"/>
              </a:rPr>
              <a:t> </a:t>
            </a:r>
            <a:r>
              <a:rPr lang="fr-FR" dirty="0" err="1" smtClean="0">
                <a:latin typeface="Calibri" pitchFamily="34" charset="0"/>
              </a:rPr>
              <a:t>Scatter</a:t>
            </a:r>
            <a:r>
              <a:rPr lang="fr-FR" dirty="0" smtClean="0">
                <a:latin typeface="Calibri" pitchFamily="34" charset="0"/>
              </a:rPr>
              <a:t> Channel »)</a:t>
            </a:r>
          </a:p>
          <a:p>
            <a:r>
              <a:rPr lang="fr-FR" dirty="0" smtClean="0">
                <a:latin typeface="Calibri" pitchFamily="34" charset="0"/>
              </a:rPr>
              <a:t>- canal « structure » (SSC « </a:t>
            </a:r>
            <a:r>
              <a:rPr lang="fr-FR" dirty="0" err="1" smtClean="0">
                <a:latin typeface="Calibri" pitchFamily="34" charset="0"/>
              </a:rPr>
              <a:t>Side</a:t>
            </a:r>
            <a:r>
              <a:rPr lang="fr-FR" dirty="0" smtClean="0">
                <a:latin typeface="Calibri" pitchFamily="34" charset="0"/>
              </a:rPr>
              <a:t> </a:t>
            </a:r>
            <a:r>
              <a:rPr lang="fr-FR" dirty="0" err="1" smtClean="0">
                <a:latin typeface="Calibri" pitchFamily="34" charset="0"/>
              </a:rPr>
              <a:t>Scatter</a:t>
            </a:r>
            <a:r>
              <a:rPr lang="fr-FR" dirty="0" smtClean="0">
                <a:latin typeface="Calibri" pitchFamily="34" charset="0"/>
              </a:rPr>
              <a:t> Channel »)</a:t>
            </a:r>
          </a:p>
          <a:p>
            <a:r>
              <a:rPr lang="fr-FR" dirty="0" smtClean="0">
                <a:latin typeface="Calibri" pitchFamily="34" charset="0"/>
              </a:rPr>
              <a:t>- Canal “fluorescence” (FL1, FL2, FL3...)</a:t>
            </a:r>
          </a:p>
          <a:p>
            <a:r>
              <a:rPr lang="fr-FR" u="sng" dirty="0" smtClean="0">
                <a:latin typeface="Calibri" pitchFamily="34" charset="0"/>
              </a:rPr>
              <a:t>Electronique:</a:t>
            </a:r>
            <a:r>
              <a:rPr lang="fr-FR" dirty="0" smtClean="0">
                <a:latin typeface="Calibri" pitchFamily="34" charset="0"/>
              </a:rPr>
              <a:t> Pour convertir les signaux optiques en des signaux électroniques proportionnels et les numériser pour les analyser avec un ordinateur</a:t>
            </a:r>
            <a:r>
              <a:rPr lang="fr-FR" sz="2000" dirty="0" smtClean="0"/>
              <a:t>.</a:t>
            </a:r>
            <a:endParaRPr lang="fr-FR" sz="2000" dirty="0"/>
          </a:p>
        </p:txBody>
      </p:sp>
      <p:pic>
        <p:nvPicPr>
          <p:cNvPr id="19460" name="Picture 4"/>
          <p:cNvPicPr>
            <a:picLocks noGrp="1" noChangeAspect="1" noChangeArrowheads="1"/>
          </p:cNvPicPr>
          <p:nvPr>
            <p:ph sz="quarter" idx="1"/>
          </p:nvPr>
        </p:nvPicPr>
        <p:blipFill>
          <a:blip r:embed="rId2"/>
          <a:srcRect/>
          <a:stretch>
            <a:fillRect/>
          </a:stretch>
        </p:blipFill>
        <p:spPr bwMode="auto">
          <a:xfrm>
            <a:off x="3500430" y="214290"/>
            <a:ext cx="5643570" cy="6429420"/>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p:cNvPicPr>
            <a:picLocks/>
          </p:cNvPicPr>
          <p:nvPr/>
        </p:nvPicPr>
        <p:blipFill>
          <a:blip r:embed="rId2"/>
          <a:srcRect/>
          <a:stretch>
            <a:fillRect/>
          </a:stretch>
        </p:blipFill>
        <p:spPr bwMode="auto">
          <a:xfrm>
            <a:off x="357158" y="357166"/>
            <a:ext cx="8429684" cy="6000792"/>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914400" y="357166"/>
            <a:ext cx="7772400" cy="5662634"/>
          </a:xfrm>
        </p:spPr>
        <p:txBody>
          <a:bodyPr>
            <a:normAutofit/>
          </a:bodyPr>
          <a:lstStyle/>
          <a:p>
            <a:r>
              <a:rPr lang="fr-FR" dirty="0" smtClean="0">
                <a:latin typeface="Calibri" pitchFamily="34" charset="0"/>
              </a:rPr>
              <a:t>Ce procédé d’analyse individuelle (cellule par cellule) est multiparamétrique et peut s’effectuer à la vitesse de plusieurs milliers d’événements par seconde. L’ordinateur calcule les données statistiques associées aux distributions des paramètres mesurés et les représente sous la forme d’histogrammes (un paramètre) ou de </a:t>
            </a:r>
            <a:r>
              <a:rPr lang="fr-FR" dirty="0" err="1" smtClean="0">
                <a:latin typeface="Calibri" pitchFamily="34" charset="0"/>
              </a:rPr>
              <a:t>cytogrammes</a:t>
            </a:r>
            <a:r>
              <a:rPr lang="fr-FR" dirty="0" smtClean="0">
                <a:latin typeface="Calibri" pitchFamily="34" charset="0"/>
              </a:rPr>
              <a:t> (deux paramètres) sur une ou plusieurs populations dont les propriétés cellulaires sont ainsi évaluées.</a:t>
            </a:r>
          </a:p>
          <a:p>
            <a:r>
              <a:rPr lang="fr-FR" dirty="0" smtClean="0">
                <a:latin typeface="Calibri" pitchFamily="34" charset="0"/>
              </a:rPr>
              <a:t>La fonction tri des </a:t>
            </a:r>
            <a:r>
              <a:rPr lang="fr-FR" dirty="0" err="1" smtClean="0">
                <a:latin typeface="Calibri" pitchFamily="34" charset="0"/>
              </a:rPr>
              <a:t>cytomètres</a:t>
            </a:r>
            <a:r>
              <a:rPr lang="fr-FR" dirty="0" smtClean="0">
                <a:latin typeface="Calibri" pitchFamily="34" charset="0"/>
              </a:rPr>
              <a:t> en flux les plus évolués permet de trier physiquement une ou deux populations cellulaires définies par leurs propriétés optiques.</a:t>
            </a:r>
          </a:p>
          <a:p>
            <a:endParaRPr lang="fr-FR" dirty="0"/>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endParaRPr lang="fr-FR"/>
          </a:p>
        </p:txBody>
      </p:sp>
      <p:sp>
        <p:nvSpPr>
          <p:cNvPr id="3" name="Titre 2"/>
          <p:cNvSpPr>
            <a:spLocks noGrp="1"/>
          </p:cNvSpPr>
          <p:nvPr>
            <p:ph type="ctrTitle"/>
          </p:nvPr>
        </p:nvSpPr>
        <p:spPr/>
        <p:txBody>
          <a:bodyPr>
            <a:normAutofit/>
          </a:bodyPr>
          <a:lstStyle/>
          <a:p>
            <a:r>
              <a:rPr lang="fr-FR" sz="6600" dirty="0" smtClean="0">
                <a:latin typeface="Calibri" pitchFamily="34" charset="0"/>
              </a:rPr>
              <a:t>Paramètres de la CMF</a:t>
            </a:r>
            <a:endParaRPr lang="fr-FR" sz="6600" dirty="0">
              <a:latin typeface="Calibr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403</TotalTime>
  <Words>1246</Words>
  <Application>Microsoft Office PowerPoint</Application>
  <PresentationFormat>Affichage à l'écran (4:3)</PresentationFormat>
  <Paragraphs>96</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Capitaux</vt:lpstr>
      <vt:lpstr>La cytométrie en flux</vt:lpstr>
      <vt:lpstr>Introduction:</vt:lpstr>
      <vt:lpstr>Définition:</vt:lpstr>
      <vt:lpstr>Diapositive 4</vt:lpstr>
      <vt:lpstr>Principe de la CMF :  </vt:lpstr>
      <vt:lpstr>Diapositive 6</vt:lpstr>
      <vt:lpstr>Diapositive 7</vt:lpstr>
      <vt:lpstr>Diapositive 8</vt:lpstr>
      <vt:lpstr>Paramètres de la CMF</vt:lpstr>
      <vt:lpstr>Diapositive 10</vt:lpstr>
      <vt:lpstr>Diapositive 11</vt:lpstr>
      <vt:lpstr>Les fluorochromes:</vt:lpstr>
      <vt:lpstr>Diapositive 13</vt:lpstr>
      <vt:lpstr> </vt:lpstr>
      <vt:lpstr> </vt:lpstr>
      <vt:lpstr>Exemples d’application de la CMF</vt:lpstr>
      <vt:lpstr>Exemple 1 : détection par CMF des basophiles </vt:lpstr>
      <vt:lpstr>Diapositive 18</vt:lpstr>
      <vt:lpstr>Diapositive 19</vt:lpstr>
      <vt:lpstr>      exemple2 : La cytométrie en flux pour suivre le cycle cellulaire</vt:lpstr>
      <vt:lpstr>Diapositive 21</vt:lpstr>
      <vt:lpstr>Diapositive 22</vt:lpstr>
      <vt:lpstr>Diapositive 23</vt:lpstr>
      <vt:lpstr>Conclusion: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cytométrie en flux</dc:title>
  <dc:creator>compaq</dc:creator>
  <cp:lastModifiedBy>fsnv</cp:lastModifiedBy>
  <cp:revision>38</cp:revision>
  <dcterms:created xsi:type="dcterms:W3CDTF">2010-05-24T12:06:04Z</dcterms:created>
  <dcterms:modified xsi:type="dcterms:W3CDTF">2012-03-06T23:31:16Z</dcterms:modified>
</cp:coreProperties>
</file>