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1" r:id="rId2"/>
    <p:sldId id="402" r:id="rId3"/>
    <p:sldId id="403" r:id="rId4"/>
    <p:sldId id="405" r:id="rId5"/>
    <p:sldId id="406" r:id="rId6"/>
    <p:sldId id="410" r:id="rId7"/>
    <p:sldId id="415" r:id="rId8"/>
    <p:sldId id="419" r:id="rId9"/>
    <p:sldId id="423" r:id="rId10"/>
    <p:sldId id="426" r:id="rId11"/>
    <p:sldId id="427" r:id="rId12"/>
    <p:sldId id="42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said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003300"/>
    <a:srgbClr val="FF6600"/>
    <a:srgbClr val="B30D29"/>
    <a:srgbClr val="04FC10"/>
    <a:srgbClr val="0000FF"/>
    <a:srgbClr val="5D9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6" autoAdjust="0"/>
  </p:normalViewPr>
  <p:slideViewPr>
    <p:cSldViewPr snapToGrid="0">
      <p:cViewPr varScale="1">
        <p:scale>
          <a:sx n="70" d="100"/>
          <a:sy n="70" d="100"/>
        </p:scale>
        <p:origin x="73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4AB3-50CF-41F6-81F2-61442E05FBE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27B46-0FB3-49E9-A4C1-90B550866B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95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79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6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9CCFD4-21E7-43C2-A4D8-1AEF4470C0E6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37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9CCFD4-21E7-43C2-A4D8-1AEF4470C0E6}" type="slidenum">
              <a:t>12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14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4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2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3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4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0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5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0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7B46-0FB3-49E9-A4C1-90B550866BB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09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66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14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5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7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5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1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4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3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52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4518-F875-49AE-87C2-CF1D6C2B8EBC}" type="datetimeFigureOut">
              <a:rPr lang="fr-FR" smtClean="0"/>
              <a:pPr/>
              <a:t>14/04/2024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568D-33A8-4C1D-9330-A8715F7BD2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97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aac"/><Relationship Id="rId1" Type="http://schemas.microsoft.com/office/2007/relationships/media" Target="../media/media10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aac"/><Relationship Id="rId1" Type="http://schemas.microsoft.com/office/2007/relationships/media" Target="../media/media11.aac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aac"/><Relationship Id="rId1" Type="http://schemas.microsoft.com/office/2007/relationships/media" Target="../media/media12.aac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fr-F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747877" y="2954704"/>
            <a:ext cx="6957303" cy="7802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sz="2800" b="1" kern="0" dirty="0">
                <a:solidFill>
                  <a:srgbClr val="FF0000"/>
                </a:solidFill>
                <a:latin typeface="Cambria" pitchFamily="18" charset="0"/>
              </a:rPr>
              <a:t>Chapitre 04.</a:t>
            </a:r>
            <a:r>
              <a:rPr lang="fr-FR" sz="2800" b="1" kern="0" dirty="0">
                <a:solidFill>
                  <a:srgbClr val="0000FF"/>
                </a:solidFill>
                <a:latin typeface="Cambria" pitchFamily="18" charset="0"/>
              </a:rPr>
              <a:t> Le déploiement stratégique</a:t>
            </a:r>
          </a:p>
        </p:txBody>
      </p:sp>
      <p:pic>
        <p:nvPicPr>
          <p:cNvPr id="19" name="Picture 3" descr="C:\Users\csc\Desktop\téléchargement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3" y="5089283"/>
            <a:ext cx="2118348" cy="12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5906195" y="163096"/>
            <a:ext cx="6194999" cy="500043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pic>
        <p:nvPicPr>
          <p:cNvPr id="2" name="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75" y="94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28736" y="19049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fr-FR" b="1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Comment adapter rapidement la stratégie et y aligner les collaborateurs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à coins arrondis 86">
            <a:extLst>
              <a:ext uri="{FF2B5EF4-FFF2-40B4-BE49-F238E27FC236}">
                <a16:creationId xmlns:a16="http://schemas.microsoft.com/office/drawing/2014/main" id="{D422B84A-4C54-4E71-9CDA-8673B7B6D13B}"/>
              </a:ext>
            </a:extLst>
          </p:cNvPr>
          <p:cNvSpPr/>
          <p:nvPr/>
        </p:nvSpPr>
        <p:spPr>
          <a:xfrm>
            <a:off x="2780884" y="2280505"/>
            <a:ext cx="8985059" cy="26440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i="1" dirty="0">
                <a:solidFill>
                  <a:srgbClr val="000099"/>
                </a:solidFill>
              </a:rPr>
              <a:t>Être décisif et aller de </a:t>
            </a:r>
            <a:r>
              <a:rPr lang="fr-FR" sz="2800" b="1" i="1" dirty="0" smtClean="0">
                <a:solidFill>
                  <a:srgbClr val="000099"/>
                </a:solidFill>
              </a:rPr>
              <a:t>l'avant;</a:t>
            </a:r>
            <a:endParaRPr lang="fr-FR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800" b="1" i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i="1" dirty="0">
                <a:solidFill>
                  <a:srgbClr val="000099"/>
                </a:solidFill>
              </a:rPr>
              <a:t>De bonnes stratégies guident la prise de </a:t>
            </a:r>
            <a:r>
              <a:rPr lang="fr-FR" sz="2800" b="1" i="1" dirty="0" smtClean="0">
                <a:solidFill>
                  <a:srgbClr val="000099"/>
                </a:solidFill>
              </a:rPr>
              <a:t>décision;</a:t>
            </a:r>
            <a:endParaRPr lang="fr-FR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800" b="1" i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i="1" dirty="0">
                <a:solidFill>
                  <a:srgbClr val="000099"/>
                </a:solidFill>
              </a:rPr>
              <a:t>Débarrasser des outils statiques. </a:t>
            </a:r>
            <a:endParaRPr lang="fr-FR" sz="2800" b="1" dirty="0"/>
          </a:p>
        </p:txBody>
      </p:sp>
      <p:pic>
        <p:nvPicPr>
          <p:cNvPr id="2" name="4-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54" y="433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52"/>
          <p:cNvSpPr/>
          <p:nvPr/>
        </p:nvSpPr>
        <p:spPr>
          <a:xfrm>
            <a:off x="1267879" y="0"/>
            <a:ext cx="10924126" cy="64963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24122"/>
              <a:gd name="f7" fmla="val 6191250"/>
              <a:gd name="f8" fmla="val 3151247"/>
              <a:gd name="f9" fmla="val 1836702"/>
              <a:gd name="f10" fmla="val 1870074"/>
              <a:gd name="f11" fmla="val 44955"/>
              <a:gd name="f12" fmla="val 1860035"/>
              <a:gd name="f13" fmla="val 76115"/>
              <a:gd name="f14" fmla="val 1851826"/>
              <a:gd name="f15" fmla="val 107330"/>
              <a:gd name="f16" fmla="val 1842338"/>
              <a:gd name="f17" fmla="val 138503"/>
              <a:gd name="f18" fmla="val 1831538"/>
              <a:gd name="f19" fmla="val 140242"/>
              <a:gd name="f20" fmla="val 1830785"/>
              <a:gd name="f21" fmla="val 176139"/>
              <a:gd name="f22" fmla="val 1819816"/>
              <a:gd name="f23" fmla="val 207527"/>
              <a:gd name="f24" fmla="val 1809123"/>
              <a:gd name="f25" fmla="val 235726"/>
              <a:gd name="f26" fmla="val 1797705"/>
              <a:gd name="f27" fmla="val 251199"/>
              <a:gd name="f28" fmla="val 1791513"/>
              <a:gd name="f29" fmla="val 483295"/>
              <a:gd name="f30" fmla="val 1698631"/>
              <a:gd name="f31" fmla="val 622419"/>
              <a:gd name="f32" fmla="val 1580061"/>
              <a:gd name="f33" fmla="val 703761"/>
              <a:gd name="f34" fmla="val 1431951"/>
              <a:gd name="f35" fmla="val 734245"/>
              <a:gd name="f36" fmla="val 1365100"/>
              <a:gd name="f37" fmla="val 784087"/>
              <a:gd name="f38" fmla="val 1273930"/>
              <a:gd name="f39" fmla="val 804082"/>
              <a:gd name="f40" fmla="val 1226706"/>
              <a:gd name="f41" fmla="val 818721"/>
              <a:gd name="f42" fmla="val 1178576"/>
              <a:gd name="f43" fmla="val 827557"/>
              <a:gd name="f44" fmla="val 1130204"/>
              <a:gd name="f45" fmla="val 836033"/>
              <a:gd name="f46" fmla="val 987859"/>
              <a:gd name="f47" fmla="+- 0 0 -90"/>
              <a:gd name="f48" fmla="*/ f3 1 10924122"/>
              <a:gd name="f49" fmla="*/ f4 1 6191250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0924122"/>
              <a:gd name="f58" fmla="*/ f54 1 6191250"/>
              <a:gd name="f59" fmla="*/ 3151247 f55 1"/>
              <a:gd name="f60" fmla="*/ 0 f54 1"/>
              <a:gd name="f61" fmla="*/ 10924122 f55 1"/>
              <a:gd name="f62" fmla="*/ 6191250 f54 1"/>
              <a:gd name="f63" fmla="*/ 1836702 f55 1"/>
              <a:gd name="f64" fmla="*/ 0 f55 1"/>
              <a:gd name="f65" fmla="*/ 1870074 f54 1"/>
              <a:gd name="f66" fmla="*/ 44955 f55 1"/>
              <a:gd name="f67" fmla="*/ 1860035 f54 1"/>
              <a:gd name="f68" fmla="*/ 138503 f55 1"/>
              <a:gd name="f69" fmla="*/ 1831538 f54 1"/>
              <a:gd name="f70" fmla="*/ 140242 f55 1"/>
              <a:gd name="f71" fmla="*/ 1830785 f54 1"/>
              <a:gd name="f72" fmla="*/ 176139 f55 1"/>
              <a:gd name="f73" fmla="*/ 1819816 f54 1"/>
              <a:gd name="f74" fmla="*/ 251199 f55 1"/>
              <a:gd name="f75" fmla="*/ 1791513 f54 1"/>
              <a:gd name="f76" fmla="*/ 703761 f55 1"/>
              <a:gd name="f77" fmla="*/ 1431951 f54 1"/>
              <a:gd name="f78" fmla="*/ 734245 f55 1"/>
              <a:gd name="f79" fmla="*/ 1365100 f54 1"/>
              <a:gd name="f80" fmla="*/ 784087 f55 1"/>
              <a:gd name="f81" fmla="*/ 1273930 f54 1"/>
              <a:gd name="f82" fmla="*/ 827557 f55 1"/>
              <a:gd name="f83" fmla="*/ 1130204 f54 1"/>
              <a:gd name="f84" fmla="*/ 836033 f55 1"/>
              <a:gd name="f85" fmla="*/ 987859 f54 1"/>
              <a:gd name="f86" fmla="+- f56 0 f1"/>
              <a:gd name="f87" fmla="*/ f59 1 10924122"/>
              <a:gd name="f88" fmla="*/ f60 1 6191250"/>
              <a:gd name="f89" fmla="*/ f61 1 10924122"/>
              <a:gd name="f90" fmla="*/ f62 1 6191250"/>
              <a:gd name="f91" fmla="*/ f63 1 10924122"/>
              <a:gd name="f92" fmla="*/ f64 1 10924122"/>
              <a:gd name="f93" fmla="*/ f65 1 6191250"/>
              <a:gd name="f94" fmla="*/ f66 1 10924122"/>
              <a:gd name="f95" fmla="*/ f67 1 6191250"/>
              <a:gd name="f96" fmla="*/ f68 1 10924122"/>
              <a:gd name="f97" fmla="*/ f69 1 6191250"/>
              <a:gd name="f98" fmla="*/ f70 1 10924122"/>
              <a:gd name="f99" fmla="*/ f71 1 6191250"/>
              <a:gd name="f100" fmla="*/ f72 1 10924122"/>
              <a:gd name="f101" fmla="*/ f73 1 6191250"/>
              <a:gd name="f102" fmla="*/ f74 1 10924122"/>
              <a:gd name="f103" fmla="*/ f75 1 6191250"/>
              <a:gd name="f104" fmla="*/ f76 1 10924122"/>
              <a:gd name="f105" fmla="*/ f77 1 6191250"/>
              <a:gd name="f106" fmla="*/ f78 1 10924122"/>
              <a:gd name="f107" fmla="*/ f79 1 6191250"/>
              <a:gd name="f108" fmla="*/ f80 1 10924122"/>
              <a:gd name="f109" fmla="*/ f81 1 6191250"/>
              <a:gd name="f110" fmla="*/ f82 1 10924122"/>
              <a:gd name="f111" fmla="*/ f83 1 6191250"/>
              <a:gd name="f112" fmla="*/ f84 1 10924122"/>
              <a:gd name="f113" fmla="*/ f85 1 6191250"/>
              <a:gd name="f114" fmla="*/ f50 1 f57"/>
              <a:gd name="f115" fmla="*/ f51 1 f57"/>
              <a:gd name="f116" fmla="*/ f50 1 f58"/>
              <a:gd name="f117" fmla="*/ f52 1 f58"/>
              <a:gd name="f118" fmla="*/ f87 1 f57"/>
              <a:gd name="f119" fmla="*/ f88 1 f58"/>
              <a:gd name="f120" fmla="*/ f89 1 f57"/>
              <a:gd name="f121" fmla="*/ f90 1 f58"/>
              <a:gd name="f122" fmla="*/ f91 1 f57"/>
              <a:gd name="f123" fmla="*/ f92 1 f57"/>
              <a:gd name="f124" fmla="*/ f93 1 f58"/>
              <a:gd name="f125" fmla="*/ f94 1 f57"/>
              <a:gd name="f126" fmla="*/ f95 1 f58"/>
              <a:gd name="f127" fmla="*/ f96 1 f57"/>
              <a:gd name="f128" fmla="*/ f97 1 f58"/>
              <a:gd name="f129" fmla="*/ f98 1 f57"/>
              <a:gd name="f130" fmla="*/ f99 1 f58"/>
              <a:gd name="f131" fmla="*/ f100 1 f57"/>
              <a:gd name="f132" fmla="*/ f101 1 f58"/>
              <a:gd name="f133" fmla="*/ f102 1 f57"/>
              <a:gd name="f134" fmla="*/ f103 1 f58"/>
              <a:gd name="f135" fmla="*/ f104 1 f57"/>
              <a:gd name="f136" fmla="*/ f105 1 f58"/>
              <a:gd name="f137" fmla="*/ f106 1 f57"/>
              <a:gd name="f138" fmla="*/ f107 1 f58"/>
              <a:gd name="f139" fmla="*/ f108 1 f57"/>
              <a:gd name="f140" fmla="*/ f109 1 f58"/>
              <a:gd name="f141" fmla="*/ f110 1 f57"/>
              <a:gd name="f142" fmla="*/ f111 1 f58"/>
              <a:gd name="f143" fmla="*/ f112 1 f57"/>
              <a:gd name="f144" fmla="*/ f113 1 f58"/>
              <a:gd name="f145" fmla="*/ f114 f48 1"/>
              <a:gd name="f146" fmla="*/ f115 f48 1"/>
              <a:gd name="f147" fmla="*/ f117 f49 1"/>
              <a:gd name="f148" fmla="*/ f116 f49 1"/>
              <a:gd name="f149" fmla="*/ f118 f48 1"/>
              <a:gd name="f150" fmla="*/ f119 f49 1"/>
              <a:gd name="f151" fmla="*/ f120 f48 1"/>
              <a:gd name="f152" fmla="*/ f121 f49 1"/>
              <a:gd name="f153" fmla="*/ f122 f48 1"/>
              <a:gd name="f154" fmla="*/ f123 f48 1"/>
              <a:gd name="f155" fmla="*/ f124 f49 1"/>
              <a:gd name="f156" fmla="*/ f125 f48 1"/>
              <a:gd name="f157" fmla="*/ f126 f49 1"/>
              <a:gd name="f158" fmla="*/ f127 f48 1"/>
              <a:gd name="f159" fmla="*/ f128 f49 1"/>
              <a:gd name="f160" fmla="*/ f129 f48 1"/>
              <a:gd name="f161" fmla="*/ f130 f49 1"/>
              <a:gd name="f162" fmla="*/ f131 f48 1"/>
              <a:gd name="f163" fmla="*/ f132 f49 1"/>
              <a:gd name="f164" fmla="*/ f133 f48 1"/>
              <a:gd name="f165" fmla="*/ f134 f49 1"/>
              <a:gd name="f166" fmla="*/ f135 f48 1"/>
              <a:gd name="f167" fmla="*/ f136 f49 1"/>
              <a:gd name="f168" fmla="*/ f137 f48 1"/>
              <a:gd name="f169" fmla="*/ f138 f49 1"/>
              <a:gd name="f170" fmla="*/ f139 f48 1"/>
              <a:gd name="f171" fmla="*/ f140 f49 1"/>
              <a:gd name="f172" fmla="*/ f141 f48 1"/>
              <a:gd name="f173" fmla="*/ f142 f49 1"/>
              <a:gd name="f174" fmla="*/ f143 f48 1"/>
              <a:gd name="f175" fmla="*/ f144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49" y="f150"/>
              </a:cxn>
              <a:cxn ang="f86">
                <a:pos x="f151" y="f150"/>
              </a:cxn>
              <a:cxn ang="f86">
                <a:pos x="f151" y="f152"/>
              </a:cxn>
              <a:cxn ang="f86">
                <a:pos x="f153" y="f152"/>
              </a:cxn>
              <a:cxn ang="f86">
                <a:pos x="f154" y="f155"/>
              </a:cxn>
              <a:cxn ang="f86">
                <a:pos x="f156" y="f157"/>
              </a:cxn>
              <a:cxn ang="f86">
                <a:pos x="f158" y="f159"/>
              </a:cxn>
              <a:cxn ang="f86">
                <a:pos x="f160" y="f161"/>
              </a:cxn>
              <a:cxn ang="f86">
                <a:pos x="f162" y="f163"/>
              </a:cxn>
              <a:cxn ang="f86">
                <a:pos x="f164" y="f165"/>
              </a:cxn>
              <a:cxn ang="f86">
                <a:pos x="f166" y="f167"/>
              </a:cxn>
              <a:cxn ang="f86">
                <a:pos x="f168" y="f169"/>
              </a:cxn>
              <a:cxn ang="f86">
                <a:pos x="f170" y="f171"/>
              </a:cxn>
              <a:cxn ang="f86">
                <a:pos x="f172" y="f173"/>
              </a:cxn>
              <a:cxn ang="f86">
                <a:pos x="f174" y="f175"/>
              </a:cxn>
            </a:cxnLst>
            <a:rect l="f145" t="f148" r="f146" b="f147"/>
            <a:pathLst>
              <a:path w="10924122" h="619125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lnTo>
                  <a:pt x="f5" y="f10"/>
                </a:ln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lnTo>
                  <a:pt x="f21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6469041"/>
            <a:ext cx="12191996" cy="388958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4" name="Forme libre 4"/>
          <p:cNvSpPr/>
          <p:nvPr/>
        </p:nvSpPr>
        <p:spPr>
          <a:xfrm rot="19947869">
            <a:off x="264809" y="224218"/>
            <a:ext cx="2259564" cy="1694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00"/>
              <a:gd name="f7" fmla="val 1080000"/>
              <a:gd name="f8" fmla="val 180000"/>
              <a:gd name="f9" fmla="val 582944"/>
              <a:gd name="f10" fmla="val 1577056"/>
              <a:gd name="f11" fmla="val 1980000"/>
              <a:gd name="f12" fmla="val 1676468"/>
              <a:gd name="f13" fmla="val 483532"/>
              <a:gd name="f14" fmla="+- 0 0 -90"/>
              <a:gd name="f15" fmla="*/ f3 1 2160000"/>
              <a:gd name="f16" fmla="*/ f4 1 2160000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2160000"/>
              <a:gd name="f23" fmla="*/ 1080000 f20 1"/>
              <a:gd name="f24" fmla="*/ 180000 f20 1"/>
              <a:gd name="f25" fmla="*/ 1980000 f20 1"/>
              <a:gd name="f26" fmla="*/ 0 f20 1"/>
              <a:gd name="f27" fmla="*/ 2160000 f20 1"/>
              <a:gd name="f28" fmla="+- f21 0 f1"/>
              <a:gd name="f29" fmla="*/ f23 1 2160000"/>
              <a:gd name="f30" fmla="*/ f24 1 2160000"/>
              <a:gd name="f31" fmla="*/ f25 1 2160000"/>
              <a:gd name="f32" fmla="*/ f26 1 2160000"/>
              <a:gd name="f33" fmla="*/ f27 1 2160000"/>
              <a:gd name="f34" fmla="*/ f17 1 f22"/>
              <a:gd name="f35" fmla="*/ f18 1 f22"/>
              <a:gd name="f36" fmla="*/ f29 1 f22"/>
              <a:gd name="f37" fmla="*/ f30 1 f22"/>
              <a:gd name="f38" fmla="*/ f31 1 f22"/>
              <a:gd name="f39" fmla="*/ f32 1 f22"/>
              <a:gd name="f40" fmla="*/ f33 1 f22"/>
              <a:gd name="f41" fmla="*/ f34 f15 1"/>
              <a:gd name="f42" fmla="*/ f35 f15 1"/>
              <a:gd name="f43" fmla="*/ f35 f16 1"/>
              <a:gd name="f44" fmla="*/ f34 f16 1"/>
              <a:gd name="f45" fmla="*/ f36 f15 1"/>
              <a:gd name="f46" fmla="*/ f37 f16 1"/>
              <a:gd name="f47" fmla="*/ f37 f15 1"/>
              <a:gd name="f48" fmla="*/ f36 f16 1"/>
              <a:gd name="f49" fmla="*/ f38 f16 1"/>
              <a:gd name="f50" fmla="*/ f38 f15 1"/>
              <a:gd name="f51" fmla="*/ f39 f16 1"/>
              <a:gd name="f52" fmla="*/ f40 f15 1"/>
              <a:gd name="f53" fmla="*/ f40 f16 1"/>
              <a:gd name="f54" fmla="*/ f3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8"/>
              </a:cxn>
              <a:cxn ang="f28">
                <a:pos x="f45" y="f49"/>
              </a:cxn>
              <a:cxn ang="f28">
                <a:pos x="f50" y="f48"/>
              </a:cxn>
              <a:cxn ang="f28">
                <a:pos x="f45" y="f46"/>
              </a:cxn>
              <a:cxn ang="f28">
                <a:pos x="f45" y="f51"/>
              </a:cxn>
              <a:cxn ang="f28">
                <a:pos x="f52" y="f48"/>
              </a:cxn>
              <a:cxn ang="f28">
                <a:pos x="f45" y="f53"/>
              </a:cxn>
              <a:cxn ang="f28">
                <a:pos x="f54" y="f48"/>
              </a:cxn>
              <a:cxn ang="f28">
                <a:pos x="f45" y="f51"/>
              </a:cxn>
            </a:cxnLst>
            <a:rect l="f41" t="f44" r="f42" b="f43"/>
            <a:pathLst>
              <a:path w="2160000" h="2160000">
                <a:moveTo>
                  <a:pt x="f7" y="f8"/>
                </a:moveTo>
                <a:cubicBezTo>
                  <a:pt x="f9" y="f8"/>
                  <a:pt x="f8" y="f9"/>
                  <a:pt x="f8" y="f7"/>
                </a:cubicBezTo>
                <a:cubicBezTo>
                  <a:pt x="f8" y="f10"/>
                  <a:pt x="f9" y="f11"/>
                  <a:pt x="f7" y="f11"/>
                </a:cubicBezTo>
                <a:cubicBezTo>
                  <a:pt x="f10" y="f11"/>
                  <a:pt x="f11" y="f10"/>
                  <a:pt x="f11" y="f7"/>
                </a:cubicBezTo>
                <a:cubicBezTo>
                  <a:pt x="f11" y="f9"/>
                  <a:pt x="f10" y="f8"/>
                  <a:pt x="f7" y="f8"/>
                </a:cubicBezTo>
                <a:close/>
                <a:moveTo>
                  <a:pt x="f7" y="f5"/>
                </a:moveTo>
                <a:cubicBezTo>
                  <a:pt x="f12" y="f5"/>
                  <a:pt x="f6" y="f13"/>
                  <a:pt x="f6" y="f7"/>
                </a:cubicBezTo>
                <a:cubicBezTo>
                  <a:pt x="f6" y="f12"/>
                  <a:pt x="f12" y="f6"/>
                  <a:pt x="f7" y="f6"/>
                </a:cubicBezTo>
                <a:cubicBezTo>
                  <a:pt x="f13" y="f6"/>
                  <a:pt x="f5" y="f12"/>
                  <a:pt x="f5" y="f7"/>
                </a:cubicBezTo>
                <a:cubicBezTo>
                  <a:pt x="f5" y="f13"/>
                  <a:pt x="f13" y="f5"/>
                  <a:pt x="f7" y="f5"/>
                </a:cubicBezTo>
                <a:close/>
              </a:path>
            </a:pathLst>
          </a:custGeom>
          <a:solidFill>
            <a:srgbClr val="5B9BD5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921370" algn="l"/>
                <a:tab pos="6284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>
                <a:solidFill>
                  <a:srgbClr val="002060"/>
                </a:solidFill>
                <a:uFillTx/>
                <a:latin typeface="Algerian" pitchFamily="82"/>
              </a:rPr>
              <a:t>        </a:t>
            </a:r>
            <a:r>
              <a:rPr lang="fr-FR" sz="1400" b="0" i="0" u="none" strike="noStrike" kern="1200" cap="none" spc="0" baseline="0">
                <a:solidFill>
                  <a:srgbClr val="12065A"/>
                </a:solidFill>
                <a:uFillTx/>
                <a:latin typeface="Calibri"/>
              </a:rPr>
              <a:t>Management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921370" algn="l"/>
                <a:tab pos="6284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12065A"/>
                </a:solidFill>
                <a:uFillTx/>
                <a:latin typeface="Calibri"/>
              </a:rPr>
              <a:t>                 stratégique </a:t>
            </a:r>
          </a:p>
        </p:txBody>
      </p:sp>
      <p:cxnSp>
        <p:nvCxnSpPr>
          <p:cNvPr id="5" name="Connecteur droit 5"/>
          <p:cNvCxnSpPr/>
          <p:nvPr/>
        </p:nvCxnSpPr>
        <p:spPr>
          <a:xfrm>
            <a:off x="1253541" y="1829476"/>
            <a:ext cx="1869336" cy="436177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6" name="Connecteur droit 7"/>
          <p:cNvCxnSpPr/>
          <p:nvPr/>
        </p:nvCxnSpPr>
        <p:spPr>
          <a:xfrm flipV="1">
            <a:off x="0" y="1390098"/>
            <a:ext cx="305610" cy="146944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7" name="Connecteur droit 8"/>
          <p:cNvCxnSpPr/>
          <p:nvPr/>
        </p:nvCxnSpPr>
        <p:spPr>
          <a:xfrm>
            <a:off x="806711" y="0"/>
            <a:ext cx="197693" cy="58976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8" name="Connecteur droit 6"/>
          <p:cNvCxnSpPr/>
          <p:nvPr/>
        </p:nvCxnSpPr>
        <p:spPr>
          <a:xfrm flipV="1">
            <a:off x="2083698" y="-174714"/>
            <a:ext cx="2743200" cy="1175661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sp>
        <p:nvSpPr>
          <p:cNvPr id="9" name="Forme libre 54"/>
          <p:cNvSpPr/>
          <p:nvPr/>
        </p:nvSpPr>
        <p:spPr>
          <a:xfrm rot="10799991">
            <a:off x="-19056" y="19055"/>
            <a:ext cx="1006498" cy="1537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6495"/>
              <a:gd name="f7" fmla="val 1537044"/>
              <a:gd name="f8" fmla="val 199783"/>
              <a:gd name="f9" fmla="val 1067018"/>
              <a:gd name="f10" fmla="val 50101"/>
              <a:gd name="f11" fmla="val 1051756"/>
              <a:gd name="f12" fmla="val 455359"/>
              <a:gd name="f13" fmla="val 911363"/>
              <a:gd name="f14" fmla="val 729025"/>
              <a:gd name="f15" fmla="val 592680"/>
              <a:gd name="f16" fmla="val 747997"/>
              <a:gd name="f17" fmla="val 277766"/>
              <a:gd name="f18" fmla="val 747986"/>
              <a:gd name="f19" fmla="val 273563"/>
              <a:gd name="f20" fmla="val 755052"/>
              <a:gd name="f21" fmla="val 234697"/>
              <a:gd name="f22" fmla="val 755547"/>
              <a:gd name="f23" fmla="val 192016"/>
              <a:gd name="f24" fmla="val 756041"/>
              <a:gd name="f25" fmla="val 149334"/>
              <a:gd name="f26" fmla="val 756536"/>
              <a:gd name="f27" fmla="val 106653"/>
              <a:gd name="f28" fmla="+- 0 0 -90"/>
              <a:gd name="f29" fmla="*/ f3 1 1006495"/>
              <a:gd name="f30" fmla="*/ f4 1 1537044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006495"/>
              <a:gd name="f39" fmla="*/ f35 1 1537044"/>
              <a:gd name="f40" fmla="*/ 1006495 f36 1"/>
              <a:gd name="f41" fmla="*/ 1537044 f35 1"/>
              <a:gd name="f42" fmla="*/ 199783 f36 1"/>
              <a:gd name="f43" fmla="*/ 0 f36 1"/>
              <a:gd name="f44" fmla="*/ 1067018 f35 1"/>
              <a:gd name="f45" fmla="*/ 50101 f36 1"/>
              <a:gd name="f46" fmla="*/ 1051756 f35 1"/>
              <a:gd name="f47" fmla="*/ 747997 f36 1"/>
              <a:gd name="f48" fmla="*/ 277766 f35 1"/>
              <a:gd name="f49" fmla="*/ 747986 f36 1"/>
              <a:gd name="f50" fmla="*/ 273563 f35 1"/>
              <a:gd name="f51" fmla="*/ 755052 f36 1"/>
              <a:gd name="f52" fmla="*/ 234697 f35 1"/>
              <a:gd name="f53" fmla="*/ 756536 f36 1"/>
              <a:gd name="f54" fmla="*/ 106653 f35 1"/>
              <a:gd name="f55" fmla="*/ 0 f35 1"/>
              <a:gd name="f56" fmla="+- f37 0 f1"/>
              <a:gd name="f57" fmla="*/ f40 1 1006495"/>
              <a:gd name="f58" fmla="*/ f41 1 1537044"/>
              <a:gd name="f59" fmla="*/ f42 1 1006495"/>
              <a:gd name="f60" fmla="*/ f43 1 1006495"/>
              <a:gd name="f61" fmla="*/ f44 1 1537044"/>
              <a:gd name="f62" fmla="*/ f45 1 1006495"/>
              <a:gd name="f63" fmla="*/ f46 1 1537044"/>
              <a:gd name="f64" fmla="*/ f47 1 1006495"/>
              <a:gd name="f65" fmla="*/ f48 1 1537044"/>
              <a:gd name="f66" fmla="*/ f49 1 1006495"/>
              <a:gd name="f67" fmla="*/ f50 1 1537044"/>
              <a:gd name="f68" fmla="*/ f51 1 1006495"/>
              <a:gd name="f69" fmla="*/ f52 1 1537044"/>
              <a:gd name="f70" fmla="*/ f53 1 1006495"/>
              <a:gd name="f71" fmla="*/ f54 1 1537044"/>
              <a:gd name="f72" fmla="*/ f55 1 1537044"/>
              <a:gd name="f73" fmla="*/ f31 1 f38"/>
              <a:gd name="f74" fmla="*/ f32 1 f38"/>
              <a:gd name="f75" fmla="*/ f31 1 f39"/>
              <a:gd name="f76" fmla="*/ f33 1 f39"/>
              <a:gd name="f77" fmla="*/ f57 1 f38"/>
              <a:gd name="f78" fmla="*/ f58 1 f39"/>
              <a:gd name="f79" fmla="*/ f59 1 f38"/>
              <a:gd name="f80" fmla="*/ f60 1 f38"/>
              <a:gd name="f81" fmla="*/ f61 1 f39"/>
              <a:gd name="f82" fmla="*/ f62 1 f38"/>
              <a:gd name="f83" fmla="*/ f63 1 f39"/>
              <a:gd name="f84" fmla="*/ f64 1 f38"/>
              <a:gd name="f85" fmla="*/ f65 1 f39"/>
              <a:gd name="f86" fmla="*/ f66 1 f38"/>
              <a:gd name="f87" fmla="*/ f67 1 f39"/>
              <a:gd name="f88" fmla="*/ f68 1 f38"/>
              <a:gd name="f89" fmla="*/ f69 1 f39"/>
              <a:gd name="f90" fmla="*/ f70 1 f38"/>
              <a:gd name="f91" fmla="*/ f71 1 f39"/>
              <a:gd name="f92" fmla="*/ f72 1 f39"/>
              <a:gd name="f93" fmla="*/ f73 f29 1"/>
              <a:gd name="f94" fmla="*/ f74 f29 1"/>
              <a:gd name="f95" fmla="*/ f76 f30 1"/>
              <a:gd name="f96" fmla="*/ f75 f30 1"/>
              <a:gd name="f97" fmla="*/ f77 f29 1"/>
              <a:gd name="f98" fmla="*/ f78 f30 1"/>
              <a:gd name="f99" fmla="*/ f79 f29 1"/>
              <a:gd name="f100" fmla="*/ f80 f29 1"/>
              <a:gd name="f101" fmla="*/ f81 f30 1"/>
              <a:gd name="f102" fmla="*/ f82 f29 1"/>
              <a:gd name="f103" fmla="*/ f83 f30 1"/>
              <a:gd name="f104" fmla="*/ f84 f29 1"/>
              <a:gd name="f105" fmla="*/ f85 f30 1"/>
              <a:gd name="f106" fmla="*/ f86 f29 1"/>
              <a:gd name="f107" fmla="*/ f87 f30 1"/>
              <a:gd name="f108" fmla="*/ f88 f29 1"/>
              <a:gd name="f109" fmla="*/ f89 f30 1"/>
              <a:gd name="f110" fmla="*/ f90 f29 1"/>
              <a:gd name="f111" fmla="*/ f91 f30 1"/>
              <a:gd name="f112" fmla="*/ f9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7" y="f98"/>
              </a:cxn>
              <a:cxn ang="f56">
                <a:pos x="f99" y="f98"/>
              </a:cxn>
              <a:cxn ang="f56">
                <a:pos x="f100" y="f101"/>
              </a:cxn>
              <a:cxn ang="f56">
                <a:pos x="f102" y="f103"/>
              </a:cxn>
              <a:cxn ang="f56">
                <a:pos x="f104" y="f105"/>
              </a:cxn>
              <a:cxn ang="f56">
                <a:pos x="f106" y="f107"/>
              </a:cxn>
              <a:cxn ang="f56">
                <a:pos x="f108" y="f109"/>
              </a:cxn>
              <a:cxn ang="f56">
                <a:pos x="f110" y="f111"/>
              </a:cxn>
              <a:cxn ang="f56">
                <a:pos x="f97" y="f112"/>
              </a:cxn>
            </a:cxnLst>
            <a:rect l="f93" t="f96" r="f94" b="f95"/>
            <a:pathLst>
              <a:path w="1006495" h="1537044">
                <a:moveTo>
                  <a:pt x="f6" y="f7"/>
                </a:moveTo>
                <a:lnTo>
                  <a:pt x="f8" y="f7"/>
                </a:lnTo>
                <a:lnTo>
                  <a:pt x="f5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lnTo>
                  <a:pt x="f20" y="f21"/>
                </a:lnTo>
                <a:cubicBezTo>
                  <a:pt x="f22" y="f23"/>
                  <a:pt x="f24" y="f25"/>
                  <a:pt x="f26" y="f27"/>
                </a:cubicBezTo>
                <a:lnTo>
                  <a:pt x="f6" y="f5"/>
                </a:lnTo>
                <a:close/>
              </a:path>
            </a:pathLst>
          </a:custGeom>
          <a:solidFill>
            <a:srgbClr val="FF66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Forme libre 53"/>
          <p:cNvSpPr/>
          <p:nvPr/>
        </p:nvSpPr>
        <p:spPr>
          <a:xfrm rot="16200004">
            <a:off x="2114802" y="-1282497"/>
            <a:ext cx="974183" cy="3549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4188"/>
              <a:gd name="f7" fmla="val 3549140"/>
              <a:gd name="f8" fmla="val 1265965"/>
              <a:gd name="f9" fmla="val 117748"/>
              <a:gd name="f10" fmla="val 1242136"/>
              <a:gd name="f11" fmla="val 467914"/>
              <a:gd name="f12" fmla="val 1120828"/>
              <a:gd name="f13" fmla="val 632811"/>
              <a:gd name="f14" fmla="val 665677"/>
              <a:gd name="f15" fmla="val 509680"/>
              <a:gd name="f16" fmla="val 198276"/>
              <a:gd name="f17" fmla="val 509659"/>
              <a:gd name="f18" fmla="val 198206"/>
              <a:gd name="f19" fmla="+- 0 0 -90"/>
              <a:gd name="f20" fmla="*/ f3 1 974188"/>
              <a:gd name="f21" fmla="*/ f4 1 3549140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974188"/>
              <a:gd name="f30" fmla="*/ f26 1 3549140"/>
              <a:gd name="f31" fmla="*/ 974188 f27 1"/>
              <a:gd name="f32" fmla="*/ 0 f26 1"/>
              <a:gd name="f33" fmla="*/ 3549140 f26 1"/>
              <a:gd name="f34" fmla="*/ 0 f27 1"/>
              <a:gd name="f35" fmla="*/ 1265965 f26 1"/>
              <a:gd name="f36" fmla="*/ 117748 f27 1"/>
              <a:gd name="f37" fmla="*/ 1242136 f26 1"/>
              <a:gd name="f38" fmla="*/ 509680 f27 1"/>
              <a:gd name="f39" fmla="*/ 198276 f26 1"/>
              <a:gd name="f40" fmla="*/ 509659 f27 1"/>
              <a:gd name="f41" fmla="*/ 198206 f26 1"/>
              <a:gd name="f42" fmla="+- f28 0 f1"/>
              <a:gd name="f43" fmla="*/ f31 1 974188"/>
              <a:gd name="f44" fmla="*/ f32 1 3549140"/>
              <a:gd name="f45" fmla="*/ f33 1 3549140"/>
              <a:gd name="f46" fmla="*/ f34 1 974188"/>
              <a:gd name="f47" fmla="*/ f35 1 3549140"/>
              <a:gd name="f48" fmla="*/ f36 1 974188"/>
              <a:gd name="f49" fmla="*/ f37 1 3549140"/>
              <a:gd name="f50" fmla="*/ f38 1 974188"/>
              <a:gd name="f51" fmla="*/ f39 1 3549140"/>
              <a:gd name="f52" fmla="*/ f40 1 974188"/>
              <a:gd name="f53" fmla="*/ f41 1 3549140"/>
              <a:gd name="f54" fmla="*/ f22 1 f29"/>
              <a:gd name="f55" fmla="*/ f23 1 f29"/>
              <a:gd name="f56" fmla="*/ f22 1 f30"/>
              <a:gd name="f57" fmla="*/ f24 1 f30"/>
              <a:gd name="f58" fmla="*/ f43 1 f29"/>
              <a:gd name="f59" fmla="*/ f44 1 f30"/>
              <a:gd name="f60" fmla="*/ f45 1 f30"/>
              <a:gd name="f61" fmla="*/ f46 1 f29"/>
              <a:gd name="f62" fmla="*/ f47 1 f30"/>
              <a:gd name="f63" fmla="*/ f48 1 f29"/>
              <a:gd name="f64" fmla="*/ f49 1 f30"/>
              <a:gd name="f65" fmla="*/ f50 1 f29"/>
              <a:gd name="f66" fmla="*/ f51 1 f30"/>
              <a:gd name="f67" fmla="*/ f52 1 f29"/>
              <a:gd name="f68" fmla="*/ f53 1 f30"/>
              <a:gd name="f69" fmla="*/ f54 f20 1"/>
              <a:gd name="f70" fmla="*/ f55 f20 1"/>
              <a:gd name="f71" fmla="*/ f57 f21 1"/>
              <a:gd name="f72" fmla="*/ f56 f21 1"/>
              <a:gd name="f73" fmla="*/ f58 f20 1"/>
              <a:gd name="f74" fmla="*/ f59 f21 1"/>
              <a:gd name="f75" fmla="*/ f60 f21 1"/>
              <a:gd name="f76" fmla="*/ f61 f20 1"/>
              <a:gd name="f77" fmla="*/ f62 f21 1"/>
              <a:gd name="f78" fmla="*/ f63 f20 1"/>
              <a:gd name="f79" fmla="*/ f64 f21 1"/>
              <a:gd name="f80" fmla="*/ f65 f20 1"/>
              <a:gd name="f81" fmla="*/ f66 f21 1"/>
              <a:gd name="f82" fmla="*/ f67 f20 1"/>
              <a:gd name="f83" fmla="*/ f6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73" y="f74"/>
              </a:cxn>
              <a:cxn ang="f42">
                <a:pos x="f73" y="f75"/>
              </a:cxn>
              <a:cxn ang="f42">
                <a:pos x="f76" y="f77"/>
              </a:cxn>
              <a:cxn ang="f42">
                <a:pos x="f78" y="f79"/>
              </a:cxn>
              <a:cxn ang="f42">
                <a:pos x="f80" y="f81"/>
              </a:cxn>
              <a:cxn ang="f42">
                <a:pos x="f82" y="f83"/>
              </a:cxn>
            </a:cxnLst>
            <a:rect l="f69" t="f72" r="f70" b="f71"/>
            <a:pathLst>
              <a:path w="974188" h="3549140">
                <a:moveTo>
                  <a:pt x="f6" y="f5"/>
                </a:moveTo>
                <a:lnTo>
                  <a:pt x="f6" y="f7"/>
                </a:lnTo>
                <a:lnTo>
                  <a:pt x="f5" y="f8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Forme libre 55"/>
          <p:cNvSpPr/>
          <p:nvPr/>
        </p:nvSpPr>
        <p:spPr>
          <a:xfrm rot="5400013">
            <a:off x="-933686" y="2388559"/>
            <a:ext cx="5022406" cy="31931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36368"/>
              <a:gd name="f7" fmla="val 3193146"/>
              <a:gd name="f8" fmla="val 2928096"/>
              <a:gd name="f9" fmla="val 33826"/>
              <a:gd name="f10" fmla="val 2918874"/>
              <a:gd name="f11" fmla="val 360648"/>
              <a:gd name="f12" fmla="val 2805654"/>
              <a:gd name="f13" fmla="val 526080"/>
              <a:gd name="f14" fmla="val 2401618"/>
              <a:gd name="f15" fmla="val 446575"/>
              <a:gd name="f16" fmla="val 1968236"/>
              <a:gd name="f17" fmla="val 443292"/>
              <a:gd name="f18" fmla="val 1955804"/>
              <a:gd name="f19" fmla="val 4729205"/>
              <a:gd name="f20" fmla="val 109560"/>
              <a:gd name="f21" fmla="val 73318"/>
              <a:gd name="f22" fmla="val 69476"/>
              <a:gd name="f23" fmla="val 3179257"/>
              <a:gd name="f24" fmla="val 122516"/>
              <a:gd name="f25" fmla="val 17280"/>
              <a:gd name="f26" fmla="val 2929298"/>
              <a:gd name="f27" fmla="val 278"/>
              <a:gd name="f28" fmla="val 2929098"/>
              <a:gd name="f29" fmla="+- 0 0 -90"/>
              <a:gd name="f30" fmla="*/ f3 1 4736368"/>
              <a:gd name="f31" fmla="*/ f4 1 319314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4736368"/>
              <a:gd name="f40" fmla="*/ f36 1 3193146"/>
              <a:gd name="f41" fmla="*/ 0 f37 1"/>
              <a:gd name="f42" fmla="*/ 2928096 f36 1"/>
              <a:gd name="f43" fmla="*/ 33826 f37 1"/>
              <a:gd name="f44" fmla="*/ 2918874 f36 1"/>
              <a:gd name="f45" fmla="*/ 446575 f37 1"/>
              <a:gd name="f46" fmla="*/ 1968236 f36 1"/>
              <a:gd name="f47" fmla="*/ 443292 f37 1"/>
              <a:gd name="f48" fmla="*/ 1955804 f36 1"/>
              <a:gd name="f49" fmla="*/ 4729205 f37 1"/>
              <a:gd name="f50" fmla="*/ 109560 f36 1"/>
              <a:gd name="f51" fmla="*/ 0 f36 1"/>
              <a:gd name="f52" fmla="*/ 4736368 f37 1"/>
              <a:gd name="f53" fmla="*/ 3193146 f36 1"/>
              <a:gd name="f54" fmla="*/ 73318 f37 1"/>
              <a:gd name="f55" fmla="*/ 69476 f37 1"/>
              <a:gd name="f56" fmla="*/ 3179257 f36 1"/>
              <a:gd name="f57" fmla="*/ 122516 f37 1"/>
              <a:gd name="f58" fmla="*/ 17280 f37 1"/>
              <a:gd name="f59" fmla="*/ 2929298 f36 1"/>
              <a:gd name="f60" fmla="*/ 278 f37 1"/>
              <a:gd name="f61" fmla="*/ 2929098 f36 1"/>
              <a:gd name="f62" fmla="+- f38 0 f1"/>
              <a:gd name="f63" fmla="*/ f41 1 4736368"/>
              <a:gd name="f64" fmla="*/ f42 1 3193146"/>
              <a:gd name="f65" fmla="*/ f43 1 4736368"/>
              <a:gd name="f66" fmla="*/ f44 1 3193146"/>
              <a:gd name="f67" fmla="*/ f45 1 4736368"/>
              <a:gd name="f68" fmla="*/ f46 1 3193146"/>
              <a:gd name="f69" fmla="*/ f47 1 4736368"/>
              <a:gd name="f70" fmla="*/ f48 1 3193146"/>
              <a:gd name="f71" fmla="*/ f49 1 4736368"/>
              <a:gd name="f72" fmla="*/ f50 1 3193146"/>
              <a:gd name="f73" fmla="*/ f51 1 3193146"/>
              <a:gd name="f74" fmla="*/ f52 1 4736368"/>
              <a:gd name="f75" fmla="*/ f53 1 3193146"/>
              <a:gd name="f76" fmla="*/ f54 1 4736368"/>
              <a:gd name="f77" fmla="*/ f55 1 4736368"/>
              <a:gd name="f78" fmla="*/ f56 1 3193146"/>
              <a:gd name="f79" fmla="*/ f57 1 4736368"/>
              <a:gd name="f80" fmla="*/ f58 1 4736368"/>
              <a:gd name="f81" fmla="*/ f59 1 3193146"/>
              <a:gd name="f82" fmla="*/ f60 1 4736368"/>
              <a:gd name="f83" fmla="*/ f61 1 3193146"/>
              <a:gd name="f84" fmla="*/ f32 1 f39"/>
              <a:gd name="f85" fmla="*/ f33 1 f39"/>
              <a:gd name="f86" fmla="*/ f32 1 f40"/>
              <a:gd name="f87" fmla="*/ f34 1 f40"/>
              <a:gd name="f88" fmla="*/ f63 1 f39"/>
              <a:gd name="f89" fmla="*/ f64 1 f40"/>
              <a:gd name="f90" fmla="*/ f65 1 f39"/>
              <a:gd name="f91" fmla="*/ f66 1 f40"/>
              <a:gd name="f92" fmla="*/ f67 1 f39"/>
              <a:gd name="f93" fmla="*/ f68 1 f40"/>
              <a:gd name="f94" fmla="*/ f69 1 f39"/>
              <a:gd name="f95" fmla="*/ f70 1 f40"/>
              <a:gd name="f96" fmla="*/ f71 1 f39"/>
              <a:gd name="f97" fmla="*/ f72 1 f40"/>
              <a:gd name="f98" fmla="*/ f73 1 f40"/>
              <a:gd name="f99" fmla="*/ f74 1 f39"/>
              <a:gd name="f100" fmla="*/ f75 1 f40"/>
              <a:gd name="f101" fmla="*/ f76 1 f39"/>
              <a:gd name="f102" fmla="*/ f77 1 f39"/>
              <a:gd name="f103" fmla="*/ f78 1 f40"/>
              <a:gd name="f104" fmla="*/ f79 1 f39"/>
              <a:gd name="f105" fmla="*/ f80 1 f39"/>
              <a:gd name="f106" fmla="*/ f81 1 f40"/>
              <a:gd name="f107" fmla="*/ f82 1 f39"/>
              <a:gd name="f108" fmla="*/ f83 1 f40"/>
              <a:gd name="f109" fmla="*/ f84 f30 1"/>
              <a:gd name="f110" fmla="*/ f85 f30 1"/>
              <a:gd name="f111" fmla="*/ f87 f31 1"/>
              <a:gd name="f112" fmla="*/ f86 f31 1"/>
              <a:gd name="f113" fmla="*/ f88 f30 1"/>
              <a:gd name="f114" fmla="*/ f89 f31 1"/>
              <a:gd name="f115" fmla="*/ f90 f30 1"/>
              <a:gd name="f116" fmla="*/ f91 f31 1"/>
              <a:gd name="f117" fmla="*/ f92 f30 1"/>
              <a:gd name="f118" fmla="*/ f93 f31 1"/>
              <a:gd name="f119" fmla="*/ f94 f30 1"/>
              <a:gd name="f120" fmla="*/ f95 f31 1"/>
              <a:gd name="f121" fmla="*/ f96 f30 1"/>
              <a:gd name="f122" fmla="*/ f97 f31 1"/>
              <a:gd name="f123" fmla="*/ f98 f31 1"/>
              <a:gd name="f124" fmla="*/ f99 f30 1"/>
              <a:gd name="f125" fmla="*/ f100 f31 1"/>
              <a:gd name="f126" fmla="*/ f101 f30 1"/>
              <a:gd name="f127" fmla="*/ f102 f30 1"/>
              <a:gd name="f128" fmla="*/ f103 f31 1"/>
              <a:gd name="f129" fmla="*/ f104 f30 1"/>
              <a:gd name="f130" fmla="*/ f105 f30 1"/>
              <a:gd name="f131" fmla="*/ f106 f31 1"/>
              <a:gd name="f132" fmla="*/ f107 f30 1"/>
              <a:gd name="f133" fmla="*/ f10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113" y="f114"/>
              </a:cxn>
              <a:cxn ang="f62">
                <a:pos x="f115" y="f116"/>
              </a:cxn>
              <a:cxn ang="f62">
                <a:pos x="f117" y="f118"/>
              </a:cxn>
              <a:cxn ang="f62">
                <a:pos x="f119" y="f120"/>
              </a:cxn>
              <a:cxn ang="f62">
                <a:pos x="f121" y="f122"/>
              </a:cxn>
              <a:cxn ang="f62">
                <a:pos x="f121" y="f123"/>
              </a:cxn>
              <a:cxn ang="f62">
                <a:pos x="f124" y="f123"/>
              </a:cxn>
              <a:cxn ang="f62">
                <a:pos x="f124" y="f125"/>
              </a:cxn>
              <a:cxn ang="f62">
                <a:pos x="f126" y="f125"/>
              </a:cxn>
              <a:cxn ang="f62">
                <a:pos x="f127" y="f128"/>
              </a:cxn>
              <a:cxn ang="f62">
                <a:pos x="f129" y="f128"/>
              </a:cxn>
              <a:cxn ang="f62">
                <a:pos x="f130" y="f131"/>
              </a:cxn>
              <a:cxn ang="f62">
                <a:pos x="f132" y="f133"/>
              </a:cxn>
            </a:cxnLst>
            <a:rect l="f109" t="f112" r="f110" b="f111"/>
            <a:pathLst>
              <a:path w="4736368" h="3193146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lnTo>
                  <a:pt x="f19" y="f20"/>
                </a:lnTo>
                <a:lnTo>
                  <a:pt x="f19" y="f5"/>
                </a:lnTo>
                <a:lnTo>
                  <a:pt x="f6" y="f5"/>
                </a:lnTo>
                <a:lnTo>
                  <a:pt x="f6" y="f7"/>
                </a:lnTo>
                <a:lnTo>
                  <a:pt x="f21" y="f7"/>
                </a:lnTo>
                <a:lnTo>
                  <a:pt x="f22" y="f23"/>
                </a:lnTo>
                <a:lnTo>
                  <a:pt x="f24" y="f23"/>
                </a:lnTo>
                <a:lnTo>
                  <a:pt x="f25" y="f26"/>
                </a:lnTo>
                <a:lnTo>
                  <a:pt x="f27" y="f28"/>
                </a:lnTo>
                <a:close/>
              </a:path>
            </a:pathLst>
          </a:custGeom>
          <a:solidFill>
            <a:srgbClr val="04FC1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 : coins arrondis 1"/>
          <p:cNvSpPr/>
          <p:nvPr/>
        </p:nvSpPr>
        <p:spPr>
          <a:xfrm>
            <a:off x="3616657" y="2345026"/>
            <a:ext cx="6851176" cy="13021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R="0" lvl="0" algn="l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1" u="none" strike="noStrike" kern="1200" cap="none" spc="0" baseline="0" dirty="0" smtClean="0">
                <a:solidFill>
                  <a:srgbClr val="B30D29"/>
                </a:solidFill>
                <a:uFillTx/>
                <a:latin typeface="Palatino Linotype" panose="02040502050505030304" pitchFamily="18" charset="0"/>
              </a:rPr>
              <a:t>Conclusion du chapitre 04</a:t>
            </a:r>
            <a:endParaRPr lang="fr-FR" sz="4400" b="1" i="0" u="none" strike="noStrike" kern="1200" cap="none" spc="0" baseline="0" dirty="0">
              <a:solidFill>
                <a:srgbClr val="000000"/>
              </a:solidFill>
              <a:uFillTx/>
              <a:latin typeface="Palatino Linotype" panose="02040502050505030304" pitchFamily="18" charset="0"/>
            </a:endParaRPr>
          </a:p>
        </p:txBody>
      </p:sp>
      <p:pic>
        <p:nvPicPr>
          <p:cNvPr id="14" name="Picture 2" descr="Résultat de recherche d'images pour &quot;LES CHOIX STRATéGIQUE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4" y="432591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4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3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14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52"/>
          <p:cNvSpPr/>
          <p:nvPr/>
        </p:nvSpPr>
        <p:spPr>
          <a:xfrm>
            <a:off x="1267879" y="0"/>
            <a:ext cx="10924126" cy="64963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24122"/>
              <a:gd name="f7" fmla="val 6191250"/>
              <a:gd name="f8" fmla="val 3151247"/>
              <a:gd name="f9" fmla="val 1836702"/>
              <a:gd name="f10" fmla="val 1870074"/>
              <a:gd name="f11" fmla="val 44955"/>
              <a:gd name="f12" fmla="val 1860035"/>
              <a:gd name="f13" fmla="val 76115"/>
              <a:gd name="f14" fmla="val 1851826"/>
              <a:gd name="f15" fmla="val 107330"/>
              <a:gd name="f16" fmla="val 1842338"/>
              <a:gd name="f17" fmla="val 138503"/>
              <a:gd name="f18" fmla="val 1831538"/>
              <a:gd name="f19" fmla="val 140242"/>
              <a:gd name="f20" fmla="val 1830785"/>
              <a:gd name="f21" fmla="val 176139"/>
              <a:gd name="f22" fmla="val 1819816"/>
              <a:gd name="f23" fmla="val 207527"/>
              <a:gd name="f24" fmla="val 1809123"/>
              <a:gd name="f25" fmla="val 235726"/>
              <a:gd name="f26" fmla="val 1797705"/>
              <a:gd name="f27" fmla="val 251199"/>
              <a:gd name="f28" fmla="val 1791513"/>
              <a:gd name="f29" fmla="val 483295"/>
              <a:gd name="f30" fmla="val 1698631"/>
              <a:gd name="f31" fmla="val 622419"/>
              <a:gd name="f32" fmla="val 1580061"/>
              <a:gd name="f33" fmla="val 703761"/>
              <a:gd name="f34" fmla="val 1431951"/>
              <a:gd name="f35" fmla="val 734245"/>
              <a:gd name="f36" fmla="val 1365100"/>
              <a:gd name="f37" fmla="val 784087"/>
              <a:gd name="f38" fmla="val 1273930"/>
              <a:gd name="f39" fmla="val 804082"/>
              <a:gd name="f40" fmla="val 1226706"/>
              <a:gd name="f41" fmla="val 818721"/>
              <a:gd name="f42" fmla="val 1178576"/>
              <a:gd name="f43" fmla="val 827557"/>
              <a:gd name="f44" fmla="val 1130204"/>
              <a:gd name="f45" fmla="val 836033"/>
              <a:gd name="f46" fmla="val 987859"/>
              <a:gd name="f47" fmla="+- 0 0 -90"/>
              <a:gd name="f48" fmla="*/ f3 1 10924122"/>
              <a:gd name="f49" fmla="*/ f4 1 6191250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0924122"/>
              <a:gd name="f58" fmla="*/ f54 1 6191250"/>
              <a:gd name="f59" fmla="*/ 3151247 f55 1"/>
              <a:gd name="f60" fmla="*/ 0 f54 1"/>
              <a:gd name="f61" fmla="*/ 10924122 f55 1"/>
              <a:gd name="f62" fmla="*/ 6191250 f54 1"/>
              <a:gd name="f63" fmla="*/ 1836702 f55 1"/>
              <a:gd name="f64" fmla="*/ 0 f55 1"/>
              <a:gd name="f65" fmla="*/ 1870074 f54 1"/>
              <a:gd name="f66" fmla="*/ 44955 f55 1"/>
              <a:gd name="f67" fmla="*/ 1860035 f54 1"/>
              <a:gd name="f68" fmla="*/ 138503 f55 1"/>
              <a:gd name="f69" fmla="*/ 1831538 f54 1"/>
              <a:gd name="f70" fmla="*/ 140242 f55 1"/>
              <a:gd name="f71" fmla="*/ 1830785 f54 1"/>
              <a:gd name="f72" fmla="*/ 176139 f55 1"/>
              <a:gd name="f73" fmla="*/ 1819816 f54 1"/>
              <a:gd name="f74" fmla="*/ 251199 f55 1"/>
              <a:gd name="f75" fmla="*/ 1791513 f54 1"/>
              <a:gd name="f76" fmla="*/ 703761 f55 1"/>
              <a:gd name="f77" fmla="*/ 1431951 f54 1"/>
              <a:gd name="f78" fmla="*/ 734245 f55 1"/>
              <a:gd name="f79" fmla="*/ 1365100 f54 1"/>
              <a:gd name="f80" fmla="*/ 784087 f55 1"/>
              <a:gd name="f81" fmla="*/ 1273930 f54 1"/>
              <a:gd name="f82" fmla="*/ 827557 f55 1"/>
              <a:gd name="f83" fmla="*/ 1130204 f54 1"/>
              <a:gd name="f84" fmla="*/ 836033 f55 1"/>
              <a:gd name="f85" fmla="*/ 987859 f54 1"/>
              <a:gd name="f86" fmla="+- f56 0 f1"/>
              <a:gd name="f87" fmla="*/ f59 1 10924122"/>
              <a:gd name="f88" fmla="*/ f60 1 6191250"/>
              <a:gd name="f89" fmla="*/ f61 1 10924122"/>
              <a:gd name="f90" fmla="*/ f62 1 6191250"/>
              <a:gd name="f91" fmla="*/ f63 1 10924122"/>
              <a:gd name="f92" fmla="*/ f64 1 10924122"/>
              <a:gd name="f93" fmla="*/ f65 1 6191250"/>
              <a:gd name="f94" fmla="*/ f66 1 10924122"/>
              <a:gd name="f95" fmla="*/ f67 1 6191250"/>
              <a:gd name="f96" fmla="*/ f68 1 10924122"/>
              <a:gd name="f97" fmla="*/ f69 1 6191250"/>
              <a:gd name="f98" fmla="*/ f70 1 10924122"/>
              <a:gd name="f99" fmla="*/ f71 1 6191250"/>
              <a:gd name="f100" fmla="*/ f72 1 10924122"/>
              <a:gd name="f101" fmla="*/ f73 1 6191250"/>
              <a:gd name="f102" fmla="*/ f74 1 10924122"/>
              <a:gd name="f103" fmla="*/ f75 1 6191250"/>
              <a:gd name="f104" fmla="*/ f76 1 10924122"/>
              <a:gd name="f105" fmla="*/ f77 1 6191250"/>
              <a:gd name="f106" fmla="*/ f78 1 10924122"/>
              <a:gd name="f107" fmla="*/ f79 1 6191250"/>
              <a:gd name="f108" fmla="*/ f80 1 10924122"/>
              <a:gd name="f109" fmla="*/ f81 1 6191250"/>
              <a:gd name="f110" fmla="*/ f82 1 10924122"/>
              <a:gd name="f111" fmla="*/ f83 1 6191250"/>
              <a:gd name="f112" fmla="*/ f84 1 10924122"/>
              <a:gd name="f113" fmla="*/ f85 1 6191250"/>
              <a:gd name="f114" fmla="*/ f50 1 f57"/>
              <a:gd name="f115" fmla="*/ f51 1 f57"/>
              <a:gd name="f116" fmla="*/ f50 1 f58"/>
              <a:gd name="f117" fmla="*/ f52 1 f58"/>
              <a:gd name="f118" fmla="*/ f87 1 f57"/>
              <a:gd name="f119" fmla="*/ f88 1 f58"/>
              <a:gd name="f120" fmla="*/ f89 1 f57"/>
              <a:gd name="f121" fmla="*/ f90 1 f58"/>
              <a:gd name="f122" fmla="*/ f91 1 f57"/>
              <a:gd name="f123" fmla="*/ f92 1 f57"/>
              <a:gd name="f124" fmla="*/ f93 1 f58"/>
              <a:gd name="f125" fmla="*/ f94 1 f57"/>
              <a:gd name="f126" fmla="*/ f95 1 f58"/>
              <a:gd name="f127" fmla="*/ f96 1 f57"/>
              <a:gd name="f128" fmla="*/ f97 1 f58"/>
              <a:gd name="f129" fmla="*/ f98 1 f57"/>
              <a:gd name="f130" fmla="*/ f99 1 f58"/>
              <a:gd name="f131" fmla="*/ f100 1 f57"/>
              <a:gd name="f132" fmla="*/ f101 1 f58"/>
              <a:gd name="f133" fmla="*/ f102 1 f57"/>
              <a:gd name="f134" fmla="*/ f103 1 f58"/>
              <a:gd name="f135" fmla="*/ f104 1 f57"/>
              <a:gd name="f136" fmla="*/ f105 1 f58"/>
              <a:gd name="f137" fmla="*/ f106 1 f57"/>
              <a:gd name="f138" fmla="*/ f107 1 f58"/>
              <a:gd name="f139" fmla="*/ f108 1 f57"/>
              <a:gd name="f140" fmla="*/ f109 1 f58"/>
              <a:gd name="f141" fmla="*/ f110 1 f57"/>
              <a:gd name="f142" fmla="*/ f111 1 f58"/>
              <a:gd name="f143" fmla="*/ f112 1 f57"/>
              <a:gd name="f144" fmla="*/ f113 1 f58"/>
              <a:gd name="f145" fmla="*/ f114 f48 1"/>
              <a:gd name="f146" fmla="*/ f115 f48 1"/>
              <a:gd name="f147" fmla="*/ f117 f49 1"/>
              <a:gd name="f148" fmla="*/ f116 f49 1"/>
              <a:gd name="f149" fmla="*/ f118 f48 1"/>
              <a:gd name="f150" fmla="*/ f119 f49 1"/>
              <a:gd name="f151" fmla="*/ f120 f48 1"/>
              <a:gd name="f152" fmla="*/ f121 f49 1"/>
              <a:gd name="f153" fmla="*/ f122 f48 1"/>
              <a:gd name="f154" fmla="*/ f123 f48 1"/>
              <a:gd name="f155" fmla="*/ f124 f49 1"/>
              <a:gd name="f156" fmla="*/ f125 f48 1"/>
              <a:gd name="f157" fmla="*/ f126 f49 1"/>
              <a:gd name="f158" fmla="*/ f127 f48 1"/>
              <a:gd name="f159" fmla="*/ f128 f49 1"/>
              <a:gd name="f160" fmla="*/ f129 f48 1"/>
              <a:gd name="f161" fmla="*/ f130 f49 1"/>
              <a:gd name="f162" fmla="*/ f131 f48 1"/>
              <a:gd name="f163" fmla="*/ f132 f49 1"/>
              <a:gd name="f164" fmla="*/ f133 f48 1"/>
              <a:gd name="f165" fmla="*/ f134 f49 1"/>
              <a:gd name="f166" fmla="*/ f135 f48 1"/>
              <a:gd name="f167" fmla="*/ f136 f49 1"/>
              <a:gd name="f168" fmla="*/ f137 f48 1"/>
              <a:gd name="f169" fmla="*/ f138 f49 1"/>
              <a:gd name="f170" fmla="*/ f139 f48 1"/>
              <a:gd name="f171" fmla="*/ f140 f49 1"/>
              <a:gd name="f172" fmla="*/ f141 f48 1"/>
              <a:gd name="f173" fmla="*/ f142 f49 1"/>
              <a:gd name="f174" fmla="*/ f143 f48 1"/>
              <a:gd name="f175" fmla="*/ f144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49" y="f150"/>
              </a:cxn>
              <a:cxn ang="f86">
                <a:pos x="f151" y="f150"/>
              </a:cxn>
              <a:cxn ang="f86">
                <a:pos x="f151" y="f152"/>
              </a:cxn>
              <a:cxn ang="f86">
                <a:pos x="f153" y="f152"/>
              </a:cxn>
              <a:cxn ang="f86">
                <a:pos x="f154" y="f155"/>
              </a:cxn>
              <a:cxn ang="f86">
                <a:pos x="f156" y="f157"/>
              </a:cxn>
              <a:cxn ang="f86">
                <a:pos x="f158" y="f159"/>
              </a:cxn>
              <a:cxn ang="f86">
                <a:pos x="f160" y="f161"/>
              </a:cxn>
              <a:cxn ang="f86">
                <a:pos x="f162" y="f163"/>
              </a:cxn>
              <a:cxn ang="f86">
                <a:pos x="f164" y="f165"/>
              </a:cxn>
              <a:cxn ang="f86">
                <a:pos x="f166" y="f167"/>
              </a:cxn>
              <a:cxn ang="f86">
                <a:pos x="f168" y="f169"/>
              </a:cxn>
              <a:cxn ang="f86">
                <a:pos x="f170" y="f171"/>
              </a:cxn>
              <a:cxn ang="f86">
                <a:pos x="f172" y="f173"/>
              </a:cxn>
              <a:cxn ang="f86">
                <a:pos x="f174" y="f175"/>
              </a:cxn>
            </a:cxnLst>
            <a:rect l="f145" t="f148" r="f146" b="f147"/>
            <a:pathLst>
              <a:path w="10924122" h="619125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lnTo>
                  <a:pt x="f5" y="f10"/>
                </a:ln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lnTo>
                  <a:pt x="f21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8"/>
                </a:ln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6469041"/>
            <a:ext cx="12191996" cy="388958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4" name="Forme libre 4"/>
          <p:cNvSpPr/>
          <p:nvPr/>
        </p:nvSpPr>
        <p:spPr>
          <a:xfrm rot="19947869">
            <a:off x="264809" y="224218"/>
            <a:ext cx="2259564" cy="1694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00"/>
              <a:gd name="f7" fmla="val 1080000"/>
              <a:gd name="f8" fmla="val 180000"/>
              <a:gd name="f9" fmla="val 582944"/>
              <a:gd name="f10" fmla="val 1577056"/>
              <a:gd name="f11" fmla="val 1980000"/>
              <a:gd name="f12" fmla="val 1676468"/>
              <a:gd name="f13" fmla="val 483532"/>
              <a:gd name="f14" fmla="+- 0 0 -90"/>
              <a:gd name="f15" fmla="*/ f3 1 2160000"/>
              <a:gd name="f16" fmla="*/ f4 1 2160000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2160000"/>
              <a:gd name="f23" fmla="*/ 1080000 f20 1"/>
              <a:gd name="f24" fmla="*/ 180000 f20 1"/>
              <a:gd name="f25" fmla="*/ 1980000 f20 1"/>
              <a:gd name="f26" fmla="*/ 0 f20 1"/>
              <a:gd name="f27" fmla="*/ 2160000 f20 1"/>
              <a:gd name="f28" fmla="+- f21 0 f1"/>
              <a:gd name="f29" fmla="*/ f23 1 2160000"/>
              <a:gd name="f30" fmla="*/ f24 1 2160000"/>
              <a:gd name="f31" fmla="*/ f25 1 2160000"/>
              <a:gd name="f32" fmla="*/ f26 1 2160000"/>
              <a:gd name="f33" fmla="*/ f27 1 2160000"/>
              <a:gd name="f34" fmla="*/ f17 1 f22"/>
              <a:gd name="f35" fmla="*/ f18 1 f22"/>
              <a:gd name="f36" fmla="*/ f29 1 f22"/>
              <a:gd name="f37" fmla="*/ f30 1 f22"/>
              <a:gd name="f38" fmla="*/ f31 1 f22"/>
              <a:gd name="f39" fmla="*/ f32 1 f22"/>
              <a:gd name="f40" fmla="*/ f33 1 f22"/>
              <a:gd name="f41" fmla="*/ f34 f15 1"/>
              <a:gd name="f42" fmla="*/ f35 f15 1"/>
              <a:gd name="f43" fmla="*/ f35 f16 1"/>
              <a:gd name="f44" fmla="*/ f34 f16 1"/>
              <a:gd name="f45" fmla="*/ f36 f15 1"/>
              <a:gd name="f46" fmla="*/ f37 f16 1"/>
              <a:gd name="f47" fmla="*/ f37 f15 1"/>
              <a:gd name="f48" fmla="*/ f36 f16 1"/>
              <a:gd name="f49" fmla="*/ f38 f16 1"/>
              <a:gd name="f50" fmla="*/ f38 f15 1"/>
              <a:gd name="f51" fmla="*/ f39 f16 1"/>
              <a:gd name="f52" fmla="*/ f40 f15 1"/>
              <a:gd name="f53" fmla="*/ f40 f16 1"/>
              <a:gd name="f54" fmla="*/ f3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8"/>
              </a:cxn>
              <a:cxn ang="f28">
                <a:pos x="f45" y="f49"/>
              </a:cxn>
              <a:cxn ang="f28">
                <a:pos x="f50" y="f48"/>
              </a:cxn>
              <a:cxn ang="f28">
                <a:pos x="f45" y="f46"/>
              </a:cxn>
              <a:cxn ang="f28">
                <a:pos x="f45" y="f51"/>
              </a:cxn>
              <a:cxn ang="f28">
                <a:pos x="f52" y="f48"/>
              </a:cxn>
              <a:cxn ang="f28">
                <a:pos x="f45" y="f53"/>
              </a:cxn>
              <a:cxn ang="f28">
                <a:pos x="f54" y="f48"/>
              </a:cxn>
              <a:cxn ang="f28">
                <a:pos x="f45" y="f51"/>
              </a:cxn>
            </a:cxnLst>
            <a:rect l="f41" t="f44" r="f42" b="f43"/>
            <a:pathLst>
              <a:path w="2160000" h="2160000">
                <a:moveTo>
                  <a:pt x="f7" y="f8"/>
                </a:moveTo>
                <a:cubicBezTo>
                  <a:pt x="f9" y="f8"/>
                  <a:pt x="f8" y="f9"/>
                  <a:pt x="f8" y="f7"/>
                </a:cubicBezTo>
                <a:cubicBezTo>
                  <a:pt x="f8" y="f10"/>
                  <a:pt x="f9" y="f11"/>
                  <a:pt x="f7" y="f11"/>
                </a:cubicBezTo>
                <a:cubicBezTo>
                  <a:pt x="f10" y="f11"/>
                  <a:pt x="f11" y="f10"/>
                  <a:pt x="f11" y="f7"/>
                </a:cubicBezTo>
                <a:cubicBezTo>
                  <a:pt x="f11" y="f9"/>
                  <a:pt x="f10" y="f8"/>
                  <a:pt x="f7" y="f8"/>
                </a:cubicBezTo>
                <a:close/>
                <a:moveTo>
                  <a:pt x="f7" y="f5"/>
                </a:moveTo>
                <a:cubicBezTo>
                  <a:pt x="f12" y="f5"/>
                  <a:pt x="f6" y="f13"/>
                  <a:pt x="f6" y="f7"/>
                </a:cubicBezTo>
                <a:cubicBezTo>
                  <a:pt x="f6" y="f12"/>
                  <a:pt x="f12" y="f6"/>
                  <a:pt x="f7" y="f6"/>
                </a:cubicBezTo>
                <a:cubicBezTo>
                  <a:pt x="f13" y="f6"/>
                  <a:pt x="f5" y="f12"/>
                  <a:pt x="f5" y="f7"/>
                </a:cubicBezTo>
                <a:cubicBezTo>
                  <a:pt x="f5" y="f13"/>
                  <a:pt x="f13" y="f5"/>
                  <a:pt x="f7" y="f5"/>
                </a:cubicBezTo>
                <a:close/>
              </a:path>
            </a:pathLst>
          </a:custGeom>
          <a:solidFill>
            <a:srgbClr val="5B9BD5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921370" algn="l"/>
                <a:tab pos="6284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>
                <a:solidFill>
                  <a:srgbClr val="002060"/>
                </a:solidFill>
                <a:uFillTx/>
                <a:latin typeface="Algerian" pitchFamily="82"/>
              </a:rPr>
              <a:t>        </a:t>
            </a:r>
            <a:r>
              <a:rPr lang="fr-FR" sz="1400" b="0" i="0" u="none" strike="noStrike" kern="1200" cap="none" spc="0" baseline="0">
                <a:solidFill>
                  <a:srgbClr val="12065A"/>
                </a:solidFill>
                <a:uFillTx/>
                <a:latin typeface="Calibri"/>
              </a:rPr>
              <a:t>Management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921370" algn="l"/>
                <a:tab pos="6284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12065A"/>
                </a:solidFill>
                <a:uFillTx/>
                <a:latin typeface="Calibri"/>
              </a:rPr>
              <a:t>                 stratégique </a:t>
            </a:r>
          </a:p>
        </p:txBody>
      </p:sp>
      <p:cxnSp>
        <p:nvCxnSpPr>
          <p:cNvPr id="5" name="Connecteur droit 5"/>
          <p:cNvCxnSpPr/>
          <p:nvPr/>
        </p:nvCxnSpPr>
        <p:spPr>
          <a:xfrm>
            <a:off x="1253541" y="1829476"/>
            <a:ext cx="1869336" cy="436177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6" name="Connecteur droit 7"/>
          <p:cNvCxnSpPr/>
          <p:nvPr/>
        </p:nvCxnSpPr>
        <p:spPr>
          <a:xfrm flipV="1">
            <a:off x="0" y="1390098"/>
            <a:ext cx="305610" cy="146944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7" name="Connecteur droit 8"/>
          <p:cNvCxnSpPr/>
          <p:nvPr/>
        </p:nvCxnSpPr>
        <p:spPr>
          <a:xfrm>
            <a:off x="806711" y="0"/>
            <a:ext cx="197693" cy="58976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8" name="Connecteur droit 6"/>
          <p:cNvCxnSpPr/>
          <p:nvPr/>
        </p:nvCxnSpPr>
        <p:spPr>
          <a:xfrm flipV="1">
            <a:off x="2083698" y="-174714"/>
            <a:ext cx="2743200" cy="1175661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sp>
        <p:nvSpPr>
          <p:cNvPr id="9" name="Forme libre 54"/>
          <p:cNvSpPr/>
          <p:nvPr/>
        </p:nvSpPr>
        <p:spPr>
          <a:xfrm rot="10799991">
            <a:off x="-19056" y="19055"/>
            <a:ext cx="1006498" cy="1537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6495"/>
              <a:gd name="f7" fmla="val 1537044"/>
              <a:gd name="f8" fmla="val 199783"/>
              <a:gd name="f9" fmla="val 1067018"/>
              <a:gd name="f10" fmla="val 50101"/>
              <a:gd name="f11" fmla="val 1051756"/>
              <a:gd name="f12" fmla="val 455359"/>
              <a:gd name="f13" fmla="val 911363"/>
              <a:gd name="f14" fmla="val 729025"/>
              <a:gd name="f15" fmla="val 592680"/>
              <a:gd name="f16" fmla="val 747997"/>
              <a:gd name="f17" fmla="val 277766"/>
              <a:gd name="f18" fmla="val 747986"/>
              <a:gd name="f19" fmla="val 273563"/>
              <a:gd name="f20" fmla="val 755052"/>
              <a:gd name="f21" fmla="val 234697"/>
              <a:gd name="f22" fmla="val 755547"/>
              <a:gd name="f23" fmla="val 192016"/>
              <a:gd name="f24" fmla="val 756041"/>
              <a:gd name="f25" fmla="val 149334"/>
              <a:gd name="f26" fmla="val 756536"/>
              <a:gd name="f27" fmla="val 106653"/>
              <a:gd name="f28" fmla="+- 0 0 -90"/>
              <a:gd name="f29" fmla="*/ f3 1 1006495"/>
              <a:gd name="f30" fmla="*/ f4 1 1537044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006495"/>
              <a:gd name="f39" fmla="*/ f35 1 1537044"/>
              <a:gd name="f40" fmla="*/ 1006495 f36 1"/>
              <a:gd name="f41" fmla="*/ 1537044 f35 1"/>
              <a:gd name="f42" fmla="*/ 199783 f36 1"/>
              <a:gd name="f43" fmla="*/ 0 f36 1"/>
              <a:gd name="f44" fmla="*/ 1067018 f35 1"/>
              <a:gd name="f45" fmla="*/ 50101 f36 1"/>
              <a:gd name="f46" fmla="*/ 1051756 f35 1"/>
              <a:gd name="f47" fmla="*/ 747997 f36 1"/>
              <a:gd name="f48" fmla="*/ 277766 f35 1"/>
              <a:gd name="f49" fmla="*/ 747986 f36 1"/>
              <a:gd name="f50" fmla="*/ 273563 f35 1"/>
              <a:gd name="f51" fmla="*/ 755052 f36 1"/>
              <a:gd name="f52" fmla="*/ 234697 f35 1"/>
              <a:gd name="f53" fmla="*/ 756536 f36 1"/>
              <a:gd name="f54" fmla="*/ 106653 f35 1"/>
              <a:gd name="f55" fmla="*/ 0 f35 1"/>
              <a:gd name="f56" fmla="+- f37 0 f1"/>
              <a:gd name="f57" fmla="*/ f40 1 1006495"/>
              <a:gd name="f58" fmla="*/ f41 1 1537044"/>
              <a:gd name="f59" fmla="*/ f42 1 1006495"/>
              <a:gd name="f60" fmla="*/ f43 1 1006495"/>
              <a:gd name="f61" fmla="*/ f44 1 1537044"/>
              <a:gd name="f62" fmla="*/ f45 1 1006495"/>
              <a:gd name="f63" fmla="*/ f46 1 1537044"/>
              <a:gd name="f64" fmla="*/ f47 1 1006495"/>
              <a:gd name="f65" fmla="*/ f48 1 1537044"/>
              <a:gd name="f66" fmla="*/ f49 1 1006495"/>
              <a:gd name="f67" fmla="*/ f50 1 1537044"/>
              <a:gd name="f68" fmla="*/ f51 1 1006495"/>
              <a:gd name="f69" fmla="*/ f52 1 1537044"/>
              <a:gd name="f70" fmla="*/ f53 1 1006495"/>
              <a:gd name="f71" fmla="*/ f54 1 1537044"/>
              <a:gd name="f72" fmla="*/ f55 1 1537044"/>
              <a:gd name="f73" fmla="*/ f31 1 f38"/>
              <a:gd name="f74" fmla="*/ f32 1 f38"/>
              <a:gd name="f75" fmla="*/ f31 1 f39"/>
              <a:gd name="f76" fmla="*/ f33 1 f39"/>
              <a:gd name="f77" fmla="*/ f57 1 f38"/>
              <a:gd name="f78" fmla="*/ f58 1 f39"/>
              <a:gd name="f79" fmla="*/ f59 1 f38"/>
              <a:gd name="f80" fmla="*/ f60 1 f38"/>
              <a:gd name="f81" fmla="*/ f61 1 f39"/>
              <a:gd name="f82" fmla="*/ f62 1 f38"/>
              <a:gd name="f83" fmla="*/ f63 1 f39"/>
              <a:gd name="f84" fmla="*/ f64 1 f38"/>
              <a:gd name="f85" fmla="*/ f65 1 f39"/>
              <a:gd name="f86" fmla="*/ f66 1 f38"/>
              <a:gd name="f87" fmla="*/ f67 1 f39"/>
              <a:gd name="f88" fmla="*/ f68 1 f38"/>
              <a:gd name="f89" fmla="*/ f69 1 f39"/>
              <a:gd name="f90" fmla="*/ f70 1 f38"/>
              <a:gd name="f91" fmla="*/ f71 1 f39"/>
              <a:gd name="f92" fmla="*/ f72 1 f39"/>
              <a:gd name="f93" fmla="*/ f73 f29 1"/>
              <a:gd name="f94" fmla="*/ f74 f29 1"/>
              <a:gd name="f95" fmla="*/ f76 f30 1"/>
              <a:gd name="f96" fmla="*/ f75 f30 1"/>
              <a:gd name="f97" fmla="*/ f77 f29 1"/>
              <a:gd name="f98" fmla="*/ f78 f30 1"/>
              <a:gd name="f99" fmla="*/ f79 f29 1"/>
              <a:gd name="f100" fmla="*/ f80 f29 1"/>
              <a:gd name="f101" fmla="*/ f81 f30 1"/>
              <a:gd name="f102" fmla="*/ f82 f29 1"/>
              <a:gd name="f103" fmla="*/ f83 f30 1"/>
              <a:gd name="f104" fmla="*/ f84 f29 1"/>
              <a:gd name="f105" fmla="*/ f85 f30 1"/>
              <a:gd name="f106" fmla="*/ f86 f29 1"/>
              <a:gd name="f107" fmla="*/ f87 f30 1"/>
              <a:gd name="f108" fmla="*/ f88 f29 1"/>
              <a:gd name="f109" fmla="*/ f89 f30 1"/>
              <a:gd name="f110" fmla="*/ f90 f29 1"/>
              <a:gd name="f111" fmla="*/ f91 f30 1"/>
              <a:gd name="f112" fmla="*/ f9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7" y="f98"/>
              </a:cxn>
              <a:cxn ang="f56">
                <a:pos x="f99" y="f98"/>
              </a:cxn>
              <a:cxn ang="f56">
                <a:pos x="f100" y="f101"/>
              </a:cxn>
              <a:cxn ang="f56">
                <a:pos x="f102" y="f103"/>
              </a:cxn>
              <a:cxn ang="f56">
                <a:pos x="f104" y="f105"/>
              </a:cxn>
              <a:cxn ang="f56">
                <a:pos x="f106" y="f107"/>
              </a:cxn>
              <a:cxn ang="f56">
                <a:pos x="f108" y="f109"/>
              </a:cxn>
              <a:cxn ang="f56">
                <a:pos x="f110" y="f111"/>
              </a:cxn>
              <a:cxn ang="f56">
                <a:pos x="f97" y="f112"/>
              </a:cxn>
            </a:cxnLst>
            <a:rect l="f93" t="f96" r="f94" b="f95"/>
            <a:pathLst>
              <a:path w="1006495" h="1537044">
                <a:moveTo>
                  <a:pt x="f6" y="f7"/>
                </a:moveTo>
                <a:lnTo>
                  <a:pt x="f8" y="f7"/>
                </a:lnTo>
                <a:lnTo>
                  <a:pt x="f5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lnTo>
                  <a:pt x="f20" y="f21"/>
                </a:lnTo>
                <a:cubicBezTo>
                  <a:pt x="f22" y="f23"/>
                  <a:pt x="f24" y="f25"/>
                  <a:pt x="f26" y="f27"/>
                </a:cubicBezTo>
                <a:lnTo>
                  <a:pt x="f6" y="f5"/>
                </a:lnTo>
                <a:close/>
              </a:path>
            </a:pathLst>
          </a:custGeom>
          <a:solidFill>
            <a:srgbClr val="FF66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Forme libre 53"/>
          <p:cNvSpPr/>
          <p:nvPr/>
        </p:nvSpPr>
        <p:spPr>
          <a:xfrm rot="16200004">
            <a:off x="2114802" y="-1282497"/>
            <a:ext cx="974183" cy="3549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4188"/>
              <a:gd name="f7" fmla="val 3549140"/>
              <a:gd name="f8" fmla="val 1265965"/>
              <a:gd name="f9" fmla="val 117748"/>
              <a:gd name="f10" fmla="val 1242136"/>
              <a:gd name="f11" fmla="val 467914"/>
              <a:gd name="f12" fmla="val 1120828"/>
              <a:gd name="f13" fmla="val 632811"/>
              <a:gd name="f14" fmla="val 665677"/>
              <a:gd name="f15" fmla="val 509680"/>
              <a:gd name="f16" fmla="val 198276"/>
              <a:gd name="f17" fmla="val 509659"/>
              <a:gd name="f18" fmla="val 198206"/>
              <a:gd name="f19" fmla="+- 0 0 -90"/>
              <a:gd name="f20" fmla="*/ f3 1 974188"/>
              <a:gd name="f21" fmla="*/ f4 1 3549140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974188"/>
              <a:gd name="f30" fmla="*/ f26 1 3549140"/>
              <a:gd name="f31" fmla="*/ 974188 f27 1"/>
              <a:gd name="f32" fmla="*/ 0 f26 1"/>
              <a:gd name="f33" fmla="*/ 3549140 f26 1"/>
              <a:gd name="f34" fmla="*/ 0 f27 1"/>
              <a:gd name="f35" fmla="*/ 1265965 f26 1"/>
              <a:gd name="f36" fmla="*/ 117748 f27 1"/>
              <a:gd name="f37" fmla="*/ 1242136 f26 1"/>
              <a:gd name="f38" fmla="*/ 509680 f27 1"/>
              <a:gd name="f39" fmla="*/ 198276 f26 1"/>
              <a:gd name="f40" fmla="*/ 509659 f27 1"/>
              <a:gd name="f41" fmla="*/ 198206 f26 1"/>
              <a:gd name="f42" fmla="+- f28 0 f1"/>
              <a:gd name="f43" fmla="*/ f31 1 974188"/>
              <a:gd name="f44" fmla="*/ f32 1 3549140"/>
              <a:gd name="f45" fmla="*/ f33 1 3549140"/>
              <a:gd name="f46" fmla="*/ f34 1 974188"/>
              <a:gd name="f47" fmla="*/ f35 1 3549140"/>
              <a:gd name="f48" fmla="*/ f36 1 974188"/>
              <a:gd name="f49" fmla="*/ f37 1 3549140"/>
              <a:gd name="f50" fmla="*/ f38 1 974188"/>
              <a:gd name="f51" fmla="*/ f39 1 3549140"/>
              <a:gd name="f52" fmla="*/ f40 1 974188"/>
              <a:gd name="f53" fmla="*/ f41 1 3549140"/>
              <a:gd name="f54" fmla="*/ f22 1 f29"/>
              <a:gd name="f55" fmla="*/ f23 1 f29"/>
              <a:gd name="f56" fmla="*/ f22 1 f30"/>
              <a:gd name="f57" fmla="*/ f24 1 f30"/>
              <a:gd name="f58" fmla="*/ f43 1 f29"/>
              <a:gd name="f59" fmla="*/ f44 1 f30"/>
              <a:gd name="f60" fmla="*/ f45 1 f30"/>
              <a:gd name="f61" fmla="*/ f46 1 f29"/>
              <a:gd name="f62" fmla="*/ f47 1 f30"/>
              <a:gd name="f63" fmla="*/ f48 1 f29"/>
              <a:gd name="f64" fmla="*/ f49 1 f30"/>
              <a:gd name="f65" fmla="*/ f50 1 f29"/>
              <a:gd name="f66" fmla="*/ f51 1 f30"/>
              <a:gd name="f67" fmla="*/ f52 1 f29"/>
              <a:gd name="f68" fmla="*/ f53 1 f30"/>
              <a:gd name="f69" fmla="*/ f54 f20 1"/>
              <a:gd name="f70" fmla="*/ f55 f20 1"/>
              <a:gd name="f71" fmla="*/ f57 f21 1"/>
              <a:gd name="f72" fmla="*/ f56 f21 1"/>
              <a:gd name="f73" fmla="*/ f58 f20 1"/>
              <a:gd name="f74" fmla="*/ f59 f21 1"/>
              <a:gd name="f75" fmla="*/ f60 f21 1"/>
              <a:gd name="f76" fmla="*/ f61 f20 1"/>
              <a:gd name="f77" fmla="*/ f62 f21 1"/>
              <a:gd name="f78" fmla="*/ f63 f20 1"/>
              <a:gd name="f79" fmla="*/ f64 f21 1"/>
              <a:gd name="f80" fmla="*/ f65 f20 1"/>
              <a:gd name="f81" fmla="*/ f66 f21 1"/>
              <a:gd name="f82" fmla="*/ f67 f20 1"/>
              <a:gd name="f83" fmla="*/ f6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73" y="f74"/>
              </a:cxn>
              <a:cxn ang="f42">
                <a:pos x="f73" y="f75"/>
              </a:cxn>
              <a:cxn ang="f42">
                <a:pos x="f76" y="f77"/>
              </a:cxn>
              <a:cxn ang="f42">
                <a:pos x="f78" y="f79"/>
              </a:cxn>
              <a:cxn ang="f42">
                <a:pos x="f80" y="f81"/>
              </a:cxn>
              <a:cxn ang="f42">
                <a:pos x="f82" y="f83"/>
              </a:cxn>
            </a:cxnLst>
            <a:rect l="f69" t="f72" r="f70" b="f71"/>
            <a:pathLst>
              <a:path w="974188" h="3549140">
                <a:moveTo>
                  <a:pt x="f6" y="f5"/>
                </a:moveTo>
                <a:lnTo>
                  <a:pt x="f6" y="f7"/>
                </a:lnTo>
                <a:lnTo>
                  <a:pt x="f5" y="f8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Forme libre 55"/>
          <p:cNvSpPr/>
          <p:nvPr/>
        </p:nvSpPr>
        <p:spPr>
          <a:xfrm rot="5400013">
            <a:off x="-933686" y="2388559"/>
            <a:ext cx="5022406" cy="31931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36368"/>
              <a:gd name="f7" fmla="val 3193146"/>
              <a:gd name="f8" fmla="val 2928096"/>
              <a:gd name="f9" fmla="val 33826"/>
              <a:gd name="f10" fmla="val 2918874"/>
              <a:gd name="f11" fmla="val 360648"/>
              <a:gd name="f12" fmla="val 2805654"/>
              <a:gd name="f13" fmla="val 526080"/>
              <a:gd name="f14" fmla="val 2401618"/>
              <a:gd name="f15" fmla="val 446575"/>
              <a:gd name="f16" fmla="val 1968236"/>
              <a:gd name="f17" fmla="val 443292"/>
              <a:gd name="f18" fmla="val 1955804"/>
              <a:gd name="f19" fmla="val 4729205"/>
              <a:gd name="f20" fmla="val 109560"/>
              <a:gd name="f21" fmla="val 73318"/>
              <a:gd name="f22" fmla="val 69476"/>
              <a:gd name="f23" fmla="val 3179257"/>
              <a:gd name="f24" fmla="val 122516"/>
              <a:gd name="f25" fmla="val 17280"/>
              <a:gd name="f26" fmla="val 2929298"/>
              <a:gd name="f27" fmla="val 278"/>
              <a:gd name="f28" fmla="val 2929098"/>
              <a:gd name="f29" fmla="+- 0 0 -90"/>
              <a:gd name="f30" fmla="*/ f3 1 4736368"/>
              <a:gd name="f31" fmla="*/ f4 1 319314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4736368"/>
              <a:gd name="f40" fmla="*/ f36 1 3193146"/>
              <a:gd name="f41" fmla="*/ 0 f37 1"/>
              <a:gd name="f42" fmla="*/ 2928096 f36 1"/>
              <a:gd name="f43" fmla="*/ 33826 f37 1"/>
              <a:gd name="f44" fmla="*/ 2918874 f36 1"/>
              <a:gd name="f45" fmla="*/ 446575 f37 1"/>
              <a:gd name="f46" fmla="*/ 1968236 f36 1"/>
              <a:gd name="f47" fmla="*/ 443292 f37 1"/>
              <a:gd name="f48" fmla="*/ 1955804 f36 1"/>
              <a:gd name="f49" fmla="*/ 4729205 f37 1"/>
              <a:gd name="f50" fmla="*/ 109560 f36 1"/>
              <a:gd name="f51" fmla="*/ 0 f36 1"/>
              <a:gd name="f52" fmla="*/ 4736368 f37 1"/>
              <a:gd name="f53" fmla="*/ 3193146 f36 1"/>
              <a:gd name="f54" fmla="*/ 73318 f37 1"/>
              <a:gd name="f55" fmla="*/ 69476 f37 1"/>
              <a:gd name="f56" fmla="*/ 3179257 f36 1"/>
              <a:gd name="f57" fmla="*/ 122516 f37 1"/>
              <a:gd name="f58" fmla="*/ 17280 f37 1"/>
              <a:gd name="f59" fmla="*/ 2929298 f36 1"/>
              <a:gd name="f60" fmla="*/ 278 f37 1"/>
              <a:gd name="f61" fmla="*/ 2929098 f36 1"/>
              <a:gd name="f62" fmla="+- f38 0 f1"/>
              <a:gd name="f63" fmla="*/ f41 1 4736368"/>
              <a:gd name="f64" fmla="*/ f42 1 3193146"/>
              <a:gd name="f65" fmla="*/ f43 1 4736368"/>
              <a:gd name="f66" fmla="*/ f44 1 3193146"/>
              <a:gd name="f67" fmla="*/ f45 1 4736368"/>
              <a:gd name="f68" fmla="*/ f46 1 3193146"/>
              <a:gd name="f69" fmla="*/ f47 1 4736368"/>
              <a:gd name="f70" fmla="*/ f48 1 3193146"/>
              <a:gd name="f71" fmla="*/ f49 1 4736368"/>
              <a:gd name="f72" fmla="*/ f50 1 3193146"/>
              <a:gd name="f73" fmla="*/ f51 1 3193146"/>
              <a:gd name="f74" fmla="*/ f52 1 4736368"/>
              <a:gd name="f75" fmla="*/ f53 1 3193146"/>
              <a:gd name="f76" fmla="*/ f54 1 4736368"/>
              <a:gd name="f77" fmla="*/ f55 1 4736368"/>
              <a:gd name="f78" fmla="*/ f56 1 3193146"/>
              <a:gd name="f79" fmla="*/ f57 1 4736368"/>
              <a:gd name="f80" fmla="*/ f58 1 4736368"/>
              <a:gd name="f81" fmla="*/ f59 1 3193146"/>
              <a:gd name="f82" fmla="*/ f60 1 4736368"/>
              <a:gd name="f83" fmla="*/ f61 1 3193146"/>
              <a:gd name="f84" fmla="*/ f32 1 f39"/>
              <a:gd name="f85" fmla="*/ f33 1 f39"/>
              <a:gd name="f86" fmla="*/ f32 1 f40"/>
              <a:gd name="f87" fmla="*/ f34 1 f40"/>
              <a:gd name="f88" fmla="*/ f63 1 f39"/>
              <a:gd name="f89" fmla="*/ f64 1 f40"/>
              <a:gd name="f90" fmla="*/ f65 1 f39"/>
              <a:gd name="f91" fmla="*/ f66 1 f40"/>
              <a:gd name="f92" fmla="*/ f67 1 f39"/>
              <a:gd name="f93" fmla="*/ f68 1 f40"/>
              <a:gd name="f94" fmla="*/ f69 1 f39"/>
              <a:gd name="f95" fmla="*/ f70 1 f40"/>
              <a:gd name="f96" fmla="*/ f71 1 f39"/>
              <a:gd name="f97" fmla="*/ f72 1 f40"/>
              <a:gd name="f98" fmla="*/ f73 1 f40"/>
              <a:gd name="f99" fmla="*/ f74 1 f39"/>
              <a:gd name="f100" fmla="*/ f75 1 f40"/>
              <a:gd name="f101" fmla="*/ f76 1 f39"/>
              <a:gd name="f102" fmla="*/ f77 1 f39"/>
              <a:gd name="f103" fmla="*/ f78 1 f40"/>
              <a:gd name="f104" fmla="*/ f79 1 f39"/>
              <a:gd name="f105" fmla="*/ f80 1 f39"/>
              <a:gd name="f106" fmla="*/ f81 1 f40"/>
              <a:gd name="f107" fmla="*/ f82 1 f39"/>
              <a:gd name="f108" fmla="*/ f83 1 f40"/>
              <a:gd name="f109" fmla="*/ f84 f30 1"/>
              <a:gd name="f110" fmla="*/ f85 f30 1"/>
              <a:gd name="f111" fmla="*/ f87 f31 1"/>
              <a:gd name="f112" fmla="*/ f86 f31 1"/>
              <a:gd name="f113" fmla="*/ f88 f30 1"/>
              <a:gd name="f114" fmla="*/ f89 f31 1"/>
              <a:gd name="f115" fmla="*/ f90 f30 1"/>
              <a:gd name="f116" fmla="*/ f91 f31 1"/>
              <a:gd name="f117" fmla="*/ f92 f30 1"/>
              <a:gd name="f118" fmla="*/ f93 f31 1"/>
              <a:gd name="f119" fmla="*/ f94 f30 1"/>
              <a:gd name="f120" fmla="*/ f95 f31 1"/>
              <a:gd name="f121" fmla="*/ f96 f30 1"/>
              <a:gd name="f122" fmla="*/ f97 f31 1"/>
              <a:gd name="f123" fmla="*/ f98 f31 1"/>
              <a:gd name="f124" fmla="*/ f99 f30 1"/>
              <a:gd name="f125" fmla="*/ f100 f31 1"/>
              <a:gd name="f126" fmla="*/ f101 f30 1"/>
              <a:gd name="f127" fmla="*/ f102 f30 1"/>
              <a:gd name="f128" fmla="*/ f103 f31 1"/>
              <a:gd name="f129" fmla="*/ f104 f30 1"/>
              <a:gd name="f130" fmla="*/ f105 f30 1"/>
              <a:gd name="f131" fmla="*/ f106 f31 1"/>
              <a:gd name="f132" fmla="*/ f107 f30 1"/>
              <a:gd name="f133" fmla="*/ f10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113" y="f114"/>
              </a:cxn>
              <a:cxn ang="f62">
                <a:pos x="f115" y="f116"/>
              </a:cxn>
              <a:cxn ang="f62">
                <a:pos x="f117" y="f118"/>
              </a:cxn>
              <a:cxn ang="f62">
                <a:pos x="f119" y="f120"/>
              </a:cxn>
              <a:cxn ang="f62">
                <a:pos x="f121" y="f122"/>
              </a:cxn>
              <a:cxn ang="f62">
                <a:pos x="f121" y="f123"/>
              </a:cxn>
              <a:cxn ang="f62">
                <a:pos x="f124" y="f123"/>
              </a:cxn>
              <a:cxn ang="f62">
                <a:pos x="f124" y="f125"/>
              </a:cxn>
              <a:cxn ang="f62">
                <a:pos x="f126" y="f125"/>
              </a:cxn>
              <a:cxn ang="f62">
                <a:pos x="f127" y="f128"/>
              </a:cxn>
              <a:cxn ang="f62">
                <a:pos x="f129" y="f128"/>
              </a:cxn>
              <a:cxn ang="f62">
                <a:pos x="f130" y="f131"/>
              </a:cxn>
              <a:cxn ang="f62">
                <a:pos x="f132" y="f133"/>
              </a:cxn>
            </a:cxnLst>
            <a:rect l="f109" t="f112" r="f110" b="f111"/>
            <a:pathLst>
              <a:path w="4736368" h="3193146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lnTo>
                  <a:pt x="f19" y="f20"/>
                </a:lnTo>
                <a:lnTo>
                  <a:pt x="f19" y="f5"/>
                </a:lnTo>
                <a:lnTo>
                  <a:pt x="f6" y="f5"/>
                </a:lnTo>
                <a:lnTo>
                  <a:pt x="f6" y="f7"/>
                </a:lnTo>
                <a:lnTo>
                  <a:pt x="f21" y="f7"/>
                </a:lnTo>
                <a:lnTo>
                  <a:pt x="f22" y="f23"/>
                </a:lnTo>
                <a:lnTo>
                  <a:pt x="f24" y="f23"/>
                </a:lnTo>
                <a:lnTo>
                  <a:pt x="f25" y="f26"/>
                </a:lnTo>
                <a:lnTo>
                  <a:pt x="f27" y="f28"/>
                </a:lnTo>
                <a:close/>
              </a:path>
            </a:pathLst>
          </a:custGeom>
          <a:solidFill>
            <a:srgbClr val="04FC1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 : coins arrondis 1"/>
          <p:cNvSpPr/>
          <p:nvPr/>
        </p:nvSpPr>
        <p:spPr>
          <a:xfrm>
            <a:off x="3616657" y="2345025"/>
            <a:ext cx="6851176" cy="198088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R="0" lvl="0" algn="ctr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200" b="1" i="1" u="none" strike="noStrike" kern="1200" cap="none" spc="0" baseline="0" dirty="0" smtClean="0">
                <a:solidFill>
                  <a:srgbClr val="B30D29"/>
                </a:solidFill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Conclusion générale</a:t>
            </a:r>
            <a:endParaRPr lang="fr-FR" sz="7200" b="1" i="0" u="none" strike="noStrike" kern="1200" cap="none" spc="0" baseline="0" dirty="0">
              <a:solidFill>
                <a:srgbClr val="000000"/>
              </a:solidFill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4" name="Picture 2" descr="Résultat de recherche d'images pour &quot;LES CHOIX STRATéGIQUE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4" y="432591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clusion génér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74" y="75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89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fr-F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6459053" y="163096"/>
            <a:ext cx="5642141" cy="500043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Aperçu du déploiement de la stratégie</a:t>
            </a:r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3485485" y="1286507"/>
            <a:ext cx="7148219" cy="1697355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200" b="1" i="1" dirty="0" smtClean="0">
                <a:latin typeface="Palatino Linotype" panose="02040502050505030304" pitchFamily="18" charset="0"/>
                <a:ea typeface="Calibri" panose="020F0502020204030204" pitchFamily="34" charset="0"/>
              </a:rPr>
              <a:t>Le </a:t>
            </a:r>
            <a:r>
              <a:rPr lang="fr-FR" sz="2200" b="1" i="1" dirty="0">
                <a:latin typeface="Palatino Linotype" panose="02040502050505030304" pitchFamily="18" charset="0"/>
                <a:ea typeface="Calibri" panose="020F0502020204030204" pitchFamily="34" charset="0"/>
              </a:rPr>
              <a:t>déploiement de la stratégie consiste à mettre en œuvre les plans stratégiques d'une organisation pour atteindre ses objectifs à long terme. </a:t>
            </a:r>
            <a:endParaRPr lang="fr-FR" sz="2200" b="1" i="1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5DF4C07-7EC8-40A7-B9A2-239DF61C3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avec coins rognés du même côté 15">
            <a:extLst>
              <a:ext uri="{FF2B5EF4-FFF2-40B4-BE49-F238E27FC236}">
                <a16:creationId xmlns:a16="http://schemas.microsoft.com/office/drawing/2014/main" id="{BFAA4982-0E40-4877-BCD2-23D1F6ABB9C2}"/>
              </a:ext>
            </a:extLst>
          </p:cNvPr>
          <p:cNvSpPr/>
          <p:nvPr/>
        </p:nvSpPr>
        <p:spPr>
          <a:xfrm>
            <a:off x="3620243" y="3363485"/>
            <a:ext cx="7148219" cy="1572458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latin typeface="Palatino Linotype" panose="02040502050505030304" pitchFamily="18" charset="0"/>
                <a:ea typeface="Calibri" panose="020F0502020204030204" pitchFamily="34" charset="0"/>
              </a:rPr>
              <a:t>Cela implique de traduire les objectifs stratégiques en actions concrètes à tous les niveaux de l'entreprise, assurant ainsi l'alignement des activités sur la stratégie globale.</a:t>
            </a:r>
            <a:endParaRPr lang="fr-FR" sz="2200" b="1" i="1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4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75" y="94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fr-F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Définition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92005" y="1151234"/>
            <a:ext cx="9607848" cy="19713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100" b="1" dirty="0">
                <a:latin typeface="Cambria" pitchFamily="18" charset="0"/>
                <a:ea typeface="Calibri" panose="020F0502020204030204" pitchFamily="34" charset="0"/>
              </a:rPr>
              <a:t>Le déploiement de stratégie permet de </a:t>
            </a:r>
            <a:r>
              <a:rPr lang="fr-FR" sz="2100" b="1" i="1" u="sng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</a:rPr>
              <a:t>TRANSFORMER LA VISION DU CHEF D’ENTREPRISE EN ACTIONS DE TERRAIN CONCRÈTES</a:t>
            </a:r>
            <a:r>
              <a:rPr lang="fr-FR" sz="2100" b="1" dirty="0">
                <a:latin typeface="Cambria" pitchFamily="18" charset="0"/>
                <a:ea typeface="Calibri" panose="020F0502020204030204" pitchFamily="34" charset="0"/>
              </a:rPr>
              <a:t>, qui font avancer l’entreprise vers cette vision. Ainsi, il consiste en une cascade d’actions, selon un processus précis. </a:t>
            </a:r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13B3170E-1EE7-4824-88AB-FDC353EE25F4}"/>
              </a:ext>
            </a:extLst>
          </p:cNvPr>
          <p:cNvSpPr/>
          <p:nvPr/>
        </p:nvSpPr>
        <p:spPr>
          <a:xfrm rot="5400000">
            <a:off x="2388372" y="3190772"/>
            <a:ext cx="1296537" cy="1135994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24A2DFF-B168-4FA2-8C38-6A1E4C6AF754}"/>
              </a:ext>
            </a:extLst>
          </p:cNvPr>
          <p:cNvSpPr/>
          <p:nvPr/>
        </p:nvSpPr>
        <p:spPr>
          <a:xfrm>
            <a:off x="3619546" y="3495786"/>
            <a:ext cx="8480307" cy="19713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100" b="1" dirty="0">
                <a:latin typeface="Cambria" pitchFamily="18" charset="0"/>
                <a:ea typeface="Calibri" panose="020F0502020204030204" pitchFamily="34" charset="0"/>
              </a:rPr>
              <a:t>Une fois que le manager défini sa stratégie, il est primordial de la partager au plus bas niveau et auprès de l’ensemble des acteurs de l’entreprise. En effet, </a:t>
            </a:r>
            <a:r>
              <a:rPr lang="fr-FR" sz="2100" b="1" i="1" u="sng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</a:rPr>
              <a:t>LA MEILLEURE STRATÉGIE AU MONDE N’AURA AUCUN IMPACT SI ELLE N’EST PAS EXÉCUTÉE.</a:t>
            </a:r>
          </a:p>
        </p:txBody>
      </p:sp>
      <p:pic>
        <p:nvPicPr>
          <p:cNvPr id="2" name="4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13" y="433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1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fr-F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Techniques de mise en œuvre de la stratégie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74095" y="1281598"/>
            <a:ext cx="74438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alatino Linotype" panose="02040502050505030304" pitchFamily="18" charset="0"/>
              </a:rPr>
              <a:t>Alignement sur la mission, la vision et les valeurs;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effectLst/>
              <a:latin typeface="Palatino Linotype" panose="0204050205050503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764318" y="2416450"/>
            <a:ext cx="68536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alatino Linotype" panose="02040502050505030304" pitchFamily="18" charset="0"/>
              </a:rPr>
              <a:t>Élaboration et communication de la stratégie;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effectLst/>
              <a:latin typeface="Palatino Linotype" panose="0204050205050503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461025" y="3452866"/>
            <a:ext cx="3795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alatino Linotype" panose="02040502050505030304" pitchFamily="18" charset="0"/>
              </a:rPr>
              <a:t>Mise en œuvre efficace;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effectLst/>
              <a:latin typeface="Palatino Linotype" panose="02040502050505030304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854871" y="4765440"/>
            <a:ext cx="44243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alatino Linotype" panose="02040502050505030304" pitchFamily="18" charset="0"/>
              </a:rPr>
              <a:t>Surveillance et ajustement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effectLst/>
              <a:latin typeface="Palatino Linotype" panose="02040502050505030304" pitchFamily="18" charset="0"/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>
            <a:off x="2332458" y="1483133"/>
            <a:ext cx="660548" cy="95494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courbée vers la droite 25"/>
          <p:cNvSpPr/>
          <p:nvPr/>
        </p:nvSpPr>
        <p:spPr>
          <a:xfrm>
            <a:off x="2869432" y="2793619"/>
            <a:ext cx="660548" cy="95494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a droite 26"/>
          <p:cNvSpPr/>
          <p:nvPr/>
        </p:nvSpPr>
        <p:spPr>
          <a:xfrm>
            <a:off x="3745559" y="4109003"/>
            <a:ext cx="660548" cy="95494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4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75" y="45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fr-F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Conditions préalables à la mise en œuvre de la stratégie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24A2DFF-B168-4FA2-8C38-6A1E4C6AF754}"/>
              </a:ext>
            </a:extLst>
          </p:cNvPr>
          <p:cNvSpPr/>
          <p:nvPr/>
        </p:nvSpPr>
        <p:spPr>
          <a:xfrm>
            <a:off x="2464624" y="1117886"/>
            <a:ext cx="958670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sz="2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1) Institutionnalisation de la stratégie : </a:t>
            </a:r>
            <a:r>
              <a:rPr lang="fr-FR" sz="2200" b="1" dirty="0">
                <a:latin typeface="Palatino Linotype" panose="02040502050505030304" pitchFamily="18" charset="0"/>
              </a:rPr>
              <a:t>Tout d'abord la stratégie est à institutionnaliser, dans le sens où celui qui l'a formulée doit la </a:t>
            </a:r>
            <a:r>
              <a:rPr lang="fr-FR" sz="2000" b="1" dirty="0">
                <a:latin typeface="Palatino Linotype" panose="02040502050505030304" pitchFamily="18" charset="0"/>
              </a:rPr>
              <a:t>promouvoir</a:t>
            </a:r>
            <a:r>
              <a:rPr lang="fr-FR" sz="2200" b="1" dirty="0">
                <a:latin typeface="Palatino Linotype" panose="02040502050505030304" pitchFamily="18" charset="0"/>
              </a:rPr>
              <a:t> ou la défendre devant les membres.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A9502-7B6B-4860-A021-17EBCAC1526C}"/>
              </a:ext>
            </a:extLst>
          </p:cNvPr>
          <p:cNvSpPr/>
          <p:nvPr/>
        </p:nvSpPr>
        <p:spPr>
          <a:xfrm>
            <a:off x="2347794" y="2544156"/>
            <a:ext cx="9586706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2) Développer un climat organisationnel approprié : </a:t>
            </a:r>
            <a:r>
              <a:rPr lang="fr-FR" sz="2000" b="1" dirty="0">
                <a:latin typeface="Palatino Linotype" panose="02040502050505030304" pitchFamily="18" charset="0"/>
              </a:rPr>
              <a:t>Le climat organisationnel implique les composantes de l'environnement interne, qui comprend la coopération, le développement du personnel, le degré d'engagement et de détermination, l'efficacité, etc., qui convertit l'objectif en résultats.</a:t>
            </a:r>
          </a:p>
        </p:txBody>
      </p:sp>
      <p:sp>
        <p:nvSpPr>
          <p:cNvPr id="19" name="Flèche : courbe vers la droite 18">
            <a:extLst>
              <a:ext uri="{FF2B5EF4-FFF2-40B4-BE49-F238E27FC236}">
                <a16:creationId xmlns:a16="http://schemas.microsoft.com/office/drawing/2014/main" id="{1E6D8556-7142-4C92-A758-F4A45558B25F}"/>
              </a:ext>
            </a:extLst>
          </p:cNvPr>
          <p:cNvSpPr/>
          <p:nvPr/>
        </p:nvSpPr>
        <p:spPr>
          <a:xfrm>
            <a:off x="1270992" y="1795666"/>
            <a:ext cx="986743" cy="1384995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32382-6427-4906-A0F1-309D032BF612}"/>
              </a:ext>
            </a:extLst>
          </p:cNvPr>
          <p:cNvSpPr/>
          <p:nvPr/>
        </p:nvSpPr>
        <p:spPr>
          <a:xfrm>
            <a:off x="3542601" y="4365660"/>
            <a:ext cx="82767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3) Formulation des plans d'exploitation : </a:t>
            </a:r>
            <a:r>
              <a:rPr lang="fr-FR" sz="2000" b="1" dirty="0">
                <a:latin typeface="Palatino Linotype" panose="02040502050505030304" pitchFamily="18" charset="0"/>
              </a:rPr>
              <a:t>Les plans d'exploitation font référence aux plans d'action, aux décisions et aux programmes, qui ont lieu régulièrement, dans différentes parties de l'entreprise. </a:t>
            </a:r>
          </a:p>
        </p:txBody>
      </p:sp>
      <p:sp>
        <p:nvSpPr>
          <p:cNvPr id="23" name="Flèche : angle droit 22">
            <a:extLst>
              <a:ext uri="{FF2B5EF4-FFF2-40B4-BE49-F238E27FC236}">
                <a16:creationId xmlns:a16="http://schemas.microsoft.com/office/drawing/2014/main" id="{82666CA1-DDED-432D-91DF-A9BFB28C6266}"/>
              </a:ext>
            </a:extLst>
          </p:cNvPr>
          <p:cNvSpPr/>
          <p:nvPr/>
        </p:nvSpPr>
        <p:spPr>
          <a:xfrm rot="5400000">
            <a:off x="2657507" y="3947267"/>
            <a:ext cx="1015665" cy="754523"/>
          </a:xfrm>
          <a:prstGeom prst="bent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4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13" y="408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fr-F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La méthode Hoshin Kanri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à coins arrondis 81">
            <a:extLst>
              <a:ext uri="{FF2B5EF4-FFF2-40B4-BE49-F238E27FC236}">
                <a16:creationId xmlns:a16="http://schemas.microsoft.com/office/drawing/2014/main" id="{91008575-A1A0-4D54-8F65-F7FC24A45F44}"/>
              </a:ext>
            </a:extLst>
          </p:cNvPr>
          <p:cNvSpPr/>
          <p:nvPr/>
        </p:nvSpPr>
        <p:spPr>
          <a:xfrm>
            <a:off x="4215997" y="417111"/>
            <a:ext cx="4509260" cy="5388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2000" b="1" i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Exemple d’une matrice Hoshin Kanri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FE7AEBA-42A6-407C-AE65-3903C6CA991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13" y="1063008"/>
            <a:ext cx="9742434" cy="54333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" name="4-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" y="433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fr-FR" b="1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Phases du déploiement de la stratégie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à coins arrondis 82">
            <a:extLst>
              <a:ext uri="{FF2B5EF4-FFF2-40B4-BE49-F238E27FC236}">
                <a16:creationId xmlns:a16="http://schemas.microsoft.com/office/drawing/2014/main" id="{DD97C10A-5283-4A80-A31A-A8969E1D8859}"/>
              </a:ext>
            </a:extLst>
          </p:cNvPr>
          <p:cNvSpPr/>
          <p:nvPr/>
        </p:nvSpPr>
        <p:spPr>
          <a:xfrm>
            <a:off x="5048417" y="842794"/>
            <a:ext cx="3722156" cy="848324"/>
          </a:xfrm>
          <a:prstGeom prst="down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Créer le plan </a:t>
            </a:r>
            <a:r>
              <a:rPr lang="fr-FR" sz="2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stratégique;</a:t>
            </a:r>
            <a:endParaRPr lang="fr-FR" sz="2000" b="1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82">
            <a:extLst>
              <a:ext uri="{FF2B5EF4-FFF2-40B4-BE49-F238E27FC236}">
                <a16:creationId xmlns:a16="http://schemas.microsoft.com/office/drawing/2014/main" id="{DD97C10A-5283-4A80-A31A-A8969E1D8859}"/>
              </a:ext>
            </a:extLst>
          </p:cNvPr>
          <p:cNvSpPr/>
          <p:nvPr/>
        </p:nvSpPr>
        <p:spPr>
          <a:xfrm>
            <a:off x="5035805" y="2143121"/>
            <a:ext cx="3719637" cy="834574"/>
          </a:xfrm>
          <a:prstGeom prst="downArrowCallout">
            <a:avLst>
              <a:gd name="adj1" fmla="val 25000"/>
              <a:gd name="adj2" fmla="val 20788"/>
              <a:gd name="adj3" fmla="val 26404"/>
              <a:gd name="adj4" fmla="val 649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Développer des </a:t>
            </a:r>
            <a:r>
              <a:rPr lang="fr-FR" sz="2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tactiques;</a:t>
            </a:r>
            <a:endParaRPr lang="fr-FR" sz="2000" b="1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82">
            <a:extLst>
              <a:ext uri="{FF2B5EF4-FFF2-40B4-BE49-F238E27FC236}">
                <a16:creationId xmlns:a16="http://schemas.microsoft.com/office/drawing/2014/main" id="{DD97C10A-5283-4A80-A31A-A8969E1D8859}"/>
              </a:ext>
            </a:extLst>
          </p:cNvPr>
          <p:cNvSpPr/>
          <p:nvPr/>
        </p:nvSpPr>
        <p:spPr>
          <a:xfrm>
            <a:off x="5315014" y="3368263"/>
            <a:ext cx="3161221" cy="834574"/>
          </a:xfrm>
          <a:prstGeom prst="downArrowCallout">
            <a:avLst>
              <a:gd name="adj1" fmla="val 25000"/>
              <a:gd name="adj2" fmla="val 20788"/>
              <a:gd name="adj3" fmla="val 26404"/>
              <a:gd name="adj4" fmla="val 6497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Autonomiser l'action;</a:t>
            </a:r>
            <a:endParaRPr lang="fr-FR" sz="2000" b="1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82">
            <a:extLst>
              <a:ext uri="{FF2B5EF4-FFF2-40B4-BE49-F238E27FC236}">
                <a16:creationId xmlns:a16="http://schemas.microsoft.com/office/drawing/2014/main" id="{DD97C10A-5283-4A80-A31A-A8969E1D8859}"/>
              </a:ext>
            </a:extLst>
          </p:cNvPr>
          <p:cNvSpPr/>
          <p:nvPr/>
        </p:nvSpPr>
        <p:spPr>
          <a:xfrm>
            <a:off x="4592880" y="4509073"/>
            <a:ext cx="4633230" cy="55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Réagir et répondre à </a:t>
            </a:r>
            <a:r>
              <a:rPr lang="fr-FR" sz="2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l'inattendu.</a:t>
            </a:r>
            <a:endParaRPr lang="fr-FR" sz="2000" b="1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4-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" y="437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0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67878" y="0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fr-FR" b="1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Contraintes de la mise en œuvre de la stratégie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à coins arrondis 86">
            <a:extLst>
              <a:ext uri="{FF2B5EF4-FFF2-40B4-BE49-F238E27FC236}">
                <a16:creationId xmlns:a16="http://schemas.microsoft.com/office/drawing/2014/main" id="{D422B84A-4C54-4E71-9CDA-8673B7B6D13B}"/>
              </a:ext>
            </a:extLst>
          </p:cNvPr>
          <p:cNvSpPr/>
          <p:nvPr/>
        </p:nvSpPr>
        <p:spPr>
          <a:xfrm>
            <a:off x="2294806" y="1723408"/>
            <a:ext cx="3346961" cy="44267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rgbClr val="FFFF00"/>
                </a:solidFill>
              </a:rPr>
              <a:t>1. Un processus complexe:</a:t>
            </a:r>
          </a:p>
        </p:txBody>
      </p:sp>
      <p:sp>
        <p:nvSpPr>
          <p:cNvPr id="22" name="Rectangle à coins arrondis 86">
            <a:extLst>
              <a:ext uri="{FF2B5EF4-FFF2-40B4-BE49-F238E27FC236}">
                <a16:creationId xmlns:a16="http://schemas.microsoft.com/office/drawing/2014/main" id="{D422B84A-4C54-4E71-9CDA-8673B7B6D13B}"/>
              </a:ext>
            </a:extLst>
          </p:cNvPr>
          <p:cNvSpPr/>
          <p:nvPr/>
        </p:nvSpPr>
        <p:spPr>
          <a:xfrm>
            <a:off x="3609025" y="2811067"/>
            <a:ext cx="3346961" cy="44267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rgbClr val="FFFF00"/>
                </a:solidFill>
              </a:rPr>
              <a:t>2. Un processus long:</a:t>
            </a:r>
          </a:p>
        </p:txBody>
      </p:sp>
      <p:sp>
        <p:nvSpPr>
          <p:cNvPr id="23" name="Rectangle à coins arrondis 86">
            <a:extLst>
              <a:ext uri="{FF2B5EF4-FFF2-40B4-BE49-F238E27FC236}">
                <a16:creationId xmlns:a16="http://schemas.microsoft.com/office/drawing/2014/main" id="{D422B84A-4C54-4E71-9CDA-8673B7B6D13B}"/>
              </a:ext>
            </a:extLst>
          </p:cNvPr>
          <p:cNvSpPr/>
          <p:nvPr/>
        </p:nvSpPr>
        <p:spPr>
          <a:xfrm>
            <a:off x="4969429" y="3874886"/>
            <a:ext cx="3655956" cy="44267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rgbClr val="FFFF00"/>
                </a:solidFill>
              </a:rPr>
              <a:t>3. Difficile à mettre en œuvre:</a:t>
            </a:r>
          </a:p>
        </p:txBody>
      </p:sp>
      <p:sp>
        <p:nvSpPr>
          <p:cNvPr id="25" name="Rectangle à coins arrondis 86">
            <a:extLst>
              <a:ext uri="{FF2B5EF4-FFF2-40B4-BE49-F238E27FC236}">
                <a16:creationId xmlns:a16="http://schemas.microsoft.com/office/drawing/2014/main" id="{D422B84A-4C54-4E71-9CDA-8673B7B6D13B}"/>
              </a:ext>
            </a:extLst>
          </p:cNvPr>
          <p:cNvSpPr/>
          <p:nvPr/>
        </p:nvSpPr>
        <p:spPr>
          <a:xfrm>
            <a:off x="6360501" y="4962545"/>
            <a:ext cx="4202866" cy="44267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rgbClr val="FFFF00"/>
                </a:solidFill>
              </a:rPr>
              <a:t>4. Nécessite une planification </a:t>
            </a:r>
            <a:r>
              <a:rPr lang="fr-FR" sz="2000" b="1" i="1" dirty="0" smtClean="0">
                <a:solidFill>
                  <a:srgbClr val="FFFF00"/>
                </a:solidFill>
              </a:rPr>
              <a:t>habile.</a:t>
            </a:r>
            <a:endParaRPr lang="fr-FR" sz="2000" b="1" i="1" dirty="0">
              <a:solidFill>
                <a:srgbClr val="FFFF00"/>
              </a:solidFill>
            </a:endParaRPr>
          </a:p>
        </p:txBody>
      </p:sp>
      <p:pic>
        <p:nvPicPr>
          <p:cNvPr id="2" name="4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878" y="46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228736" y="19049"/>
            <a:ext cx="10924122" cy="6496334"/>
          </a:xfrm>
          <a:custGeom>
            <a:avLst/>
            <a:gdLst>
              <a:gd name="connsiteX0" fmla="*/ 3151247 w 10924122"/>
              <a:gd name="connsiteY0" fmla="*/ 0 h 6191250"/>
              <a:gd name="connsiteX1" fmla="*/ 10924122 w 10924122"/>
              <a:gd name="connsiteY1" fmla="*/ 0 h 6191250"/>
              <a:gd name="connsiteX2" fmla="*/ 10924122 w 10924122"/>
              <a:gd name="connsiteY2" fmla="*/ 6191250 h 6191250"/>
              <a:gd name="connsiteX3" fmla="*/ 1836702 w 10924122"/>
              <a:gd name="connsiteY3" fmla="*/ 6191250 h 6191250"/>
              <a:gd name="connsiteX4" fmla="*/ 0 w 10924122"/>
              <a:gd name="connsiteY4" fmla="*/ 1870074 h 6191250"/>
              <a:gd name="connsiteX5" fmla="*/ 44955 w 10924122"/>
              <a:gd name="connsiteY5" fmla="*/ 1860035 h 6191250"/>
              <a:gd name="connsiteX6" fmla="*/ 138503 w 10924122"/>
              <a:gd name="connsiteY6" fmla="*/ 1831538 h 6191250"/>
              <a:gd name="connsiteX7" fmla="*/ 140242 w 10924122"/>
              <a:gd name="connsiteY7" fmla="*/ 1830785 h 6191250"/>
              <a:gd name="connsiteX8" fmla="*/ 176139 w 10924122"/>
              <a:gd name="connsiteY8" fmla="*/ 1819816 h 6191250"/>
              <a:gd name="connsiteX9" fmla="*/ 251199 w 10924122"/>
              <a:gd name="connsiteY9" fmla="*/ 1791513 h 6191250"/>
              <a:gd name="connsiteX10" fmla="*/ 703761 w 10924122"/>
              <a:gd name="connsiteY10" fmla="*/ 1431951 h 6191250"/>
              <a:gd name="connsiteX11" fmla="*/ 734245 w 10924122"/>
              <a:gd name="connsiteY11" fmla="*/ 1365100 h 6191250"/>
              <a:gd name="connsiteX12" fmla="*/ 784087 w 10924122"/>
              <a:gd name="connsiteY12" fmla="*/ 1273930 h 6191250"/>
              <a:gd name="connsiteX13" fmla="*/ 827557 w 10924122"/>
              <a:gd name="connsiteY13" fmla="*/ 1130204 h 6191250"/>
              <a:gd name="connsiteX14" fmla="*/ 836033 w 10924122"/>
              <a:gd name="connsiteY14" fmla="*/ 987859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24122" h="6191250">
                <a:moveTo>
                  <a:pt x="3151247" y="0"/>
                </a:moveTo>
                <a:lnTo>
                  <a:pt x="10924122" y="0"/>
                </a:lnTo>
                <a:lnTo>
                  <a:pt x="10924122" y="6191250"/>
                </a:lnTo>
                <a:lnTo>
                  <a:pt x="1836702" y="6191250"/>
                </a:lnTo>
                <a:lnTo>
                  <a:pt x="0" y="1870074"/>
                </a:lnTo>
                <a:lnTo>
                  <a:pt x="44955" y="1860035"/>
                </a:lnTo>
                <a:cubicBezTo>
                  <a:pt x="76115" y="1851826"/>
                  <a:pt x="107330" y="1842338"/>
                  <a:pt x="138503" y="1831538"/>
                </a:cubicBezTo>
                <a:lnTo>
                  <a:pt x="140242" y="1830785"/>
                </a:lnTo>
                <a:lnTo>
                  <a:pt x="176139" y="1819816"/>
                </a:lnTo>
                <a:cubicBezTo>
                  <a:pt x="207527" y="1809123"/>
                  <a:pt x="235726" y="1797705"/>
                  <a:pt x="251199" y="1791513"/>
                </a:cubicBezTo>
                <a:cubicBezTo>
                  <a:pt x="483295" y="1698631"/>
                  <a:pt x="622419" y="1580061"/>
                  <a:pt x="703761" y="1431951"/>
                </a:cubicBezTo>
                <a:lnTo>
                  <a:pt x="734245" y="1365100"/>
                </a:lnTo>
                <a:lnTo>
                  <a:pt x="784087" y="1273930"/>
                </a:lnTo>
                <a:cubicBezTo>
                  <a:pt x="804082" y="1226706"/>
                  <a:pt x="818721" y="1178576"/>
                  <a:pt x="827557" y="1130204"/>
                </a:cubicBezTo>
                <a:lnTo>
                  <a:pt x="836033" y="987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fr-FR" b="1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9038"/>
            <a:ext cx="12192000" cy="38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kern="0" dirty="0">
                <a:solidFill>
                  <a:srgbClr val="FFFF00"/>
                </a:solidFill>
                <a:latin typeface="Cambria" pitchFamily="18" charset="0"/>
              </a:rPr>
              <a:t>Chapitre 04. Le déploiement stratégique</a:t>
            </a:r>
          </a:p>
        </p:txBody>
      </p:sp>
      <p:sp>
        <p:nvSpPr>
          <p:cNvPr id="5" name="Forme libre 4"/>
          <p:cNvSpPr>
            <a:spLocks noChangeAspect="1"/>
          </p:cNvSpPr>
          <p:nvPr/>
        </p:nvSpPr>
        <p:spPr>
          <a:xfrm rot="19947862">
            <a:off x="264810" y="224225"/>
            <a:ext cx="2259565" cy="1694487"/>
          </a:xfrm>
          <a:custGeom>
            <a:avLst/>
            <a:gdLst>
              <a:gd name="connsiteX0" fmla="*/ 1080000 w 2160000"/>
              <a:gd name="connsiteY0" fmla="*/ 180000 h 2160000"/>
              <a:gd name="connsiteX1" fmla="*/ 180000 w 2160000"/>
              <a:gd name="connsiteY1" fmla="*/ 1080000 h 2160000"/>
              <a:gd name="connsiteX2" fmla="*/ 1080000 w 2160000"/>
              <a:gd name="connsiteY2" fmla="*/ 1980000 h 2160000"/>
              <a:gd name="connsiteX3" fmla="*/ 1980000 w 2160000"/>
              <a:gd name="connsiteY3" fmla="*/ 1080000 h 2160000"/>
              <a:gd name="connsiteX4" fmla="*/ 1080000 w 2160000"/>
              <a:gd name="connsiteY4" fmla="*/ 180000 h 2160000"/>
              <a:gd name="connsiteX5" fmla="*/ 1080000 w 2160000"/>
              <a:gd name="connsiteY5" fmla="*/ 0 h 2160000"/>
              <a:gd name="connsiteX6" fmla="*/ 2160000 w 2160000"/>
              <a:gd name="connsiteY6" fmla="*/ 1080000 h 2160000"/>
              <a:gd name="connsiteX7" fmla="*/ 1080000 w 2160000"/>
              <a:gd name="connsiteY7" fmla="*/ 2160000 h 2160000"/>
              <a:gd name="connsiteX8" fmla="*/ 0 w 2160000"/>
              <a:gd name="connsiteY8" fmla="*/ 1080000 h 2160000"/>
              <a:gd name="connsiteX9" fmla="*/ 1080000 w 2160000"/>
              <a:gd name="connsiteY9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 fov="3600000"/>
            <a:lightRig rig="balanced" dir="t">
              <a:rot lat="0" lon="0" rev="8700000"/>
            </a:lightRig>
          </a:scene3d>
          <a:sp3d>
            <a:bevelT w="692150" h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3d z="-190500"/>
          </a:bodyPr>
          <a:lstStyle/>
          <a:p>
            <a:pPr>
              <a:tabLst>
                <a:tab pos="5921375" algn="l"/>
                <a:tab pos="6284913" algn="l"/>
              </a:tabLst>
            </a:pPr>
            <a:r>
              <a:rPr lang="fr-FR" sz="1000" dirty="0">
                <a:solidFill>
                  <a:srgbClr val="002060"/>
                </a:solidFill>
                <a:latin typeface="Algerian" pitchFamily="82" charset="0"/>
              </a:rPr>
              <a:t>        </a:t>
            </a:r>
            <a:r>
              <a:rPr lang="fr-FR" sz="1400" dirty="0">
                <a:solidFill>
                  <a:srgbClr val="12065A"/>
                </a:solidFill>
              </a:rPr>
              <a:t>Management </a:t>
            </a:r>
          </a:p>
          <a:p>
            <a:pPr>
              <a:tabLst>
                <a:tab pos="5921375" algn="l"/>
                <a:tab pos="6284913" algn="l"/>
              </a:tabLst>
            </a:pPr>
            <a:r>
              <a:rPr lang="fr-FR" sz="1400" dirty="0">
                <a:solidFill>
                  <a:srgbClr val="12065A"/>
                </a:solidFill>
              </a:rPr>
              <a:t>                 stratégique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3539" y="1829475"/>
            <a:ext cx="1869335" cy="436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-1" y="1390095"/>
            <a:ext cx="305611" cy="14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6711" y="-1"/>
            <a:ext cx="197695" cy="58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83701" y="-174710"/>
            <a:ext cx="27432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 rot="10800000">
            <a:off x="-19051" y="19049"/>
            <a:ext cx="1006495" cy="1537044"/>
          </a:xfrm>
          <a:custGeom>
            <a:avLst/>
            <a:gdLst>
              <a:gd name="connsiteX0" fmla="*/ 1006495 w 1006495"/>
              <a:gd name="connsiteY0" fmla="*/ 1537044 h 1537044"/>
              <a:gd name="connsiteX1" fmla="*/ 199783 w 1006495"/>
              <a:gd name="connsiteY1" fmla="*/ 1537044 h 1537044"/>
              <a:gd name="connsiteX2" fmla="*/ 0 w 1006495"/>
              <a:gd name="connsiteY2" fmla="*/ 1067018 h 1537044"/>
              <a:gd name="connsiteX3" fmla="*/ 50101 w 1006495"/>
              <a:gd name="connsiteY3" fmla="*/ 1051756 h 1537044"/>
              <a:gd name="connsiteX4" fmla="*/ 747997 w 1006495"/>
              <a:gd name="connsiteY4" fmla="*/ 277766 h 1537044"/>
              <a:gd name="connsiteX5" fmla="*/ 747986 w 1006495"/>
              <a:gd name="connsiteY5" fmla="*/ 273563 h 1537044"/>
              <a:gd name="connsiteX6" fmla="*/ 755052 w 1006495"/>
              <a:gd name="connsiteY6" fmla="*/ 234697 h 1537044"/>
              <a:gd name="connsiteX7" fmla="*/ 756536 w 1006495"/>
              <a:gd name="connsiteY7" fmla="*/ 106653 h 1537044"/>
              <a:gd name="connsiteX8" fmla="*/ 1006495 w 1006495"/>
              <a:gd name="connsiteY8" fmla="*/ 0 h 153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495" h="1537044">
                <a:moveTo>
                  <a:pt x="1006495" y="1537044"/>
                </a:moveTo>
                <a:lnTo>
                  <a:pt x="199783" y="1537044"/>
                </a:lnTo>
                <a:lnTo>
                  <a:pt x="0" y="1067018"/>
                </a:lnTo>
                <a:lnTo>
                  <a:pt x="50101" y="1051756"/>
                </a:lnTo>
                <a:cubicBezTo>
                  <a:pt x="455359" y="911363"/>
                  <a:pt x="729025" y="592680"/>
                  <a:pt x="747997" y="277766"/>
                </a:cubicBezTo>
                <a:lnTo>
                  <a:pt x="747986" y="273563"/>
                </a:lnTo>
                <a:lnTo>
                  <a:pt x="755052" y="234697"/>
                </a:lnTo>
                <a:cubicBezTo>
                  <a:pt x="755547" y="192016"/>
                  <a:pt x="756041" y="149334"/>
                  <a:pt x="756536" y="106653"/>
                </a:cubicBezTo>
                <a:lnTo>
                  <a:pt x="100649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6200000">
            <a:off x="2114796" y="-1282495"/>
            <a:ext cx="974188" cy="3549140"/>
          </a:xfrm>
          <a:custGeom>
            <a:avLst/>
            <a:gdLst>
              <a:gd name="connsiteX0" fmla="*/ 974188 w 974188"/>
              <a:gd name="connsiteY0" fmla="*/ 0 h 3549140"/>
              <a:gd name="connsiteX1" fmla="*/ 974188 w 974188"/>
              <a:gd name="connsiteY1" fmla="*/ 3549140 h 3549140"/>
              <a:gd name="connsiteX2" fmla="*/ 0 w 974188"/>
              <a:gd name="connsiteY2" fmla="*/ 1265965 h 3549140"/>
              <a:gd name="connsiteX3" fmla="*/ 117748 w 974188"/>
              <a:gd name="connsiteY3" fmla="*/ 1242136 h 3549140"/>
              <a:gd name="connsiteX4" fmla="*/ 509680 w 974188"/>
              <a:gd name="connsiteY4" fmla="*/ 198276 h 3549140"/>
              <a:gd name="connsiteX5" fmla="*/ 509659 w 974188"/>
              <a:gd name="connsiteY5" fmla="*/ 198206 h 3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88" h="3549140">
                <a:moveTo>
                  <a:pt x="974188" y="0"/>
                </a:moveTo>
                <a:lnTo>
                  <a:pt x="974188" y="3549140"/>
                </a:lnTo>
                <a:lnTo>
                  <a:pt x="0" y="1265965"/>
                </a:lnTo>
                <a:lnTo>
                  <a:pt x="117748" y="1242136"/>
                </a:lnTo>
                <a:cubicBezTo>
                  <a:pt x="467914" y="1120828"/>
                  <a:pt x="632811" y="665677"/>
                  <a:pt x="509680" y="198276"/>
                </a:cubicBezTo>
                <a:lnTo>
                  <a:pt x="509659" y="198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rot="5400000">
            <a:off x="-933680" y="2388560"/>
            <a:ext cx="5022402" cy="3193146"/>
          </a:xfrm>
          <a:custGeom>
            <a:avLst/>
            <a:gdLst>
              <a:gd name="connsiteX0" fmla="*/ 0 w 4736368"/>
              <a:gd name="connsiteY0" fmla="*/ 2928096 h 3193146"/>
              <a:gd name="connsiteX1" fmla="*/ 33826 w 4736368"/>
              <a:gd name="connsiteY1" fmla="*/ 2918874 h 3193146"/>
              <a:gd name="connsiteX2" fmla="*/ 446575 w 4736368"/>
              <a:gd name="connsiteY2" fmla="*/ 1968236 h 3193146"/>
              <a:gd name="connsiteX3" fmla="*/ 443292 w 4736368"/>
              <a:gd name="connsiteY3" fmla="*/ 1955804 h 3193146"/>
              <a:gd name="connsiteX4" fmla="*/ 4729205 w 4736368"/>
              <a:gd name="connsiteY4" fmla="*/ 109560 h 3193146"/>
              <a:gd name="connsiteX5" fmla="*/ 4729205 w 4736368"/>
              <a:gd name="connsiteY5" fmla="*/ 0 h 3193146"/>
              <a:gd name="connsiteX6" fmla="*/ 4736368 w 4736368"/>
              <a:gd name="connsiteY6" fmla="*/ 0 h 3193146"/>
              <a:gd name="connsiteX7" fmla="*/ 4736368 w 4736368"/>
              <a:gd name="connsiteY7" fmla="*/ 3193146 h 3193146"/>
              <a:gd name="connsiteX8" fmla="*/ 73318 w 4736368"/>
              <a:gd name="connsiteY8" fmla="*/ 3193146 h 3193146"/>
              <a:gd name="connsiteX9" fmla="*/ 69476 w 4736368"/>
              <a:gd name="connsiteY9" fmla="*/ 3179257 h 3193146"/>
              <a:gd name="connsiteX10" fmla="*/ 122516 w 4736368"/>
              <a:gd name="connsiteY10" fmla="*/ 3179257 h 3193146"/>
              <a:gd name="connsiteX11" fmla="*/ 17280 w 4736368"/>
              <a:gd name="connsiteY11" fmla="*/ 2929298 h 3193146"/>
              <a:gd name="connsiteX12" fmla="*/ 278 w 4736368"/>
              <a:gd name="connsiteY12" fmla="*/ 2929098 h 319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6368" h="3193146">
                <a:moveTo>
                  <a:pt x="0" y="2928096"/>
                </a:moveTo>
                <a:lnTo>
                  <a:pt x="33826" y="2918874"/>
                </a:lnTo>
                <a:cubicBezTo>
                  <a:pt x="360648" y="2805654"/>
                  <a:pt x="526080" y="2401618"/>
                  <a:pt x="446575" y="1968236"/>
                </a:cubicBezTo>
                <a:lnTo>
                  <a:pt x="443292" y="1955804"/>
                </a:lnTo>
                <a:lnTo>
                  <a:pt x="4729205" y="109560"/>
                </a:lnTo>
                <a:lnTo>
                  <a:pt x="4729205" y="0"/>
                </a:lnTo>
                <a:lnTo>
                  <a:pt x="4736368" y="0"/>
                </a:lnTo>
                <a:lnTo>
                  <a:pt x="4736368" y="3193146"/>
                </a:lnTo>
                <a:lnTo>
                  <a:pt x="73318" y="3193146"/>
                </a:lnTo>
                <a:lnTo>
                  <a:pt x="69476" y="3179257"/>
                </a:lnTo>
                <a:lnTo>
                  <a:pt x="122516" y="3179257"/>
                </a:lnTo>
                <a:lnTo>
                  <a:pt x="17280" y="2929298"/>
                </a:lnTo>
                <a:lnTo>
                  <a:pt x="278" y="2929098"/>
                </a:lnTo>
                <a:close/>
              </a:path>
            </a:pathLst>
          </a:custGeom>
          <a:solidFill>
            <a:srgbClr val="04F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-19052" y="-679"/>
            <a:ext cx="12211052" cy="426426"/>
          </a:xfrm>
          <a:prstGeom prst="rect">
            <a:avLst/>
          </a:prstGeom>
          <a:solidFill>
            <a:srgbClr val="000514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kern="0" dirty="0">
                <a:solidFill>
                  <a:srgbClr val="FFFF00"/>
                </a:solidFill>
                <a:latin typeface="Cambria" pitchFamily="18" charset="0"/>
              </a:rPr>
              <a:t>Les pièges à éviter lors de la mise en œuvre d’une stratégie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911898-F9C6-4BB7-8C88-7955BEFB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" y="4723870"/>
            <a:ext cx="2217060" cy="1606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e 1"/>
          <p:cNvGrpSpPr/>
          <p:nvPr/>
        </p:nvGrpSpPr>
        <p:grpSpPr>
          <a:xfrm>
            <a:off x="1781820" y="2073475"/>
            <a:ext cx="10164821" cy="3579041"/>
            <a:chOff x="1686285" y="1451255"/>
            <a:chExt cx="10164821" cy="3579041"/>
          </a:xfrm>
        </p:grpSpPr>
        <p:sp>
          <p:nvSpPr>
            <p:cNvPr id="16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1686285" y="1451255"/>
              <a:ext cx="3346961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 smtClean="0">
                  <a:solidFill>
                    <a:srgbClr val="FFFF00"/>
                  </a:solidFill>
                </a:rPr>
                <a:t>Absence </a:t>
              </a:r>
              <a:r>
                <a:rPr lang="fr-FR" sz="2000" b="1" i="1" dirty="0">
                  <a:solidFill>
                    <a:srgbClr val="FFFF00"/>
                  </a:solidFill>
                </a:rPr>
                <a:t>d'appropriation;</a:t>
              </a:r>
            </a:p>
          </p:txBody>
        </p:sp>
        <p:sp>
          <p:nvSpPr>
            <p:cNvPr id="17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2095095" y="2485718"/>
              <a:ext cx="3346961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Manque de communication;</a:t>
              </a:r>
            </a:p>
          </p:txBody>
        </p:sp>
        <p:sp>
          <p:nvSpPr>
            <p:cNvPr id="19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2506355" y="3442317"/>
              <a:ext cx="3346961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S'enliser dans le quotidien;</a:t>
              </a:r>
            </a:p>
          </p:txBody>
        </p:sp>
        <p:sp>
          <p:nvSpPr>
            <p:cNvPr id="21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2977614" y="4374384"/>
              <a:ext cx="3346961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Hors de l'ordinaire ;</a:t>
              </a:r>
            </a:p>
          </p:txBody>
        </p:sp>
        <p:sp>
          <p:nvSpPr>
            <p:cNvPr id="22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6324575" y="1894122"/>
              <a:ext cx="3346961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Un plan écrasant;</a:t>
              </a:r>
            </a:p>
          </p:txBody>
        </p:sp>
        <p:sp>
          <p:nvSpPr>
            <p:cNvPr id="23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6815894" y="2870875"/>
              <a:ext cx="3310745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Un plan dénué de sens</a:t>
              </a:r>
              <a:r>
                <a:rPr lang="fr-FR" sz="2000" b="1" i="1" dirty="0" smtClean="0">
                  <a:solidFill>
                    <a:srgbClr val="FFFF00"/>
                  </a:solidFill>
                </a:rPr>
                <a:t>;</a:t>
              </a:r>
              <a:endParaRPr lang="fr-F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5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7201667" y="3802332"/>
              <a:ext cx="3310745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Stratégie annuelle ;</a:t>
              </a:r>
            </a:p>
          </p:txBody>
        </p:sp>
        <p:sp>
          <p:nvSpPr>
            <p:cNvPr id="26" name="Rectangle à coins arrondis 86">
              <a:extLst>
                <a:ext uri="{FF2B5EF4-FFF2-40B4-BE49-F238E27FC236}">
                  <a16:creationId xmlns:a16="http://schemas.microsoft.com/office/drawing/2014/main" id="{D422B84A-4C54-4E71-9CDA-8673B7B6D13B}"/>
                </a:ext>
              </a:extLst>
            </p:cNvPr>
            <p:cNvSpPr/>
            <p:nvPr/>
          </p:nvSpPr>
          <p:spPr>
            <a:xfrm>
              <a:off x="7745989" y="4587622"/>
              <a:ext cx="4105117" cy="442674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FF00"/>
                  </a:solidFill>
                </a:rPr>
                <a:t>Ne pas considérer la mise en œuvre.</a:t>
              </a:r>
            </a:p>
          </p:txBody>
        </p:sp>
      </p:grpSp>
      <p:pic>
        <p:nvPicPr>
          <p:cNvPr id="10" name="4-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" y="449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59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 animBg="1"/>
      <p:bldP spid="55" grpId="0" animBg="1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608</Words>
  <Application>Microsoft Office PowerPoint</Application>
  <PresentationFormat>Grand écran</PresentationFormat>
  <Paragraphs>98</Paragraphs>
  <Slides>12</Slides>
  <Notes>12</Notes>
  <HiddenSlides>0</HiddenSlides>
  <MMClips>12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Algerian</vt:lpstr>
      <vt:lpstr>Aparajita</vt:lpstr>
      <vt:lpstr>Arial</vt:lpstr>
      <vt:lpstr>Calibri</vt:lpstr>
      <vt:lpstr>Calibri Light</vt:lpstr>
      <vt:lpstr>Cambria</vt:lpstr>
      <vt:lpstr>Palatino Linotype</vt:lpstr>
      <vt:lpstr>Times New Roman</vt:lpstr>
      <vt:lpstr>Wingdings</vt:lpstr>
      <vt:lpstr>Thème Office</vt:lpstr>
      <vt:lpstr>Chapitre 04. Le déploiement stratégique</vt:lpstr>
      <vt:lpstr>Aperçu du déploiement de la stratégie</vt:lpstr>
      <vt:lpstr>Définition</vt:lpstr>
      <vt:lpstr>Techniques de mise en œuvre de la stratégie</vt:lpstr>
      <vt:lpstr>Conditions préalables à la mise en œuvre de la stratégie</vt:lpstr>
      <vt:lpstr>La méthode Hoshin Kanri</vt:lpstr>
      <vt:lpstr>Phases du déploiement de la stratégie</vt:lpstr>
      <vt:lpstr>Contraintes de la mise en œuvre de la stratégie</vt:lpstr>
      <vt:lpstr>Les pièges à éviter lors de la mise en œuvre d’une stratégie</vt:lpstr>
      <vt:lpstr>Comment adapter rapidement la stratégie et y aligner les collaborateurs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Essaid</dc:creator>
  <cp:lastModifiedBy>csc</cp:lastModifiedBy>
  <cp:revision>346</cp:revision>
  <dcterms:created xsi:type="dcterms:W3CDTF">2017-05-21T00:09:27Z</dcterms:created>
  <dcterms:modified xsi:type="dcterms:W3CDTF">2024-04-14T12:10:10Z</dcterms:modified>
</cp:coreProperties>
</file>