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3" r:id="rId3"/>
    <p:sldId id="263" r:id="rId4"/>
    <p:sldId id="269" r:id="rId5"/>
    <p:sldId id="268" r:id="rId6"/>
    <p:sldId id="270" r:id="rId7"/>
    <p:sldId id="272" r:id="rId8"/>
    <p:sldId id="301" r:id="rId9"/>
    <p:sldId id="274" r:id="rId10"/>
    <p:sldId id="280" r:id="rId11"/>
    <p:sldId id="273" r:id="rId12"/>
    <p:sldId id="264" r:id="rId13"/>
    <p:sldId id="265" r:id="rId14"/>
    <p:sldId id="276" r:id="rId15"/>
    <p:sldId id="282" r:id="rId16"/>
    <p:sldId id="277" r:id="rId17"/>
    <p:sldId id="281" r:id="rId18"/>
    <p:sldId id="278" r:id="rId19"/>
    <p:sldId id="279" r:id="rId20"/>
    <p:sldId id="286" r:id="rId21"/>
    <p:sldId id="285" r:id="rId22"/>
    <p:sldId id="287" r:id="rId23"/>
    <p:sldId id="288" r:id="rId24"/>
    <p:sldId id="291" r:id="rId25"/>
    <p:sldId id="292" r:id="rId26"/>
    <p:sldId id="302" r:id="rId27"/>
    <p:sldId id="289" r:id="rId28"/>
    <p:sldId id="303" r:id="rId29"/>
    <p:sldId id="293" r:id="rId30"/>
    <p:sldId id="304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5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5497A-9E7F-4A08-A029-F048977F6C32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5EF5E-1850-438B-B18A-D729B9BF5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4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/>
              <a:t>Toxine botulinique = neurotrope ( sauf C2)</a:t>
            </a:r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09589AC-A963-48A1-94F7-ADB3E315C43C}" type="slidenum">
              <a:rPr lang="fr-FR" smtClean="0"/>
              <a:pPr/>
              <a:t>26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6EB0-548F-4C69-AD46-84D056B3BB1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13E4-9B0A-4303-A2B7-362544BBE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08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6EB0-548F-4C69-AD46-84D056B3BB1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13E4-9B0A-4303-A2B7-362544BBE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3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6EB0-548F-4C69-AD46-84D056B3BB1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13E4-9B0A-4303-A2B7-362544BBE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5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B2B15-CEF6-41A0-A80A-CD0732180E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5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6EB0-548F-4C69-AD46-84D056B3BB1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13E4-9B0A-4303-A2B7-362544BBE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53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6EB0-548F-4C69-AD46-84D056B3BB1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13E4-9B0A-4303-A2B7-362544BBE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06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6EB0-548F-4C69-AD46-84D056B3BB1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13E4-9B0A-4303-A2B7-362544BBE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6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6EB0-548F-4C69-AD46-84D056B3BB1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13E4-9B0A-4303-A2B7-362544BBE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91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6EB0-548F-4C69-AD46-84D056B3BB1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13E4-9B0A-4303-A2B7-362544BBE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69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6EB0-548F-4C69-AD46-84D056B3BB1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13E4-9B0A-4303-A2B7-362544BBE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36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6EB0-548F-4C69-AD46-84D056B3BB1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13E4-9B0A-4303-A2B7-362544BBE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17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6EB0-548F-4C69-AD46-84D056B3BB1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13E4-9B0A-4303-A2B7-362544BBE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08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66EB0-548F-4C69-AD46-84D056B3BB1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13E4-9B0A-4303-A2B7-362544BBE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8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Clostridium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76256" y="53012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GHAROUT 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18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-72008"/>
            <a:ext cx="9144000" cy="710140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Souches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toxinogènes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 toxines: A et B: induisent des lésions intestinales: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entérotoxine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inflammation et exsudation de la muqueuse nécrose des cellules épithéliales, hémorragies intestinales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cytotoxine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arrêt de la multiplication cellulaire, inhibition de la motilité intestinale</a:t>
            </a:r>
          </a:p>
          <a:p>
            <a:pPr algn="just">
              <a:lnSpc>
                <a:spcPct val="150000"/>
              </a:lnSpc>
              <a:buFont typeface="Symbol" pitchFamily="18" charset="2"/>
              <a:buChar char="Þ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Sécrétion liquidienne et formation de fausses membranes</a:t>
            </a: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Rôle des ATB: (clindamycine,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cotrimoxazole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céphalosporines…)</a:t>
            </a: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disparition de la flore colique</a:t>
            </a:r>
          </a:p>
          <a:p>
            <a:pPr algn="just">
              <a:lnSpc>
                <a:spcPct val="150000"/>
              </a:lnSpc>
              <a:buFont typeface="Symbol" pitchFamily="18" charset="2"/>
              <a:buChar char="®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perte de l’effet de barrière: prolifération de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C. difficile</a:t>
            </a:r>
            <a:endParaRPr lang="fr-FR" sz="28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0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 risque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d’Infection à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C. difficile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Exposition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antibiotique dans les 2-3 mois 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Hospitalisation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soins de longue durée 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Unité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soins intensifs 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Âge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&gt; 65 ans 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Comorbidité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9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Infection à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Clostridium difficile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Colites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pseudo-membraneuses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3 à 8 selles/j, crémeuses ou verdâtres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rarement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hémorragiques (&lt; 5 %)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Fièvre modérée (≈ 75% des cas)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Douleurs abdominales habituelles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Biologie : hyperleucocytose à polynucléaires,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syndrome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inflammatoire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5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70" y="3501008"/>
            <a:ext cx="3177530" cy="309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244061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82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Diagnostic  des infections à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difficile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Diagnostic endoscopique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Diagnostic bactériologique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culture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toxines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4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001000" cy="529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32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520" y="1"/>
            <a:ext cx="9145016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'isolement de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. difficile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peut se faire sur milieu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sélectif (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CCFA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cycloserine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cefoxitine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-fructose-agar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ou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milieu chromogène. 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Après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48 heures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d'incubation à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35 °C en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anaerobiose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les colonies sur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milieu CCFA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reconnaissables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(d'un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diamètre de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3 a 5 mm, grises, circulaires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bords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irréguliers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non hémolytiques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avec un aspect de ≪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verre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dépoli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≫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loupe binoculaire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et une odeur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caractéristique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≪ crottin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cheval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≫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Lumière UV: fluorescence jaune-vert</a:t>
            </a:r>
          </a:p>
          <a:p>
            <a:pPr algn="just">
              <a:lnSpc>
                <a:spcPct val="150000"/>
              </a:lnSpc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240px-Clostridium_difficil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2743200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43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0"/>
            <a:ext cx="9036496" cy="710140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  <a:buFontTx/>
              <a:buChar char="-"/>
            </a:pP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Immunochromatographie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: (test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rapide </a:t>
            </a:r>
            <a:r>
              <a:rPr lang="fr-FR" sz="2400" dirty="0"/>
              <a:t>en moins de 30 minutes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fr-FR" sz="2400" dirty="0"/>
              <a:t>Le test </a:t>
            </a:r>
            <a:r>
              <a:rPr lang="fr-FR" sz="2400" i="1" dirty="0"/>
              <a:t>C. DIFF QUIK CHEK COMPLETE</a:t>
            </a:r>
            <a:r>
              <a:rPr lang="fr-FR" sz="2400" i="1" baseline="30000" dirty="0"/>
              <a:t>®</a:t>
            </a:r>
            <a:r>
              <a:rPr lang="fr-FR" sz="2400" dirty="0"/>
              <a:t> est </a:t>
            </a:r>
            <a:r>
              <a:rPr lang="fr-FR" sz="2400" dirty="0" smtClean="0"/>
              <a:t>un </a:t>
            </a:r>
            <a:r>
              <a:rPr lang="fr-FR" sz="2400" dirty="0"/>
              <a:t>test </a:t>
            </a:r>
            <a:r>
              <a:rPr lang="fr-FR" sz="2400" dirty="0" smtClean="0"/>
              <a:t>qui </a:t>
            </a:r>
            <a:r>
              <a:rPr lang="fr-FR" sz="2400" dirty="0"/>
              <a:t>permet de détecter simultanément les antigènes de </a:t>
            </a:r>
            <a:r>
              <a:rPr lang="fr-FR" sz="2400" b="1" dirty="0"/>
              <a:t>la glutamate déshydrogénase (GDH)</a:t>
            </a:r>
            <a:r>
              <a:rPr lang="fr-FR" sz="2400" dirty="0"/>
              <a:t> et des </a:t>
            </a:r>
            <a:r>
              <a:rPr lang="fr-FR" sz="2400" b="1" dirty="0"/>
              <a:t>toxines A, B </a:t>
            </a:r>
            <a:r>
              <a:rPr lang="fr-FR" sz="2400" dirty="0"/>
              <a:t>de C</a:t>
            </a:r>
            <a:r>
              <a:rPr lang="fr-FR" sz="2400" i="1" dirty="0"/>
              <a:t>. difficile</a:t>
            </a:r>
            <a:r>
              <a:rPr lang="fr-FR" sz="2400" dirty="0"/>
              <a:t> dans les échantillons de selles. Le test détecte les antigènes de </a:t>
            </a:r>
            <a:r>
              <a:rPr lang="fr-FR" sz="2400" i="1" dirty="0"/>
              <a:t>C. difficile </a:t>
            </a:r>
            <a:r>
              <a:rPr lang="fr-FR" sz="2400" dirty="0"/>
              <a:t>, GDH, dans des cas de suspicion de </a:t>
            </a:r>
            <a:r>
              <a:rPr lang="fr-FR" sz="2400" i="1" dirty="0"/>
              <a:t>C. difficile</a:t>
            </a:r>
            <a:r>
              <a:rPr lang="fr-FR" sz="2400" dirty="0"/>
              <a:t> et confirme ainsi la présence de souches </a:t>
            </a:r>
            <a:r>
              <a:rPr lang="fr-FR" sz="2400" dirty="0" err="1"/>
              <a:t>toxinogènes</a:t>
            </a:r>
            <a:r>
              <a:rPr lang="fr-FR" sz="2400" dirty="0"/>
              <a:t> de </a:t>
            </a:r>
            <a:r>
              <a:rPr lang="fr-FR" sz="2400" i="1" dirty="0"/>
              <a:t>C. </a:t>
            </a:r>
            <a:r>
              <a:rPr lang="fr-FR" sz="2400" i="1" dirty="0" smtClean="0"/>
              <a:t>difficile</a:t>
            </a:r>
            <a:r>
              <a:rPr lang="fr-FR" sz="2400" dirty="0" smtClean="0"/>
              <a:t>.</a:t>
            </a:r>
            <a:endParaRPr lang="fr-FR" sz="2400" dirty="0"/>
          </a:p>
          <a:p>
            <a:pPr algn="just">
              <a:lnSpc>
                <a:spcPct val="160000"/>
              </a:lnSpc>
              <a:buFontTx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Si Ag + et toxine +: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C. difficile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toxinogène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Si Ag – et toxine -: absence de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C. difficile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6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Si Ag + et toxine -: présence de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C. difficile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>
              <a:lnSpc>
                <a:spcPct val="16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pouvoir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toxinogène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sur les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colonies</a:t>
            </a:r>
            <a:endParaRPr lang="fr-FR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026" name="Picture 2" descr="https://www.alere.com/fr/home/product-details/c-diff-quik-chek-complete/_jcr_content/topImage.img.jpg/1508329374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50" y="3573016"/>
            <a:ext cx="3362262" cy="31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5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88640"/>
            <a:ext cx="79152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008" y="5241974"/>
            <a:ext cx="896448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Aspect macroscopique des colonies de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C. difficile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sur milieu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chromogénique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CDIF de chez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bioMérieux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(A) ou sur milieu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CCFA (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B) et de colonies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-hémolytiques sur gélose au sang frais (C).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6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40770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Algorithmes pour le diagnostic des infections à </a:t>
            </a:r>
            <a:r>
              <a:rPr lang="fr-FR" b="1" i="1" dirty="0"/>
              <a:t>C. difficile</a:t>
            </a:r>
            <a:r>
              <a:rPr lang="fr-FR" dirty="0"/>
              <a:t>. CT : culture </a:t>
            </a:r>
            <a:r>
              <a:rPr lang="fr-FR" dirty="0" err="1"/>
              <a:t>toxigénique</a:t>
            </a:r>
            <a:r>
              <a:rPr lang="fr-FR" dirty="0"/>
              <a:t> ; CTA : test de </a:t>
            </a:r>
            <a:r>
              <a:rPr lang="fr-FR" dirty="0" err="1"/>
              <a:t>cytotoxicité</a:t>
            </a:r>
            <a:r>
              <a:rPr lang="fr-FR" dirty="0"/>
              <a:t> des selles ; EIA </a:t>
            </a:r>
            <a:r>
              <a:rPr lang="fr-FR" dirty="0" smtClean="0"/>
              <a:t>: test </a:t>
            </a:r>
            <a:r>
              <a:rPr lang="fr-FR" dirty="0" err="1"/>
              <a:t>immuno</a:t>
            </a:r>
            <a:r>
              <a:rPr lang="fr-FR" dirty="0"/>
              <a:t>-enzymatique ou </a:t>
            </a:r>
            <a:r>
              <a:rPr lang="fr-FR" dirty="0" err="1"/>
              <a:t>immunochromatographique</a:t>
            </a:r>
            <a:r>
              <a:rPr lang="fr-FR" dirty="0"/>
              <a:t> ; GDH : glutamate déshydrogénase ; ICD : infections à </a:t>
            </a:r>
            <a:r>
              <a:rPr lang="fr-FR" i="1" dirty="0"/>
              <a:t>C. difficile </a:t>
            </a:r>
            <a:r>
              <a:rPr lang="fr-FR" dirty="0"/>
              <a:t>; MM : </a:t>
            </a:r>
            <a:r>
              <a:rPr lang="fr-FR" dirty="0" smtClean="0"/>
              <a:t>méthode moléculaire</a:t>
            </a:r>
            <a:r>
              <a:rPr lang="fr-FR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50701"/>
            <a:ext cx="9001000" cy="402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6" y="5013176"/>
            <a:ext cx="9108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Le test de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cytotoxicité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gold standard pour détecter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toxines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libres dans les selles mais requiert une infrastructure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adaptée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 la culture cellulaire et la technique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longue.</a:t>
            </a:r>
          </a:p>
          <a:p>
            <a:pPr algn="just"/>
            <a:r>
              <a:rPr lang="fr-FR" b="1" dirty="0">
                <a:latin typeface="Times New Roman" pitchFamily="18" charset="0"/>
                <a:cs typeface="Times New Roman" pitchFamily="18" charset="0"/>
              </a:rPr>
              <a:t>La culture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toxigénique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consiste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 isoler une souche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difficile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partir des selles sur un milieu sélectif adapté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atmosphère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anaérobie puis à déterminer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in vitro sa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capacité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produire des toxines. Cette méthode est également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longue;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74136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 genre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Clostridium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compte plus de 200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espèces.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genre très hétérogène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comprend des bacilles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Gram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positif mobiles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(sauf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perfringens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ramosum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innocuum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 formant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spores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souvent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déformantes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terminales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subterminales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Grace à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ces spores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qui permettent une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très grande résistance à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la chaleur,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la dessiccation et aux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traitements antiseptiques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, les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très répandus dans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l'environnement, notamment au niveau du sol. 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Sauf quelques espèces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qui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aérotolérantes, les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des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bactéries à métabolisme strictement anaérobie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ne produisent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ni catalase ni oxydase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GDH est une enzyme produite par les souches de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C. difficile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La détection de cette enzyme par des tests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immunoenzymatiques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(EIA) dans les selles permet de renseigner sur la présence de la bactérie. Cette méthode est sensible (de l'ordre de 90 % comparativement à la culture) mais manque de spécificité. </a:t>
            </a:r>
          </a:p>
          <a:p>
            <a:pPr algn="just">
              <a:lnSpc>
                <a:spcPct val="16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GDH est produite aussi bien par les souches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toxinogènes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que les souches non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toxinogènes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Elle représente donc un bon marqueur de la présence de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C. difficile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les selles, mais ne permet pas de prédire le caractère pathogène de la souche qui devra être confirmé ou infirmé par un second test.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8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Clostridium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botulinum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692696"/>
            <a:ext cx="9144000" cy="6048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Bacille à </a:t>
            </a:r>
            <a:r>
              <a:rPr lang="fr-FR" sz="2400" smtClean="0">
                <a:latin typeface="Times New Roman" pitchFamily="18" charset="0"/>
                <a:cs typeface="Times New Roman" pitchFamily="18" charset="0"/>
              </a:rPr>
              <a:t>Gram Positif,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sporulé</a:t>
            </a:r>
            <a:endParaRPr lang="fr-FR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Bactérie tellurique: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spores contaminent légumes et fruits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Mauvaise stérilisation de conserves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Spore: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thermo-résistante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 à 5h à 100°C</a:t>
            </a:r>
          </a:p>
          <a:p>
            <a:pPr algn="just">
              <a:lnSpc>
                <a:spcPct val="150000"/>
              </a:lnSpc>
              <a:buFont typeface="Symbol" pitchFamily="18" charset="2"/>
              <a:buChar char="®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Chauffer 10 min à 120°C (conserves industrielles)</a:t>
            </a: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endParaRPr lang="fr-FR" sz="1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Présence d’une toxine: toxine botulique:</a:t>
            </a: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7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sérotypes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(A à G):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A, B, E, F: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pathogène chez l’homme</a:t>
            </a: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Responsable du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botulisme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intoxination</a:t>
            </a:r>
            <a:endParaRPr lang="fr-FR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! Maladie à déclaration obligatoire</a:t>
            </a:r>
            <a:endParaRPr lang="fr-FR" sz="2400" u="sng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65" y="548680"/>
            <a:ext cx="29448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575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3 formes de botulisme: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Botulisme </a:t>
            </a: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classique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Ingestion d’une toxine préformée dans l’aliment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Fixation irréversible sur les terminaisons nerveuses au niveau de la jonction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neuro-musculaire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empêche libération d’acétylcholine 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paralysie.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endParaRPr lang="fr-FR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baseline="30000" dirty="0">
                <a:latin typeface="Times New Roman" pitchFamily="18" charset="0"/>
                <a:cs typeface="Times New Roman" pitchFamily="18" charset="0"/>
              </a:rPr>
              <a:t>ers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signes en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18 à 96h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Troubles oculaires (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mydriase: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mydriase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est une augmentation du diamètre de la pupille par contraction du muscle dilatateur de l'iris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puis dysphagie avec sécheresse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buccale,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troubles de l’élocution</a:t>
            </a: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Troubles digestifs: nausées, vomissements, constipation</a:t>
            </a:r>
          </a:p>
        </p:txBody>
      </p:sp>
    </p:spTree>
    <p:extLst>
      <p:ext uri="{BB962C8B-B14F-4D97-AF65-F5344CB8AC3E}">
        <p14:creationId xmlns:p14="http://schemas.microsoft.com/office/powerpoint/2010/main" val="402480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Botulisme infantile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: (et chez adultes immunodéprimés)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Paralysie flasque du nouveau-né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ngestion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spores contenues dans miel ou poussières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Immaturité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du TD: multiplication de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botulinum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sécrétion de toxine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botulique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buFontTx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«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 </a:t>
            </a:r>
            <a:r>
              <a:rPr lang="fr-FR" sz="2400" b="1" u="sng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Wound-botulism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 »: botulisme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plaie ou d’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innoculation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fr-FR" sz="24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Pénétration de la bactérie au niveau d’une blessure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Sécrétion de la toxine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 situ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neuroparalysie</a:t>
            </a:r>
            <a:endParaRPr lang="fr-FR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Chez 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utilisateurs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drogues par voie intraveineuse</a:t>
            </a:r>
            <a:endParaRPr lang="fr-FR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" name="Picture 4" descr="infant_botu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2510606"/>
            <a:ext cx="2074691" cy="1638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550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Pouvoir pathogène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Après une incubation qui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dépend de la quantité de toxine ingérée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quelques heures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à quelques jours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), le botulisme se traduit par des troubles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oculaires,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sécheresse de la bouche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paralysies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d’évolution descendante, plus ou moins étendues.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symptômes peuvent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persister plusieurs semaines.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L’atteinte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muscles respiratoires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peut entraîner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décès. La maladie touche généralement plusieurs personnes 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celles qui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ont partagé le repas responsable).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Chez le nourrisson, la maladie se traduit surtout par une hypotonie et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difficulté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succion.</a:t>
            </a:r>
          </a:p>
        </p:txBody>
      </p:sp>
    </p:spTree>
    <p:extLst>
      <p:ext uri="{BB962C8B-B14F-4D97-AF65-F5344CB8AC3E}">
        <p14:creationId xmlns:p14="http://schemas.microsoft.com/office/powerpoint/2010/main" val="1345333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Facteurs de pathogénicité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bactérie agit par la sécrétion d’une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neurotoxine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existe plusieurs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variétés immunologiques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désignées par les lettres A à G.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types A et B sont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plus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fréquents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La fraction de toxine, qui n’est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pas dégradée dans l’estomac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passe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dans la circulation et bloque la libération d’acétylcholine au niveau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des plaques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motrices, ce qui entraîne des paralysies.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Comme la toxine tétanique,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toxine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botulique agit en dégradant des protéines des vésicules synaptiques.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toxine botulique est parfois injectée à titre thérapeutique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chez des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patients souffrant de contractures spastiques chroniques.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également utilisée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pour l’atténuation des rides du visage.</a:t>
            </a:r>
          </a:p>
        </p:txBody>
      </p:sp>
    </p:spTree>
    <p:extLst>
      <p:ext uri="{BB962C8B-B14F-4D97-AF65-F5344CB8AC3E}">
        <p14:creationId xmlns:p14="http://schemas.microsoft.com/office/powerpoint/2010/main" val="1274420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b="1" smtClean="0">
                <a:solidFill>
                  <a:srgbClr val="FF3300"/>
                </a:solidFill>
                <a:latin typeface="Comic Sans MS" pitchFamily="66" charset="0"/>
              </a:rPr>
              <a:t>Physiopathologie</a:t>
            </a:r>
          </a:p>
        </p:txBody>
      </p:sp>
      <p:sp>
        <p:nvSpPr>
          <p:cNvPr id="13315" name="Rectangle 18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643063"/>
            <a:ext cx="4249737" cy="42497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ð"/>
            </a:pPr>
            <a:r>
              <a:rPr lang="fr-FR" sz="2000" dirty="0" smtClean="0">
                <a:latin typeface="Comic Sans MS" pitchFamily="66" charset="0"/>
              </a:rPr>
              <a:t>Action de la toxine sur la jonction neuromusculaire, en </a:t>
            </a:r>
            <a:r>
              <a:rPr lang="fr-FR" sz="2000" b="1" dirty="0" smtClean="0">
                <a:latin typeface="Comic Sans MS" pitchFamily="66" charset="0"/>
              </a:rPr>
              <a:t>bloquant la libération d’Acétylcholine au niveau pré-synaptique.            </a:t>
            </a:r>
            <a:r>
              <a:rPr lang="fr-FR" sz="2000" dirty="0" smtClean="0">
                <a:latin typeface="Comic Sans MS" pitchFamily="66" charset="0"/>
              </a:rPr>
              <a:t/>
            </a:r>
            <a:br>
              <a:rPr lang="fr-FR" sz="2000" dirty="0" smtClean="0">
                <a:latin typeface="Comic Sans MS" pitchFamily="66" charset="0"/>
              </a:rPr>
            </a:br>
            <a:endParaRPr lang="fr-FR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ð"/>
            </a:pPr>
            <a:r>
              <a:rPr lang="fr-FR" sz="2000" b="1" dirty="0" smtClean="0">
                <a:latin typeface="Comic Sans MS" pitchFamily="66" charset="0"/>
              </a:rPr>
              <a:t>Effet rémanent </a:t>
            </a:r>
            <a:r>
              <a:rPr lang="fr-FR" sz="2000" dirty="0" smtClean="0">
                <a:latin typeface="Comic Sans MS" pitchFamily="66" charset="0"/>
              </a:rPr>
              <a:t>: la toxine dans les terminaisons nerveuses ne peut pas être détruite… la synapse n’est plus fonctionnelle…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ð"/>
            </a:pPr>
            <a:r>
              <a:rPr lang="fr-FR" sz="2000" dirty="0" smtClean="0">
                <a:latin typeface="Comic Sans MS" pitchFamily="66" charset="0"/>
              </a:rPr>
              <a:t>6 mois pour reconstituer une nouvelle synapse…</a:t>
            </a:r>
          </a:p>
        </p:txBody>
      </p:sp>
      <p:pic>
        <p:nvPicPr>
          <p:cNvPr id="13316" name="Picture 23" descr="texte_alt_077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4392612" cy="4237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Essentiellement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clinique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! Rechercher cas similaires dans l’entourage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Diagnostic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biologique: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Recherche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du germe: aliment, selles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Recherche de la toxine: sang, aliment,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selles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Toxines puissantes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(1 mg contient 20.106 doses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miminales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mortelles, DDM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pour la souris) qui inhibent la synthèse d'acétylcholine au niveau des synapses ou des plaques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neuro-musculaires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De nature protéique (détruites par chauffage de 20 min à 100°C)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toxine peut être négative mais clinique très évocatrice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529560"/>
              </p:ext>
            </p:extLst>
          </p:nvPr>
        </p:nvGraphicFramePr>
        <p:xfrm>
          <a:off x="395536" y="116632"/>
          <a:ext cx="7272808" cy="641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 Editor Photo" r:id="rId3" imgW="3895238" imgH="3438095" progId="MSPhotoEd.3">
                  <p:embed/>
                </p:oleObj>
              </mc:Choice>
              <mc:Fallback>
                <p:oleObj name="Photo Editor Photo" r:id="rId3" imgW="3895238" imgH="3438095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6632"/>
                        <a:ext cx="7272808" cy="6419963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690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fr-FR" b="1" i="1" dirty="0"/>
              <a:t>C</a:t>
            </a:r>
            <a:r>
              <a:rPr lang="fr-FR" b="1" i="1" dirty="0" smtClean="0"/>
              <a:t>lostridium </a:t>
            </a:r>
            <a:r>
              <a:rPr lang="fr-FR" b="1" i="1" dirty="0" err="1" smtClean="0"/>
              <a:t>tetani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80120"/>
            <a:ext cx="9036496" cy="6525344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C’est l’agent du tétanos.</a:t>
            </a:r>
          </a:p>
          <a:p>
            <a:pPr algn="just">
              <a:lnSpc>
                <a:spcPct val="17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bactérie pénètre au niveau d’une effraction cutanée : classiquement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plaie souillée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terre, mais aussi plaie minime, lésion cutanée chronique (ulcère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jambe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), plaie opératoire.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pays en voie de développement, 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tétanos néonatal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est fréquent. Il est dû à l’utilisation d’instruments non stériles pour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sectionner 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cordon.</a:t>
            </a:r>
          </a:p>
          <a:p>
            <a:pPr algn="just">
              <a:lnSpc>
                <a:spcPct val="17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 l’observe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surtout chez des sujets âgés ayant perdu leur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immunité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3_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88641"/>
            <a:ext cx="4196557" cy="167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27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fr-FR" sz="3600" b="1" i="1" dirty="0">
                <a:latin typeface="Times New Roman" pitchFamily="18" charset="0"/>
                <a:cs typeface="Times New Roman" pitchFamily="18" charset="0"/>
              </a:rPr>
              <a:t>Clostridium difficile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Bacille à Gram Positif anaérobie,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mobile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Spore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ovale, 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subterminale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déformante 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résistante aux désinfectants.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lostridium_diffic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6" t="16859"/>
          <a:stretch>
            <a:fillRect/>
          </a:stretch>
        </p:blipFill>
        <p:spPr bwMode="auto">
          <a:xfrm>
            <a:off x="6228184" y="764704"/>
            <a:ext cx="2699792" cy="21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FR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fr-FR" i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tetani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bacille anaérobie strict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Gram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positif formant des spores,</a:t>
            </a:r>
          </a:p>
          <a:p>
            <a:pPr algn="just">
              <a:lnSpc>
                <a:spcPct val="90000"/>
              </a:lnSpc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Vit dans 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sol,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Bacille de Nicolaier très résistant (chaleur, antiseptiques) grâce aux spores,</a:t>
            </a:r>
          </a:p>
          <a:p>
            <a:pPr algn="just">
              <a:lnSpc>
                <a:spcPct val="90000"/>
              </a:lnSpc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Production d’une </a:t>
            </a:r>
            <a:r>
              <a:rPr lang="fr-FR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exotoxine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protéique neurotrope puissante,</a:t>
            </a:r>
          </a:p>
          <a:p>
            <a:pPr algn="just">
              <a:lnSpc>
                <a:spcPct val="90000"/>
              </a:lnSpc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Bactérie localisée à la porte d’entrée, toxine se dissémine dans tout l’organisme.</a:t>
            </a:r>
          </a:p>
          <a:p>
            <a:pPr algn="just"/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8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Pouvoir pathogène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Après une incubation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4 à 15 jours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la maladie se traduit par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contractures musculaires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qui débutent au niveau des masséters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(muscles de la mastication) (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trismus) et des muscles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du visage,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puis se généralisent. 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tétanos entraîne une mortalité de l’ordre de 25 à 30 %.</a:t>
            </a:r>
          </a:p>
          <a:p>
            <a:pPr algn="just">
              <a:lnSpc>
                <a:spcPct val="17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 pathogénicité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bactérie n’a pas de propriétés invasives. Elle prolifère localement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produisant une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toxine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protéique extrêmement active. La toxine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acheminée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jusqu’au système nerveux central. Elle bloque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transmission entre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neurones inhibiteurs et les neurones moteurs, ce qui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entraîne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contracture des muscles. La toxine agit au niveau de la synapse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exerçant 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dégradation protéolytique de certaines protéines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vésicules synaptiques.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0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Diagnostic 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diagnostic clinique repose sur la constatation des contractures et la notion de blessure antérieure. 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peut éventuellement rechercher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tetani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dans les tissus contaminés mais cette recherche n'a aucun intérêt diagnostique ou thérapeutique.</a:t>
            </a:r>
          </a:p>
          <a:p>
            <a:pPr algn="just">
              <a:lnSpc>
                <a:spcPct val="150000"/>
              </a:lnSpc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27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lostridium perfringens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33670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Cette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bactérie est très répandue dans l’environnement et fait partie 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flore commensale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l’intestin.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trouve fréquemment sur le revêtement cutané.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Elle peut aussi contaminer des aliments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04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A. Transmission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Malgré le caractère ubiquitaire de la bactérie, les infections dues à ce germe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sont rares.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Cette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bactérie anaérobie ne peut se multiplier que dans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tissus anoxiques (manque d’oxygène).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C’est classiquement après des traumatismes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délabrants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(plaie de guerre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écrasement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que l’infection à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perfringens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risque de se développer.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aussi survenir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après certaines interventions chirurgicales (amputation pour artérite,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chirurgie abdominale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18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Pouvoir pathogène</a:t>
            </a:r>
          </a:p>
          <a:p>
            <a:pPr algn="just">
              <a:lnSpc>
                <a:spcPct val="170000"/>
              </a:lnSpc>
            </a:pP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1. Gangrène gazeuse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Dans les suites d’un traumatisme, la gangrène se traduit par une douleur locale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un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oedème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la présence de crépitations à la palpation et une altération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sévère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l’état général. À l’intervention chirurgicale on constate une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myonécrose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mortalité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reste importante.</a:t>
            </a:r>
          </a:p>
          <a:p>
            <a:pPr algn="just">
              <a:lnSpc>
                <a:spcPct val="170000"/>
              </a:lnSpc>
            </a:pP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2. Autres infections</a:t>
            </a:r>
          </a:p>
          <a:p>
            <a:pPr algn="just">
              <a:lnSpc>
                <a:spcPct val="170000"/>
              </a:lnSpc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perfringens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peut être impliqué dans diverses suppurations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intra-abdominales 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des septicémies secondaires à des avortements clandestins.</a:t>
            </a:r>
          </a:p>
          <a:p>
            <a:pPr algn="just">
              <a:lnSpc>
                <a:spcPct val="170000"/>
              </a:lnSpc>
            </a:pP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3. Intoxication alimentaire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Elle survient quelques heures après l’ingestion de viandes peu cuites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non conservées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 froid. Elle se traduit par de la diarrhée, des douleurs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abdominales 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parfois des vomissements. L’évolution est en règle rapidement favorable</a:t>
            </a:r>
          </a:p>
        </p:txBody>
      </p:sp>
    </p:spTree>
    <p:extLst>
      <p:ext uri="{BB962C8B-B14F-4D97-AF65-F5344CB8AC3E}">
        <p14:creationId xmlns:p14="http://schemas.microsoft.com/office/powerpoint/2010/main" val="390987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Facteurs de pathogénicité</a:t>
            </a:r>
          </a:p>
          <a:p>
            <a:pPr algn="just">
              <a:lnSpc>
                <a:spcPct val="170000"/>
              </a:lnSpc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perfringens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peut produire une douzaine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toxines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Suivant la nature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toxines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produites,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on distingue plusieurs types de bactéries, désignées par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lettres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 à 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En pathologie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humaine,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c’est essentiellement le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type 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impliqué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principale toxine est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la toxine α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une phospholipase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qui détruit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membrane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cytoplasmique des cellules eucaryotes (et qui possède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activité hémolytique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intoxications alimentaires, la diarrhée est due à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production d’une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entérotoxine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Par ailleurs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perfringens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produit de nombreuses enzymes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(protéase, collagénase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hyaluronidase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qui contribuent à la digestion des tissus infectés.</a:t>
            </a:r>
          </a:p>
        </p:txBody>
      </p:sp>
    </p:spTree>
    <p:extLst>
      <p:ext uri="{BB962C8B-B14F-4D97-AF65-F5344CB8AC3E}">
        <p14:creationId xmlns:p14="http://schemas.microsoft.com/office/powerpoint/2010/main" val="3026767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Diagnostic biologique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L’isolement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perfringens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 partir du foyer infectieux ou parfois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hémocultures est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général facile à obtenir. Dans les foyers infectieux, la bactérie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souvent associée à d’autres espèces bactériennes aérobies ou anaérobies.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. perfringens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l’espèce la plus souvent impliquée dans la gangrène gazeuse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d’autres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espèces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septicum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novyi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histolyticum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sont parfois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cause.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présence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perfringens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un prélèvement doit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interprétée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fonction du contexte clinique, car cette bactérie ubiquitaire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peut aussi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être un simple contaminant.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Dans le cas des intoxications alimentaires, la bactérie doit être recherchée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aliments.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peut aussi rechercher dans les selles la concentration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spores ou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présence d’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entérotoxine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C. perfringens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759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sur gélose au sang placée en atmosphère anaérobie et sur bouillon anaérobie. L'hémolyse,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production importante de gaz et l'inhibition de l'effet de la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lécithinase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(observés lors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culture sur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gélose au jaune d'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oeuf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par le sérum spécifique rendent le diagnostic bactériologique aisé.</a:t>
            </a:r>
          </a:p>
        </p:txBody>
      </p:sp>
    </p:spTree>
    <p:extLst>
      <p:ext uri="{BB962C8B-B14F-4D97-AF65-F5344CB8AC3E}">
        <p14:creationId xmlns:p14="http://schemas.microsoft.com/office/powerpoint/2010/main" val="188472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Forme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sporulée: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urvie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++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ésistance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aux désinfectants chimiques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ource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l’infection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ésistance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aux antibiotiques: récurrence de l’infection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Forme végétative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toxines </a:t>
            </a:r>
          </a:p>
          <a:p>
            <a:pPr algn="just">
              <a:lnSpc>
                <a:spcPct val="150000"/>
              </a:lnSpc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Commensal du tube digestif de l’homme: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Colonisation variable selon l’âge: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Nouveau-nés: 20 à 70% </a:t>
            </a:r>
          </a:p>
          <a:p>
            <a:pPr algn="just">
              <a:lnSpc>
                <a:spcPct val="150000"/>
              </a:lnSpc>
              <a:buFont typeface="Symbol" pitchFamily="18" charset="2"/>
              <a:buChar char="¯"/>
            </a:pPr>
            <a:r>
              <a:rPr lang="fr-FR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progressive  2 ans </a:t>
            </a: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Adulte: 1 à 3%</a:t>
            </a:r>
          </a:p>
          <a:p>
            <a:pPr algn="just">
              <a:lnSpc>
                <a:spcPct val="150000"/>
              </a:lnSpc>
              <a:buFont typeface="Symbol" pitchFamily="18" charset="2"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Tube digestif des animaux; environnement (sol)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8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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Facteurs de virulence: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Toxines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«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entérotoxine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(gène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tcdA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Toxines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 +++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cytotoxine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» (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gène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tcdB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Toxine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binaire CDT (gènes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ctdA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ctdB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lnSpc>
                <a:spcPct val="170000"/>
              </a:lnSpc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C. difficile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toxines-négatif :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non pathogène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Colonisation chez les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hospitalisés: 20 – 40%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Colonisation adultes sains : 2 – 3% </a:t>
            </a:r>
          </a:p>
        </p:txBody>
      </p:sp>
    </p:spTree>
    <p:extLst>
      <p:ext uri="{BB962C8B-B14F-4D97-AF65-F5344CB8AC3E}">
        <p14:creationId xmlns:p14="http://schemas.microsoft.com/office/powerpoint/2010/main" val="188035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Physiopathologie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0" y="836713"/>
            <a:ext cx="850905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77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252520" cy="68580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bactérie elle-même n’est pas invasive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toxines A et B produites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bactérie pénètrent dans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l’entérocyte conduisant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désorganisation du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cytosquelette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l’altération des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jonctions serrées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inter-cellulaires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toxines induisent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également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production de différentes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cytokines pro-inflammatoires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(TNF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α,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IL1, IL6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…) au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niveau de la lamina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lésions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colite de gravité variée s’ensuivent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avec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composante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pathogénique ischémique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expliquant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production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pseudo-membranes caractéristiques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00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5" y="116632"/>
            <a:ext cx="889515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7202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2207</Words>
  <Application>Microsoft Office PowerPoint</Application>
  <PresentationFormat>Affichage à l'écran (4:3)</PresentationFormat>
  <Paragraphs>184</Paragraphs>
  <Slides>38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Thème Office</vt:lpstr>
      <vt:lpstr>Photo Editor Photo</vt:lpstr>
      <vt:lpstr>Clostridium</vt:lpstr>
      <vt:lpstr>Présentation PowerPoint</vt:lpstr>
      <vt:lpstr>Clostridium difficile</vt:lpstr>
      <vt:lpstr>Présentation PowerPoint</vt:lpstr>
      <vt:lpstr>Présentation PowerPoint</vt:lpstr>
      <vt:lpstr>Présentation PowerPoint</vt:lpstr>
      <vt:lpstr>Physiopathologie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Clostridium botulinum</vt:lpstr>
      <vt:lpstr>Présentation PowerPoint</vt:lpstr>
      <vt:lpstr>Présentation PowerPoint</vt:lpstr>
      <vt:lpstr>Présentation PowerPoint</vt:lpstr>
      <vt:lpstr>Présentation PowerPoint</vt:lpstr>
      <vt:lpstr>Physiopathologie</vt:lpstr>
      <vt:lpstr>Présentation PowerPoint</vt:lpstr>
      <vt:lpstr>Présentation PowerPoint</vt:lpstr>
      <vt:lpstr>Clostridium tetani</vt:lpstr>
      <vt:lpstr>Présentation PowerPoint</vt:lpstr>
      <vt:lpstr>Présentation PowerPoint</vt:lpstr>
      <vt:lpstr>Présentation PowerPoint</vt:lpstr>
      <vt:lpstr>Clostridium perfringens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acer</cp:lastModifiedBy>
  <cp:revision>101</cp:revision>
  <dcterms:created xsi:type="dcterms:W3CDTF">2017-03-12T20:09:09Z</dcterms:created>
  <dcterms:modified xsi:type="dcterms:W3CDTF">2019-04-23T21:13:51Z</dcterms:modified>
</cp:coreProperties>
</file>