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8" r:id="rId1"/>
  </p:sldMasterIdLst>
  <p:notesMasterIdLst>
    <p:notesMasterId r:id="rId16"/>
  </p:notesMasterIdLst>
  <p:sldIdLst>
    <p:sldId id="256" r:id="rId2"/>
    <p:sldId id="335" r:id="rId3"/>
    <p:sldId id="349" r:id="rId4"/>
    <p:sldId id="334" r:id="rId5"/>
    <p:sldId id="257" r:id="rId6"/>
    <p:sldId id="350" r:id="rId7"/>
    <p:sldId id="336" r:id="rId8"/>
    <p:sldId id="258" r:id="rId9"/>
    <p:sldId id="351" r:id="rId10"/>
    <p:sldId id="352" r:id="rId11"/>
    <p:sldId id="307" r:id="rId12"/>
    <p:sldId id="353" r:id="rId13"/>
    <p:sldId id="345" r:id="rId14"/>
    <p:sldId id="354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4" autoAdjust="0"/>
    <p:restoredTop sz="63055" autoAdjust="0"/>
  </p:normalViewPr>
  <p:slideViewPr>
    <p:cSldViewPr>
      <p:cViewPr varScale="1">
        <p:scale>
          <a:sx n="88" d="100"/>
          <a:sy n="88" d="100"/>
        </p:scale>
        <p:origin x="1277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9ACA3C-AA2F-4EA8-BB02-AE4042EAB284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8CB7B-D353-4A6E-8E94-9F2615DF244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3334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F8CB7B-D353-4A6E-8E94-9F2615DF2442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8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452FDFD-B66D-4985-9AAB-0C258CA2325B}" type="datetimeFigureOut">
              <a:rPr lang="fr-FR" smtClean="0"/>
              <a:pPr/>
              <a:t>20/04/2024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A8F01D7-BF68-4F74-A205-CB2174005AA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691829"/>
            <a:ext cx="2457450" cy="1008979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4464496" y="765293"/>
            <a:ext cx="4572000" cy="83099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Faculté 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ciences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ature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  </a:t>
            </a:r>
            <a:endParaRPr lang="fr-FR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Département des 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sciences </a:t>
            </a:r>
            <a:r>
              <a:rPr lang="fr-FR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fr-FR" sz="1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limentaires</a:t>
            </a:r>
            <a:endParaRPr lang="fr-FR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Organigramme : Alternative 5"/>
          <p:cNvSpPr/>
          <p:nvPr/>
        </p:nvSpPr>
        <p:spPr>
          <a:xfrm>
            <a:off x="1092631" y="1706788"/>
            <a:ext cx="7127823" cy="388245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Inflate">
              <a:avLst/>
            </a:prstTxWarp>
          </a:bodyPr>
          <a:lstStyle/>
          <a:p>
            <a:pPr algn="ctr"/>
            <a:r>
              <a:rPr lang="fr-FR" sz="3200" dirty="0">
                <a:solidFill>
                  <a:srgbClr val="7030A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Méthodes </a:t>
            </a:r>
            <a:r>
              <a:rPr lang="fr-FR" sz="3200" dirty="0" smtClean="0">
                <a:solidFill>
                  <a:srgbClr val="7030A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optiques d’analyses </a:t>
            </a:r>
          </a:p>
          <a:p>
            <a:pPr algn="ctr"/>
            <a:r>
              <a:rPr lang="fr-FR" sz="3200" dirty="0" smtClean="0">
                <a:solidFill>
                  <a:srgbClr val="7030A0"/>
                </a:soli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Polarimétrie</a:t>
            </a:r>
          </a:p>
        </p:txBody>
      </p:sp>
    </p:spTree>
    <p:extLst>
      <p:ext uri="{BB962C8B-B14F-4D97-AF65-F5344CB8AC3E}">
        <p14:creationId xmlns:p14="http://schemas.microsoft.com/office/powerpoint/2010/main" val="4292802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50" t="18056" r="31673" b="54687"/>
          <a:stretch/>
        </p:blipFill>
        <p:spPr bwMode="auto">
          <a:xfrm>
            <a:off x="827583" y="548680"/>
            <a:ext cx="7435629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710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79512" y="332656"/>
            <a:ext cx="8496944" cy="618630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b="1" dirty="0" smtClean="0"/>
              <a:t>3-Appareillage</a:t>
            </a:r>
          </a:p>
          <a:p>
            <a:pPr algn="just"/>
            <a:r>
              <a:rPr lang="fr-FR" b="1" dirty="0" smtClean="0"/>
              <a:t>3-1-Polarimétie à visée</a:t>
            </a:r>
          </a:p>
          <a:p>
            <a:pPr algn="just"/>
            <a:r>
              <a:rPr lang="fr-FR" dirty="0" smtClean="0"/>
              <a:t>Ces polarimètres permettent des mesures de concentration en appliquant le principe de la pénombre; leur précision est de 0,05 à 1,00 degré. Certains sont manuels, d’autres à commandes électriques.</a:t>
            </a:r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3-2-Polarimètres électroniques</a:t>
            </a:r>
          </a:p>
          <a:p>
            <a:pPr algn="just"/>
            <a:r>
              <a:rPr lang="fr-FR" dirty="0" smtClean="0"/>
              <a:t>Ils permettent des mesures en continu sans remise à zéro et en temps très brefs et des études de cinétique.</a:t>
            </a:r>
          </a:p>
          <a:p>
            <a:pPr algn="just"/>
            <a:endParaRPr lang="fr-FR" dirty="0" smtClean="0"/>
          </a:p>
          <a:p>
            <a:pPr algn="just"/>
            <a:r>
              <a:rPr lang="fr-FR" b="1" dirty="0" smtClean="0"/>
              <a:t>3-3- Saccharimètres</a:t>
            </a:r>
          </a:p>
          <a:p>
            <a:pPr algn="just"/>
            <a:r>
              <a:rPr lang="fr-FR" dirty="0" smtClean="0"/>
              <a:t>Ces appareils sont gradués directement en unités saccharimétriques (°S); un degré saccharimétrique correspond à une concentration de 1g de saccharose pour 100 d de solution.</a:t>
            </a:r>
          </a:p>
          <a:p>
            <a:pPr algn="just"/>
            <a:r>
              <a:rPr lang="fr-FR" dirty="0" smtClean="0"/>
              <a:t>Le polariseur et l’analyseur sont fixes, la rotation est mesurée en faisant varier l’épaisseur d’un coin de quartz optiquement actif. Les mesures effectuées à 20°C ont une précision de + ou – 0,01°S.</a:t>
            </a:r>
          </a:p>
          <a:p>
            <a:pPr algn="just"/>
            <a:endParaRPr lang="fr-FR" dirty="0"/>
          </a:p>
          <a:p>
            <a:pPr algn="just"/>
            <a:endParaRPr lang="fr-FR" dirty="0" smtClean="0"/>
          </a:p>
          <a:p>
            <a:pPr algn="just"/>
            <a:r>
              <a:rPr lang="fr-FR" dirty="0" smtClean="0"/>
              <a:t>Certains appareils sont conçus et suffisamment sensibles pour servir de détecteurs en chromatographie liquide haute performance.</a:t>
            </a:r>
          </a:p>
          <a:p>
            <a:pPr algn="just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763761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7" t="21180" r="34992" b="33333"/>
          <a:stretch/>
        </p:blipFill>
        <p:spPr bwMode="auto">
          <a:xfrm>
            <a:off x="179512" y="332656"/>
            <a:ext cx="40894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7" t="25868" r="34700" b="34549"/>
          <a:stretch/>
        </p:blipFill>
        <p:spPr bwMode="auto">
          <a:xfrm>
            <a:off x="4651524" y="548556"/>
            <a:ext cx="41275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9" t="17883" r="34407" b="23263"/>
          <a:stretch/>
        </p:blipFill>
        <p:spPr bwMode="auto">
          <a:xfrm>
            <a:off x="3657278" y="3444156"/>
            <a:ext cx="3041352" cy="3069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4008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251520" y="188640"/>
            <a:ext cx="8280920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dirty="0" smtClean="0"/>
              <a:t>4-Applications de la polarimétrie</a:t>
            </a:r>
          </a:p>
          <a:p>
            <a:pPr algn="just"/>
            <a:r>
              <a:rPr lang="fr-FR" sz="2000" dirty="0" smtClean="0"/>
              <a:t>La détermination du pouvoir rotatoire spécifique des « sucres » fournit un moyen pratique et rapide de les identifier dans la plupart des cas, de contrôler leur pureté ou de les doser.</a:t>
            </a:r>
          </a:p>
          <a:p>
            <a:pPr algn="just"/>
            <a:r>
              <a:rPr lang="fr-FR" sz="2000" dirty="0" smtClean="0"/>
              <a:t>Connaissant la nature du « sucre » en solution et la déviation </a:t>
            </a:r>
            <a:r>
              <a:rPr lang="fr-FR" sz="2000" dirty="0" err="1" smtClean="0"/>
              <a:t>obervée</a:t>
            </a:r>
            <a:r>
              <a:rPr lang="fr-FR" sz="2000" dirty="0" smtClean="0"/>
              <a:t>, sa concentration en g/100 </a:t>
            </a:r>
            <a:r>
              <a:rPr lang="fr-FR" sz="2000" dirty="0" err="1" smtClean="0"/>
              <a:t>mL</a:t>
            </a:r>
            <a:r>
              <a:rPr lang="fr-FR" sz="2000" dirty="0" smtClean="0"/>
              <a:t> est donnée par la formule: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4" t="37048" r="35202" b="57570"/>
          <a:stretch/>
        </p:blipFill>
        <p:spPr bwMode="auto">
          <a:xfrm>
            <a:off x="3851920" y="2204864"/>
            <a:ext cx="15748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51520" y="2642136"/>
            <a:ext cx="8280920" cy="286232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dirty="0" smtClean="0"/>
              <a:t>Ainsi des dosages de lactose dans le lait ou de saccharose dans des laits concentrés ou condensés peuvent être envisagés après défécation.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Les dosages </a:t>
            </a:r>
            <a:r>
              <a:rPr lang="fr-FR" sz="2000" dirty="0" err="1" smtClean="0"/>
              <a:t>polarimétriques</a:t>
            </a:r>
            <a:r>
              <a:rPr lang="fr-FR" sz="2000" dirty="0" smtClean="0"/>
              <a:t> de solution sont particulièrement utilisés dans l’industrie sucrière afin de suivre l’évolution des jus sucrés en cours de fabrication; ici l’échelle de lecture sur l’analyseur souvent graduée en degré saccharimétrique permet de suivre par lecture directe les variations de concentration.</a:t>
            </a:r>
          </a:p>
        </p:txBody>
      </p:sp>
    </p:spTree>
    <p:extLst>
      <p:ext uri="{BB962C8B-B14F-4D97-AF65-F5344CB8AC3E}">
        <p14:creationId xmlns:p14="http://schemas.microsoft.com/office/powerpoint/2010/main" val="2188178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3" t="21528" r="31771" b="29514"/>
          <a:stretch/>
        </p:blipFill>
        <p:spPr bwMode="auto">
          <a:xfrm>
            <a:off x="395536" y="116632"/>
            <a:ext cx="7641580" cy="5455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4181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2808312" cy="504056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fr-FR" sz="2400" b="1" dirty="0" smtClean="0"/>
              <a:t>Introduction</a:t>
            </a:r>
            <a:endParaRPr lang="fr-FR" sz="24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980728"/>
            <a:ext cx="8280920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b="1" dirty="0" smtClean="0"/>
              <a:t>La polarisation de la lumière</a:t>
            </a:r>
          </a:p>
          <a:p>
            <a:pPr algn="just"/>
            <a:r>
              <a:rPr lang="fr-FR" dirty="0" smtClean="0"/>
              <a:t>Quand un faisceau monochromatique traverse un cristal correctement orienté, par exemple un prisme de NICOL, il en sort deux rayons; la lumière de l’un des rayons vibre dans un plan qui est perpendiculaire au plan de vibration de la lumière de l’autre rayon; on dit que chaque rayon de lumière polarise dans un plan.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4" t="21007" r="26891" b="45660"/>
          <a:stretch/>
        </p:blipFill>
        <p:spPr bwMode="auto">
          <a:xfrm>
            <a:off x="1212788" y="3212976"/>
            <a:ext cx="6502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888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6" t="30380" r="29338" b="25254"/>
          <a:stretch/>
        </p:blipFill>
        <p:spPr bwMode="auto">
          <a:xfrm>
            <a:off x="142845" y="142852"/>
            <a:ext cx="8501122" cy="5224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337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51520" y="332656"/>
            <a:ext cx="6912768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2-L’activité optique, principe de l’analyseur, Loi de Biot </a:t>
            </a:r>
            <a:endParaRPr lang="fr-FR" b="1" dirty="0"/>
          </a:p>
        </p:txBody>
      </p:sp>
      <p:sp>
        <p:nvSpPr>
          <p:cNvPr id="2" name="ZoneTexte 1"/>
          <p:cNvSpPr txBox="1"/>
          <p:nvPr/>
        </p:nvSpPr>
        <p:spPr>
          <a:xfrm>
            <a:off x="251520" y="908720"/>
            <a:ext cx="8352928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Une substance optiquement active a la propriété de faire tourner le plan de vibration d’un faisceau de lumière polarisée d’un certain angle </a:t>
            </a:r>
            <a:r>
              <a:rPr lang="el-GR" dirty="0" smtClean="0"/>
              <a:t>α</a:t>
            </a:r>
            <a:r>
              <a:rPr lang="fr-FR" dirty="0" smtClean="0"/>
              <a:t>; cette substance présente une asymétrie:</a:t>
            </a:r>
          </a:p>
          <a:p>
            <a:r>
              <a:rPr lang="fr-FR" dirty="0" smtClean="0"/>
              <a:t>-cristalline pour les substances solides cristallisées;</a:t>
            </a:r>
          </a:p>
          <a:p>
            <a:r>
              <a:rPr lang="fr-FR" dirty="0" smtClean="0"/>
              <a:t>-moléculaire pour les liquides purs ou les solides en solution.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51520" y="3075925"/>
            <a:ext cx="8352928" cy="258532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Cette activité est liée à la présence d’atomes de carbone porteurs de substituants différents auxquels on donne le nom de « carbones substitués asymétriquement ».</a:t>
            </a:r>
          </a:p>
          <a:p>
            <a:r>
              <a:rPr lang="fr-FR" dirty="0" smtClean="0"/>
              <a:t>La déviation dépend:</a:t>
            </a:r>
          </a:p>
          <a:p>
            <a:r>
              <a:rPr lang="fr-FR" dirty="0" smtClean="0"/>
              <a:t>-de la longueur d’onde de la lumière polarisée;</a:t>
            </a:r>
          </a:p>
          <a:p>
            <a:r>
              <a:rPr lang="fr-FR" dirty="0" smtClean="0"/>
              <a:t>-de la température;</a:t>
            </a:r>
          </a:p>
          <a:p>
            <a:r>
              <a:rPr lang="fr-FR" dirty="0" smtClean="0"/>
              <a:t>-de la nature de la substance en solution et de sa concentration;</a:t>
            </a:r>
          </a:p>
          <a:p>
            <a:r>
              <a:rPr lang="fr-FR" dirty="0" smtClean="0"/>
              <a:t>-de la nature du solvant et de son pH;</a:t>
            </a:r>
          </a:p>
          <a:p>
            <a:r>
              <a:rPr lang="fr-FR" dirty="0" smtClean="0"/>
              <a:t>-du temps (phénomène de mutarotation).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2281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79512" y="260648"/>
            <a:ext cx="8424936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La valeur de l’angle de déviation du plan de polarisation est mesurée à l’aide d’un polarimètre (figure 1). Un rayon lumineux issu d’une source monochromatique traverse successivement un cristal polariseur, le tube contenant la substance à étudier et un cristal analyseur.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411760" y="6011996"/>
            <a:ext cx="403244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 1: </a:t>
            </a:r>
            <a:r>
              <a:rPr lang="fr-FR" dirty="0" smtClean="0"/>
              <a:t>schéma d’un polarimètre.</a:t>
            </a:r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01" t="17708" r="34798" b="29514"/>
          <a:stretch/>
        </p:blipFill>
        <p:spPr bwMode="auto">
          <a:xfrm>
            <a:off x="2120900" y="1728440"/>
            <a:ext cx="4241800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54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6" t="17708" r="34211" b="25000"/>
          <a:stretch/>
        </p:blipFill>
        <p:spPr bwMode="auto">
          <a:xfrm>
            <a:off x="1691679" y="980728"/>
            <a:ext cx="6011141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6956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260648"/>
            <a:ext cx="835292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Le pouvoir rotatoire spécifique [</a:t>
            </a:r>
            <a:r>
              <a:rPr lang="el-GR" dirty="0" smtClean="0"/>
              <a:t>α</a:t>
            </a:r>
            <a:r>
              <a:rPr lang="fr-FR" dirty="0" smtClean="0"/>
              <a:t>]20D constitue l’une des constantes physiques caractéristiques d’un corps optiquement actif; il est défini comme l’angle de rotation produit par 1g d’une substance active contenu dans un 1 </a:t>
            </a:r>
            <a:r>
              <a:rPr lang="fr-FR" dirty="0" err="1" smtClean="0"/>
              <a:t>mL</a:t>
            </a:r>
            <a:r>
              <a:rPr lang="fr-FR" dirty="0" smtClean="0"/>
              <a:t> de solution pour une longueur de tube de 1dm.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23528" y="1724615"/>
            <a:ext cx="835292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La lumière monochromatique utilisée est le plus souvent la raie D de sodium (</a:t>
            </a:r>
            <a:r>
              <a:rPr lang="el-GR" dirty="0" smtClean="0"/>
              <a:t>λ</a:t>
            </a:r>
            <a:r>
              <a:rPr lang="fr-FR" dirty="0" smtClean="0"/>
              <a:t> = 589,3 mm); le pouvoir rotatoire spécifique en général à 20°C est calculé en utilisant la formule suivante applicable à des solutions de liquides et de composés purs et découlant de la loi de BIOT: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91608" y="4413601"/>
            <a:ext cx="8280920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el-GR" sz="2000" dirty="0" smtClean="0"/>
              <a:t>α</a:t>
            </a:r>
            <a:r>
              <a:rPr lang="fr-FR" sz="2000" dirty="0" smtClean="0"/>
              <a:t>: angle de rotation du plan de polarisation (degré)</a:t>
            </a:r>
          </a:p>
          <a:p>
            <a:pPr algn="just"/>
            <a:r>
              <a:rPr lang="fr-FR" sz="2000" dirty="0"/>
              <a:t>l</a:t>
            </a:r>
            <a:r>
              <a:rPr lang="fr-FR" sz="2000" dirty="0" smtClean="0"/>
              <a:t>: longueur du tube </a:t>
            </a:r>
            <a:r>
              <a:rPr lang="fr-FR" sz="2000" dirty="0" err="1" smtClean="0"/>
              <a:t>polarimétrique</a:t>
            </a:r>
            <a:r>
              <a:rPr lang="fr-FR" sz="2000" dirty="0" smtClean="0"/>
              <a:t> (dm)</a:t>
            </a:r>
          </a:p>
          <a:p>
            <a:pPr algn="just"/>
            <a:r>
              <a:rPr lang="fr-FR" sz="2000" dirty="0" smtClean="0"/>
              <a:t>C: concentration de la substance (g/100mL de solution)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38433" t="28320" r="39605" b="57031"/>
          <a:stretch>
            <a:fillRect/>
          </a:stretch>
        </p:blipFill>
        <p:spPr bwMode="auto">
          <a:xfrm>
            <a:off x="2928926" y="3071810"/>
            <a:ext cx="285752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4021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251520" y="188640"/>
            <a:ext cx="8280920" cy="16312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fr-FR" sz="2000" dirty="0" smtClean="0"/>
              <a:t>L’observateur faisant face au rayon lumineux émergent:</a:t>
            </a:r>
          </a:p>
          <a:p>
            <a:pPr algn="just"/>
            <a:r>
              <a:rPr lang="fr-FR" sz="2000" dirty="0" smtClean="0"/>
              <a:t>-si la substance active dévie le plan de polarisation vers la droite, elle est dite dextrogyre et le pouvoir rotatoire est affecté du signe (+);</a:t>
            </a:r>
          </a:p>
          <a:p>
            <a:pPr algn="just"/>
            <a:r>
              <a:rPr lang="fr-FR" sz="2000" dirty="0" smtClean="0"/>
              <a:t>-si la substance active dévie le plan de polarisation vers la gauche, elle est dite lévogyre et le pouvoir rotatoire est affecté du signe (-);</a:t>
            </a:r>
          </a:p>
        </p:txBody>
      </p:sp>
    </p:spTree>
    <p:extLst>
      <p:ext uri="{BB962C8B-B14F-4D97-AF65-F5344CB8AC3E}">
        <p14:creationId xmlns:p14="http://schemas.microsoft.com/office/powerpoint/2010/main" val="3627604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8" t="18576" r="24549" b="24827"/>
          <a:stretch/>
        </p:blipFill>
        <p:spPr bwMode="auto">
          <a:xfrm>
            <a:off x="1043608" y="260648"/>
            <a:ext cx="678180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9" t="20139" r="36823" b="56076"/>
          <a:stretch/>
        </p:blipFill>
        <p:spPr bwMode="auto">
          <a:xfrm>
            <a:off x="2555776" y="4408364"/>
            <a:ext cx="4536504" cy="2211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055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4541</TotalTime>
  <Words>632</Words>
  <Application>Microsoft Office PowerPoint</Application>
  <PresentationFormat>Affichage à l'écran (4:3)</PresentationFormat>
  <Paragraphs>48</Paragraphs>
  <Slides>14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Calibri</vt:lpstr>
      <vt:lpstr>Century Schoolbook</vt:lpstr>
      <vt:lpstr>Times New Roman</vt:lpstr>
      <vt:lpstr>Wingdings</vt:lpstr>
      <vt:lpstr>Wingdings 2</vt:lpstr>
      <vt:lpstr>Oriel</vt:lpstr>
      <vt:lpstr>Présentation PowerPoint</vt:lpstr>
      <vt:lpstr>Introduction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Probook</dc:creator>
  <cp:lastModifiedBy>Dell</cp:lastModifiedBy>
  <cp:revision>103</cp:revision>
  <dcterms:created xsi:type="dcterms:W3CDTF">2023-03-08T10:20:46Z</dcterms:created>
  <dcterms:modified xsi:type="dcterms:W3CDTF">2024-04-20T21:37:06Z</dcterms:modified>
</cp:coreProperties>
</file>