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sldIdLst>
    <p:sldId id="256" r:id="rId2"/>
    <p:sldId id="308" r:id="rId3"/>
    <p:sldId id="408" r:id="rId4"/>
    <p:sldId id="410" r:id="rId5"/>
    <p:sldId id="448" r:id="rId6"/>
    <p:sldId id="451" r:id="rId7"/>
    <p:sldId id="300" r:id="rId8"/>
    <p:sldId id="301" r:id="rId9"/>
    <p:sldId id="302" r:id="rId10"/>
    <p:sldId id="307" r:id="rId11"/>
    <p:sldId id="288" r:id="rId12"/>
    <p:sldId id="319" r:id="rId13"/>
    <p:sldId id="320" r:id="rId14"/>
    <p:sldId id="321" r:id="rId15"/>
    <p:sldId id="304" r:id="rId16"/>
    <p:sldId id="322" r:id="rId17"/>
    <p:sldId id="323" r:id="rId18"/>
    <p:sldId id="324" r:id="rId19"/>
    <p:sldId id="289" r:id="rId20"/>
    <p:sldId id="326" r:id="rId21"/>
    <p:sldId id="325" r:id="rId22"/>
    <p:sldId id="327" r:id="rId23"/>
    <p:sldId id="328" r:id="rId24"/>
    <p:sldId id="329" r:id="rId25"/>
    <p:sldId id="290" r:id="rId26"/>
    <p:sldId id="330" r:id="rId27"/>
    <p:sldId id="331" r:id="rId28"/>
    <p:sldId id="332" r:id="rId29"/>
    <p:sldId id="306" r:id="rId30"/>
    <p:sldId id="366" r:id="rId31"/>
    <p:sldId id="383" r:id="rId32"/>
    <p:sldId id="413" r:id="rId33"/>
    <p:sldId id="371" r:id="rId34"/>
    <p:sldId id="419" r:id="rId35"/>
    <p:sldId id="414" r:id="rId36"/>
    <p:sldId id="415" r:id="rId37"/>
    <p:sldId id="449" r:id="rId38"/>
    <p:sldId id="416" r:id="rId39"/>
    <p:sldId id="417" r:id="rId40"/>
    <p:sldId id="418" r:id="rId41"/>
    <p:sldId id="420" r:id="rId42"/>
    <p:sldId id="433" r:id="rId43"/>
    <p:sldId id="421" r:id="rId44"/>
    <p:sldId id="422" r:id="rId45"/>
    <p:sldId id="424" r:id="rId46"/>
    <p:sldId id="425" r:id="rId47"/>
    <p:sldId id="426" r:id="rId48"/>
    <p:sldId id="427" r:id="rId49"/>
    <p:sldId id="428" r:id="rId50"/>
    <p:sldId id="429" r:id="rId51"/>
    <p:sldId id="430" r:id="rId52"/>
    <p:sldId id="431" r:id="rId53"/>
    <p:sldId id="432" r:id="rId54"/>
    <p:sldId id="365" r:id="rId55"/>
    <p:sldId id="373" r:id="rId56"/>
    <p:sldId id="374" r:id="rId57"/>
    <p:sldId id="377" r:id="rId58"/>
    <p:sldId id="450" r:id="rId59"/>
    <p:sldId id="395" r:id="rId60"/>
    <p:sldId id="272" r:id="rId61"/>
    <p:sldId id="392" r:id="rId62"/>
    <p:sldId id="274" r:id="rId63"/>
    <p:sldId id="394" r:id="rId64"/>
    <p:sldId id="279" r:id="rId65"/>
    <p:sldId id="286" r:id="rId66"/>
    <p:sldId id="278" r:id="rId67"/>
    <p:sldId id="280" r:id="rId68"/>
    <p:sldId id="393" r:id="rId69"/>
    <p:sldId id="281" r:id="rId70"/>
    <p:sldId id="282" r:id="rId71"/>
    <p:sldId id="283" r:id="rId72"/>
    <p:sldId id="284" r:id="rId73"/>
    <p:sldId id="285" r:id="rId74"/>
    <p:sldId id="398" r:id="rId75"/>
    <p:sldId id="333" r:id="rId76"/>
    <p:sldId id="434" r:id="rId77"/>
    <p:sldId id="335" r:id="rId78"/>
    <p:sldId id="336" r:id="rId79"/>
    <p:sldId id="337" r:id="rId80"/>
    <p:sldId id="435" r:id="rId81"/>
    <p:sldId id="436" r:id="rId82"/>
    <p:sldId id="338" r:id="rId83"/>
    <p:sldId id="339" r:id="rId84"/>
    <p:sldId id="340" r:id="rId85"/>
    <p:sldId id="341" r:id="rId86"/>
    <p:sldId id="342"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p:scale>
          <a:sx n="64" d="100"/>
          <a:sy n="64" d="100"/>
        </p:scale>
        <p:origin x="-1482"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5EDF0B-B200-4334-B447-8A96E2BA2C62}" type="datetimeFigureOut">
              <a:rPr lang="fr-FR" smtClean="0"/>
              <a:pPr/>
              <a:t>12/03/2026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75EAC-5A56-42DE-A6AF-756DFD5F54B0}" type="slidenum">
              <a:rPr lang="fr-FR" smtClean="0"/>
              <a:pPr/>
              <a:t>‹N°›</a:t>
            </a:fld>
            <a:endParaRPr lang="fr-FR"/>
          </a:p>
        </p:txBody>
      </p:sp>
    </p:spTree>
    <p:extLst>
      <p:ext uri="{BB962C8B-B14F-4D97-AF65-F5344CB8AC3E}">
        <p14:creationId xmlns:p14="http://schemas.microsoft.com/office/powerpoint/2010/main" val="194899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F575EAC-5A56-42DE-A6AF-756DFD5F54B0}" type="slidenum">
              <a:rPr lang="fr-FR" smtClean="0"/>
              <a:pPr/>
              <a:t>27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40AD276C-5E43-45E7-805C-2F244C5CEB1F}" type="datetimeFigureOut">
              <a:rPr lang="en-US" smtClean="0"/>
              <a:pPr/>
              <a:t>3/12/2026</a:t>
            </a:fld>
            <a:endParaRPr lang="en-US"/>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6DC50E03-8D39-426A-AD10-19476821670F}" type="slidenum">
              <a:rPr lang="en-US" smtClean="0"/>
              <a:pPr/>
              <a:t>‹N°›</a:t>
            </a:fld>
            <a:endParaRPr lang="en-US"/>
          </a:p>
        </p:txBody>
      </p:sp>
    </p:spTree>
  </p:cSld>
  <p:clrMapOvr>
    <a:masterClrMapping/>
  </p:clrMapOvr>
  <p:transition>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0AD276C-5E43-45E7-805C-2F244C5CEB1F}" type="datetimeFigureOut">
              <a:rPr lang="en-US" smtClean="0"/>
              <a:pPr/>
              <a:t>3/12/2026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DC50E03-8D39-426A-AD10-19476821670F}" type="slidenum">
              <a:rPr lang="en-US" smtClean="0"/>
              <a:pPr/>
              <a:t>‹N°›</a:t>
            </a:fld>
            <a:endParaRPr lang="en-US"/>
          </a:p>
        </p:txBody>
      </p:sp>
    </p:spTree>
  </p:cSld>
  <p:clrMapOvr>
    <a:masterClrMapping/>
  </p:clrMapOvr>
  <p:transition>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0AD276C-5E43-45E7-805C-2F244C5CEB1F}" type="datetimeFigureOut">
              <a:rPr lang="en-US" smtClean="0"/>
              <a:pPr/>
              <a:t>3/12/2026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DC50E03-8D39-426A-AD10-19476821670F}" type="slidenum">
              <a:rPr lang="en-US" smtClean="0"/>
              <a:pPr/>
              <a:t>‹N°›</a:t>
            </a:fld>
            <a:endParaRPr lang="en-US"/>
          </a:p>
        </p:txBody>
      </p:sp>
    </p:spTree>
  </p:cSld>
  <p:clrMapOvr>
    <a:masterClrMapping/>
  </p:clrMapOvr>
  <p:transition>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40AD276C-5E43-45E7-805C-2F244C5CEB1F}" type="datetimeFigureOut">
              <a:rPr lang="en-US" smtClean="0"/>
              <a:pPr/>
              <a:t>3/12/2026</a:t>
            </a:fld>
            <a:endParaRPr lang="en-US"/>
          </a:p>
        </p:txBody>
      </p:sp>
      <p:sp>
        <p:nvSpPr>
          <p:cNvPr id="9" name="Espace réservé du numéro de diapositive 8"/>
          <p:cNvSpPr>
            <a:spLocks noGrp="1"/>
          </p:cNvSpPr>
          <p:nvPr>
            <p:ph type="sldNum" sz="quarter" idx="15"/>
          </p:nvPr>
        </p:nvSpPr>
        <p:spPr/>
        <p:txBody>
          <a:bodyPr rtlCol="0"/>
          <a:lstStyle/>
          <a:p>
            <a:fld id="{6DC50E03-8D39-426A-AD10-19476821670F}" type="slidenum">
              <a:rPr lang="en-US" smtClean="0"/>
              <a:pPr/>
              <a:t>‹N°›</a:t>
            </a:fld>
            <a:endParaRPr lang="en-US"/>
          </a:p>
        </p:txBody>
      </p:sp>
      <p:sp>
        <p:nvSpPr>
          <p:cNvPr id="10" name="Espace réservé du pied de page 9"/>
          <p:cNvSpPr>
            <a:spLocks noGrp="1"/>
          </p:cNvSpPr>
          <p:nvPr>
            <p:ph type="ftr" sz="quarter" idx="16"/>
          </p:nvPr>
        </p:nvSpPr>
        <p:spPr/>
        <p:txBody>
          <a:bodyPr rtlCol="0"/>
          <a:lstStyle/>
          <a:p>
            <a:endParaRPr lang="en-US"/>
          </a:p>
        </p:txBody>
      </p:sp>
    </p:spTree>
  </p:cSld>
  <p:clrMapOvr>
    <a:masterClrMapping/>
  </p:clrMapOvr>
  <p:transition>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40AD276C-5E43-45E7-805C-2F244C5CEB1F}" type="datetimeFigureOut">
              <a:rPr lang="en-US" smtClean="0"/>
              <a:pPr/>
              <a:t>3/12/2026</a:t>
            </a:fld>
            <a:endParaRPr lang="en-US"/>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6DC50E03-8D39-426A-AD10-19476821670F}" type="slidenum">
              <a:rPr lang="en-US" smtClean="0"/>
              <a:pPr/>
              <a:t>‹N°›</a:t>
            </a:fld>
            <a:endParaRPr lang="en-US"/>
          </a:p>
        </p:txBody>
      </p:sp>
    </p:spTree>
  </p:cSld>
  <p:clrMapOvr>
    <a:masterClrMapping/>
  </p:clrMapOvr>
  <p:transition>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40AD276C-5E43-45E7-805C-2F244C5CEB1F}" type="datetimeFigureOut">
              <a:rPr lang="en-US" smtClean="0"/>
              <a:pPr/>
              <a:t>3/12/2026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6DC50E03-8D39-426A-AD10-19476821670F}" type="slidenum">
              <a:rPr lang="en-US" smtClean="0"/>
              <a:pPr/>
              <a:t>‹N°›</a:t>
            </a:fld>
            <a:endParaRPr lang="en-US"/>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40AD276C-5E43-45E7-805C-2F244C5CEB1F}" type="datetimeFigureOut">
              <a:rPr lang="en-US" smtClean="0"/>
              <a:pPr/>
              <a:t>3/12/2026</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6DC50E03-8D39-426A-AD10-19476821670F}" type="slidenum">
              <a:rPr lang="en-US" smtClean="0"/>
              <a:pPr/>
              <a:t>‹N°›</a:t>
            </a:fld>
            <a:endParaRPr lang="en-US"/>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transition>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40AD276C-5E43-45E7-805C-2F244C5CEB1F}" type="datetimeFigureOut">
              <a:rPr lang="en-US" smtClean="0"/>
              <a:pPr/>
              <a:t>3/12/2026</a:t>
            </a:fld>
            <a:endParaRPr lang="en-US"/>
          </a:p>
        </p:txBody>
      </p:sp>
      <p:sp>
        <p:nvSpPr>
          <p:cNvPr id="7" name="Espace réservé du numéro de diapositive 6"/>
          <p:cNvSpPr>
            <a:spLocks noGrp="1"/>
          </p:cNvSpPr>
          <p:nvPr>
            <p:ph type="sldNum" sz="quarter" idx="11"/>
          </p:nvPr>
        </p:nvSpPr>
        <p:spPr/>
        <p:txBody>
          <a:bodyPr rtlCol="0"/>
          <a:lstStyle/>
          <a:p>
            <a:fld id="{6DC50E03-8D39-426A-AD10-19476821670F}" type="slidenum">
              <a:rPr lang="en-US" smtClean="0"/>
              <a:pPr/>
              <a:t>‹N°›</a:t>
            </a:fld>
            <a:endParaRPr lang="en-US"/>
          </a:p>
        </p:txBody>
      </p:sp>
      <p:sp>
        <p:nvSpPr>
          <p:cNvPr id="8" name="Espace réservé du pied de page 7"/>
          <p:cNvSpPr>
            <a:spLocks noGrp="1"/>
          </p:cNvSpPr>
          <p:nvPr>
            <p:ph type="ftr" sz="quarter" idx="12"/>
          </p:nvPr>
        </p:nvSpPr>
        <p:spPr/>
        <p:txBody>
          <a:bodyPr rtlCol="0"/>
          <a:lstStyle/>
          <a:p>
            <a:endParaRPr lang="en-US"/>
          </a:p>
        </p:txBody>
      </p:sp>
    </p:spTree>
  </p:cSld>
  <p:clrMapOvr>
    <a:masterClrMapping/>
  </p:clrMapOvr>
  <p:transition>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0AD276C-5E43-45E7-805C-2F244C5CEB1F}" type="datetimeFigureOut">
              <a:rPr lang="en-US" smtClean="0"/>
              <a:pPr/>
              <a:t>3/12/2026</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6DC50E03-8D39-426A-AD10-19476821670F}" type="slidenum">
              <a:rPr lang="en-US" smtClean="0"/>
              <a:pPr/>
              <a:t>‹N°›</a:t>
            </a:fld>
            <a:endParaRPr lang="en-US"/>
          </a:p>
        </p:txBody>
      </p:sp>
    </p:spTree>
  </p:cSld>
  <p:clrMapOvr>
    <a:masterClrMapping/>
  </p:clrMapOvr>
  <p:transition>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40AD276C-5E43-45E7-805C-2F244C5CEB1F}" type="datetimeFigureOut">
              <a:rPr lang="en-US" smtClean="0"/>
              <a:pPr/>
              <a:t>3/12/2026</a:t>
            </a:fld>
            <a:endParaRPr lang="en-US"/>
          </a:p>
        </p:txBody>
      </p:sp>
      <p:sp>
        <p:nvSpPr>
          <p:cNvPr id="22" name="Espace réservé du numéro de diapositive 21"/>
          <p:cNvSpPr>
            <a:spLocks noGrp="1"/>
          </p:cNvSpPr>
          <p:nvPr>
            <p:ph type="sldNum" sz="quarter" idx="15"/>
          </p:nvPr>
        </p:nvSpPr>
        <p:spPr/>
        <p:txBody>
          <a:bodyPr rtlCol="0"/>
          <a:lstStyle/>
          <a:p>
            <a:fld id="{6DC50E03-8D39-426A-AD10-19476821670F}" type="slidenum">
              <a:rPr lang="en-US" smtClean="0"/>
              <a:pPr/>
              <a:t>‹N°›</a:t>
            </a:fld>
            <a:endParaRPr lang="en-US"/>
          </a:p>
        </p:txBody>
      </p:sp>
      <p:sp>
        <p:nvSpPr>
          <p:cNvPr id="23" name="Espace réservé du pied de page 22"/>
          <p:cNvSpPr>
            <a:spLocks noGrp="1"/>
          </p:cNvSpPr>
          <p:nvPr>
            <p:ph type="ftr" sz="quarter" idx="16"/>
          </p:nvPr>
        </p:nvSpPr>
        <p:spPr/>
        <p:txBody>
          <a:bodyPr rtlCol="0"/>
          <a:lstStyle/>
          <a:p>
            <a:endParaRPr lang="en-US"/>
          </a:p>
        </p:txBody>
      </p:sp>
    </p:spTree>
  </p:cSld>
  <p:clrMapOvr>
    <a:masterClrMapping/>
  </p:clrMapOvr>
  <p:transition>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40AD276C-5E43-45E7-805C-2F244C5CEB1F}" type="datetimeFigureOut">
              <a:rPr lang="en-US" smtClean="0"/>
              <a:pPr/>
              <a:t>3/12/2026</a:t>
            </a:fld>
            <a:endParaRPr lang="en-US"/>
          </a:p>
        </p:txBody>
      </p:sp>
      <p:sp>
        <p:nvSpPr>
          <p:cNvPr id="18" name="Espace réservé du numéro de diapositive 17"/>
          <p:cNvSpPr>
            <a:spLocks noGrp="1"/>
          </p:cNvSpPr>
          <p:nvPr>
            <p:ph type="sldNum" sz="quarter" idx="11"/>
          </p:nvPr>
        </p:nvSpPr>
        <p:spPr/>
        <p:txBody>
          <a:bodyPr rtlCol="0"/>
          <a:lstStyle/>
          <a:p>
            <a:fld id="{6DC50E03-8D39-426A-AD10-19476821670F}" type="slidenum">
              <a:rPr lang="en-US" smtClean="0"/>
              <a:pPr/>
              <a:t>‹N°›</a:t>
            </a:fld>
            <a:endParaRPr lang="en-US"/>
          </a:p>
        </p:txBody>
      </p:sp>
      <p:sp>
        <p:nvSpPr>
          <p:cNvPr id="21" name="Espace réservé du pied de page 20"/>
          <p:cNvSpPr>
            <a:spLocks noGrp="1"/>
          </p:cNvSpPr>
          <p:nvPr>
            <p:ph type="ftr" sz="quarter" idx="12"/>
          </p:nvPr>
        </p:nvSpPr>
        <p:spPr/>
        <p:txBody>
          <a:bodyPr rtlCol="0"/>
          <a:lstStyle/>
          <a:p>
            <a:endParaRPr lang="en-US"/>
          </a:p>
        </p:txBody>
      </p:sp>
    </p:spTree>
  </p:cSld>
  <p:clrMapOvr>
    <a:masterClrMapping/>
  </p:clrMapOvr>
  <p:transition>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0AD276C-5E43-45E7-805C-2F244C5CEB1F}" type="datetimeFigureOut">
              <a:rPr lang="en-US" smtClean="0"/>
              <a:pPr/>
              <a:t>3/12/2026</a:t>
            </a:fld>
            <a:endParaRPr lang="en-US"/>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DC50E03-8D39-426A-AD10-19476821670F}"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newsflash/>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fr.wikipedia.org/wiki/Bact%C3%A9rie" TargetMode="External"/><Relationship Id="rId13" Type="http://schemas.openxmlformats.org/officeDocument/2006/relationships/hyperlink" Target="http://fr.wikipedia.org/wiki/Virus_de_l'immunod%C3%A9ficience_humaine" TargetMode="External"/><Relationship Id="rId3" Type="http://schemas.openxmlformats.org/officeDocument/2006/relationships/hyperlink" Target="http://fr.wikipedia.org/wiki/Glycoprot%C3%A9ines" TargetMode="External"/><Relationship Id="rId7" Type="http://schemas.openxmlformats.org/officeDocument/2006/relationships/hyperlink" Target="http://fr.wikipedia.org/wiki/Virus" TargetMode="External"/><Relationship Id="rId12" Type="http://schemas.openxmlformats.org/officeDocument/2006/relationships/hyperlink" Target="http://fr.wikipedia.org/wiki/Papillome" TargetMode="External"/><Relationship Id="rId2" Type="http://schemas.openxmlformats.org/officeDocument/2006/relationships/hyperlink" Target="http://fr.wikipedia.org/wiki/Prot%C3%A9ine" TargetMode="External"/><Relationship Id="rId1" Type="http://schemas.openxmlformats.org/officeDocument/2006/relationships/slideLayout" Target="../slideLayouts/slideLayout6.xml"/><Relationship Id="rId6" Type="http://schemas.openxmlformats.org/officeDocument/2006/relationships/hyperlink" Target="http://fr.wikipedia.org/wiki/Pathog%C3%A8ne" TargetMode="External"/><Relationship Id="rId11" Type="http://schemas.openxmlformats.org/officeDocument/2006/relationships/hyperlink" Target="http://fr.wikipedia.org/wiki/H%C3%A9patite" TargetMode="External"/><Relationship Id="rId5" Type="http://schemas.openxmlformats.org/officeDocument/2006/relationships/hyperlink" Target="http://fr.wikipedia.org/wiki/Syst%C3%A8me_immunitaire" TargetMode="External"/><Relationship Id="rId15" Type="http://schemas.openxmlformats.org/officeDocument/2006/relationships/image" Target="../media/image27.jpeg"/><Relationship Id="rId10" Type="http://schemas.openxmlformats.org/officeDocument/2006/relationships/hyperlink" Target="http://fr.wikipedia.org/wiki/Tumeur" TargetMode="External"/><Relationship Id="rId4" Type="http://schemas.openxmlformats.org/officeDocument/2006/relationships/hyperlink" Target="http://fr.wikipedia.org/wiki/Cellule_(biologie)" TargetMode="External"/><Relationship Id="rId9" Type="http://schemas.openxmlformats.org/officeDocument/2006/relationships/hyperlink" Target="http://fr.wikipedia.org/wiki/Parasitisme" TargetMode="External"/><Relationship Id="rId14" Type="http://schemas.openxmlformats.org/officeDocument/2006/relationships/hyperlink" Target="http://fr.wikipedia.org/wiki/Canc%C3%A9rologi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6.xml"/><Relationship Id="rId5" Type="http://schemas.openxmlformats.org/officeDocument/2006/relationships/image" Target="../media/image67.png"/><Relationship Id="rId4" Type="http://schemas.openxmlformats.org/officeDocument/2006/relationships/image" Target="../media/image6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fr.wikipedia.org/wiki/Royaume-Uni" TargetMode="External"/><Relationship Id="rId2" Type="http://schemas.openxmlformats.org/officeDocument/2006/relationships/hyperlink" Target="http://fr.wikipedia.org/wiki/Pharmacologue" TargetMode="Externa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fr.wikipedia.org/wiki/Penicillium"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fr.wikipedia.org/wiki/Rein" TargetMode="External"/><Relationship Id="rId2" Type="http://schemas.openxmlformats.org/officeDocument/2006/relationships/hyperlink" Target="http://fr.wikipedia.org/wiki/Glande_surr%C3%A9nale" TargetMode="Externa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fr.wikipedia.org/wiki/Cortiso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75761.jpg"/>
          <p:cNvPicPr>
            <a:picLocks noChangeAspect="1"/>
          </p:cNvPicPr>
          <p:nvPr/>
        </p:nvPicPr>
        <p:blipFill>
          <a:blip r:embed="rId2" cstate="print"/>
          <a:srcRect l="12500" r="12500"/>
          <a:stretch>
            <a:fillRect/>
          </a:stretch>
        </p:blipFill>
        <p:spPr>
          <a:xfrm>
            <a:off x="142844" y="357166"/>
            <a:ext cx="8786842" cy="6000792"/>
          </a:xfrm>
          <a:prstGeom prst="rect">
            <a:avLst/>
          </a:prstGeom>
        </p:spPr>
      </p:pic>
      <p:sp>
        <p:nvSpPr>
          <p:cNvPr id="2" name="Titre 1"/>
          <p:cNvSpPr>
            <a:spLocks noGrp="1"/>
          </p:cNvSpPr>
          <p:nvPr>
            <p:ph type="ctrTitle"/>
          </p:nvPr>
        </p:nvSpPr>
        <p:spPr>
          <a:xfrm rot="467946">
            <a:off x="365389" y="896945"/>
            <a:ext cx="8350893" cy="2617166"/>
          </a:xfrm>
        </p:spPr>
        <p:style>
          <a:lnRef idx="3">
            <a:schemeClr val="lt1"/>
          </a:lnRef>
          <a:fillRef idx="1">
            <a:schemeClr val="dk1"/>
          </a:fillRef>
          <a:effectRef idx="1">
            <a:schemeClr val="dk1"/>
          </a:effectRef>
          <a:fontRef idx="minor">
            <a:schemeClr val="lt1"/>
          </a:fontRef>
        </p:style>
        <p:txBody>
          <a:bodyPr>
            <a:normAutofit fontScale="90000"/>
          </a:bodyPr>
          <a:lstStyle/>
          <a:p>
            <a:pPr algn="ct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dirty="0" smtClean="0">
                <a:latin typeface="Arial Black" pitchFamily="34" charset="0"/>
                <a:cs typeface="JasmineUPC" pitchFamily="18" charset="-34"/>
              </a:rPr>
              <a:t/>
            </a:r>
            <a:br>
              <a:rPr lang="fr-FR" dirty="0" smtClean="0">
                <a:latin typeface="Arial Black" pitchFamily="34" charset="0"/>
                <a:cs typeface="JasmineUPC" pitchFamily="18" charset="-34"/>
              </a:rPr>
            </a:br>
            <a:r>
              <a:rPr lang="fr-FR" sz="4900" dirty="0" smtClean="0">
                <a:latin typeface="Arial Black" pitchFamily="34" charset="0"/>
                <a:cs typeface="JasmineUPC" pitchFamily="18" charset="-34"/>
              </a:rPr>
              <a:t/>
            </a:r>
            <a:br>
              <a:rPr lang="fr-FR" sz="4900" dirty="0" smtClean="0">
                <a:latin typeface="Arial Black" pitchFamily="34" charset="0"/>
                <a:cs typeface="JasmineUPC" pitchFamily="18" charset="-34"/>
              </a:rPr>
            </a:br>
            <a:r>
              <a:rPr lang="fr-FR" sz="4900" dirty="0" smtClean="0">
                <a:latin typeface="Arial Black" pitchFamily="34" charset="0"/>
                <a:cs typeface="JasmineUPC" pitchFamily="18" charset="-34"/>
              </a:rPr>
              <a:t/>
            </a:r>
            <a:br>
              <a:rPr lang="fr-FR" sz="4900" dirty="0" smtClean="0">
                <a:latin typeface="Arial Black" pitchFamily="34" charset="0"/>
                <a:cs typeface="JasmineUPC" pitchFamily="18" charset="-34"/>
              </a:rPr>
            </a:br>
            <a:r>
              <a:rPr lang="fr-FR" sz="4900" dirty="0" smtClean="0">
                <a:latin typeface="Arial Black" pitchFamily="34" charset="0"/>
                <a:cs typeface="JasmineUPC" pitchFamily="18" charset="-34"/>
              </a:rPr>
              <a:t/>
            </a:r>
            <a:br>
              <a:rPr lang="fr-FR" sz="4900" dirty="0" smtClean="0">
                <a:latin typeface="Arial Black" pitchFamily="34" charset="0"/>
                <a:cs typeface="JasmineUPC" pitchFamily="18" charset="-34"/>
              </a:rPr>
            </a:br>
            <a:r>
              <a:rPr lang="fr-FR" sz="4900" dirty="0" smtClean="0">
                <a:latin typeface="Arial Black" pitchFamily="34" charset="0"/>
                <a:cs typeface="JasmineUPC" pitchFamily="18" charset="-34"/>
              </a:rPr>
              <a:t/>
            </a:r>
            <a:br>
              <a:rPr lang="fr-FR" sz="4900" dirty="0" smtClean="0">
                <a:latin typeface="Arial Black" pitchFamily="34" charset="0"/>
                <a:cs typeface="JasmineUPC" pitchFamily="18" charset="-34"/>
              </a:rPr>
            </a:br>
            <a:r>
              <a:rPr lang="fr-FR" sz="4900" dirty="0">
                <a:latin typeface="Arial Black" pitchFamily="34" charset="0"/>
                <a:cs typeface="JasmineUPC" pitchFamily="18" charset="-34"/>
              </a:rPr>
              <a:t/>
            </a:r>
            <a:br>
              <a:rPr lang="fr-FR" sz="4900" dirty="0">
                <a:latin typeface="Arial Black" pitchFamily="34" charset="0"/>
                <a:cs typeface="JasmineUPC" pitchFamily="18" charset="-34"/>
              </a:rPr>
            </a:br>
            <a:r>
              <a:rPr lang="fr-FR" sz="4900" dirty="0" smtClean="0">
                <a:latin typeface="Arial Black" pitchFamily="34" charset="0"/>
                <a:cs typeface="JasmineUPC" pitchFamily="18" charset="-34"/>
              </a:rPr>
              <a:t/>
            </a:r>
            <a:br>
              <a:rPr lang="fr-FR" sz="4900" dirty="0" smtClean="0">
                <a:latin typeface="Arial Black" pitchFamily="34" charset="0"/>
                <a:cs typeface="JasmineUPC" pitchFamily="18" charset="-34"/>
              </a:rPr>
            </a:br>
            <a:r>
              <a:rPr lang="fr-FR" sz="4900" dirty="0" smtClean="0">
                <a:latin typeface="Arial Black" pitchFamily="34" charset="0"/>
                <a:cs typeface="JasmineUPC" pitchFamily="18" charset="-34"/>
              </a:rPr>
              <a:t/>
            </a:r>
            <a:br>
              <a:rPr lang="fr-FR" sz="4900" dirty="0" smtClean="0">
                <a:latin typeface="Arial Black" pitchFamily="34" charset="0"/>
                <a:cs typeface="JasmineUPC" pitchFamily="18" charset="-34"/>
              </a:rPr>
            </a:br>
            <a:r>
              <a:rPr lang="fr-FR" sz="4900" dirty="0">
                <a:latin typeface="Arial Black" pitchFamily="34" charset="0"/>
                <a:cs typeface="JasmineUPC" pitchFamily="18" charset="-34"/>
              </a:rPr>
              <a:t/>
            </a:r>
            <a:br>
              <a:rPr lang="fr-FR" sz="4900" dirty="0">
                <a:latin typeface="Arial Black" pitchFamily="34" charset="0"/>
                <a:cs typeface="JasmineUPC" pitchFamily="18" charset="-34"/>
              </a:rPr>
            </a:br>
            <a:r>
              <a:rPr lang="fr-FR" sz="4000" dirty="0" smtClean="0">
                <a:solidFill>
                  <a:schemeClr val="bg1"/>
                </a:solidFill>
                <a:latin typeface="Arial Black" pitchFamily="34" charset="0"/>
                <a:cs typeface="JasmineUPC" pitchFamily="18" charset="-34"/>
              </a:rPr>
              <a:t>INTRODUCTION </a:t>
            </a:r>
            <a:br>
              <a:rPr lang="fr-FR" sz="4000" dirty="0" smtClean="0">
                <a:solidFill>
                  <a:schemeClr val="bg1"/>
                </a:solidFill>
                <a:latin typeface="Arial Black" pitchFamily="34" charset="0"/>
                <a:cs typeface="JasmineUPC" pitchFamily="18" charset="-34"/>
              </a:rPr>
            </a:br>
            <a:r>
              <a:rPr lang="fr-FR" sz="4000" dirty="0" smtClean="0">
                <a:solidFill>
                  <a:schemeClr val="bg1"/>
                </a:solidFill>
                <a:latin typeface="Arial Black" pitchFamily="34" charset="0"/>
                <a:cs typeface="JasmineUPC" pitchFamily="18" charset="-34"/>
              </a:rPr>
              <a:t>À LA </a:t>
            </a:r>
            <a:br>
              <a:rPr lang="fr-FR" sz="4000" dirty="0" smtClean="0">
                <a:solidFill>
                  <a:schemeClr val="bg1"/>
                </a:solidFill>
                <a:latin typeface="Arial Black" pitchFamily="34" charset="0"/>
                <a:cs typeface="JasmineUPC" pitchFamily="18" charset="-34"/>
              </a:rPr>
            </a:br>
            <a:r>
              <a:rPr lang="fr-FR" sz="4000" dirty="0" smtClean="0">
                <a:solidFill>
                  <a:schemeClr val="bg1"/>
                </a:solidFill>
                <a:latin typeface="Arial Black" pitchFamily="34" charset="0"/>
                <a:cs typeface="JasmineUPC" pitchFamily="18" charset="-34"/>
              </a:rPr>
              <a:t>PSYCHOPHARMACOLOGIE</a:t>
            </a:r>
            <a:br>
              <a:rPr lang="fr-FR" sz="4000" dirty="0" smtClean="0">
                <a:solidFill>
                  <a:schemeClr val="bg1"/>
                </a:solidFill>
                <a:latin typeface="Arial Black" pitchFamily="34" charset="0"/>
                <a:cs typeface="JasmineUPC" pitchFamily="18" charset="-34"/>
              </a:rPr>
            </a:br>
            <a:r>
              <a:rPr lang="fr-FR" sz="4000" dirty="0" smtClean="0">
                <a:solidFill>
                  <a:schemeClr val="bg1"/>
                </a:solidFill>
                <a:latin typeface="Arial Black" pitchFamily="34" charset="0"/>
                <a:cs typeface="JasmineUPC" pitchFamily="18" charset="-34"/>
              </a:rPr>
              <a:t>Séminaire N°2</a:t>
            </a:r>
            <a:endParaRPr lang="en-US" sz="4000" dirty="0">
              <a:solidFill>
                <a:schemeClr val="bg1"/>
              </a:solidFill>
              <a:latin typeface="Arial Black" pitchFamily="34" charset="0"/>
              <a:cs typeface="JasmineUPC" pitchFamily="18" charset="-34"/>
            </a:endParaRPr>
          </a:p>
        </p:txBody>
      </p:sp>
      <p:sp>
        <p:nvSpPr>
          <p:cNvPr id="6" name="Parchemin horizontal 5"/>
          <p:cNvSpPr/>
          <p:nvPr/>
        </p:nvSpPr>
        <p:spPr>
          <a:xfrm>
            <a:off x="3143240" y="4714884"/>
            <a:ext cx="5286412" cy="1857388"/>
          </a:xfrm>
          <a:prstGeom prst="horizontalScroll">
            <a:avLst>
              <a:gd name="adj" fmla="val 25000"/>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fr-FR" sz="2400" b="1" i="1" dirty="0" smtClean="0">
                <a:solidFill>
                  <a:schemeClr val="bg1"/>
                </a:solidFill>
                <a:latin typeface="Arial Black" pitchFamily="34" charset="0"/>
              </a:rPr>
              <a:t>Pr. LAOUDJ. M</a:t>
            </a:r>
            <a:endParaRPr lang="fr-FR" sz="2400" i="1" dirty="0">
              <a:solidFill>
                <a:schemeClr val="bg1"/>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71678"/>
            <a:ext cx="7972452" cy="4572032"/>
          </a:xfrm>
        </p:spPr>
        <p:txBody>
          <a:bodyPr>
            <a:normAutofit fontScale="90000"/>
          </a:bodyPr>
          <a:lstStyle/>
          <a:p>
            <a:pPr algn="ctr"/>
            <a:r>
              <a:rPr lang="fr-FR" sz="3200" b="1" dirty="0" smtClean="0">
                <a:solidFill>
                  <a:srgbClr val="FF0000"/>
                </a:solidFill>
              </a:rPr>
              <a:t/>
            </a:r>
            <a:br>
              <a:rPr lang="fr-FR" sz="3200" b="1" dirty="0" smtClean="0">
                <a:solidFill>
                  <a:srgbClr val="FF0000"/>
                </a:solidFill>
              </a:rPr>
            </a:br>
            <a:r>
              <a:rPr lang="fr-FR" sz="3200" b="1" dirty="0" smtClean="0">
                <a:solidFill>
                  <a:srgbClr val="FF0000"/>
                </a:solidFill>
              </a:rPr>
              <a:t/>
            </a:r>
            <a:br>
              <a:rPr lang="fr-FR" sz="3200" b="1" dirty="0" smtClean="0">
                <a:solidFill>
                  <a:srgbClr val="FF0000"/>
                </a:solidFill>
              </a:rPr>
            </a:br>
            <a:r>
              <a:rPr lang="fr-FR" sz="3200" b="1" dirty="0" smtClean="0">
                <a:solidFill>
                  <a:srgbClr val="FF0000"/>
                </a:solidFill>
              </a:rPr>
              <a:t/>
            </a:r>
            <a:br>
              <a:rPr lang="fr-FR" sz="3200" b="1" dirty="0" smtClean="0">
                <a:solidFill>
                  <a:srgbClr val="FF0000"/>
                </a:solidFill>
              </a:rPr>
            </a:br>
            <a:r>
              <a:rPr lang="fr-FR" sz="3200" b="1" dirty="0" smtClean="0">
                <a:solidFill>
                  <a:srgbClr val="FF0000"/>
                </a:solidFill>
              </a:rPr>
              <a:t/>
            </a:r>
            <a:br>
              <a:rPr lang="fr-FR" sz="3200" b="1" dirty="0" smtClean="0">
                <a:solidFill>
                  <a:srgbClr val="FF0000"/>
                </a:solidFill>
              </a:rPr>
            </a:br>
            <a:r>
              <a:rPr lang="fr-FR" sz="3200" b="1" dirty="0" smtClean="0">
                <a:solidFill>
                  <a:srgbClr val="FF0000"/>
                </a:solidFill>
              </a:rPr>
              <a:t/>
            </a:r>
            <a:br>
              <a:rPr lang="fr-FR" sz="3200" b="1" dirty="0" smtClean="0">
                <a:solidFill>
                  <a:srgbClr val="FF0000"/>
                </a:solidFill>
              </a:rPr>
            </a:br>
            <a:r>
              <a:rPr lang="fr-FR" sz="3200" b="1" dirty="0" smtClean="0">
                <a:solidFill>
                  <a:srgbClr val="FF0000"/>
                </a:solidFill>
              </a:rPr>
              <a:t/>
            </a:r>
            <a:br>
              <a:rPr lang="fr-FR" sz="3200" b="1" dirty="0" smtClean="0">
                <a:solidFill>
                  <a:srgbClr val="FF0000"/>
                </a:solidFill>
              </a:rPr>
            </a:br>
            <a:r>
              <a:rPr lang="fr-FR" sz="2700" b="1" u="sng" dirty="0" smtClean="0">
                <a:solidFill>
                  <a:srgbClr val="FF0000"/>
                </a:solidFill>
                <a:latin typeface="Arial Black" pitchFamily="34" charset="0"/>
              </a:rPr>
              <a:t>La cortisone </a:t>
            </a:r>
            <a:r>
              <a:rPr lang="fr-FR" sz="2700" b="1" dirty="0" smtClean="0">
                <a:solidFill>
                  <a:schemeClr val="tx1"/>
                </a:solidFill>
                <a:latin typeface="Arial Black" pitchFamily="34" charset="0"/>
              </a:rPr>
              <a:t>a un rôle essentiel dans la régulation de certaines grandes fonctions de l'organisme : </a:t>
            </a:r>
            <a:r>
              <a:rPr lang="fr-FR" sz="2700" b="1" dirty="0" smtClean="0">
                <a:solidFill>
                  <a:srgbClr val="FF0000"/>
                </a:solidFill>
                <a:latin typeface="Arial Black" pitchFamily="34" charset="0"/>
              </a:rPr>
              <a:t>métabolisme des sucres, les défenses immunitaires, action sur l'inflammation</a:t>
            </a:r>
            <a:r>
              <a:rPr lang="fr-FR" sz="2700" b="1" dirty="0" smtClean="0">
                <a:solidFill>
                  <a:schemeClr val="tx1"/>
                </a:solidFill>
                <a:latin typeface="Arial Black" pitchFamily="34" charset="0"/>
              </a:rPr>
              <a:t>…</a:t>
            </a:r>
            <a:br>
              <a:rPr lang="fr-FR" sz="2700" b="1" dirty="0" smtClean="0">
                <a:solidFill>
                  <a:schemeClr val="tx1"/>
                </a:solidFill>
                <a:latin typeface="Arial Black" pitchFamily="34" charset="0"/>
              </a:rPr>
            </a:br>
            <a:r>
              <a:rPr lang="fr-FR" sz="2700" b="1" dirty="0" smtClean="0">
                <a:latin typeface="Arial Black" pitchFamily="34" charset="0"/>
              </a:rPr>
              <a:t> </a:t>
            </a:r>
            <a:r>
              <a:rPr lang="fr-FR" sz="2700" b="1" dirty="0" smtClean="0">
                <a:solidFill>
                  <a:schemeClr val="tx1"/>
                </a:solidFill>
                <a:latin typeface="Arial Black" pitchFamily="34" charset="0"/>
              </a:rPr>
              <a:t>Chaque individu produit de façon quotidienne du </a:t>
            </a:r>
            <a:r>
              <a:rPr lang="fr-FR" sz="2700" b="1" dirty="0" smtClean="0">
                <a:solidFill>
                  <a:srgbClr val="FF0000"/>
                </a:solidFill>
                <a:latin typeface="Arial Black" pitchFamily="34" charset="0"/>
              </a:rPr>
              <a:t>cortisol </a:t>
            </a:r>
            <a:r>
              <a:rPr lang="fr-FR" sz="2700" b="1" dirty="0" smtClean="0">
                <a:solidFill>
                  <a:schemeClr val="tx1"/>
                </a:solidFill>
                <a:latin typeface="Arial Black" pitchFamily="34" charset="0"/>
              </a:rPr>
              <a:t>qui est nécessaire au bon fonctionnement de l'organisme.</a:t>
            </a:r>
            <a:r>
              <a:rPr lang="fr-FR" sz="3600" b="1" dirty="0" smtClean="0"/>
              <a:t/>
            </a:r>
            <a:br>
              <a:rPr lang="fr-FR" sz="3600" b="1" dirty="0" smtClean="0"/>
            </a:br>
            <a:endParaRPr lang="fr-F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691276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8329642" cy="5368940"/>
          </a:xfrm>
        </p:spPr>
        <p:txBody>
          <a:bodyPr>
            <a:normAutofit/>
          </a:bodyPr>
          <a:lstStyle/>
          <a:p>
            <a:pPr algn="l"/>
            <a:r>
              <a:rPr lang="en-US" sz="2700" dirty="0" smtClean="0"/>
              <a:t/>
            </a:r>
            <a:br>
              <a:rPr lang="en-US" sz="2700" dirty="0" smtClean="0"/>
            </a:br>
            <a:r>
              <a:rPr lang="fr-FR" sz="2700" b="1" dirty="0" smtClean="0">
                <a:solidFill>
                  <a:srgbClr val="FF0000"/>
                </a:solidFill>
                <a:latin typeface="Arial Black" pitchFamily="34" charset="0"/>
              </a:rPr>
              <a:t>1950</a:t>
            </a:r>
            <a:r>
              <a:rPr lang="fr-FR" sz="2700" b="1" dirty="0" smtClean="0">
                <a:solidFill>
                  <a:schemeClr val="tx1"/>
                </a:solidFill>
                <a:latin typeface="Arial Black" pitchFamily="34" charset="0"/>
              </a:rPr>
              <a:t>: Découverte DES </a:t>
            </a:r>
            <a:r>
              <a:rPr lang="fr-FR" sz="2700" b="1" dirty="0" smtClean="0">
                <a:solidFill>
                  <a:srgbClr val="FF0000"/>
                </a:solidFill>
                <a:latin typeface="Arial Black" pitchFamily="34" charset="0"/>
              </a:rPr>
              <a:t>NEUROLEPTIQUES</a:t>
            </a:r>
            <a:r>
              <a:rPr lang="fr-FR" sz="2700" b="1" dirty="0" smtClean="0">
                <a:solidFill>
                  <a:schemeClr val="tx1"/>
                </a:solidFill>
                <a:latin typeface="Arial Black" pitchFamily="34" charset="0"/>
              </a:rPr>
              <a:t>,                       Une véritable révolution EN </a:t>
            </a:r>
            <a:r>
              <a:rPr lang="fr-FR" sz="2700" b="1" dirty="0" smtClean="0">
                <a:solidFill>
                  <a:srgbClr val="0070C0"/>
                </a:solidFill>
                <a:latin typeface="Arial Black" pitchFamily="34" charset="0"/>
              </a:rPr>
              <a:t>PSYCHIATRIE</a:t>
            </a:r>
            <a:r>
              <a:rPr lang="fr-FR" sz="2700" b="1" dirty="0" smtClean="0">
                <a:solidFill>
                  <a:schemeClr val="tx1"/>
                </a:solidFill>
                <a:latin typeface="Arial Black" pitchFamily="34" charset="0"/>
              </a:rPr>
              <a:t>.</a:t>
            </a:r>
            <a:r>
              <a:rPr lang="fr-FR" sz="2700" b="1" dirty="0" smtClean="0">
                <a:latin typeface="Arial Black" pitchFamily="34" charset="0"/>
              </a:rPr>
              <a:t/>
            </a:r>
            <a:br>
              <a:rPr lang="fr-FR" sz="2700" b="1" dirty="0" smtClean="0">
                <a:latin typeface="Arial Black" pitchFamily="34" charset="0"/>
              </a:rPr>
            </a:br>
            <a:r>
              <a:rPr lang="fr-FR" sz="2700" b="1" dirty="0" smtClean="0">
                <a:latin typeface="Arial Black" pitchFamily="34" charset="0"/>
              </a:rPr>
              <a:t/>
            </a:r>
            <a:br>
              <a:rPr lang="fr-FR" sz="2700" b="1" dirty="0" smtClean="0">
                <a:latin typeface="Arial Black" pitchFamily="34" charset="0"/>
              </a:rPr>
            </a:br>
            <a:r>
              <a:rPr lang="fr-FR" sz="2700" b="1" dirty="0" smtClean="0"/>
              <a:t/>
            </a:r>
            <a:br>
              <a:rPr lang="fr-FR" sz="2700" b="1" dirty="0" smtClean="0"/>
            </a:br>
            <a:r>
              <a:rPr lang="fr-FR" sz="2700" b="1" dirty="0" smtClean="0"/>
              <a:t> </a:t>
            </a:r>
            <a:br>
              <a:rPr lang="fr-FR"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endParaRPr lang="en-US" b="1" dirty="0"/>
          </a:p>
        </p:txBody>
      </p:sp>
      <p:pic>
        <p:nvPicPr>
          <p:cNvPr id="2050" name="Picture 2" descr="C:\Documents and Settings\ghg\Bureau\medicaments_0.jpg"/>
          <p:cNvPicPr>
            <a:picLocks noChangeAspect="1" noChangeArrowheads="1"/>
          </p:cNvPicPr>
          <p:nvPr/>
        </p:nvPicPr>
        <p:blipFill>
          <a:blip r:embed="rId2"/>
          <a:srcRect/>
          <a:stretch>
            <a:fillRect/>
          </a:stretch>
        </p:blipFill>
        <p:spPr bwMode="auto">
          <a:xfrm>
            <a:off x="4357686" y="2500306"/>
            <a:ext cx="3714776" cy="2800902"/>
          </a:xfrm>
          <a:prstGeom prst="rect">
            <a:avLst/>
          </a:prstGeom>
          <a:ln>
            <a:noFill/>
          </a:ln>
          <a:effectLst>
            <a:outerShdw blurRad="292100" dist="139700" dir="2700000" algn="tl" rotWithShape="0">
              <a:srgbClr val="333333">
                <a:alpha val="65000"/>
              </a:srgbClr>
            </a:outerShdw>
          </a:effec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500306"/>
            <a:ext cx="3505572" cy="2800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373216"/>
            <a:ext cx="7467600" cy="1071570"/>
          </a:xfrm>
        </p:spPr>
        <p:txBody>
          <a:bodyPr>
            <a:normAutofit/>
          </a:bodyPr>
          <a:lstStyle/>
          <a:p>
            <a:pPr algn="ctr"/>
            <a:r>
              <a:rPr lang="fr-FR" sz="3200" b="1" dirty="0" smtClean="0">
                <a:solidFill>
                  <a:srgbClr val="FF0000"/>
                </a:solidFill>
                <a:latin typeface="Arial Black" pitchFamily="34" charset="0"/>
              </a:rPr>
              <a:t>1953</a:t>
            </a:r>
            <a:r>
              <a:rPr lang="fr-FR" sz="3200" b="1" dirty="0" smtClean="0">
                <a:solidFill>
                  <a:schemeClr val="tx1"/>
                </a:solidFill>
                <a:latin typeface="Arial Black" pitchFamily="34" charset="0"/>
              </a:rPr>
              <a:t>:  Découverte de la structure de l’</a:t>
            </a:r>
            <a:r>
              <a:rPr lang="fr-FR" sz="3200" b="1" dirty="0" smtClean="0">
                <a:solidFill>
                  <a:srgbClr val="FF0000"/>
                </a:solidFill>
                <a:latin typeface="Arial Black" pitchFamily="34" charset="0"/>
              </a:rPr>
              <a:t>ADN</a:t>
            </a:r>
            <a:r>
              <a:rPr lang="fr-FR" sz="3200" b="1" dirty="0" smtClean="0">
                <a:solidFill>
                  <a:schemeClr val="tx1"/>
                </a:solidFill>
                <a:latin typeface="Arial Black" pitchFamily="34" charset="0"/>
              </a:rPr>
              <a:t>.</a:t>
            </a:r>
            <a:endParaRPr lang="en-US" dirty="0">
              <a:latin typeface="Arial Black"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468052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92696"/>
            <a:ext cx="4032448" cy="41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620688"/>
            <a:ext cx="8395828" cy="1800200"/>
          </a:xfrm>
        </p:spPr>
        <p:txBody>
          <a:bodyPr>
            <a:normAutofit fontScale="90000"/>
          </a:bodyPr>
          <a:lstStyle/>
          <a:p>
            <a:pPr algn="ctr"/>
            <a:r>
              <a:rPr lang="fr-FR" sz="3200" b="1" dirty="0" smtClean="0">
                <a:solidFill>
                  <a:srgbClr val="FF0000"/>
                </a:solidFill>
              </a:rPr>
              <a:t/>
            </a:r>
            <a:br>
              <a:rPr lang="fr-FR" sz="3200" b="1" dirty="0" smtClean="0">
                <a:solidFill>
                  <a:srgbClr val="FF0000"/>
                </a:solidFill>
              </a:rPr>
            </a:br>
            <a:r>
              <a:rPr lang="fr-FR" sz="3200" b="1" dirty="0" smtClean="0">
                <a:solidFill>
                  <a:srgbClr val="FF0000"/>
                </a:solidFill>
                <a:latin typeface="Arial Black" pitchFamily="34" charset="0"/>
              </a:rPr>
              <a:t>1953</a:t>
            </a:r>
            <a:r>
              <a:rPr lang="fr-FR" sz="3200" b="1" dirty="0" smtClean="0">
                <a:latin typeface="Arial Black" pitchFamily="34" charset="0"/>
              </a:rPr>
              <a:t>: Découverte de </a:t>
            </a:r>
            <a:r>
              <a:rPr lang="fr-FR" sz="3200" b="1" dirty="0" smtClean="0">
                <a:solidFill>
                  <a:srgbClr val="FF0000"/>
                </a:solidFill>
                <a:latin typeface="Arial Black" pitchFamily="34" charset="0"/>
              </a:rPr>
              <a:t>la contraception orale</a:t>
            </a:r>
            <a:r>
              <a:rPr lang="fr-FR" sz="3200" b="1" dirty="0" smtClean="0">
                <a:latin typeface="Arial Black" pitchFamily="34" charset="0"/>
              </a:rPr>
              <a:t>. </a:t>
            </a:r>
            <a:r>
              <a:rPr lang="fr-FR" sz="3200" b="1" dirty="0">
                <a:latin typeface="Arial Black" pitchFamily="34" charset="0"/>
              </a:rPr>
              <a:t/>
            </a:r>
            <a:br>
              <a:rPr lang="fr-FR" sz="3200" b="1" dirty="0">
                <a:latin typeface="Arial Black" pitchFamily="34" charset="0"/>
              </a:rPr>
            </a:br>
            <a:r>
              <a:rPr lang="fr-FR" sz="3200" b="1" dirty="0" smtClean="0">
                <a:latin typeface="Arial Black" pitchFamily="34" charset="0"/>
              </a:rPr>
              <a:t/>
            </a:r>
            <a:br>
              <a:rPr lang="fr-FR" sz="3200" b="1" dirty="0" smtClean="0">
                <a:latin typeface="Arial Black" pitchFamily="34" charset="0"/>
              </a:rPr>
            </a:br>
            <a:endParaRPr lang="en-US" dirty="0">
              <a:latin typeface="Arial Black" pitchFamily="34" charset="0"/>
            </a:endParaRPr>
          </a:p>
        </p:txBody>
      </p:sp>
      <p:pic>
        <p:nvPicPr>
          <p:cNvPr id="4099" name="Picture 3" descr="C:\Documents and Settings\ghg\Bureau\le-risque-des-thromboses-provoquées-par-la-contraception-orale.jpg"/>
          <p:cNvPicPr>
            <a:picLocks noChangeAspect="1" noChangeArrowheads="1"/>
          </p:cNvPicPr>
          <p:nvPr/>
        </p:nvPicPr>
        <p:blipFill>
          <a:blip r:embed="rId2"/>
          <a:srcRect/>
          <a:stretch>
            <a:fillRect/>
          </a:stretch>
        </p:blipFill>
        <p:spPr bwMode="auto">
          <a:xfrm>
            <a:off x="4283968" y="2264046"/>
            <a:ext cx="4214842" cy="3397202"/>
          </a:xfrm>
          <a:prstGeom prst="rect">
            <a:avLst/>
          </a:prstGeom>
          <a:ln>
            <a:noFill/>
          </a:ln>
          <a:effectLst>
            <a:outerShdw blurRad="292100" dist="139700" dir="2700000" algn="tl" rotWithShape="0">
              <a:srgbClr val="333333">
                <a:alpha val="65000"/>
              </a:srgbClr>
            </a:outerShdw>
          </a:effec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88840"/>
            <a:ext cx="381642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5357826"/>
            <a:ext cx="8286808" cy="1285884"/>
          </a:xfrm>
        </p:spPr>
        <p:txBody>
          <a:bodyPr>
            <a:normAutofit fontScale="90000"/>
          </a:bodyPr>
          <a:lstStyle/>
          <a:p>
            <a:pPr algn="ctr"/>
            <a:r>
              <a:rPr lang="fr-FR" sz="3200" b="1" dirty="0" smtClean="0">
                <a:solidFill>
                  <a:srgbClr val="FF0000"/>
                </a:solidFill>
                <a:latin typeface="Arial Black" pitchFamily="34" charset="0"/>
              </a:rPr>
              <a:t>1967</a:t>
            </a:r>
            <a:r>
              <a:rPr lang="fr-FR" sz="3200" b="1" dirty="0" smtClean="0">
                <a:latin typeface="Arial Black" pitchFamily="34" charset="0"/>
              </a:rPr>
              <a:t>:  </a:t>
            </a:r>
            <a:r>
              <a:rPr lang="fr-FR" sz="3200" b="1" dirty="0" smtClean="0">
                <a:solidFill>
                  <a:schemeClr val="tx1"/>
                </a:solidFill>
                <a:latin typeface="Arial Black" pitchFamily="34" charset="0"/>
              </a:rPr>
              <a:t>Découverte des premiers  </a:t>
            </a:r>
            <a:r>
              <a:rPr lang="fr-FR" sz="3200" b="1" dirty="0" smtClean="0">
                <a:solidFill>
                  <a:srgbClr val="FF0000"/>
                </a:solidFill>
                <a:latin typeface="Arial Black" pitchFamily="34" charset="0"/>
              </a:rPr>
              <a:t>broncho-dilatateurs inhalés</a:t>
            </a:r>
            <a:r>
              <a:rPr lang="fr-FR" sz="3200" b="1" dirty="0" smtClean="0">
                <a:latin typeface="Arial Black" pitchFamily="34" charset="0"/>
              </a:rPr>
              <a:t> </a:t>
            </a:r>
            <a:r>
              <a:rPr lang="fr-FR" sz="3200" b="1" dirty="0" smtClean="0">
                <a:solidFill>
                  <a:schemeClr val="tx1"/>
                </a:solidFill>
                <a:latin typeface="Arial Black" pitchFamily="34" charset="0"/>
              </a:rPr>
              <a:t>(</a:t>
            </a:r>
            <a:r>
              <a:rPr lang="fr-FR" sz="3200" b="1" dirty="0" smtClean="0">
                <a:solidFill>
                  <a:srgbClr val="0070C0"/>
                </a:solidFill>
                <a:latin typeface="Arial Black" pitchFamily="34" charset="0"/>
              </a:rPr>
              <a:t>asthme</a:t>
            </a:r>
            <a:r>
              <a:rPr lang="fr-FR" sz="3200" b="1" dirty="0" smtClean="0">
                <a:solidFill>
                  <a:schemeClr val="tx1"/>
                </a:solidFill>
                <a:latin typeface="Arial Black" pitchFamily="34" charset="0"/>
              </a:rPr>
              <a:t>) </a:t>
            </a:r>
            <a:endParaRPr lang="en-US" dirty="0">
              <a:latin typeface="Arial Black" pitchFamily="34" charset="0"/>
            </a:endParaRPr>
          </a:p>
        </p:txBody>
      </p:sp>
      <p:pic>
        <p:nvPicPr>
          <p:cNvPr id="5123" name="Picture 3" descr="C:\Documents and Settings\ghg\Bureau\inflamation_bronches.jpg"/>
          <p:cNvPicPr>
            <a:picLocks noChangeAspect="1" noChangeArrowheads="1"/>
          </p:cNvPicPr>
          <p:nvPr/>
        </p:nvPicPr>
        <p:blipFill>
          <a:blip r:embed="rId2"/>
          <a:srcRect/>
          <a:stretch>
            <a:fillRect/>
          </a:stretch>
        </p:blipFill>
        <p:spPr bwMode="auto">
          <a:xfrm>
            <a:off x="285720" y="0"/>
            <a:ext cx="5715040" cy="5715016"/>
          </a:xfrm>
          <a:prstGeom prst="rect">
            <a:avLst/>
          </a:prstGeom>
          <a:noFill/>
        </p:spPr>
      </p:pic>
      <p:pic>
        <p:nvPicPr>
          <p:cNvPr id="5124" name="Picture 4" descr="C:\Documents and Settings\ghg\Bureau\téléchargement.jpg"/>
          <p:cNvPicPr>
            <a:picLocks noChangeAspect="1" noChangeArrowheads="1"/>
          </p:cNvPicPr>
          <p:nvPr/>
        </p:nvPicPr>
        <p:blipFill>
          <a:blip r:embed="rId3"/>
          <a:srcRect/>
          <a:stretch>
            <a:fillRect/>
          </a:stretch>
        </p:blipFill>
        <p:spPr bwMode="auto">
          <a:xfrm>
            <a:off x="6143636" y="928670"/>
            <a:ext cx="2571768" cy="37862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717032"/>
            <a:ext cx="4824536" cy="2712364"/>
          </a:xfrm>
        </p:spPr>
        <p:txBody>
          <a:bodyPr>
            <a:normAutofit fontScale="90000"/>
          </a:bodyPr>
          <a:lstStyle/>
          <a:p>
            <a:r>
              <a:rPr lang="fr-FR" sz="3200" b="1" dirty="0" smtClean="0">
                <a:solidFill>
                  <a:srgbClr val="FF0000"/>
                </a:solidFill>
                <a:latin typeface="Arial Black" pitchFamily="34" charset="0"/>
              </a:rPr>
              <a:t>1970</a:t>
            </a:r>
            <a:r>
              <a:rPr lang="fr-FR" sz="3200" b="1" dirty="0" smtClean="0">
                <a:latin typeface="Arial Black" pitchFamily="34" charset="0"/>
              </a:rPr>
              <a:t>: </a:t>
            </a:r>
            <a:r>
              <a:rPr lang="fr-FR" sz="3200" b="1" dirty="0" smtClean="0">
                <a:solidFill>
                  <a:schemeClr val="tx1"/>
                </a:solidFill>
                <a:latin typeface="Arial Black" pitchFamily="34" charset="0"/>
              </a:rPr>
              <a:t>Découverte de </a:t>
            </a:r>
            <a:r>
              <a:rPr lang="fr-FR" sz="3200" b="1" dirty="0" smtClean="0">
                <a:solidFill>
                  <a:srgbClr val="FF0000"/>
                </a:solidFill>
                <a:latin typeface="Arial Black" pitchFamily="34" charset="0"/>
              </a:rPr>
              <a:t>la Levodopa </a:t>
            </a:r>
            <a:r>
              <a:rPr lang="fr-FR" sz="3200" b="1" dirty="0" smtClean="0">
                <a:solidFill>
                  <a:schemeClr val="tx1"/>
                </a:solidFill>
                <a:latin typeface="Arial Black" pitchFamily="34" charset="0"/>
              </a:rPr>
              <a:t>(dopamine pour la </a:t>
            </a:r>
            <a:r>
              <a:rPr lang="fr-FR" sz="3200" b="1" dirty="0" smtClean="0">
                <a:solidFill>
                  <a:srgbClr val="0070C0"/>
                </a:solidFill>
                <a:latin typeface="Arial Black" pitchFamily="34" charset="0"/>
              </a:rPr>
              <a:t>maladie de  Parkinson</a:t>
            </a:r>
            <a:r>
              <a:rPr lang="fr-FR" sz="3200" b="1" dirty="0" smtClean="0">
                <a:solidFill>
                  <a:schemeClr val="tx1"/>
                </a:solidFill>
                <a:latin typeface="Arial Black" pitchFamily="34" charset="0"/>
              </a:rPr>
              <a:t>). </a:t>
            </a:r>
            <a:r>
              <a:rPr lang="fr-FR" sz="3200" b="1" dirty="0" smtClean="0">
                <a:latin typeface="Arial Black" pitchFamily="34" charset="0"/>
              </a:rPr>
              <a:t/>
            </a:r>
            <a:br>
              <a:rPr lang="fr-FR" sz="3200" b="1" dirty="0" smtClean="0">
                <a:latin typeface="Arial Black" pitchFamily="34" charset="0"/>
              </a:rPr>
            </a:br>
            <a:endParaRPr lang="fr-FR" dirty="0">
              <a:latin typeface="Arial Black" pitchFamily="34" charset="0"/>
            </a:endParaRPr>
          </a:p>
        </p:txBody>
      </p:sp>
      <p:pic>
        <p:nvPicPr>
          <p:cNvPr id="6146" name="Picture 2" descr="C:\Documents and Settings\ghg\Bureau\20111220164048609.jpg"/>
          <p:cNvPicPr>
            <a:picLocks noChangeAspect="1" noChangeArrowheads="1"/>
          </p:cNvPicPr>
          <p:nvPr/>
        </p:nvPicPr>
        <p:blipFill>
          <a:blip r:embed="rId2"/>
          <a:srcRect/>
          <a:stretch>
            <a:fillRect/>
          </a:stretch>
        </p:blipFill>
        <p:spPr bwMode="auto">
          <a:xfrm>
            <a:off x="323528" y="477055"/>
            <a:ext cx="4680520" cy="2592288"/>
          </a:xfrm>
          <a:prstGeom prst="rect">
            <a:avLst/>
          </a:prstGeom>
          <a:ln>
            <a:noFill/>
          </a:ln>
          <a:effectLst>
            <a:outerShdw blurRad="292100" dist="139700" dir="2700000" algn="tl" rotWithShape="0">
              <a:srgbClr val="333333">
                <a:alpha val="65000"/>
              </a:srgbClr>
            </a:outerShdw>
          </a:effec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852936"/>
            <a:ext cx="3384376" cy="316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429684" cy="2011354"/>
          </a:xfrm>
        </p:spPr>
        <p:txBody>
          <a:bodyPr>
            <a:normAutofit/>
          </a:bodyPr>
          <a:lstStyle/>
          <a:p>
            <a:pPr algn="ctr"/>
            <a:r>
              <a:rPr lang="fr-FR" sz="2800" b="1" dirty="0" smtClean="0">
                <a:solidFill>
                  <a:srgbClr val="FF0000"/>
                </a:solidFill>
                <a:latin typeface="Arial Black" pitchFamily="34" charset="0"/>
              </a:rPr>
              <a:t>1976 </a:t>
            </a:r>
            <a:r>
              <a:rPr lang="fr-FR" sz="2800" b="1" dirty="0" smtClean="0">
                <a:latin typeface="Arial Black" pitchFamily="34" charset="0"/>
              </a:rPr>
              <a:t>: </a:t>
            </a:r>
            <a:r>
              <a:rPr lang="fr-FR" sz="2800" b="1" dirty="0" smtClean="0">
                <a:solidFill>
                  <a:schemeClr val="tx1"/>
                </a:solidFill>
                <a:latin typeface="Arial Black" pitchFamily="34" charset="0"/>
              </a:rPr>
              <a:t>Découverte de </a:t>
            </a:r>
            <a:r>
              <a:rPr lang="fr-FR" sz="2800" b="1" dirty="0" smtClean="0">
                <a:solidFill>
                  <a:srgbClr val="FF0000"/>
                </a:solidFill>
                <a:latin typeface="Arial Black" pitchFamily="34" charset="0"/>
              </a:rPr>
              <a:t>la cyclosporine </a:t>
            </a:r>
            <a:r>
              <a:rPr lang="fr-FR" sz="2800" b="1" dirty="0" smtClean="0">
                <a:solidFill>
                  <a:schemeClr val="tx1"/>
                </a:solidFill>
                <a:latin typeface="Arial Black" pitchFamily="34" charset="0"/>
              </a:rPr>
              <a:t>(immunosuppresseur </a:t>
            </a:r>
            <a:r>
              <a:rPr lang="fr-FR" sz="2800" b="1" dirty="0">
                <a:solidFill>
                  <a:schemeClr val="tx1"/>
                </a:solidFill>
                <a:latin typeface="Arial Black" pitchFamily="34" charset="0"/>
              </a:rPr>
              <a:t> </a:t>
            </a:r>
            <a:r>
              <a:rPr lang="fr-FR" sz="2800" b="1" dirty="0" smtClean="0">
                <a:solidFill>
                  <a:schemeClr val="tx1"/>
                </a:solidFill>
                <a:latin typeface="Arial Black" pitchFamily="34" charset="0"/>
              </a:rPr>
              <a:t>dans la transplantation)</a:t>
            </a:r>
            <a:br>
              <a:rPr lang="fr-FR" sz="2800" b="1" dirty="0" smtClean="0">
                <a:solidFill>
                  <a:schemeClr val="tx1"/>
                </a:solidFill>
                <a:latin typeface="Arial Black" pitchFamily="34" charset="0"/>
              </a:rPr>
            </a:br>
            <a:endParaRPr lang="en-US" dirty="0">
              <a:latin typeface="Arial Black" pitchFamily="34" charset="0"/>
            </a:endParaRPr>
          </a:p>
        </p:txBody>
      </p:sp>
      <p:pic>
        <p:nvPicPr>
          <p:cNvPr id="7170" name="Picture 2" descr="C:\Documents and Settings\ghg\Bureau\ECH20729028_1.jpg"/>
          <p:cNvPicPr>
            <a:picLocks noChangeAspect="1" noChangeArrowheads="1"/>
          </p:cNvPicPr>
          <p:nvPr/>
        </p:nvPicPr>
        <p:blipFill>
          <a:blip r:embed="rId2"/>
          <a:srcRect/>
          <a:stretch>
            <a:fillRect/>
          </a:stretch>
        </p:blipFill>
        <p:spPr bwMode="auto">
          <a:xfrm>
            <a:off x="571472" y="2428868"/>
            <a:ext cx="4786346" cy="3714776"/>
          </a:xfrm>
          <a:prstGeom prst="rect">
            <a:avLst/>
          </a:prstGeom>
          <a:noFill/>
        </p:spPr>
      </p:pic>
      <p:pic>
        <p:nvPicPr>
          <p:cNvPr id="7171" name="Picture 3" descr="C:\Documents and Settings\ghg\Bureau\9-neoral2.jpg"/>
          <p:cNvPicPr>
            <a:picLocks noChangeAspect="1" noChangeArrowheads="1"/>
          </p:cNvPicPr>
          <p:nvPr/>
        </p:nvPicPr>
        <p:blipFill>
          <a:blip r:embed="rId3"/>
          <a:srcRect/>
          <a:stretch>
            <a:fillRect/>
          </a:stretch>
        </p:blipFill>
        <p:spPr bwMode="auto">
          <a:xfrm rot="1448053">
            <a:off x="5176625" y="2788478"/>
            <a:ext cx="3443641" cy="2645378"/>
          </a:xfrm>
          <a:prstGeom prst="rect">
            <a:avLst/>
          </a:prstGeom>
          <a:noFill/>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429684" cy="1939916"/>
          </a:xfrm>
        </p:spPr>
        <p:txBody>
          <a:bodyPr>
            <a:normAutofit/>
          </a:bodyPr>
          <a:lstStyle/>
          <a:p>
            <a:pPr algn="ctr"/>
            <a:r>
              <a:rPr lang="fr-FR" sz="3600" b="1" dirty="0" smtClean="0">
                <a:solidFill>
                  <a:srgbClr val="FF0000"/>
                </a:solidFill>
                <a:latin typeface="Arial Black" pitchFamily="34" charset="0"/>
              </a:rPr>
              <a:t>1977</a:t>
            </a:r>
            <a:r>
              <a:rPr lang="fr-FR" sz="3600" b="1" dirty="0" smtClean="0">
                <a:latin typeface="Arial Black" pitchFamily="34" charset="0"/>
              </a:rPr>
              <a:t>: </a:t>
            </a:r>
            <a:r>
              <a:rPr lang="fr-FR" sz="3600" b="1" dirty="0" smtClean="0">
                <a:solidFill>
                  <a:schemeClr val="tx1"/>
                </a:solidFill>
                <a:latin typeface="Arial Black" pitchFamily="34" charset="0"/>
              </a:rPr>
              <a:t>éradication de </a:t>
            </a:r>
            <a:r>
              <a:rPr lang="fr-FR" sz="3600" b="1" dirty="0" smtClean="0">
                <a:solidFill>
                  <a:srgbClr val="FF0000"/>
                </a:solidFill>
                <a:latin typeface="Arial Black" pitchFamily="34" charset="0"/>
              </a:rPr>
              <a:t>la variole par le técovirimat.</a:t>
            </a:r>
            <a:br>
              <a:rPr lang="fr-FR" sz="3600" b="1" dirty="0" smtClean="0">
                <a:solidFill>
                  <a:srgbClr val="FF0000"/>
                </a:solidFill>
                <a:latin typeface="Arial Black" pitchFamily="34" charset="0"/>
              </a:rPr>
            </a:br>
            <a:endParaRPr lang="en-US" sz="3600" dirty="0">
              <a:latin typeface="Arial Black" pitchFamily="34"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204864"/>
            <a:ext cx="382217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04864"/>
            <a:ext cx="374441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8286808" cy="1786210"/>
          </a:xfrm>
        </p:spPr>
        <p:txBody>
          <a:bodyPr>
            <a:normAutofit/>
          </a:bodyPr>
          <a:lstStyle/>
          <a:p>
            <a:pPr algn="ctr"/>
            <a:r>
              <a:rPr lang="fr-FR" sz="3600" b="1" dirty="0" smtClean="0">
                <a:solidFill>
                  <a:srgbClr val="FF0000"/>
                </a:solidFill>
                <a:latin typeface="Arial Black" pitchFamily="34" charset="0"/>
              </a:rPr>
              <a:t>1978</a:t>
            </a:r>
            <a:r>
              <a:rPr lang="fr-FR" sz="3600" b="1" dirty="0" smtClean="0">
                <a:latin typeface="Arial Black" pitchFamily="34" charset="0"/>
              </a:rPr>
              <a:t>: </a:t>
            </a:r>
            <a:r>
              <a:rPr lang="fr-FR" sz="3600" b="1" dirty="0" smtClean="0">
                <a:solidFill>
                  <a:schemeClr val="tx1"/>
                </a:solidFill>
                <a:latin typeface="Arial Black" pitchFamily="34" charset="0"/>
              </a:rPr>
              <a:t>naissance de Louise Brown, 1er bébé issu de </a:t>
            </a:r>
            <a:r>
              <a:rPr lang="fr-FR" sz="3600" b="1" dirty="0" smtClean="0">
                <a:solidFill>
                  <a:srgbClr val="FF0000"/>
                </a:solidFill>
                <a:latin typeface="Arial Black" pitchFamily="34" charset="0"/>
              </a:rPr>
              <a:t>la fécondation in vitro</a:t>
            </a:r>
            <a:r>
              <a:rPr lang="fr-FR" sz="3600" b="1" dirty="0" smtClean="0">
                <a:solidFill>
                  <a:schemeClr val="tx1"/>
                </a:solidFill>
                <a:latin typeface="Arial Black" pitchFamily="34" charset="0"/>
              </a:rPr>
              <a:t>. </a:t>
            </a:r>
            <a:endParaRPr lang="en-US" dirty="0">
              <a:latin typeface="Arial Black" pitchFamily="34" charset="0"/>
            </a:endParaRPr>
          </a:p>
        </p:txBody>
      </p:sp>
      <p:pic>
        <p:nvPicPr>
          <p:cNvPr id="9218" name="Picture 2" descr="C:\Documents and Settings\ghg\Bureau\1848285.jpg"/>
          <p:cNvPicPr>
            <a:picLocks noChangeAspect="1" noChangeArrowheads="1"/>
          </p:cNvPicPr>
          <p:nvPr/>
        </p:nvPicPr>
        <p:blipFill>
          <a:blip r:embed="rId2"/>
          <a:srcRect/>
          <a:stretch>
            <a:fillRect/>
          </a:stretch>
        </p:blipFill>
        <p:spPr bwMode="auto">
          <a:xfrm>
            <a:off x="2990832" y="4437112"/>
            <a:ext cx="3653028" cy="2259969"/>
          </a:xfrm>
          <a:prstGeom prst="rect">
            <a:avLst/>
          </a:prstGeom>
          <a:ln>
            <a:noFill/>
          </a:ln>
          <a:effectLst>
            <a:outerShdw blurRad="292100" dist="139700" dir="2700000" algn="tl" rotWithShape="0">
              <a:srgbClr val="333333">
                <a:alpha val="65000"/>
              </a:srgbClr>
            </a:outerShdw>
          </a:effec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60848"/>
            <a:ext cx="7416824" cy="235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401080" cy="5869006"/>
          </a:xfrm>
        </p:spPr>
        <p:txBody>
          <a:bodyPr>
            <a:normAutofit fontScale="90000"/>
          </a:bodyPr>
          <a:lstStyle/>
          <a:p>
            <a:pPr algn="ctr"/>
            <a:r>
              <a:rPr lang="fr-FR" sz="3200" b="1" dirty="0" smtClean="0">
                <a:solidFill>
                  <a:srgbClr val="FF0000"/>
                </a:solidFill>
                <a:latin typeface="Arial Black" pitchFamily="34" charset="0"/>
              </a:rPr>
              <a:t>1980</a:t>
            </a:r>
            <a:r>
              <a:rPr lang="fr-FR" sz="3200" b="1" dirty="0" smtClean="0">
                <a:latin typeface="Arial Black" pitchFamily="34" charset="0"/>
              </a:rPr>
              <a:t>: </a:t>
            </a:r>
            <a:r>
              <a:rPr lang="fr-FR" sz="3200" b="1" dirty="0" smtClean="0">
                <a:solidFill>
                  <a:schemeClr val="tx1"/>
                </a:solidFill>
                <a:latin typeface="Arial Black" pitchFamily="34" charset="0"/>
              </a:rPr>
              <a:t>production des </a:t>
            </a:r>
            <a:r>
              <a:rPr lang="fr-FR" sz="3200" b="1" dirty="0" smtClean="0">
                <a:solidFill>
                  <a:srgbClr val="FF0000"/>
                </a:solidFill>
                <a:latin typeface="Arial Black" pitchFamily="34" charset="0"/>
              </a:rPr>
              <a:t>interférons</a:t>
            </a:r>
            <a:r>
              <a:rPr lang="fr-FR" sz="3200" b="1" dirty="0" smtClean="0">
                <a:latin typeface="Arial Black" pitchFamily="34" charset="0"/>
              </a:rPr>
              <a:t> </a:t>
            </a:r>
            <a:r>
              <a:rPr lang="fr-FR" sz="3200" b="1" dirty="0" smtClean="0">
                <a:solidFill>
                  <a:schemeClr val="tx1"/>
                </a:solidFill>
                <a:latin typeface="Arial Black" pitchFamily="34" charset="0"/>
              </a:rPr>
              <a:t>par </a:t>
            </a:r>
            <a:r>
              <a:rPr lang="en-US" sz="3200" b="1" dirty="0" smtClean="0">
                <a:solidFill>
                  <a:schemeClr val="tx1"/>
                </a:solidFill>
                <a:latin typeface="Arial Black" pitchFamily="34" charset="0"/>
              </a:rPr>
              <a:t/>
            </a:r>
            <a:br>
              <a:rPr lang="en-US" sz="3200" b="1" dirty="0" smtClean="0">
                <a:solidFill>
                  <a:schemeClr val="tx1"/>
                </a:solidFill>
                <a:latin typeface="Arial Black" pitchFamily="34" charset="0"/>
              </a:rPr>
            </a:br>
            <a:r>
              <a:rPr lang="fr-FR" sz="3200" b="1" dirty="0" smtClean="0">
                <a:solidFill>
                  <a:schemeClr val="tx1"/>
                </a:solidFill>
                <a:latin typeface="Arial Black" pitchFamily="34" charset="0"/>
              </a:rPr>
              <a:t>recombinaison génétique.</a:t>
            </a:r>
            <a:br>
              <a:rPr lang="fr-FR" sz="3200" b="1" dirty="0" smtClean="0">
                <a:solidFill>
                  <a:schemeClr val="tx1"/>
                </a:solidFill>
                <a:latin typeface="Arial Black" pitchFamily="34" charset="0"/>
              </a:rPr>
            </a:br>
            <a:r>
              <a:rPr lang="fr-FR" sz="3200" b="1" dirty="0" smtClean="0">
                <a:solidFill>
                  <a:schemeClr val="tx1"/>
                </a:solidFill>
              </a:rPr>
              <a:t/>
            </a:r>
            <a:br>
              <a:rPr lang="fr-FR" sz="3200" b="1" dirty="0" smtClean="0">
                <a:solidFill>
                  <a:schemeClr val="tx1"/>
                </a:solidFill>
              </a:rPr>
            </a:br>
            <a:r>
              <a:rPr lang="fr-FR" sz="3200" b="1" dirty="0" smtClean="0">
                <a:solidFill>
                  <a:schemeClr val="tx1"/>
                </a:solidFill>
              </a:rPr>
              <a:t/>
            </a:r>
            <a:br>
              <a:rPr lang="fr-FR" sz="3200" b="1" dirty="0" smtClean="0">
                <a:solidFill>
                  <a:schemeClr val="tx1"/>
                </a:solidFill>
              </a:rPr>
            </a:br>
            <a:r>
              <a:rPr lang="fr-FR" sz="3200" b="1" dirty="0" smtClean="0">
                <a:solidFill>
                  <a:schemeClr val="tx1"/>
                </a:solidFill>
              </a:rPr>
              <a:t/>
            </a:r>
            <a:br>
              <a:rPr lang="fr-FR" sz="3200" b="1" dirty="0" smtClean="0">
                <a:solidFill>
                  <a:schemeClr val="tx1"/>
                </a:solidFill>
              </a:rPr>
            </a:br>
            <a:r>
              <a:rPr lang="fr-FR" sz="3200" b="1" dirty="0" smtClean="0"/>
              <a:t/>
            </a:r>
            <a:br>
              <a:rPr lang="fr-FR" sz="3200" b="1" dirty="0" smtClean="0"/>
            </a:br>
            <a:r>
              <a:rPr lang="fr-FR" sz="3200" b="1" dirty="0" smtClean="0"/>
              <a:t> </a:t>
            </a:r>
            <a:r>
              <a:rPr lang="en-US" sz="3200" b="1" dirty="0" smtClean="0"/>
              <a:t/>
            </a:r>
            <a:br>
              <a:rPr lang="en-US" sz="3200" b="1" dirty="0" smtClean="0"/>
            </a:br>
            <a:r>
              <a:rPr lang="en-US" sz="3200" b="1" dirty="0" smtClean="0"/>
              <a:t/>
            </a:r>
            <a:br>
              <a:rPr lang="en-US" sz="3200" b="1" dirty="0" smtClean="0"/>
            </a:br>
            <a:r>
              <a:rPr lang="fr-FR" sz="3200" dirty="0" smtClean="0"/>
              <a:t/>
            </a:r>
            <a:br>
              <a:rPr lang="fr-FR" sz="3200" dirty="0" smtClean="0"/>
            </a:br>
            <a:r>
              <a:rPr lang="fr-FR" sz="3200" dirty="0" smtClean="0"/>
              <a:t/>
            </a:r>
            <a:br>
              <a:rPr lang="fr-FR" sz="3200" dirty="0" smtClean="0"/>
            </a:br>
            <a:r>
              <a:rPr lang="en-US" sz="3200" dirty="0" smtClean="0"/>
              <a:t/>
            </a:r>
            <a:br>
              <a:rPr lang="en-US" sz="3200" dirty="0" smtClean="0"/>
            </a:br>
            <a:endParaRPr lang="en-US" dirty="0"/>
          </a:p>
        </p:txBody>
      </p:sp>
      <p:sp>
        <p:nvSpPr>
          <p:cNvPr id="3" name="Rectangle 2"/>
          <p:cNvSpPr/>
          <p:nvPr/>
        </p:nvSpPr>
        <p:spPr>
          <a:xfrm>
            <a:off x="285720" y="4929198"/>
            <a:ext cx="8174712" cy="1631216"/>
          </a:xfrm>
          <a:prstGeom prst="rect">
            <a:avLst/>
          </a:prstGeom>
        </p:spPr>
        <p:txBody>
          <a:bodyPr wrap="square">
            <a:spAutoFit/>
          </a:bodyPr>
          <a:lstStyle/>
          <a:p>
            <a:pPr algn="ctr"/>
            <a:r>
              <a:rPr lang="fr-FR" sz="2000" b="1" dirty="0" smtClean="0">
                <a:solidFill>
                  <a:srgbClr val="FF0000"/>
                </a:solidFill>
                <a:latin typeface="Arial Black" pitchFamily="34" charset="0"/>
              </a:rPr>
              <a:t>N.B/  </a:t>
            </a:r>
            <a:r>
              <a:rPr lang="fr-FR" sz="1600" dirty="0" smtClean="0">
                <a:latin typeface="Arial Black" pitchFamily="34" charset="0"/>
              </a:rPr>
              <a:t>Les </a:t>
            </a:r>
            <a:r>
              <a:rPr lang="fr-FR" sz="1600" b="1" dirty="0" smtClean="0">
                <a:latin typeface="Arial Black" pitchFamily="34" charset="0"/>
              </a:rPr>
              <a:t>interférons</a:t>
            </a:r>
            <a:r>
              <a:rPr lang="fr-FR" sz="1600" dirty="0" smtClean="0">
                <a:latin typeface="Arial Black" pitchFamily="34" charset="0"/>
              </a:rPr>
              <a:t> (IFN) sont des </a:t>
            </a:r>
            <a:r>
              <a:rPr lang="fr-FR" sz="1600" dirty="0" smtClean="0">
                <a:latin typeface="Arial Black" pitchFamily="34" charset="0"/>
                <a:hlinkClick r:id="rId2" tooltip="Protéine"/>
              </a:rPr>
              <a:t>protéines</a:t>
            </a:r>
            <a:r>
              <a:rPr lang="fr-FR" sz="1600" dirty="0" smtClean="0">
                <a:latin typeface="Arial Black" pitchFamily="34" charset="0"/>
              </a:rPr>
              <a:t> (</a:t>
            </a:r>
            <a:r>
              <a:rPr lang="fr-FR" sz="1600" dirty="0" smtClean="0">
                <a:solidFill>
                  <a:srgbClr val="0070C0"/>
                </a:solidFill>
                <a:latin typeface="Arial Black" pitchFamily="34" charset="0"/>
                <a:hlinkClick r:id="rId3" tooltip="Glycoprotéines"/>
              </a:rPr>
              <a:t>glycoprotéines</a:t>
            </a:r>
            <a:r>
              <a:rPr lang="fr-FR" sz="1600" dirty="0" smtClean="0">
                <a:latin typeface="Arial Black" pitchFamily="34" charset="0"/>
              </a:rPr>
              <a:t> ). Ils sont naturellement produits par les </a:t>
            </a:r>
            <a:r>
              <a:rPr lang="fr-FR" sz="1600" dirty="0" smtClean="0">
                <a:latin typeface="Arial Black" pitchFamily="34" charset="0"/>
                <a:hlinkClick r:id="rId4" tooltip="Cellule (biologie)"/>
              </a:rPr>
              <a:t>cellules</a:t>
            </a:r>
            <a:r>
              <a:rPr lang="fr-FR" sz="1600" dirty="0" smtClean="0">
                <a:latin typeface="Arial Black" pitchFamily="34" charset="0"/>
              </a:rPr>
              <a:t> du </a:t>
            </a:r>
            <a:r>
              <a:rPr lang="fr-FR" sz="1600" u="sng" dirty="0" smtClean="0">
                <a:latin typeface="Arial Black" pitchFamily="34" charset="0"/>
                <a:hlinkClick r:id="rId5" tooltip="Système immunitaire"/>
              </a:rPr>
              <a:t>système immunitaire</a:t>
            </a:r>
            <a:r>
              <a:rPr lang="fr-FR" sz="1600" dirty="0" smtClean="0">
                <a:latin typeface="Arial Black" pitchFamily="34" charset="0"/>
              </a:rPr>
              <a:t>, Ils ont pour rôle de défendre l'organisme des agents </a:t>
            </a:r>
            <a:r>
              <a:rPr lang="fr-FR" sz="1600" dirty="0" smtClean="0">
                <a:latin typeface="Arial Black" pitchFamily="34" charset="0"/>
                <a:hlinkClick r:id="rId6" tooltip="Pathogène"/>
              </a:rPr>
              <a:t>pathogènes</a:t>
            </a:r>
            <a:r>
              <a:rPr lang="fr-FR" sz="1600" dirty="0" smtClean="0">
                <a:latin typeface="Arial Black" pitchFamily="34" charset="0"/>
              </a:rPr>
              <a:t> tels les </a:t>
            </a:r>
            <a:r>
              <a:rPr lang="fr-FR" sz="1600" dirty="0" smtClean="0">
                <a:solidFill>
                  <a:srgbClr val="FF0000"/>
                </a:solidFill>
                <a:latin typeface="Arial Black" pitchFamily="34" charset="0"/>
                <a:hlinkClick r:id="rId7" tooltip="Virus"/>
              </a:rPr>
              <a:t>virus</a:t>
            </a:r>
            <a:r>
              <a:rPr lang="fr-FR" sz="1600" dirty="0" smtClean="0">
                <a:latin typeface="Arial Black" pitchFamily="34" charset="0"/>
              </a:rPr>
              <a:t>, </a:t>
            </a:r>
            <a:r>
              <a:rPr lang="fr-FR" sz="1600" dirty="0" smtClean="0">
                <a:latin typeface="Arial Black" pitchFamily="34" charset="0"/>
                <a:hlinkClick r:id="rId8" tooltip="Bactérie"/>
              </a:rPr>
              <a:t>bactéries</a:t>
            </a:r>
            <a:r>
              <a:rPr lang="fr-FR" sz="1600" dirty="0" smtClean="0">
                <a:latin typeface="Arial Black" pitchFamily="34" charset="0"/>
              </a:rPr>
              <a:t>, </a:t>
            </a:r>
            <a:r>
              <a:rPr lang="fr-FR" sz="1600" dirty="0" smtClean="0">
                <a:latin typeface="Arial Black" pitchFamily="34" charset="0"/>
                <a:hlinkClick r:id="rId9" tooltip="Parasitisme"/>
              </a:rPr>
              <a:t>parasites</a:t>
            </a:r>
            <a:r>
              <a:rPr lang="fr-FR" sz="1600" dirty="0" smtClean="0">
                <a:latin typeface="Arial Black" pitchFamily="34" charset="0"/>
              </a:rPr>
              <a:t> et </a:t>
            </a:r>
            <a:r>
              <a:rPr lang="fr-FR" sz="1600" u="sng" dirty="0" smtClean="0">
                <a:latin typeface="Arial Black" pitchFamily="34" charset="0"/>
                <a:hlinkClick r:id="rId10" tooltip="Tumeur"/>
              </a:rPr>
              <a:t>cellules tumorales</a:t>
            </a:r>
            <a:r>
              <a:rPr lang="fr-FR" sz="1600" u="sng" dirty="0" smtClean="0">
                <a:latin typeface="Arial Black" pitchFamily="34" charset="0"/>
              </a:rPr>
              <a:t>.</a:t>
            </a:r>
            <a:r>
              <a:rPr lang="fr-FR" sz="1600" dirty="0" smtClean="0">
                <a:latin typeface="Arial Black" pitchFamily="34" charset="0"/>
              </a:rPr>
              <a:t> Ils sont utilisés dans le traitement de maladies virales (</a:t>
            </a:r>
            <a:r>
              <a:rPr lang="fr-FR" sz="1600" dirty="0" smtClean="0">
                <a:latin typeface="Arial Black" pitchFamily="34" charset="0"/>
                <a:hlinkClick r:id="rId11" tooltip="Hépatite"/>
              </a:rPr>
              <a:t>hépatites</a:t>
            </a:r>
            <a:r>
              <a:rPr lang="fr-FR" sz="1600" dirty="0" smtClean="0">
                <a:latin typeface="Arial Black" pitchFamily="34" charset="0"/>
              </a:rPr>
              <a:t>, virus des </a:t>
            </a:r>
            <a:r>
              <a:rPr lang="fr-FR" sz="1600" dirty="0" smtClean="0">
                <a:latin typeface="Arial Black" pitchFamily="34" charset="0"/>
                <a:hlinkClick r:id="rId12" tooltip="Papillome"/>
              </a:rPr>
              <a:t>papillomes</a:t>
            </a:r>
            <a:r>
              <a:rPr lang="fr-FR" sz="1600" dirty="0" smtClean="0">
                <a:latin typeface="Arial Black" pitchFamily="34" charset="0"/>
              </a:rPr>
              <a:t>, </a:t>
            </a:r>
            <a:r>
              <a:rPr lang="fr-FR" sz="1600" dirty="0" smtClean="0">
                <a:latin typeface="Arial Black" pitchFamily="34" charset="0"/>
                <a:hlinkClick r:id="rId13" tooltip="Virus de l'immunodéficience humaine"/>
              </a:rPr>
              <a:t>VIH</a:t>
            </a:r>
            <a:r>
              <a:rPr lang="fr-FR" sz="1600" dirty="0" smtClean="0">
                <a:latin typeface="Arial Black" pitchFamily="34" charset="0"/>
              </a:rPr>
              <a:t>, etc.), éventuellement en </a:t>
            </a:r>
            <a:r>
              <a:rPr lang="fr-FR" sz="1600" dirty="0" smtClean="0">
                <a:latin typeface="Arial Black" pitchFamily="34" charset="0"/>
                <a:hlinkClick r:id="rId14" tooltip="Cancérologie"/>
              </a:rPr>
              <a:t>cancérologie</a:t>
            </a:r>
            <a:r>
              <a:rPr lang="fr-FR" sz="1600" dirty="0" smtClean="0">
                <a:latin typeface="Arial Black" pitchFamily="34" charset="0"/>
              </a:rPr>
              <a:t>. </a:t>
            </a:r>
            <a:endParaRPr lang="en-US" sz="2000" dirty="0">
              <a:latin typeface="Arial Black" pitchFamily="34" charset="0"/>
            </a:endParaRPr>
          </a:p>
        </p:txBody>
      </p:sp>
      <p:pic>
        <p:nvPicPr>
          <p:cNvPr id="10243" name="Picture 3" descr="C:\Documents and Settings\ghg\Bureau\ViraferonPeg.jpg"/>
          <p:cNvPicPr>
            <a:picLocks noChangeAspect="1" noChangeArrowheads="1"/>
          </p:cNvPicPr>
          <p:nvPr/>
        </p:nvPicPr>
        <p:blipFill>
          <a:blip r:embed="rId15"/>
          <a:srcRect/>
          <a:stretch>
            <a:fillRect/>
          </a:stretch>
        </p:blipFill>
        <p:spPr bwMode="auto">
          <a:xfrm>
            <a:off x="2071670" y="1785926"/>
            <a:ext cx="4595822" cy="2747969"/>
          </a:xfrm>
          <a:prstGeom prst="rect">
            <a:avLst/>
          </a:prstGeom>
          <a:noFill/>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700808"/>
            <a:ext cx="8462744" cy="2592288"/>
          </a:xfrm>
        </p:spPr>
        <p:style>
          <a:lnRef idx="3">
            <a:schemeClr val="lt1"/>
          </a:lnRef>
          <a:fillRef idx="1">
            <a:schemeClr val="accent3"/>
          </a:fillRef>
          <a:effectRef idx="1">
            <a:schemeClr val="accent3"/>
          </a:effectRef>
          <a:fontRef idx="minor">
            <a:schemeClr val="lt1"/>
          </a:fontRef>
        </p:style>
        <p:txBody>
          <a:bodyPr>
            <a:noAutofit/>
          </a:bodyPr>
          <a:lstStyle/>
          <a:p>
            <a:pPr algn="ct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4400" b="1" dirty="0" smtClean="0">
                <a:latin typeface="Arial Black" pitchFamily="34" charset="0"/>
              </a:rPr>
              <a:t/>
            </a:r>
            <a:br>
              <a:rPr lang="en-US" sz="4400" b="1" dirty="0" smtClean="0">
                <a:latin typeface="Arial Black" pitchFamily="34" charset="0"/>
              </a:rPr>
            </a:br>
            <a:r>
              <a:rPr lang="en-US" sz="2400" b="1" dirty="0" smtClean="0">
                <a:latin typeface="Arial Black" pitchFamily="34" charset="0"/>
              </a:rPr>
              <a:t/>
            </a:r>
            <a:br>
              <a:rPr lang="en-US" sz="2400" b="1" dirty="0" smtClean="0">
                <a:latin typeface="Arial Black" pitchFamily="34" charset="0"/>
              </a:rPr>
            </a:br>
            <a:r>
              <a:rPr lang="en-US" sz="3200" b="1" dirty="0" smtClean="0">
                <a:latin typeface="Arial Black" pitchFamily="34" charset="0"/>
              </a:rPr>
              <a:t> </a:t>
            </a:r>
            <a:br>
              <a:rPr lang="en-US" sz="3200" b="1" dirty="0" smtClean="0">
                <a:latin typeface="Arial Black" pitchFamily="34" charset="0"/>
              </a:rPr>
            </a:br>
            <a:r>
              <a:rPr lang="en-US" sz="3200" b="1" dirty="0">
                <a:latin typeface="Arial Black" pitchFamily="34" charset="0"/>
              </a:rPr>
              <a:t/>
            </a:r>
            <a:br>
              <a:rPr lang="en-US" sz="3200" b="1" dirty="0">
                <a:latin typeface="Arial Black" pitchFamily="34" charset="0"/>
              </a:rPr>
            </a:br>
            <a:r>
              <a:rPr lang="en-US" sz="3200" b="1" dirty="0" smtClean="0">
                <a:latin typeface="Arial Black" pitchFamily="34" charset="0"/>
              </a:rPr>
              <a:t/>
            </a:r>
            <a:br>
              <a:rPr lang="en-US" sz="3200" b="1" dirty="0" smtClean="0">
                <a:latin typeface="Arial Black" pitchFamily="34" charset="0"/>
              </a:rPr>
            </a:br>
            <a:r>
              <a:rPr lang="en-US" sz="3200" b="1" dirty="0">
                <a:latin typeface="Arial Black" pitchFamily="34" charset="0"/>
              </a:rPr>
              <a:t/>
            </a:r>
            <a:br>
              <a:rPr lang="en-US" sz="3200" b="1" dirty="0">
                <a:latin typeface="Arial Black" pitchFamily="34" charset="0"/>
              </a:rPr>
            </a:br>
            <a:r>
              <a:rPr lang="en-US" sz="3200" b="1" dirty="0" smtClean="0">
                <a:latin typeface="Arial Black" pitchFamily="34" charset="0"/>
              </a:rPr>
              <a:t>I- POURQUOI </a:t>
            </a:r>
            <a:br>
              <a:rPr lang="en-US" sz="3200" b="1" dirty="0" smtClean="0">
                <a:latin typeface="Arial Black" pitchFamily="34" charset="0"/>
              </a:rPr>
            </a:br>
            <a:r>
              <a:rPr lang="en-US" sz="3200" b="1" dirty="0" smtClean="0">
                <a:latin typeface="Arial Black" pitchFamily="34" charset="0"/>
              </a:rPr>
              <a:t>DE LA PSYCHOPHARMACOLOGIE </a:t>
            </a:r>
            <a:br>
              <a:rPr lang="en-US" sz="3200" b="1" dirty="0" smtClean="0">
                <a:latin typeface="Arial Black" pitchFamily="34" charset="0"/>
              </a:rPr>
            </a:br>
            <a:r>
              <a:rPr lang="en-US" sz="3200" b="1" dirty="0" smtClean="0">
                <a:latin typeface="Arial Black" pitchFamily="34" charset="0"/>
              </a:rPr>
              <a:t>POUR PSYCHOLOGUES ? </a:t>
            </a:r>
            <a:r>
              <a:rPr lang="en-US" sz="3200" b="1" dirty="0">
                <a:latin typeface="Arial Black" pitchFamily="34" charset="0"/>
              </a:rPr>
              <a:t/>
            </a:r>
            <a:br>
              <a:rPr lang="en-US" sz="3200" b="1" dirty="0">
                <a:latin typeface="Arial Black" pitchFamily="34" charset="0"/>
              </a:rPr>
            </a:br>
            <a:endParaRPr lang="fr-FR" sz="3200" dirty="0">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186766" cy="1143000"/>
          </a:xfrm>
        </p:spPr>
        <p:txBody>
          <a:bodyPr/>
          <a:lstStyle/>
          <a:p>
            <a:pPr algn="ctr"/>
            <a:r>
              <a:rPr lang="fr-FR" sz="2800" b="1" dirty="0" smtClean="0">
                <a:solidFill>
                  <a:srgbClr val="FF0000"/>
                </a:solidFill>
                <a:latin typeface="Arial Black" pitchFamily="34" charset="0"/>
              </a:rPr>
              <a:t>1983 </a:t>
            </a:r>
            <a:r>
              <a:rPr lang="fr-FR" sz="2800" b="1" dirty="0" smtClean="0">
                <a:latin typeface="Arial Black" pitchFamily="34" charset="0"/>
              </a:rPr>
              <a:t>: </a:t>
            </a:r>
            <a:r>
              <a:rPr lang="fr-FR" sz="2800" b="1" dirty="0" smtClean="0">
                <a:solidFill>
                  <a:schemeClr val="tx1"/>
                </a:solidFill>
                <a:latin typeface="Arial Black" pitchFamily="34" charset="0"/>
              </a:rPr>
              <a:t>identification du virus </a:t>
            </a:r>
            <a:r>
              <a:rPr lang="fr-FR" sz="2800" b="1" dirty="0" smtClean="0">
                <a:solidFill>
                  <a:srgbClr val="FF0000"/>
                </a:solidFill>
                <a:latin typeface="Arial Black" pitchFamily="34" charset="0"/>
              </a:rPr>
              <a:t>VIH</a:t>
            </a:r>
            <a:r>
              <a:rPr lang="fr-FR" sz="2800" b="1" dirty="0" smtClean="0">
                <a:latin typeface="Arial Black" pitchFamily="34" charset="0"/>
              </a:rPr>
              <a:t>.</a:t>
            </a:r>
            <a:br>
              <a:rPr lang="fr-FR" sz="2800" b="1" dirty="0" smtClean="0">
                <a:latin typeface="Arial Black" pitchFamily="34" charset="0"/>
              </a:rPr>
            </a:br>
            <a:endParaRPr lang="en-US" dirty="0">
              <a:latin typeface="Arial Black" pitchFamily="34" charset="0"/>
            </a:endParaRPr>
          </a:p>
        </p:txBody>
      </p:sp>
      <p:pic>
        <p:nvPicPr>
          <p:cNvPr id="11266" name="Picture 2" descr="C:\Documents and Settings\ghg\Bureau\hiv_structure.gif"/>
          <p:cNvPicPr>
            <a:picLocks noChangeAspect="1" noChangeArrowheads="1"/>
          </p:cNvPicPr>
          <p:nvPr/>
        </p:nvPicPr>
        <p:blipFill>
          <a:blip r:embed="rId2"/>
          <a:srcRect/>
          <a:stretch>
            <a:fillRect/>
          </a:stretch>
        </p:blipFill>
        <p:spPr bwMode="auto">
          <a:xfrm>
            <a:off x="683568" y="1340768"/>
            <a:ext cx="6888828" cy="4805156"/>
          </a:xfrm>
          <a:prstGeom prst="rect">
            <a:avLst/>
          </a:prstGeom>
          <a:noFill/>
          <a:ln w="57150">
            <a:solidFill>
              <a:srgbClr val="FF0000"/>
            </a:solidFill>
          </a:ln>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0"/>
            <a:ext cx="8501122" cy="1143000"/>
          </a:xfrm>
        </p:spPr>
        <p:txBody>
          <a:bodyPr>
            <a:normAutofit/>
          </a:bodyPr>
          <a:lstStyle/>
          <a:p>
            <a:pPr algn="ctr"/>
            <a:r>
              <a:rPr lang="fr-FR" sz="2800" b="1" dirty="0" smtClean="0">
                <a:solidFill>
                  <a:srgbClr val="FF0000"/>
                </a:solidFill>
                <a:latin typeface="Arial Black" pitchFamily="34" charset="0"/>
              </a:rPr>
              <a:t>1983 </a:t>
            </a:r>
            <a:r>
              <a:rPr lang="fr-FR" sz="2800" b="1" dirty="0" smtClean="0">
                <a:latin typeface="Arial Black" pitchFamily="34" charset="0"/>
              </a:rPr>
              <a:t>: </a:t>
            </a:r>
            <a:r>
              <a:rPr lang="fr-FR" sz="2800" b="1" dirty="0" smtClean="0">
                <a:solidFill>
                  <a:schemeClr val="tx1"/>
                </a:solidFill>
                <a:latin typeface="Arial Black" pitchFamily="34" charset="0"/>
              </a:rPr>
              <a:t>Découverte du </a:t>
            </a:r>
            <a:r>
              <a:rPr lang="fr-FR" sz="2800" b="1" dirty="0" smtClean="0">
                <a:solidFill>
                  <a:srgbClr val="FF0000"/>
                </a:solidFill>
                <a:latin typeface="Arial Black" pitchFamily="34" charset="0"/>
              </a:rPr>
              <a:t>TRIPTAN </a:t>
            </a:r>
            <a:r>
              <a:rPr lang="fr-FR" sz="2800" b="1" dirty="0" smtClean="0">
                <a:solidFill>
                  <a:srgbClr val="0070C0"/>
                </a:solidFill>
                <a:latin typeface="Arial Black" pitchFamily="34" charset="0"/>
              </a:rPr>
              <a:t>(ANTIMIGRAINEUX).</a:t>
            </a:r>
            <a:endParaRPr lang="en-US" dirty="0">
              <a:solidFill>
                <a:srgbClr val="0070C0"/>
              </a:solidFill>
              <a:latin typeface="Arial Black" pitchFamily="34" charset="0"/>
            </a:endParaRPr>
          </a:p>
        </p:txBody>
      </p:sp>
      <p:pic>
        <p:nvPicPr>
          <p:cNvPr id="12290" name="Picture 2" descr="C:\Documents and Settings\ghg\Bureau\30382_2.gif"/>
          <p:cNvPicPr>
            <a:picLocks noChangeAspect="1" noChangeArrowheads="1"/>
          </p:cNvPicPr>
          <p:nvPr/>
        </p:nvPicPr>
        <p:blipFill>
          <a:blip r:embed="rId2"/>
          <a:srcRect/>
          <a:stretch>
            <a:fillRect/>
          </a:stretch>
        </p:blipFill>
        <p:spPr bwMode="auto">
          <a:xfrm>
            <a:off x="285720" y="1357298"/>
            <a:ext cx="4071966" cy="2719774"/>
          </a:xfrm>
          <a:prstGeom prst="rect">
            <a:avLst/>
          </a:prstGeom>
          <a:noFill/>
        </p:spPr>
      </p:pic>
      <p:pic>
        <p:nvPicPr>
          <p:cNvPr id="12291" name="Picture 3" descr="C:\Documents and Settings\ghg\Bureau\108_a588ee522c2d60af2ff58842f2e892a4.jpg"/>
          <p:cNvPicPr>
            <a:picLocks noChangeAspect="1" noChangeArrowheads="1"/>
          </p:cNvPicPr>
          <p:nvPr/>
        </p:nvPicPr>
        <p:blipFill>
          <a:blip r:embed="rId3"/>
          <a:srcRect/>
          <a:stretch>
            <a:fillRect/>
          </a:stretch>
        </p:blipFill>
        <p:spPr bwMode="auto">
          <a:xfrm rot="750147">
            <a:off x="4498363" y="1519257"/>
            <a:ext cx="4081308" cy="3066730"/>
          </a:xfrm>
          <a:prstGeom prst="rect">
            <a:avLst/>
          </a:prstGeom>
          <a:noFill/>
        </p:spPr>
      </p:pic>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149080"/>
            <a:ext cx="5832648" cy="242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01122" cy="1225536"/>
          </a:xfrm>
        </p:spPr>
        <p:txBody>
          <a:bodyPr>
            <a:normAutofit fontScale="90000"/>
          </a:bodyPr>
          <a:lstStyle/>
          <a:p>
            <a:pPr algn="ctr"/>
            <a:r>
              <a:rPr lang="fr-FR" sz="3200" b="1" dirty="0" smtClean="0">
                <a:solidFill>
                  <a:srgbClr val="FF0000"/>
                </a:solidFill>
                <a:latin typeface="Arial Black" pitchFamily="34" charset="0"/>
              </a:rPr>
              <a:t>1984 </a:t>
            </a:r>
            <a:r>
              <a:rPr lang="fr-FR" sz="3200" b="1" dirty="0" smtClean="0">
                <a:latin typeface="Arial Black" pitchFamily="34" charset="0"/>
              </a:rPr>
              <a:t>: </a:t>
            </a:r>
            <a:r>
              <a:rPr lang="fr-FR" sz="3200" b="1" dirty="0" smtClean="0">
                <a:solidFill>
                  <a:schemeClr val="tx1"/>
                </a:solidFill>
                <a:latin typeface="Arial Black" pitchFamily="34" charset="0"/>
              </a:rPr>
              <a:t>éradication de                  </a:t>
            </a:r>
            <a:r>
              <a:rPr lang="fr-FR" sz="3200" b="1" dirty="0" smtClean="0">
                <a:solidFill>
                  <a:srgbClr val="FF0000"/>
                </a:solidFill>
                <a:latin typeface="Arial Black" pitchFamily="34" charset="0"/>
              </a:rPr>
              <a:t>l’</a:t>
            </a:r>
            <a:r>
              <a:rPr lang="fr-FR" sz="3200" b="1" dirty="0" err="1" smtClean="0">
                <a:solidFill>
                  <a:srgbClr val="FF0000"/>
                </a:solidFill>
                <a:latin typeface="Arial Black" pitchFamily="34" charset="0"/>
              </a:rPr>
              <a:t>helicobacter</a:t>
            </a:r>
            <a:r>
              <a:rPr lang="fr-FR" sz="3200" b="1" dirty="0" smtClean="0">
                <a:solidFill>
                  <a:srgbClr val="FF0000"/>
                </a:solidFill>
                <a:latin typeface="Arial Black" pitchFamily="34" charset="0"/>
              </a:rPr>
              <a:t> </a:t>
            </a:r>
            <a:r>
              <a:rPr lang="fr-FR" sz="3200" b="1" dirty="0" err="1" smtClean="0">
                <a:solidFill>
                  <a:srgbClr val="FF0000"/>
                </a:solidFill>
                <a:latin typeface="Arial Black" pitchFamily="34" charset="0"/>
              </a:rPr>
              <a:t>Pylori</a:t>
            </a:r>
            <a:r>
              <a:rPr lang="fr-FR" sz="3200" b="1" dirty="0" smtClean="0">
                <a:solidFill>
                  <a:srgbClr val="FF0000"/>
                </a:solidFill>
                <a:latin typeface="Arial Black" pitchFamily="34" charset="0"/>
              </a:rPr>
              <a:t> </a:t>
            </a:r>
            <a:br>
              <a:rPr lang="fr-FR" sz="3200" b="1" dirty="0" smtClean="0">
                <a:solidFill>
                  <a:srgbClr val="FF0000"/>
                </a:solidFill>
                <a:latin typeface="Arial Black" pitchFamily="34" charset="0"/>
              </a:rPr>
            </a:br>
            <a:r>
              <a:rPr lang="fr-FR" sz="3200" b="1" dirty="0" smtClean="0">
                <a:solidFill>
                  <a:schemeClr val="tx1"/>
                </a:solidFill>
                <a:latin typeface="Arial Black" pitchFamily="34" charset="0"/>
              </a:rPr>
              <a:t>(ulcère  gastroduodénal</a:t>
            </a:r>
            <a:r>
              <a:rPr lang="fr-FR" sz="3200" b="1" dirty="0" smtClean="0">
                <a:latin typeface="Arial Black" pitchFamily="34" charset="0"/>
              </a:rPr>
              <a:t>).</a:t>
            </a:r>
            <a:endParaRPr lang="en-US" dirty="0">
              <a:latin typeface="Arial Black" pitchFamily="34" charset="0"/>
            </a:endParaRPr>
          </a:p>
        </p:txBody>
      </p:sp>
      <p:pic>
        <p:nvPicPr>
          <p:cNvPr id="13315" name="Picture 3" descr="C:\Documents and Settings\ghg\Bureau\helicobacter_pylori.jpg"/>
          <p:cNvPicPr>
            <a:picLocks noChangeAspect="1" noChangeArrowheads="1"/>
          </p:cNvPicPr>
          <p:nvPr/>
        </p:nvPicPr>
        <p:blipFill>
          <a:blip r:embed="rId2"/>
          <a:srcRect/>
          <a:stretch>
            <a:fillRect/>
          </a:stretch>
        </p:blipFill>
        <p:spPr bwMode="auto">
          <a:xfrm>
            <a:off x="428596" y="1643050"/>
            <a:ext cx="4786346" cy="4594262"/>
          </a:xfrm>
          <a:prstGeom prst="rect">
            <a:avLst/>
          </a:prstGeom>
          <a:noFill/>
          <a:ln w="28575">
            <a:solidFill>
              <a:schemeClr val="tx1"/>
            </a:solidFill>
          </a:ln>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643050"/>
            <a:ext cx="3312368" cy="45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60648"/>
            <a:ext cx="8215370" cy="1368152"/>
          </a:xfrm>
        </p:spPr>
        <p:txBody>
          <a:bodyPr>
            <a:normAutofit fontScale="90000"/>
          </a:bodyPr>
          <a:lstStyle/>
          <a:p>
            <a:pPr algn="ctr"/>
            <a:r>
              <a:rPr lang="fr-FR" sz="3200" b="1" dirty="0" smtClean="0">
                <a:solidFill>
                  <a:srgbClr val="FF0000"/>
                </a:solidFill>
                <a:latin typeface="Arial Black" pitchFamily="34" charset="0"/>
              </a:rPr>
              <a:t>1987</a:t>
            </a:r>
            <a:r>
              <a:rPr lang="fr-FR" sz="3200" b="1" dirty="0" smtClean="0">
                <a:latin typeface="Arial Black" pitchFamily="34" charset="0"/>
              </a:rPr>
              <a:t>: </a:t>
            </a:r>
            <a:r>
              <a:rPr lang="fr-FR" sz="3200" b="1" dirty="0" smtClean="0">
                <a:solidFill>
                  <a:schemeClr val="tx1"/>
                </a:solidFill>
                <a:latin typeface="Arial Black" pitchFamily="34" charset="0"/>
              </a:rPr>
              <a:t>Découverte de la </a:t>
            </a:r>
            <a:r>
              <a:rPr lang="fr-FR" sz="3200" b="1" dirty="0" smtClean="0">
                <a:solidFill>
                  <a:srgbClr val="FF0000"/>
                </a:solidFill>
                <a:latin typeface="Arial Black" pitchFamily="34" charset="0"/>
              </a:rPr>
              <a:t>Zidovudine </a:t>
            </a:r>
            <a:r>
              <a:rPr lang="fr-FR" sz="3200" b="1" dirty="0" smtClean="0">
                <a:solidFill>
                  <a:schemeClr val="tx1"/>
                </a:solidFill>
                <a:latin typeface="Arial Black" pitchFamily="34" charset="0"/>
              </a:rPr>
              <a:t>, premier traitement contre le </a:t>
            </a:r>
            <a:br>
              <a:rPr lang="fr-FR" sz="3200" b="1" dirty="0" smtClean="0">
                <a:solidFill>
                  <a:schemeClr val="tx1"/>
                </a:solidFill>
                <a:latin typeface="Arial Black" pitchFamily="34" charset="0"/>
              </a:rPr>
            </a:br>
            <a:r>
              <a:rPr lang="fr-FR" sz="3200" b="1" dirty="0" smtClean="0">
                <a:solidFill>
                  <a:srgbClr val="FF0000"/>
                </a:solidFill>
                <a:latin typeface="Arial Black" pitchFamily="34" charset="0"/>
              </a:rPr>
              <a:t>VIH/ SIDA</a:t>
            </a:r>
            <a:r>
              <a:rPr lang="fr-FR" sz="3200" b="1" dirty="0" smtClean="0">
                <a:latin typeface="Arial Black" pitchFamily="34" charset="0"/>
              </a:rPr>
              <a:t>. </a:t>
            </a:r>
            <a:endParaRPr lang="en-US" dirty="0">
              <a:latin typeface="Arial Black" pitchFamily="34" charset="0"/>
            </a:endParaRPr>
          </a:p>
        </p:txBody>
      </p:sp>
      <p:pic>
        <p:nvPicPr>
          <p:cNvPr id="15362" name="Picture 2" descr="C:\Documents and Settings\ghg\Bureau\1074480176_20cc3d6e98.jpg"/>
          <p:cNvPicPr>
            <a:picLocks noChangeAspect="1" noChangeArrowheads="1"/>
          </p:cNvPicPr>
          <p:nvPr/>
        </p:nvPicPr>
        <p:blipFill>
          <a:blip r:embed="rId2"/>
          <a:srcRect/>
          <a:stretch>
            <a:fillRect/>
          </a:stretch>
        </p:blipFill>
        <p:spPr bwMode="auto">
          <a:xfrm>
            <a:off x="1802699" y="1628800"/>
            <a:ext cx="5286412" cy="464347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428604"/>
            <a:ext cx="8429684" cy="1071570"/>
          </a:xfrm>
        </p:spPr>
        <p:txBody>
          <a:bodyPr>
            <a:normAutofit/>
          </a:bodyPr>
          <a:lstStyle/>
          <a:p>
            <a:pPr algn="ctr"/>
            <a:r>
              <a:rPr lang="fr-FR" sz="3200" b="1" dirty="0" smtClean="0">
                <a:solidFill>
                  <a:srgbClr val="FF0000"/>
                </a:solidFill>
                <a:latin typeface="Arial Black" pitchFamily="34" charset="0"/>
              </a:rPr>
              <a:t>1989</a:t>
            </a:r>
            <a:r>
              <a:rPr lang="fr-FR" sz="3200" b="1" dirty="0" smtClean="0">
                <a:latin typeface="Arial Black" pitchFamily="34" charset="0"/>
              </a:rPr>
              <a:t>: </a:t>
            </a:r>
            <a:r>
              <a:rPr lang="fr-FR" sz="3200" b="1" dirty="0" smtClean="0">
                <a:solidFill>
                  <a:schemeClr val="tx1"/>
                </a:solidFill>
                <a:latin typeface="Arial Black" pitchFamily="34" charset="0"/>
              </a:rPr>
              <a:t>Découverte de l’</a:t>
            </a:r>
            <a:r>
              <a:rPr lang="fr-FR" sz="3200" b="1" dirty="0" smtClean="0">
                <a:solidFill>
                  <a:srgbClr val="FF0000"/>
                </a:solidFill>
                <a:latin typeface="Arial Black" pitchFamily="34" charset="0"/>
              </a:rPr>
              <a:t>OMEPRAZOLE</a:t>
            </a:r>
            <a:r>
              <a:rPr lang="fr-FR" sz="3200" b="1" dirty="0" smtClean="0">
                <a:solidFill>
                  <a:srgbClr val="FF0000"/>
                </a:solidFill>
              </a:rPr>
              <a:t>.</a:t>
            </a:r>
            <a:br>
              <a:rPr lang="fr-FR" sz="3200" b="1" dirty="0" smtClean="0">
                <a:solidFill>
                  <a:srgbClr val="FF0000"/>
                </a:solidFill>
              </a:rPr>
            </a:br>
            <a:endParaRPr lang="en-US" dirty="0">
              <a:solidFill>
                <a:srgbClr val="FF0000"/>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316835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1" y="4869160"/>
            <a:ext cx="7716215" cy="1323439"/>
          </a:xfrm>
          <a:prstGeom prst="rect">
            <a:avLst/>
          </a:prstGeom>
        </p:spPr>
        <p:txBody>
          <a:bodyPr wrap="square">
            <a:spAutoFit/>
          </a:bodyPr>
          <a:lstStyle/>
          <a:p>
            <a:pPr algn="ctr"/>
            <a:r>
              <a:rPr lang="fr-FR" sz="2000" b="1" dirty="0" smtClean="0">
                <a:solidFill>
                  <a:srgbClr val="040C28"/>
                </a:solidFill>
                <a:latin typeface="Arial Black" pitchFamily="34" charset="0"/>
              </a:rPr>
              <a:t>Il est indiqué </a:t>
            </a:r>
            <a:r>
              <a:rPr lang="fr-FR" sz="2000" b="1" dirty="0">
                <a:solidFill>
                  <a:srgbClr val="040C28"/>
                </a:solidFill>
                <a:latin typeface="Arial Black" pitchFamily="34" charset="0"/>
              </a:rPr>
              <a:t>dans le traitement à court terme des symptômes du reflux gastro-œsophagien</a:t>
            </a:r>
            <a:r>
              <a:rPr lang="fr-FR" sz="2000" b="1" dirty="0">
                <a:solidFill>
                  <a:srgbClr val="4D5156"/>
                </a:solidFill>
                <a:latin typeface="Arial Black" pitchFamily="34" charset="0"/>
              </a:rPr>
              <a:t> (</a:t>
            </a:r>
            <a:r>
              <a:rPr lang="fr-FR" sz="2000" b="1" dirty="0">
                <a:solidFill>
                  <a:srgbClr val="FF0000"/>
                </a:solidFill>
                <a:latin typeface="Arial Black" pitchFamily="34" charset="0"/>
              </a:rPr>
              <a:t>par exemple brûlures d'estomac, régurgitations acides</a:t>
            </a:r>
            <a:r>
              <a:rPr lang="fr-FR" sz="2000" b="1" dirty="0">
                <a:solidFill>
                  <a:srgbClr val="4D5156"/>
                </a:solidFill>
                <a:latin typeface="Arial Black" pitchFamily="34" charset="0"/>
              </a:rPr>
              <a:t>) </a:t>
            </a:r>
            <a:r>
              <a:rPr lang="fr-FR" sz="2000" b="1" dirty="0">
                <a:solidFill>
                  <a:srgbClr val="0070C0"/>
                </a:solidFill>
                <a:latin typeface="Arial Black" pitchFamily="34" charset="0"/>
              </a:rPr>
              <a:t>chez l'adulte (à partir de 18 ans).</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556792"/>
            <a:ext cx="3541762" cy="252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0"/>
            <a:ext cx="8401080" cy="1439850"/>
          </a:xfrm>
        </p:spPr>
        <p:txBody>
          <a:bodyPr>
            <a:noAutofit/>
          </a:bodyPr>
          <a:lstStyle/>
          <a:p>
            <a:pPr algn="ctr"/>
            <a:r>
              <a:rPr lang="en-US" sz="2800" b="1" dirty="0" smtClean="0"/>
              <a:t/>
            </a:r>
            <a:br>
              <a:rPr lang="en-US" sz="2800" b="1" dirty="0" smtClean="0"/>
            </a:br>
            <a:r>
              <a:rPr lang="fr-FR" sz="2800" b="1" dirty="0" smtClean="0">
                <a:solidFill>
                  <a:srgbClr val="FF0000"/>
                </a:solidFill>
                <a:latin typeface="Arial Black" pitchFamily="34" charset="0"/>
              </a:rPr>
              <a:t>1993</a:t>
            </a:r>
            <a:r>
              <a:rPr lang="fr-FR" sz="2800" b="1" dirty="0" smtClean="0">
                <a:latin typeface="Arial Black" pitchFamily="34" charset="0"/>
              </a:rPr>
              <a:t>: </a:t>
            </a:r>
            <a:r>
              <a:rPr lang="fr-FR" sz="2800" b="1" dirty="0" smtClean="0">
                <a:solidFill>
                  <a:schemeClr val="tx1"/>
                </a:solidFill>
                <a:latin typeface="Arial Black" pitchFamily="34" charset="0"/>
              </a:rPr>
              <a:t>Découverte de </a:t>
            </a:r>
            <a:r>
              <a:rPr lang="fr-FR" sz="2800" b="1" dirty="0" smtClean="0">
                <a:solidFill>
                  <a:srgbClr val="FF0000"/>
                </a:solidFill>
                <a:latin typeface="Arial Black" pitchFamily="34" charset="0"/>
              </a:rPr>
              <a:t>l’interféron ß</a:t>
            </a:r>
            <a:r>
              <a:rPr lang="fr-FR" sz="2800" b="1" dirty="0" smtClean="0">
                <a:solidFill>
                  <a:schemeClr val="tx1"/>
                </a:solidFill>
                <a:latin typeface="Arial Black" pitchFamily="34" charset="0"/>
              </a:rPr>
              <a:t>, premier traitement contre                                  </a:t>
            </a:r>
            <a:r>
              <a:rPr lang="fr-FR" sz="2800" b="1" dirty="0" smtClean="0">
                <a:solidFill>
                  <a:srgbClr val="FF0000"/>
                </a:solidFill>
                <a:latin typeface="Arial Black" pitchFamily="34" charset="0"/>
              </a:rPr>
              <a:t>la sclérose en plaques.</a:t>
            </a:r>
            <a:endParaRPr lang="en-US" sz="2800" b="1" dirty="0">
              <a:latin typeface="Arial Black" pitchFamily="34" charset="0"/>
            </a:endParaRPr>
          </a:p>
        </p:txBody>
      </p:sp>
      <p:pic>
        <p:nvPicPr>
          <p:cNvPr id="17410" name="Picture 2" descr="C:\Documents and Settings\ghg\Bureau\prolune0206_4.jpg"/>
          <p:cNvPicPr>
            <a:picLocks noChangeAspect="1" noChangeArrowheads="1"/>
          </p:cNvPicPr>
          <p:nvPr/>
        </p:nvPicPr>
        <p:blipFill>
          <a:blip r:embed="rId2"/>
          <a:srcRect/>
          <a:stretch>
            <a:fillRect/>
          </a:stretch>
        </p:blipFill>
        <p:spPr bwMode="auto">
          <a:xfrm>
            <a:off x="500034" y="1571613"/>
            <a:ext cx="4287990" cy="2865498"/>
          </a:xfrm>
          <a:prstGeom prst="rect">
            <a:avLst/>
          </a:prstGeom>
          <a:noFill/>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772816"/>
            <a:ext cx="3528391" cy="266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4714875"/>
            <a:ext cx="352839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357166"/>
            <a:ext cx="8501122" cy="1428760"/>
          </a:xfrm>
        </p:spPr>
        <p:txBody>
          <a:bodyPr>
            <a:normAutofit fontScale="90000"/>
          </a:bodyPr>
          <a:lstStyle/>
          <a:p>
            <a:pPr algn="ctr"/>
            <a:r>
              <a:rPr lang="fr-FR" sz="3200" b="1" dirty="0" smtClean="0">
                <a:solidFill>
                  <a:srgbClr val="FF0000"/>
                </a:solidFill>
                <a:latin typeface="Arial Black" pitchFamily="34" charset="0"/>
              </a:rPr>
              <a:t>1995</a:t>
            </a:r>
            <a:r>
              <a:rPr lang="fr-FR" sz="3200" b="1" dirty="0" smtClean="0">
                <a:latin typeface="Arial Black" pitchFamily="34" charset="0"/>
              </a:rPr>
              <a:t>: </a:t>
            </a:r>
            <a:r>
              <a:rPr lang="fr-FR" sz="3200" b="1" dirty="0" smtClean="0">
                <a:solidFill>
                  <a:schemeClr val="tx1"/>
                </a:solidFill>
                <a:latin typeface="Arial Black" pitchFamily="34" charset="0"/>
              </a:rPr>
              <a:t>Découverte de la première  </a:t>
            </a:r>
            <a:r>
              <a:rPr lang="fr-FR" sz="3200" b="1" dirty="0" smtClean="0">
                <a:solidFill>
                  <a:srgbClr val="FF0000"/>
                </a:solidFill>
                <a:latin typeface="Arial Black" pitchFamily="34" charset="0"/>
              </a:rPr>
              <a:t>monothérapie</a:t>
            </a:r>
            <a:r>
              <a:rPr lang="fr-FR" sz="3200" b="1" dirty="0" smtClean="0">
                <a:solidFill>
                  <a:schemeClr val="tx1"/>
                </a:solidFill>
                <a:latin typeface="Arial Black" pitchFamily="34" charset="0"/>
              </a:rPr>
              <a:t> contre </a:t>
            </a:r>
            <a:r>
              <a:rPr lang="fr-FR" sz="3200" b="1" dirty="0" smtClean="0">
                <a:solidFill>
                  <a:srgbClr val="FF0000"/>
                </a:solidFill>
                <a:latin typeface="Arial Black" pitchFamily="34" charset="0"/>
              </a:rPr>
              <a:t>l’épilepsie</a:t>
            </a:r>
            <a:r>
              <a:rPr lang="fr-FR" sz="3200" b="1" dirty="0" smtClean="0">
                <a:solidFill>
                  <a:schemeClr val="tx1"/>
                </a:solidFill>
                <a:latin typeface="Arial Black" pitchFamily="34" charset="0"/>
              </a:rPr>
              <a:t>.</a:t>
            </a:r>
            <a:br>
              <a:rPr lang="fr-FR" sz="3200" b="1" dirty="0" smtClean="0">
                <a:solidFill>
                  <a:schemeClr val="tx1"/>
                </a:solidFill>
                <a:latin typeface="Arial Black" pitchFamily="34" charset="0"/>
              </a:rPr>
            </a:br>
            <a:endParaRPr lang="en-US" dirty="0">
              <a:solidFill>
                <a:schemeClr val="tx1"/>
              </a:solidFill>
              <a:latin typeface="Arial Black" pitchFamily="34" charset="0"/>
            </a:endParaRPr>
          </a:p>
        </p:txBody>
      </p:sp>
      <p:pic>
        <p:nvPicPr>
          <p:cNvPr id="18434" name="Picture 2" descr="C:\Documents and Settings\ghg\Bureau\3869-342012185746.jpg"/>
          <p:cNvPicPr>
            <a:picLocks noChangeAspect="1" noChangeArrowheads="1"/>
          </p:cNvPicPr>
          <p:nvPr/>
        </p:nvPicPr>
        <p:blipFill>
          <a:blip r:embed="rId2"/>
          <a:srcRect/>
          <a:stretch>
            <a:fillRect/>
          </a:stretch>
        </p:blipFill>
        <p:spPr bwMode="auto">
          <a:xfrm>
            <a:off x="4139952" y="1500173"/>
            <a:ext cx="4392488" cy="4593123"/>
          </a:xfrm>
          <a:prstGeom prst="rect">
            <a:avLst/>
          </a:prstGeom>
          <a:ln>
            <a:noFill/>
          </a:ln>
          <a:effectLst>
            <a:outerShdw blurRad="292100" dist="139700" dir="2700000" algn="tl" rotWithShape="0">
              <a:srgbClr val="333333">
                <a:alpha val="65000"/>
              </a:srgbClr>
            </a:outerShdw>
          </a:effec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89" y="1988840"/>
            <a:ext cx="3672408" cy="4104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14290"/>
            <a:ext cx="8186766" cy="1643074"/>
          </a:xfrm>
        </p:spPr>
        <p:txBody>
          <a:bodyPr>
            <a:normAutofit fontScale="90000"/>
          </a:bodyPr>
          <a:lstStyle/>
          <a:p>
            <a:pPr algn="ctr"/>
            <a:r>
              <a:rPr lang="fr-FR" sz="2800" b="1" dirty="0" smtClean="0">
                <a:solidFill>
                  <a:srgbClr val="FF0000"/>
                </a:solidFill>
                <a:latin typeface="Arial Black" pitchFamily="34" charset="0"/>
              </a:rPr>
              <a:t>1996</a:t>
            </a:r>
            <a:r>
              <a:rPr lang="fr-FR" sz="2800" b="1" dirty="0" smtClean="0">
                <a:latin typeface="Arial Black" pitchFamily="34" charset="0"/>
              </a:rPr>
              <a:t>: </a:t>
            </a:r>
            <a:r>
              <a:rPr lang="fr-FR" sz="2800" b="1" dirty="0" smtClean="0">
                <a:solidFill>
                  <a:schemeClr val="tx1"/>
                </a:solidFill>
                <a:latin typeface="Arial Black" pitchFamily="34" charset="0"/>
              </a:rPr>
              <a:t>Découverte de </a:t>
            </a:r>
            <a:r>
              <a:rPr lang="fr-FR" sz="2800" b="1" dirty="0" smtClean="0">
                <a:latin typeface="Arial Black" pitchFamily="34" charset="0"/>
              </a:rPr>
              <a:t>l’</a:t>
            </a:r>
            <a:r>
              <a:rPr lang="fr-FR" sz="2800" b="1" dirty="0" smtClean="0">
                <a:solidFill>
                  <a:srgbClr val="FF0000"/>
                </a:solidFill>
                <a:latin typeface="Arial Black" pitchFamily="34" charset="0"/>
              </a:rPr>
              <a:t>OLANZAPINE, </a:t>
            </a:r>
            <a:r>
              <a:rPr lang="fr-FR" sz="2800" b="1" dirty="0" smtClean="0">
                <a:solidFill>
                  <a:schemeClr val="tx1"/>
                </a:solidFill>
                <a:latin typeface="Arial Black" pitchFamily="34" charset="0"/>
              </a:rPr>
              <a:t>nouvelle génération de </a:t>
            </a:r>
            <a:r>
              <a:rPr lang="fr-FR" sz="2800" b="1" dirty="0" smtClean="0">
                <a:solidFill>
                  <a:srgbClr val="0070C0"/>
                </a:solidFill>
                <a:latin typeface="Arial Black" pitchFamily="34" charset="0"/>
              </a:rPr>
              <a:t>Neuroleptique</a:t>
            </a:r>
            <a:r>
              <a:rPr lang="fr-FR" sz="2800" b="1" dirty="0" smtClean="0">
                <a:solidFill>
                  <a:schemeClr val="tx1"/>
                </a:solidFill>
                <a:latin typeface="Arial Black" pitchFamily="34" charset="0"/>
              </a:rPr>
              <a:t> contre                        </a:t>
            </a:r>
            <a:r>
              <a:rPr lang="fr-FR" sz="2800" b="1" dirty="0" smtClean="0">
                <a:solidFill>
                  <a:srgbClr val="FF0000"/>
                </a:solidFill>
                <a:latin typeface="Arial Black" pitchFamily="34" charset="0"/>
              </a:rPr>
              <a:t>la schizophrénie</a:t>
            </a:r>
            <a:r>
              <a:rPr lang="fr-FR" sz="2800" b="1" dirty="0" smtClean="0">
                <a:latin typeface="Arial Black" pitchFamily="34" charset="0"/>
              </a:rPr>
              <a:t>.</a:t>
            </a:r>
            <a:br>
              <a:rPr lang="fr-FR" sz="2800" b="1" dirty="0" smtClean="0">
                <a:latin typeface="Arial Black" pitchFamily="34" charset="0"/>
              </a:rPr>
            </a:br>
            <a:endParaRPr lang="en-US" dirty="0">
              <a:latin typeface="Arial Black" pitchFamily="34" charset="0"/>
            </a:endParaRPr>
          </a:p>
        </p:txBody>
      </p:sp>
      <p:pic>
        <p:nvPicPr>
          <p:cNvPr id="19458" name="Picture 2" descr="C:\Documents and Settings\ghg\Bureau\PSC00540.JPG"/>
          <p:cNvPicPr>
            <a:picLocks noChangeAspect="1" noChangeArrowheads="1"/>
          </p:cNvPicPr>
          <p:nvPr/>
        </p:nvPicPr>
        <p:blipFill>
          <a:blip r:embed="rId3"/>
          <a:srcRect/>
          <a:stretch>
            <a:fillRect/>
          </a:stretch>
        </p:blipFill>
        <p:spPr bwMode="auto">
          <a:xfrm>
            <a:off x="357158" y="2000240"/>
            <a:ext cx="3657600" cy="4309080"/>
          </a:xfrm>
          <a:prstGeom prst="rect">
            <a:avLst/>
          </a:prstGeom>
          <a:ln>
            <a:noFill/>
          </a:ln>
          <a:effectLst>
            <a:outerShdw blurRad="292100" dist="139700" dir="2700000" algn="tl" rotWithShape="0">
              <a:srgbClr val="333333">
                <a:alpha val="65000"/>
              </a:srgbClr>
            </a:outerShdw>
          </a:effectLst>
        </p:spPr>
      </p:pic>
      <p:pic>
        <p:nvPicPr>
          <p:cNvPr id="19459" name="Picture 3" descr="C:\Documents and Settings\ghg\Bureau\Zyprexa_7.5.jpg"/>
          <p:cNvPicPr>
            <a:picLocks noChangeAspect="1" noChangeArrowheads="1"/>
          </p:cNvPicPr>
          <p:nvPr/>
        </p:nvPicPr>
        <p:blipFill>
          <a:blip r:embed="rId4"/>
          <a:srcRect/>
          <a:stretch>
            <a:fillRect/>
          </a:stretch>
        </p:blipFill>
        <p:spPr bwMode="auto">
          <a:xfrm>
            <a:off x="4714876" y="1857364"/>
            <a:ext cx="4071966" cy="464347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321008" cy="6322714"/>
          </a:xfrm>
        </p:spPr>
        <p:txBody>
          <a:bodyPr>
            <a:normAutofit fontScale="90000"/>
          </a:bodyPr>
          <a:lstStyle/>
          <a:p>
            <a:pPr algn="ctr"/>
            <a:r>
              <a:rPr lang="fr-FR" sz="2800" b="1" dirty="0" smtClean="0">
                <a:solidFill>
                  <a:srgbClr val="FF0000"/>
                </a:solidFill>
                <a:latin typeface="Arial Black" pitchFamily="34" charset="0"/>
              </a:rPr>
              <a:t>1996</a:t>
            </a:r>
            <a:r>
              <a:rPr lang="fr-FR" sz="2800" b="1" dirty="0" smtClean="0">
                <a:latin typeface="Arial Black" pitchFamily="34" charset="0"/>
              </a:rPr>
              <a:t> : </a:t>
            </a:r>
            <a:r>
              <a:rPr lang="fr-FR" sz="2800" b="1" dirty="0" smtClean="0">
                <a:solidFill>
                  <a:schemeClr val="tx1"/>
                </a:solidFill>
                <a:latin typeface="Arial Black" pitchFamily="34" charset="0"/>
              </a:rPr>
              <a:t>LANCEMENT DES TRITHÉRAPIES ANTIRÉTROVIRALE CONTRE LE </a:t>
            </a:r>
            <a:r>
              <a:rPr lang="fr-FR" sz="2800" b="1" dirty="0" smtClean="0">
                <a:solidFill>
                  <a:srgbClr val="FF0000"/>
                </a:solidFill>
                <a:latin typeface="Arial Black" pitchFamily="34" charset="0"/>
              </a:rPr>
              <a:t>VIH/SIDA </a:t>
            </a:r>
            <a:r>
              <a:rPr lang="fr-FR" sz="2800" b="1" dirty="0" smtClean="0">
                <a:solidFill>
                  <a:schemeClr val="tx1"/>
                </a:solidFill>
                <a:latin typeface="Arial Black" pitchFamily="34" charset="0"/>
              </a:rPr>
              <a:t>A SAVOIR : </a:t>
            </a:r>
            <a:br>
              <a:rPr lang="fr-FR" sz="2800" b="1" dirty="0" smtClean="0">
                <a:solidFill>
                  <a:schemeClr val="tx1"/>
                </a:solidFill>
                <a:latin typeface="Arial Black" pitchFamily="34" charset="0"/>
              </a:rPr>
            </a:br>
            <a:r>
              <a:rPr lang="fr-FR" sz="2800" b="1" dirty="0" smtClean="0">
                <a:solidFill>
                  <a:schemeClr val="tx1"/>
                </a:solidFill>
                <a:latin typeface="Arial Black" pitchFamily="34" charset="0"/>
              </a:rPr>
              <a:t>1/- </a:t>
            </a:r>
            <a:r>
              <a:rPr lang="fr-FR" sz="2800" b="1" dirty="0" smtClean="0">
                <a:solidFill>
                  <a:srgbClr val="00B050"/>
                </a:solidFill>
                <a:latin typeface="Arial Black" pitchFamily="34" charset="0"/>
              </a:rPr>
              <a:t>LAMIVUDINE</a:t>
            </a:r>
            <a:r>
              <a:rPr lang="fr-FR" sz="2800" b="1" dirty="0" smtClean="0">
                <a:solidFill>
                  <a:srgbClr val="FF0000"/>
                </a:solidFill>
                <a:latin typeface="Arial Black" pitchFamily="34" charset="0"/>
              </a:rPr>
              <a:t> </a:t>
            </a:r>
            <a:br>
              <a:rPr lang="fr-FR" sz="2800" b="1" dirty="0" smtClean="0">
                <a:solidFill>
                  <a:srgbClr val="FF0000"/>
                </a:solidFill>
                <a:latin typeface="Arial Black" pitchFamily="34" charset="0"/>
              </a:rPr>
            </a:br>
            <a:r>
              <a:rPr lang="fr-FR" sz="2800" b="1" dirty="0" smtClean="0">
                <a:solidFill>
                  <a:schemeClr val="tx1"/>
                </a:solidFill>
                <a:latin typeface="Arial Black" pitchFamily="34" charset="0"/>
              </a:rPr>
              <a:t>2/- </a:t>
            </a:r>
            <a:r>
              <a:rPr lang="fr-FR" sz="2800" b="1" dirty="0" smtClean="0">
                <a:solidFill>
                  <a:srgbClr val="0070C0"/>
                </a:solidFill>
                <a:latin typeface="Arial Black" pitchFamily="34" charset="0"/>
              </a:rPr>
              <a:t>EMTRICITABINE</a:t>
            </a:r>
            <a:r>
              <a:rPr lang="fr-FR" sz="2800" b="1" dirty="0" smtClean="0">
                <a:solidFill>
                  <a:srgbClr val="FF0000"/>
                </a:solidFill>
                <a:latin typeface="Arial Black" pitchFamily="34" charset="0"/>
              </a:rPr>
              <a:t/>
            </a:r>
            <a:br>
              <a:rPr lang="fr-FR" sz="2800" b="1" dirty="0" smtClean="0">
                <a:solidFill>
                  <a:srgbClr val="FF0000"/>
                </a:solidFill>
                <a:latin typeface="Arial Black" pitchFamily="34" charset="0"/>
              </a:rPr>
            </a:br>
            <a:r>
              <a:rPr lang="fr-FR" sz="2800" b="1" dirty="0" smtClean="0">
                <a:solidFill>
                  <a:schemeClr val="tx1"/>
                </a:solidFill>
                <a:latin typeface="Arial Black" pitchFamily="34" charset="0"/>
              </a:rPr>
              <a:t>3/- </a:t>
            </a:r>
            <a:r>
              <a:rPr lang="fr-FR" sz="2800" b="1" dirty="0" smtClean="0">
                <a:solidFill>
                  <a:srgbClr val="7030A0"/>
                </a:solidFill>
                <a:latin typeface="Arial Black" pitchFamily="34" charset="0"/>
              </a:rPr>
              <a:t>TENOFOVIR</a:t>
            </a:r>
            <a:br>
              <a:rPr lang="fr-FR" sz="2800" b="1" dirty="0" smtClean="0">
                <a:solidFill>
                  <a:srgbClr val="7030A0"/>
                </a:solidFill>
                <a:latin typeface="Arial Black" pitchFamily="34" charset="0"/>
              </a:rPr>
            </a:br>
            <a:r>
              <a:rPr lang="fr-FR" sz="2800" b="1" dirty="0">
                <a:solidFill>
                  <a:srgbClr val="7030A0"/>
                </a:solidFill>
                <a:latin typeface="Arial Black" pitchFamily="34" charset="0"/>
              </a:rPr>
              <a:t/>
            </a:r>
            <a:br>
              <a:rPr lang="fr-FR" sz="2800" b="1" dirty="0">
                <a:solidFill>
                  <a:srgbClr val="7030A0"/>
                </a:solidFill>
                <a:latin typeface="Arial Black" pitchFamily="34" charset="0"/>
              </a:rPr>
            </a:br>
            <a:r>
              <a:rPr lang="fr-FR" sz="1800" b="1" dirty="0" smtClean="0">
                <a:solidFill>
                  <a:srgbClr val="FF0000"/>
                </a:solidFill>
              </a:rPr>
              <a:t/>
            </a:r>
            <a:br>
              <a:rPr lang="fr-FR" sz="1800" b="1" dirty="0" smtClean="0">
                <a:solidFill>
                  <a:srgbClr val="FF0000"/>
                </a:solidFill>
              </a:rPr>
            </a:br>
            <a:r>
              <a:rPr lang="fr-FR" sz="2800" b="1" dirty="0" smtClean="0">
                <a:solidFill>
                  <a:schemeClr val="tx1"/>
                </a:solidFill>
              </a:rPr>
              <a:t/>
            </a:r>
            <a:br>
              <a:rPr lang="fr-FR" sz="2800" b="1" dirty="0" smtClean="0">
                <a:solidFill>
                  <a:schemeClr val="tx1"/>
                </a:solidFill>
              </a:rPr>
            </a:br>
            <a:r>
              <a:rPr lang="fr-FR" sz="2800" b="1" dirty="0" smtClean="0">
                <a:solidFill>
                  <a:schemeClr val="tx1"/>
                </a:solidFill>
              </a:rPr>
              <a:t/>
            </a:r>
            <a:br>
              <a:rPr lang="fr-FR" sz="2800" b="1" dirty="0" smtClean="0">
                <a:solidFill>
                  <a:schemeClr val="tx1"/>
                </a:solidFill>
              </a:rPr>
            </a:br>
            <a:r>
              <a:rPr lang="fr-FR" sz="2800" b="1" dirty="0" smtClean="0">
                <a:solidFill>
                  <a:schemeClr val="tx1"/>
                </a:solidFill>
              </a:rPr>
              <a:t/>
            </a:r>
            <a:br>
              <a:rPr lang="fr-FR" sz="2800" b="1" dirty="0" smtClean="0">
                <a:solidFill>
                  <a:schemeClr val="tx1"/>
                </a:solidFill>
              </a:rPr>
            </a:br>
            <a:r>
              <a:rPr lang="fr-FR" sz="2800" b="1" dirty="0" smtClean="0">
                <a:solidFill>
                  <a:schemeClr val="tx1"/>
                </a:solidFill>
              </a:rPr>
              <a:t/>
            </a:r>
            <a:br>
              <a:rPr lang="fr-FR" sz="2800" b="1" dirty="0" smtClean="0">
                <a:solidFill>
                  <a:schemeClr val="tx1"/>
                </a:solidFill>
              </a:rPr>
            </a:br>
            <a:r>
              <a:rPr lang="fr-FR" dirty="0" smtClean="0"/>
              <a:t> </a:t>
            </a:r>
            <a:br>
              <a:rPr lang="fr-FR" dirty="0" smtClean="0"/>
            </a:br>
            <a:r>
              <a:rPr lang="fr-FR" sz="2200" b="1" dirty="0" smtClean="0">
                <a:solidFill>
                  <a:schemeClr val="tx1"/>
                </a:solidFill>
                <a:latin typeface="Arial Black" pitchFamily="34" charset="0"/>
              </a:rPr>
              <a:t>N.B/ La trithérapie se dit de tout traitement Médicamenteux comprenant trois principes actifs agissant différemment.</a:t>
            </a:r>
            <a:endParaRPr lang="en-US" sz="2200" b="1" dirty="0">
              <a:solidFill>
                <a:schemeClr val="tx1"/>
              </a:solidFill>
              <a:latin typeface="Arial Black" pitchFamily="34" charset="0"/>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432175"/>
            <a:ext cx="2808312"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35300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996952"/>
            <a:ext cx="2304256"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877272"/>
            <a:ext cx="8501122" cy="688312"/>
          </a:xfrm>
        </p:spPr>
        <p:txBody>
          <a:bodyPr>
            <a:normAutofit fontScale="90000"/>
          </a:bodyPr>
          <a:lstStyle/>
          <a:p>
            <a:r>
              <a:rPr lang="en-US" sz="3200" b="1" dirty="0" smtClean="0"/>
              <a:t/>
            </a:r>
            <a:br>
              <a:rPr lang="en-US" sz="3200" b="1" dirty="0" smtClean="0"/>
            </a:br>
            <a:r>
              <a:rPr lang="fr-FR" sz="3200" b="1" dirty="0" smtClean="0">
                <a:solidFill>
                  <a:srgbClr val="FF0000"/>
                </a:solidFill>
                <a:latin typeface="Arial Black" pitchFamily="34" charset="0"/>
              </a:rPr>
              <a:t>1997</a:t>
            </a:r>
            <a:r>
              <a:rPr lang="fr-FR" sz="3200" b="1" dirty="0" smtClean="0">
                <a:latin typeface="Arial Black" pitchFamily="34" charset="0"/>
              </a:rPr>
              <a:t>:</a:t>
            </a:r>
            <a:r>
              <a:rPr lang="fr-FR" sz="2800" b="1" dirty="0" smtClean="0">
                <a:solidFill>
                  <a:schemeClr val="tx1"/>
                </a:solidFill>
                <a:latin typeface="Arial Black" pitchFamily="34" charset="0"/>
              </a:rPr>
              <a:t> Premiers traitements </a:t>
            </a:r>
            <a:r>
              <a:rPr lang="fr-FR" sz="3600" b="1" dirty="0" smtClean="0">
                <a:solidFill>
                  <a:srgbClr val="FF0000"/>
                </a:solidFill>
                <a:latin typeface="Arial Black" pitchFamily="34" charset="0"/>
              </a:rPr>
              <a:t>anti-Alzheimer</a:t>
            </a:r>
            <a:endParaRPr lang="fr-FR" b="1" dirty="0">
              <a:solidFill>
                <a:srgbClr val="FF0000"/>
              </a:solidFill>
              <a:latin typeface="Arial Black" pitchFamily="34" charset="0"/>
            </a:endParaRPr>
          </a:p>
        </p:txBody>
      </p:sp>
      <p:pic>
        <p:nvPicPr>
          <p:cNvPr id="9218" name="Picture 2" descr="C:\Users\hp\Desktop\image_4113.jpg"/>
          <p:cNvPicPr>
            <a:picLocks noChangeAspect="1" noChangeArrowheads="1"/>
          </p:cNvPicPr>
          <p:nvPr/>
        </p:nvPicPr>
        <p:blipFill>
          <a:blip r:embed="rId2"/>
          <a:srcRect/>
          <a:stretch>
            <a:fillRect/>
          </a:stretch>
        </p:blipFill>
        <p:spPr bwMode="auto">
          <a:xfrm>
            <a:off x="467544" y="214290"/>
            <a:ext cx="7848872" cy="3574750"/>
          </a:xfrm>
          <a:prstGeom prst="rect">
            <a:avLst/>
          </a:prstGeom>
          <a:noFill/>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897" y="3805493"/>
            <a:ext cx="289902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980" y="3805493"/>
            <a:ext cx="378042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496944" cy="6250706"/>
          </a:xfrm>
        </p:spPr>
        <p:txBody>
          <a:bodyPr>
            <a:normAutofit/>
          </a:bodyPr>
          <a:lstStyle/>
          <a:p>
            <a:pPr algn="ctr"/>
            <a:r>
              <a:rPr lang="fr-FR" dirty="0" smtClean="0"/>
              <a:t> </a:t>
            </a:r>
            <a:r>
              <a:rPr lang="fr-FR" dirty="0" smtClean="0">
                <a:solidFill>
                  <a:srgbClr val="FF0000"/>
                </a:solidFill>
                <a:latin typeface="Arial Black" pitchFamily="34" charset="0"/>
              </a:rPr>
              <a:t>la psychologie clinique </a:t>
            </a:r>
            <a:r>
              <a:rPr lang="fr-FR" dirty="0" smtClean="0">
                <a:solidFill>
                  <a:schemeClr val="tx1"/>
                </a:solidFill>
                <a:latin typeface="Arial Black" pitchFamily="34" charset="0"/>
              </a:rPr>
              <a:t>et </a:t>
            </a:r>
            <a:br>
              <a:rPr lang="fr-FR" dirty="0" smtClean="0">
                <a:solidFill>
                  <a:schemeClr val="tx1"/>
                </a:solidFill>
                <a:latin typeface="Arial Black" pitchFamily="34" charset="0"/>
              </a:rPr>
            </a:br>
            <a:r>
              <a:rPr lang="fr-FR" dirty="0" smtClean="0">
                <a:solidFill>
                  <a:srgbClr val="FF0000"/>
                </a:solidFill>
                <a:latin typeface="Arial Black" pitchFamily="34" charset="0"/>
              </a:rPr>
              <a:t>la psychiatrie </a:t>
            </a:r>
            <a:r>
              <a:rPr lang="fr-FR" dirty="0" smtClean="0">
                <a:solidFill>
                  <a:schemeClr val="tx1"/>
                </a:solidFill>
                <a:latin typeface="Arial Black" pitchFamily="34" charset="0"/>
              </a:rPr>
              <a:t>ont relativement                       le même objet d’étude :  </a:t>
            </a:r>
            <a:br>
              <a:rPr lang="fr-FR" dirty="0" smtClean="0">
                <a:solidFill>
                  <a:schemeClr val="tx1"/>
                </a:solidFill>
                <a:latin typeface="Arial Black" pitchFamily="34" charset="0"/>
              </a:rPr>
            </a:br>
            <a:r>
              <a:rPr lang="fr-FR" dirty="0" smtClean="0">
                <a:solidFill>
                  <a:srgbClr val="7030A0"/>
                </a:solidFill>
                <a:latin typeface="Arial Black" pitchFamily="34" charset="0"/>
              </a:rPr>
              <a:t>le patient ou le malade mental</a:t>
            </a:r>
            <a:r>
              <a:rPr lang="fr-FR" dirty="0" smtClean="0">
                <a:solidFill>
                  <a:schemeClr val="tx1"/>
                </a:solidFill>
                <a:latin typeface="Arial Black" pitchFamily="34" charset="0"/>
              </a:rPr>
              <a:t>. </a:t>
            </a:r>
            <a:br>
              <a:rPr lang="fr-FR" dirty="0" smtClean="0">
                <a:solidFill>
                  <a:schemeClr val="tx1"/>
                </a:solidFill>
                <a:latin typeface="Arial Black" pitchFamily="34" charset="0"/>
              </a:rPr>
            </a:br>
            <a:r>
              <a:rPr lang="fr-FR" dirty="0" smtClean="0">
                <a:solidFill>
                  <a:schemeClr val="tx1"/>
                </a:solidFill>
                <a:latin typeface="Arial Black" pitchFamily="34" charset="0"/>
              </a:rPr>
              <a:t>En plus la psychologie clinique, tend théoriquement vers le champ moderne des « </a:t>
            </a:r>
            <a:r>
              <a:rPr lang="fr-FR" dirty="0" smtClean="0">
                <a:solidFill>
                  <a:srgbClr val="FF0000"/>
                </a:solidFill>
                <a:latin typeface="Arial Black" pitchFamily="34" charset="0"/>
              </a:rPr>
              <a:t>neurosciences</a:t>
            </a:r>
            <a:r>
              <a:rPr lang="fr-FR" dirty="0" smtClean="0">
                <a:solidFill>
                  <a:schemeClr val="tx1"/>
                </a:solidFill>
                <a:latin typeface="Arial Black" pitchFamily="34" charset="0"/>
              </a:rPr>
              <a:t> ». Autrement dit, les sciences du cerveau où se déroule la plupart de nos </a:t>
            </a:r>
            <a:r>
              <a:rPr lang="fr-FR" dirty="0" smtClean="0">
                <a:solidFill>
                  <a:srgbClr val="FF0000"/>
                </a:solidFill>
                <a:latin typeface="Arial Black" pitchFamily="34" charset="0"/>
              </a:rPr>
              <a:t>activités mentales</a:t>
            </a:r>
            <a:r>
              <a:rPr lang="fr-FR" dirty="0" smtClean="0">
                <a:solidFill>
                  <a:schemeClr val="tx1"/>
                </a:solidFill>
                <a:latin typeface="Arial Black" pitchFamily="34" charset="0"/>
              </a:rPr>
              <a:t>…</a:t>
            </a:r>
            <a:br>
              <a:rPr lang="fr-FR" dirty="0" smtClean="0">
                <a:solidFill>
                  <a:schemeClr val="tx1"/>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dirty="0">
                <a:solidFill>
                  <a:schemeClr val="tx1"/>
                </a:solidFill>
                <a:latin typeface="Arial Black" pitchFamily="34" charset="0"/>
              </a:rPr>
              <a:t/>
            </a:r>
            <a:br>
              <a:rPr lang="fr-FR" dirty="0">
                <a:solidFill>
                  <a:schemeClr val="tx1"/>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dirty="0" smtClean="0">
                <a:solidFill>
                  <a:schemeClr val="tx1"/>
                </a:solidFill>
                <a:latin typeface="Arial Black" pitchFamily="34" charset="0"/>
              </a:rPr>
              <a:t> </a:t>
            </a:r>
            <a:endParaRPr lang="fr-FR" dirty="0">
              <a:solidFill>
                <a:schemeClr val="tx1"/>
              </a:solidFill>
              <a:latin typeface="Arial Black"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797152"/>
            <a:ext cx="2711789"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546141"/>
      </p:ext>
    </p:extLst>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357158" y="500042"/>
            <a:ext cx="8215370" cy="5595958"/>
          </a:xfrm>
          <a:prstGeom prst="rect">
            <a:avLst/>
          </a:prstGeom>
          <a:noFill/>
        </p:spPr>
        <p:txBody>
          <a:bodyPr/>
          <a:lstStyle/>
          <a:p>
            <a:pPr marR="0" lvl="0" algn="l" defTabSz="914400" rtl="0" eaLnBrk="1" fontAlgn="auto" latinLnBrk="0" hangingPunct="1">
              <a:lnSpc>
                <a:spcPct val="80000"/>
              </a:lnSpc>
              <a:spcBef>
                <a:spcPts val="600"/>
              </a:spcBef>
              <a:spcAft>
                <a:spcPts val="0"/>
              </a:spcAft>
              <a:buClr>
                <a:schemeClr val="accent1"/>
              </a:buClr>
              <a:buSzPct val="70000"/>
              <a:tabLst/>
              <a:defRPr/>
            </a:pPr>
            <a:r>
              <a:rPr kumimoji="0" lang="fr-FR" sz="2800" b="0" i="0" u="none" strike="noStrike" kern="1200" cap="none" spc="0" normalizeH="0" baseline="0" noProof="0" dirty="0" smtClean="0">
                <a:ln>
                  <a:noFill/>
                </a:ln>
                <a:solidFill>
                  <a:schemeClr val="tx1"/>
                </a:solidFill>
                <a:effectLst/>
                <a:uLnTx/>
                <a:uFillTx/>
                <a:latin typeface="Arial Black" pitchFamily="34" charset="0"/>
              </a:rPr>
              <a:t>Les </a:t>
            </a:r>
            <a:r>
              <a:rPr kumimoji="0" lang="fr-FR" sz="2800" b="0" i="0" u="none" strike="noStrike" kern="1200" cap="none" spc="0" normalizeH="0" baseline="0" noProof="0" dirty="0" smtClean="0">
                <a:ln>
                  <a:noFill/>
                </a:ln>
                <a:solidFill>
                  <a:srgbClr val="CC0000"/>
                </a:solidFill>
                <a:effectLst/>
                <a:uLnTx/>
                <a:uFillTx/>
                <a:latin typeface="Arial Black" pitchFamily="34" charset="0"/>
              </a:rPr>
              <a:t>Apports cumulés</a:t>
            </a:r>
            <a:r>
              <a:rPr kumimoji="0" lang="fr-FR" sz="2800" b="0" i="0" u="none" strike="noStrike" kern="1200" cap="none" spc="0" normalizeH="0" baseline="0" noProof="0" dirty="0" smtClean="0">
                <a:ln>
                  <a:noFill/>
                </a:ln>
                <a:solidFill>
                  <a:schemeClr val="tx1"/>
                </a:solidFill>
                <a:effectLst/>
                <a:uLnTx/>
                <a:uFillTx/>
                <a:latin typeface="Arial Black" pitchFamily="34" charset="0"/>
              </a:rPr>
              <a:t> de plusieurs  innovations technologiques ont abouti à une  fabuleuse </a:t>
            </a:r>
            <a:r>
              <a:rPr kumimoji="0" lang="fr-FR" sz="2800" b="0" i="0" u="none" strike="noStrike" kern="1200" cap="none" spc="0" normalizeH="0" baseline="0" noProof="0" dirty="0" smtClean="0">
                <a:ln>
                  <a:noFill/>
                </a:ln>
                <a:solidFill>
                  <a:srgbClr val="FF0000"/>
                </a:solidFill>
                <a:effectLst/>
                <a:uLnTx/>
                <a:uFillTx/>
                <a:latin typeface="Arial Black" pitchFamily="34" charset="0"/>
              </a:rPr>
              <a:t>révolution médicale </a:t>
            </a:r>
            <a:r>
              <a:rPr kumimoji="0" lang="fr-FR" sz="2800" b="0" i="0" u="none" strike="noStrike" kern="1200" cap="none" spc="0" normalizeH="0" baseline="0" noProof="0" dirty="0" smtClean="0">
                <a:ln>
                  <a:noFill/>
                </a:ln>
                <a:solidFill>
                  <a:schemeClr val="tx1"/>
                </a:solidFill>
                <a:effectLst/>
                <a:uLnTx/>
                <a:uFillTx/>
                <a:latin typeface="Arial Black" pitchFamily="34" charset="0"/>
              </a:rPr>
              <a:t>:</a:t>
            </a:r>
          </a:p>
          <a:p>
            <a:pPr marL="274320" marR="0" lvl="0" indent="-274320" algn="l" defTabSz="914400" rtl="0" eaLnBrk="1" fontAlgn="auto" latinLnBrk="0" hangingPunct="1">
              <a:lnSpc>
                <a:spcPct val="80000"/>
              </a:lnSpc>
              <a:spcBef>
                <a:spcPts val="600"/>
              </a:spcBef>
              <a:spcAft>
                <a:spcPts val="0"/>
              </a:spcAft>
              <a:buClr>
                <a:schemeClr val="accent1"/>
              </a:buClr>
              <a:buSzPct val="70000"/>
              <a:tabLst/>
              <a:defRPr/>
            </a:pPr>
            <a:endParaRPr kumimoji="0" lang="fr-FR" sz="2800" b="0" i="0" u="none" strike="noStrike" kern="1200" cap="none" spc="0" normalizeH="0" baseline="0" noProof="0" dirty="0" smtClean="0">
              <a:ln>
                <a:noFill/>
              </a:ln>
              <a:solidFill>
                <a:schemeClr val="tx1"/>
              </a:solidFill>
              <a:effectLst/>
              <a:uLnTx/>
              <a:uFillTx/>
              <a:latin typeface="Arial Black" pitchFamily="34" charset="0"/>
            </a:endParaRPr>
          </a:p>
          <a:p>
            <a:pPr marL="274320" marR="0" lvl="0" indent="-274320" algn="l" defTabSz="914400" rtl="0" eaLnBrk="1" fontAlgn="auto" latinLnBrk="0" hangingPunct="1">
              <a:lnSpc>
                <a:spcPct val="80000"/>
              </a:lnSpc>
              <a:spcBef>
                <a:spcPts val="600"/>
              </a:spcBef>
              <a:spcAft>
                <a:spcPts val="0"/>
              </a:spcAft>
              <a:buClr>
                <a:schemeClr val="accent1"/>
              </a:buClr>
              <a:buSzPct val="70000"/>
              <a:buFont typeface="Wingdings"/>
              <a:buChar char=""/>
              <a:tabLst/>
              <a:defRPr/>
            </a:pPr>
            <a:r>
              <a:rPr kumimoji="0" lang="fr-FR" sz="2800" b="0" i="0" u="none" strike="noStrike" kern="1200" cap="none" spc="0" normalizeH="0" baseline="0" noProof="0" dirty="0" smtClean="0">
                <a:ln>
                  <a:noFill/>
                </a:ln>
                <a:solidFill>
                  <a:srgbClr val="00B0F0"/>
                </a:solidFill>
                <a:effectLst/>
                <a:uLnTx/>
                <a:uFillTx/>
                <a:latin typeface="Arial Black" pitchFamily="34" charset="0"/>
              </a:rPr>
              <a:t>THÉRAPEUTIQUE</a:t>
            </a:r>
            <a:r>
              <a:rPr kumimoji="0" lang="fr-FR" sz="2800" b="0" i="0" u="none" strike="noStrike" kern="1200" cap="none" spc="0" normalizeH="0" baseline="0" noProof="0" dirty="0" smtClean="0">
                <a:ln>
                  <a:noFill/>
                </a:ln>
                <a:solidFill>
                  <a:schemeClr val="tx1"/>
                </a:solidFill>
                <a:effectLst/>
                <a:uLnTx/>
                <a:uFillTx/>
                <a:latin typeface="Arial Black" pitchFamily="34" charset="0"/>
              </a:rPr>
              <a:t> (vaccins, anti-bio, anti-</a:t>
            </a:r>
            <a:r>
              <a:rPr kumimoji="0" lang="fr-FR" sz="2800" b="0" i="0" u="none" strike="noStrike" kern="1200" cap="none" spc="0" normalizeH="0" baseline="0" noProof="0" dirty="0" err="1" smtClean="0">
                <a:ln>
                  <a:noFill/>
                </a:ln>
                <a:solidFill>
                  <a:schemeClr val="tx1"/>
                </a:solidFill>
                <a:effectLst/>
                <a:uLnTx/>
                <a:uFillTx/>
                <a:latin typeface="Arial Black" pitchFamily="34" charset="0"/>
              </a:rPr>
              <a:t>diab</a:t>
            </a:r>
            <a:r>
              <a:rPr kumimoji="0" lang="fr-FR" sz="2800" b="0" i="0" u="none" strike="noStrike" kern="1200" cap="none" spc="0" normalizeH="0" baseline="0" noProof="0" dirty="0" smtClean="0">
                <a:ln>
                  <a:noFill/>
                </a:ln>
                <a:solidFill>
                  <a:schemeClr val="tx1"/>
                </a:solidFill>
                <a:effectLst/>
                <a:uLnTx/>
                <a:uFillTx/>
                <a:latin typeface="Arial Black" pitchFamily="34" charset="0"/>
              </a:rPr>
              <a:t>, </a:t>
            </a:r>
            <a:r>
              <a:rPr kumimoji="0" lang="fr-FR" sz="2800" b="0" i="0" u="none" strike="noStrike" kern="1200" cap="none" spc="0" normalizeH="0" baseline="0" noProof="0" dirty="0" err="1" smtClean="0">
                <a:ln>
                  <a:noFill/>
                </a:ln>
                <a:solidFill>
                  <a:schemeClr val="tx1"/>
                </a:solidFill>
                <a:effectLst/>
                <a:uLnTx/>
                <a:uFillTx/>
                <a:latin typeface="Arial Black" pitchFamily="34" charset="0"/>
              </a:rPr>
              <a:t>HTA,cancer</a:t>
            </a:r>
            <a:r>
              <a:rPr kumimoji="0" lang="fr-FR" sz="2800" b="0" i="0" u="none" strike="noStrike" kern="1200" cap="none" spc="0" normalizeH="0" baseline="0" noProof="0" dirty="0" smtClean="0">
                <a:ln>
                  <a:noFill/>
                </a:ln>
                <a:solidFill>
                  <a:schemeClr val="tx1"/>
                </a:solidFill>
                <a:effectLst/>
                <a:uLnTx/>
                <a:uFillTx/>
                <a:latin typeface="Arial Black" pitchFamily="34" charset="0"/>
              </a:rPr>
              <a:t>, antalgiques …</a:t>
            </a:r>
          </a:p>
          <a:p>
            <a:pPr marL="274320" marR="0" lvl="0" indent="-274320" algn="l" defTabSz="914400" rtl="0" eaLnBrk="1" fontAlgn="auto" latinLnBrk="0" hangingPunct="1">
              <a:lnSpc>
                <a:spcPct val="80000"/>
              </a:lnSpc>
              <a:spcBef>
                <a:spcPts val="600"/>
              </a:spcBef>
              <a:spcAft>
                <a:spcPts val="0"/>
              </a:spcAft>
              <a:buClr>
                <a:schemeClr val="accent1"/>
              </a:buClr>
              <a:buSzPct val="70000"/>
              <a:buFont typeface="Wingdings"/>
              <a:buChar char=""/>
              <a:tabLst/>
              <a:defRPr/>
            </a:pPr>
            <a:endParaRPr kumimoji="0" lang="fr-FR" sz="2800" b="0" i="0" u="none" strike="noStrike" kern="1200" cap="none" spc="0" normalizeH="0" baseline="0" noProof="0" dirty="0" smtClean="0">
              <a:ln>
                <a:noFill/>
              </a:ln>
              <a:solidFill>
                <a:schemeClr val="tx1"/>
              </a:solidFill>
              <a:effectLst/>
              <a:uLnTx/>
              <a:uFillTx/>
              <a:latin typeface="Arial Black" pitchFamily="34" charset="0"/>
            </a:endParaRPr>
          </a:p>
          <a:p>
            <a:pPr marL="274320" marR="0" lvl="0" indent="-274320" algn="l" defTabSz="914400" rtl="0" eaLnBrk="1" fontAlgn="auto" latinLnBrk="0" hangingPunct="1">
              <a:lnSpc>
                <a:spcPct val="80000"/>
              </a:lnSpc>
              <a:spcBef>
                <a:spcPts val="600"/>
              </a:spcBef>
              <a:spcAft>
                <a:spcPts val="0"/>
              </a:spcAft>
              <a:buClr>
                <a:schemeClr val="accent1"/>
              </a:buClr>
              <a:buSzPct val="70000"/>
              <a:buFont typeface="Wingdings"/>
              <a:buChar char=""/>
              <a:tabLst/>
              <a:defRPr/>
            </a:pPr>
            <a:r>
              <a:rPr kumimoji="0" lang="fr-FR" sz="2800" b="0" i="0" u="none" strike="noStrike" kern="1200" cap="none" spc="0" normalizeH="0" baseline="0" noProof="0" dirty="0" smtClean="0">
                <a:ln>
                  <a:noFill/>
                </a:ln>
                <a:solidFill>
                  <a:srgbClr val="00B0F0"/>
                </a:solidFill>
                <a:effectLst/>
                <a:uLnTx/>
                <a:uFillTx/>
                <a:latin typeface="Arial Black" pitchFamily="34" charset="0"/>
              </a:rPr>
              <a:t>DIAGNOSTIQUE</a:t>
            </a:r>
            <a:r>
              <a:rPr kumimoji="0" lang="fr-FR" sz="2800" b="0" i="0" u="none" strike="noStrike" kern="1200" cap="none" spc="0" normalizeH="0" baseline="0" noProof="0" dirty="0" smtClean="0">
                <a:ln>
                  <a:noFill/>
                </a:ln>
                <a:solidFill>
                  <a:schemeClr val="tx1"/>
                </a:solidFill>
                <a:effectLst/>
                <a:uLnTx/>
                <a:uFillTx/>
                <a:latin typeface="Arial Black" pitchFamily="34" charset="0"/>
              </a:rPr>
              <a:t> : imagerie médicale (radio , </a:t>
            </a:r>
            <a:r>
              <a:rPr kumimoji="0" lang="fr-FR" sz="2800" b="0" i="0" u="none" strike="noStrike" kern="1200" cap="none" spc="0" normalizeH="0" baseline="0" noProof="0" dirty="0" err="1" smtClean="0">
                <a:ln>
                  <a:noFill/>
                </a:ln>
                <a:solidFill>
                  <a:schemeClr val="tx1"/>
                </a:solidFill>
                <a:effectLst/>
                <a:uLnTx/>
                <a:uFillTx/>
                <a:latin typeface="Arial Black" pitchFamily="34" charset="0"/>
              </a:rPr>
              <a:t>echo-doppler,coronaro,fibro</a:t>
            </a:r>
            <a:r>
              <a:rPr kumimoji="0" lang="fr-FR" sz="2800" b="0" i="0" u="none" strike="noStrike" kern="1200" cap="none" spc="0" normalizeH="0" baseline="0" noProof="0" dirty="0" smtClean="0">
                <a:ln>
                  <a:noFill/>
                </a:ln>
                <a:solidFill>
                  <a:schemeClr val="tx1"/>
                </a:solidFill>
                <a:effectLst/>
                <a:uLnTx/>
                <a:uFillTx/>
                <a:latin typeface="Arial Black" pitchFamily="34" charset="0"/>
              </a:rPr>
              <a:t> ,IRM, Scanner).</a:t>
            </a:r>
          </a:p>
          <a:p>
            <a:pPr marL="274320" marR="0" lvl="0" indent="-274320" algn="l" defTabSz="914400" rtl="0" eaLnBrk="1" fontAlgn="auto" latinLnBrk="0" hangingPunct="1">
              <a:lnSpc>
                <a:spcPct val="80000"/>
              </a:lnSpc>
              <a:spcBef>
                <a:spcPts val="600"/>
              </a:spcBef>
              <a:spcAft>
                <a:spcPts val="0"/>
              </a:spcAft>
              <a:buClr>
                <a:schemeClr val="accent1"/>
              </a:buClr>
              <a:buSzPct val="70000"/>
              <a:buFont typeface="Wingdings"/>
              <a:buChar char=""/>
              <a:tabLst/>
              <a:defRPr/>
            </a:pPr>
            <a:endParaRPr kumimoji="0" lang="fr-FR" sz="2800" b="0" i="0" u="none" strike="noStrike" kern="1200" cap="none" spc="0" normalizeH="0" baseline="0" noProof="0" dirty="0" smtClean="0">
              <a:ln>
                <a:noFill/>
              </a:ln>
              <a:solidFill>
                <a:schemeClr val="tx1"/>
              </a:solidFill>
              <a:effectLst/>
              <a:uLnTx/>
              <a:uFillTx/>
              <a:latin typeface="Arial Black" pitchFamily="34" charset="0"/>
            </a:endParaRPr>
          </a:p>
          <a:p>
            <a:pPr marL="274320" marR="0" lvl="0" indent="-274320" algn="l" defTabSz="914400" rtl="0" eaLnBrk="1" fontAlgn="auto" latinLnBrk="0" hangingPunct="1">
              <a:lnSpc>
                <a:spcPct val="80000"/>
              </a:lnSpc>
              <a:spcBef>
                <a:spcPts val="600"/>
              </a:spcBef>
              <a:spcAft>
                <a:spcPts val="0"/>
              </a:spcAft>
              <a:buClr>
                <a:schemeClr val="accent1"/>
              </a:buClr>
              <a:buSzPct val="70000"/>
              <a:buFont typeface="Wingdings"/>
              <a:buChar char=""/>
              <a:tabLst/>
              <a:defRPr/>
            </a:pPr>
            <a:r>
              <a:rPr kumimoji="0" lang="fr-FR" sz="2800" b="0" i="0" u="none" strike="noStrike" kern="1200" cap="none" spc="0" normalizeH="0" baseline="0" noProof="0" dirty="0" smtClean="0">
                <a:ln>
                  <a:noFill/>
                </a:ln>
                <a:solidFill>
                  <a:srgbClr val="00B0F0"/>
                </a:solidFill>
                <a:effectLst/>
                <a:uLnTx/>
                <a:uFillTx/>
                <a:latin typeface="Arial Black" pitchFamily="34" charset="0"/>
              </a:rPr>
              <a:t>CHIRURGICALE</a:t>
            </a:r>
            <a:r>
              <a:rPr kumimoji="0" lang="fr-FR" sz="2800" b="0" i="0" u="none" strike="noStrike" kern="1200" cap="none" spc="0" normalizeH="0" baseline="0" noProof="0" dirty="0" smtClean="0">
                <a:ln>
                  <a:noFill/>
                </a:ln>
                <a:solidFill>
                  <a:schemeClr val="tx1"/>
                </a:solidFill>
                <a:effectLst/>
                <a:uLnTx/>
                <a:uFillTx/>
                <a:latin typeface="Arial Black" pitchFamily="34" charset="0"/>
              </a:rPr>
              <a:t>: cœlioscopie, anesthésie, microchirurgie ,</a:t>
            </a:r>
            <a:r>
              <a:rPr kumimoji="0" lang="fr-FR" sz="2800" b="0" i="0" u="none" strike="noStrike" kern="1200" cap="none" spc="0" normalizeH="0" baseline="0" noProof="0" dirty="0" smtClean="0">
                <a:ln>
                  <a:noFill/>
                </a:ln>
                <a:effectLst/>
                <a:uLnTx/>
                <a:uFillTx/>
                <a:latin typeface="Arial Black" pitchFamily="34" charset="0"/>
              </a:rPr>
              <a:t>greffe d’organes</a:t>
            </a:r>
            <a:r>
              <a:rPr kumimoji="0" lang="fr-FR" sz="2800" b="0" i="0" u="none" strike="noStrike" kern="1200" cap="none" spc="0" normalizeH="0" baseline="0" noProof="0" dirty="0" smtClean="0">
                <a:ln>
                  <a:noFill/>
                </a:ln>
                <a:solidFill>
                  <a:schemeClr val="tx1"/>
                </a:solidFill>
                <a:effectLst/>
                <a:uLnTx/>
                <a:uFillTx/>
                <a:latin typeface="Arial Black" pitchFamily="34" charset="0"/>
              </a:rPr>
              <a:t>, dialyse, prothèses artificielles, angioplastie…etc.</a:t>
            </a:r>
          </a:p>
        </p:txBody>
      </p:sp>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132856"/>
            <a:ext cx="8352928" cy="2304256"/>
          </a:xfrm>
          <a:ln/>
        </p:spPr>
        <p:style>
          <a:lnRef idx="3">
            <a:schemeClr val="lt1"/>
          </a:lnRef>
          <a:fillRef idx="1">
            <a:schemeClr val="accent3"/>
          </a:fillRef>
          <a:effectRef idx="1">
            <a:schemeClr val="accent3"/>
          </a:effectRef>
          <a:fontRef idx="minor">
            <a:schemeClr val="lt1"/>
          </a:fontRef>
        </p:style>
        <p:txBody>
          <a:bodyPr>
            <a:noAutofit/>
          </a:bodyPr>
          <a:lstStyle/>
          <a:p>
            <a:pPr algn="ctr"/>
            <a:r>
              <a:rPr lang="fr-FR" sz="4000" b="1" dirty="0" smtClean="0">
                <a:solidFill>
                  <a:schemeClr val="bg1"/>
                </a:solidFill>
                <a:latin typeface="Arial Black" pitchFamily="34" charset="0"/>
              </a:rPr>
              <a:t/>
            </a:r>
            <a:br>
              <a:rPr lang="fr-FR" sz="4000" b="1" dirty="0" smtClean="0">
                <a:solidFill>
                  <a:schemeClr val="bg1"/>
                </a:solidFill>
                <a:latin typeface="Arial Black" pitchFamily="34" charset="0"/>
              </a:rPr>
            </a:br>
            <a:r>
              <a:rPr lang="fr-FR" sz="4000" b="1" dirty="0">
                <a:solidFill>
                  <a:schemeClr val="bg1"/>
                </a:solidFill>
                <a:latin typeface="Arial Black" pitchFamily="34" charset="0"/>
              </a:rPr>
              <a:t/>
            </a:r>
            <a:br>
              <a:rPr lang="fr-FR" sz="4000" b="1" dirty="0">
                <a:solidFill>
                  <a:schemeClr val="bg1"/>
                </a:solidFill>
                <a:latin typeface="Arial Black" pitchFamily="34" charset="0"/>
              </a:rPr>
            </a:br>
            <a:r>
              <a:rPr lang="fr-FR" sz="4000" b="1" dirty="0" smtClean="0">
                <a:solidFill>
                  <a:schemeClr val="bg1"/>
                </a:solidFill>
                <a:latin typeface="Arial Black" pitchFamily="34" charset="0"/>
              </a:rPr>
              <a:t>III- GÉNÉRALITÉS </a:t>
            </a:r>
            <a:br>
              <a:rPr lang="fr-FR" sz="4000" b="1" dirty="0" smtClean="0">
                <a:solidFill>
                  <a:schemeClr val="bg1"/>
                </a:solidFill>
                <a:latin typeface="Arial Black" pitchFamily="34" charset="0"/>
              </a:rPr>
            </a:br>
            <a:r>
              <a:rPr lang="fr-FR" sz="4000" b="1" dirty="0" smtClean="0">
                <a:solidFill>
                  <a:schemeClr val="bg1"/>
                </a:solidFill>
                <a:latin typeface="Arial Black" pitchFamily="34" charset="0"/>
              </a:rPr>
              <a:t>SUR  LA PHARMACIE…</a:t>
            </a:r>
            <a:br>
              <a:rPr lang="fr-FR" sz="4000" b="1" dirty="0" smtClean="0">
                <a:solidFill>
                  <a:schemeClr val="bg1"/>
                </a:solidFill>
                <a:latin typeface="Arial Black" pitchFamily="34" charset="0"/>
              </a:rPr>
            </a:br>
            <a:endParaRPr lang="fr-FR" sz="4000" b="1" dirty="0">
              <a:solidFill>
                <a:schemeClr val="bg1"/>
              </a:solidFill>
              <a:latin typeface="Arial Black" pitchFamily="34" charset="0"/>
            </a:endParaRPr>
          </a:p>
        </p:txBody>
      </p:sp>
    </p:spTree>
    <p:extLst>
      <p:ext uri="{BB962C8B-B14F-4D97-AF65-F5344CB8AC3E}">
        <p14:creationId xmlns:p14="http://schemas.microsoft.com/office/powerpoint/2010/main" val="735133148"/>
      </p:ext>
    </p:extLst>
  </p:cSld>
  <p:clrMapOvr>
    <a:masterClrMapping/>
  </p:clrMapOvr>
  <p:transition>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582990"/>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fr-FR" sz="6000" dirty="0" smtClean="0">
                <a:latin typeface="+mn-lt"/>
              </a:rPr>
              <a:t/>
            </a:r>
            <a:br>
              <a:rPr lang="fr-FR" sz="6000" dirty="0" smtClean="0">
                <a:latin typeface="+mn-lt"/>
              </a:rPr>
            </a:br>
            <a:r>
              <a:rPr lang="fr-FR" sz="6000" dirty="0" smtClean="0">
                <a:latin typeface="+mn-lt"/>
              </a:rPr>
              <a:t/>
            </a:r>
            <a:br>
              <a:rPr lang="fr-FR" sz="6000" dirty="0" smtClean="0">
                <a:latin typeface="+mn-lt"/>
              </a:rPr>
            </a:br>
            <a:r>
              <a:rPr lang="fr-FR" sz="6000" dirty="0" smtClean="0"/>
              <a:t/>
            </a:r>
            <a:br>
              <a:rPr lang="fr-FR" sz="6000" dirty="0" smtClean="0"/>
            </a:br>
            <a:r>
              <a:rPr lang="fr-FR" sz="6000" dirty="0" smtClean="0"/>
              <a:t/>
            </a:r>
            <a:br>
              <a:rPr lang="fr-FR" sz="6000" dirty="0" smtClean="0"/>
            </a:br>
            <a:r>
              <a:rPr lang="fr-FR" sz="6000" dirty="0" smtClean="0"/>
              <a:t/>
            </a:r>
            <a:br>
              <a:rPr lang="fr-FR" sz="6000" dirty="0" smtClean="0"/>
            </a:br>
            <a:r>
              <a:rPr lang="fr-FR" sz="6000" dirty="0" smtClean="0"/>
              <a:t/>
            </a:r>
            <a:br>
              <a:rPr lang="fr-FR" sz="6000" dirty="0" smtClean="0"/>
            </a:br>
            <a:r>
              <a:rPr lang="fr-FR" sz="6000" dirty="0" smtClean="0"/>
              <a:t/>
            </a:r>
            <a:br>
              <a:rPr lang="fr-FR" sz="6000" dirty="0" smtClean="0"/>
            </a:br>
            <a:r>
              <a:rPr lang="fr-FR" sz="6000" dirty="0" smtClean="0"/>
              <a:t/>
            </a:r>
            <a:br>
              <a:rPr lang="fr-FR" sz="6000" dirty="0" smtClean="0"/>
            </a:br>
            <a:r>
              <a:rPr lang="fr-FR" sz="6000" dirty="0" smtClean="0"/>
              <a:t/>
            </a:r>
            <a:br>
              <a:rPr lang="fr-FR" sz="6000" dirty="0" smtClean="0"/>
            </a:br>
            <a:r>
              <a:rPr lang="fr-FR" sz="6000" dirty="0" smtClean="0"/>
              <a:t/>
            </a:r>
            <a:br>
              <a:rPr lang="fr-FR" sz="6000" dirty="0" smtClean="0"/>
            </a:br>
            <a:r>
              <a:rPr lang="fr-FR" sz="3600" dirty="0" smtClean="0">
                <a:solidFill>
                  <a:srgbClr val="FF0000"/>
                </a:solidFill>
                <a:latin typeface="Arial Black" pitchFamily="34" charset="0"/>
              </a:rPr>
              <a:t>DÉFINITION :</a:t>
            </a:r>
            <a:r>
              <a:rPr lang="fr-FR" sz="4000" dirty="0" smtClean="0">
                <a:latin typeface="+mn-lt"/>
              </a:rPr>
              <a:t/>
            </a:r>
            <a:br>
              <a:rPr lang="fr-FR" sz="4000" dirty="0" smtClean="0">
                <a:latin typeface="+mn-lt"/>
              </a:rPr>
            </a:br>
            <a:r>
              <a:rPr lang="fr-FR" sz="3200" b="1" dirty="0" smtClean="0">
                <a:latin typeface="Arial Black" pitchFamily="34" charset="0"/>
              </a:rPr>
              <a:t>Le terme « </a:t>
            </a:r>
            <a:r>
              <a:rPr lang="fr-FR" sz="3200" b="1" i="1" dirty="0" smtClean="0">
                <a:solidFill>
                  <a:srgbClr val="0070C0"/>
                </a:solidFill>
                <a:latin typeface="Arial Black" pitchFamily="34" charset="0"/>
              </a:rPr>
              <a:t>pharmacie</a:t>
            </a:r>
            <a:r>
              <a:rPr lang="fr-FR" sz="3200" b="1" dirty="0" smtClean="0">
                <a:latin typeface="Arial Black" pitchFamily="34" charset="0"/>
              </a:rPr>
              <a:t> » vient du grec (</a:t>
            </a:r>
            <a:r>
              <a:rPr lang="fr-FR" sz="3200" b="1" dirty="0" err="1" smtClean="0">
                <a:solidFill>
                  <a:srgbClr val="FF0000"/>
                </a:solidFill>
                <a:latin typeface="Arial Black" pitchFamily="34" charset="0"/>
              </a:rPr>
              <a:t>pharmakôn</a:t>
            </a:r>
            <a:r>
              <a:rPr lang="fr-FR" sz="3200" b="1" dirty="0" smtClean="0">
                <a:latin typeface="Arial Black" pitchFamily="34" charset="0"/>
              </a:rPr>
              <a:t>) qui signifie littéralement </a:t>
            </a:r>
            <a:r>
              <a:rPr lang="fr-FR" sz="3200" b="1" dirty="0" smtClean="0">
                <a:solidFill>
                  <a:srgbClr val="00B050"/>
                </a:solidFill>
                <a:latin typeface="Arial Black" pitchFamily="34" charset="0"/>
              </a:rPr>
              <a:t>DROGUE, VENIN  </a:t>
            </a:r>
            <a:r>
              <a:rPr lang="fr-FR" sz="3200" b="1" dirty="0" smtClean="0">
                <a:solidFill>
                  <a:schemeClr val="tx1"/>
                </a:solidFill>
                <a:latin typeface="Arial Black" pitchFamily="34" charset="0"/>
              </a:rPr>
              <a:t>ou</a:t>
            </a:r>
            <a:r>
              <a:rPr lang="fr-FR" sz="3200" b="1" dirty="0" smtClean="0">
                <a:solidFill>
                  <a:srgbClr val="00B050"/>
                </a:solidFill>
                <a:latin typeface="Arial Black" pitchFamily="34" charset="0"/>
              </a:rPr>
              <a:t> POISON.</a:t>
            </a:r>
            <a:br>
              <a:rPr lang="fr-FR" sz="3200" b="1" dirty="0" smtClean="0">
                <a:solidFill>
                  <a:srgbClr val="00B050"/>
                </a:solidFill>
                <a:latin typeface="Arial Black" pitchFamily="34" charset="0"/>
              </a:rPr>
            </a:br>
            <a:r>
              <a:rPr lang="fr-FR" sz="2800" dirty="0" smtClean="0">
                <a:latin typeface="Arial Black" pitchFamily="34" charset="0"/>
              </a:rPr>
              <a:t/>
            </a:r>
            <a:br>
              <a:rPr lang="fr-FR" sz="2800" dirty="0" smtClean="0">
                <a:latin typeface="Arial Black" pitchFamily="34" charset="0"/>
              </a:rPr>
            </a:br>
            <a:endParaRPr lang="en-US" sz="3200" dirty="0">
              <a:latin typeface="Arial Black" pitchFamily="34" charset="0"/>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140968"/>
            <a:ext cx="684076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277159"/>
      </p:ext>
    </p:extLst>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186766" cy="6226196"/>
          </a:xfrm>
        </p:spPr>
        <p:txBody>
          <a:bodyPr>
            <a:normAutofit/>
          </a:bodyPr>
          <a:lstStyle/>
          <a:p>
            <a:r>
              <a:rPr lang="fr-FR" b="1" dirty="0" smtClean="0">
                <a:solidFill>
                  <a:srgbClr val="00B0F0"/>
                </a:solidFill>
              </a:rPr>
              <a:t> </a:t>
            </a:r>
            <a:br>
              <a:rPr lang="fr-FR" b="1" dirty="0" smtClean="0">
                <a:solidFill>
                  <a:srgbClr val="00B0F0"/>
                </a:solidFill>
              </a:rPr>
            </a:br>
            <a:r>
              <a:rPr lang="fr-FR" b="1" dirty="0" smtClean="0">
                <a:solidFill>
                  <a:srgbClr val="00B0F0"/>
                </a:solidFill>
              </a:rPr>
              <a:t/>
            </a:r>
            <a:br>
              <a:rPr lang="fr-FR" b="1" dirty="0" smtClean="0">
                <a:solidFill>
                  <a:srgbClr val="00B0F0"/>
                </a:solidFill>
              </a:rPr>
            </a:br>
            <a:r>
              <a:rPr lang="fr-FR" sz="3200" b="1" dirty="0" smtClean="0">
                <a:solidFill>
                  <a:schemeClr val="tx1"/>
                </a:solidFill>
                <a:latin typeface="Arial Black" pitchFamily="34" charset="0"/>
              </a:rPr>
              <a:t>EN </a:t>
            </a:r>
            <a:r>
              <a:rPr lang="fr-FR" sz="3200" b="1" u="sng" dirty="0" smtClean="0">
                <a:solidFill>
                  <a:srgbClr val="FF0000"/>
                </a:solidFill>
                <a:latin typeface="Arial Black" pitchFamily="34" charset="0"/>
              </a:rPr>
              <a:t>PHARMACIE</a:t>
            </a:r>
            <a:r>
              <a:rPr lang="fr-FR" sz="3200" b="1" dirty="0" smtClean="0">
                <a:solidFill>
                  <a:schemeClr val="tx1"/>
                </a:solidFill>
                <a:latin typeface="Arial Black" pitchFamily="34" charset="0"/>
              </a:rPr>
              <a:t> ON ÉTUDIE:</a:t>
            </a:r>
            <a:br>
              <a:rPr lang="fr-FR" sz="3200" b="1" dirty="0" smtClean="0">
                <a:solidFill>
                  <a:schemeClr val="tx1"/>
                </a:solidFill>
                <a:latin typeface="Arial Black" pitchFamily="34" charset="0"/>
              </a:rPr>
            </a:br>
            <a:r>
              <a:rPr lang="fr-FR" sz="3200" b="1" dirty="0" smtClean="0">
                <a:solidFill>
                  <a:schemeClr val="tx1"/>
                </a:solidFill>
                <a:latin typeface="Arial Black" pitchFamily="34" charset="0"/>
              </a:rPr>
              <a:t/>
            </a:r>
            <a:br>
              <a:rPr lang="fr-FR" sz="3200" b="1" dirty="0" smtClean="0">
                <a:solidFill>
                  <a:schemeClr val="tx1"/>
                </a:solidFill>
                <a:latin typeface="Arial Black" pitchFamily="34" charset="0"/>
              </a:rPr>
            </a:br>
            <a:r>
              <a:rPr lang="fr-FR" sz="4000" b="1" dirty="0" smtClean="0">
                <a:solidFill>
                  <a:schemeClr val="tx1"/>
                </a:solidFill>
                <a:latin typeface="Arial Black" pitchFamily="34" charset="0"/>
              </a:rPr>
              <a:t>°</a:t>
            </a:r>
            <a:r>
              <a:rPr lang="fr-FR" sz="4000" b="1" dirty="0" smtClean="0">
                <a:solidFill>
                  <a:srgbClr val="7030A0"/>
                </a:solidFill>
                <a:latin typeface="Arial Black" pitchFamily="34" charset="0"/>
              </a:rPr>
              <a:t> </a:t>
            </a:r>
            <a:r>
              <a:rPr lang="fr-FR" sz="3200" b="1" dirty="0" smtClean="0">
                <a:solidFill>
                  <a:schemeClr val="tx1"/>
                </a:solidFill>
                <a:latin typeface="Arial Black" pitchFamily="34" charset="0"/>
              </a:rPr>
              <a:t>la mise en forme,</a:t>
            </a:r>
            <a:br>
              <a:rPr lang="fr-FR" sz="3200" b="1" dirty="0" smtClean="0">
                <a:solidFill>
                  <a:schemeClr val="tx1"/>
                </a:solidFill>
                <a:latin typeface="Arial Black" pitchFamily="34" charset="0"/>
              </a:rPr>
            </a:br>
            <a:r>
              <a:rPr lang="fr-FR" sz="3200" b="1" dirty="0" smtClean="0">
                <a:solidFill>
                  <a:schemeClr val="tx1"/>
                </a:solidFill>
                <a:latin typeface="Arial Black" pitchFamily="34" charset="0"/>
              </a:rPr>
              <a:t>° Le contrôle,</a:t>
            </a:r>
            <a:br>
              <a:rPr lang="fr-FR" sz="3200" b="1" dirty="0" smtClean="0">
                <a:solidFill>
                  <a:schemeClr val="tx1"/>
                </a:solidFill>
                <a:latin typeface="Arial Black" pitchFamily="34" charset="0"/>
              </a:rPr>
            </a:br>
            <a:r>
              <a:rPr lang="fr-FR" sz="3200" b="1" dirty="0" smtClean="0">
                <a:solidFill>
                  <a:schemeClr val="tx1"/>
                </a:solidFill>
                <a:latin typeface="Arial Black" pitchFamily="34" charset="0"/>
              </a:rPr>
              <a:t>° La conservation et </a:t>
            </a:r>
            <a:br>
              <a:rPr lang="fr-FR" sz="3200" b="1" dirty="0" smtClean="0">
                <a:solidFill>
                  <a:schemeClr val="tx1"/>
                </a:solidFill>
                <a:latin typeface="Arial Black" pitchFamily="34" charset="0"/>
              </a:rPr>
            </a:br>
            <a:r>
              <a:rPr lang="fr-FR" sz="3200" b="1" dirty="0" smtClean="0">
                <a:solidFill>
                  <a:schemeClr val="tx1"/>
                </a:solidFill>
                <a:latin typeface="Arial Black" pitchFamily="34" charset="0"/>
              </a:rPr>
              <a:t>° La dispense des </a:t>
            </a:r>
            <a:r>
              <a:rPr lang="fr-FR" sz="3200" b="1" dirty="0" smtClean="0">
                <a:solidFill>
                  <a:srgbClr val="FF0000"/>
                </a:solidFill>
                <a:latin typeface="Arial Black" pitchFamily="34" charset="0"/>
              </a:rPr>
              <a:t>médicaments</a:t>
            </a:r>
            <a:r>
              <a:rPr lang="fr-FR" sz="3200" b="1" dirty="0" smtClean="0">
                <a:solidFill>
                  <a:schemeClr val="tx1"/>
                </a:solidFill>
                <a:latin typeface="Arial Black" pitchFamily="34" charset="0"/>
              </a:rPr>
              <a:t>.</a:t>
            </a:r>
            <a:br>
              <a:rPr lang="fr-FR" sz="3200" b="1" dirty="0" smtClean="0">
                <a:solidFill>
                  <a:schemeClr val="tx1"/>
                </a:solidFill>
                <a:latin typeface="Arial Black" pitchFamily="34" charset="0"/>
              </a:rPr>
            </a:br>
            <a:r>
              <a:rPr lang="fr-FR" sz="3200" b="1" dirty="0">
                <a:solidFill>
                  <a:schemeClr val="tx1"/>
                </a:solidFill>
                <a:latin typeface="Arial Black" pitchFamily="34" charset="0"/>
              </a:rPr>
              <a:t/>
            </a:r>
            <a:br>
              <a:rPr lang="fr-FR" sz="3200" b="1" dirty="0">
                <a:solidFill>
                  <a:schemeClr val="tx1"/>
                </a:solidFill>
                <a:latin typeface="Arial Black" pitchFamily="34" charset="0"/>
              </a:rPr>
            </a:br>
            <a:r>
              <a:rPr lang="fr-FR" sz="2800" b="1" dirty="0" smtClean="0">
                <a:solidFill>
                  <a:schemeClr val="tx1"/>
                </a:solidFill>
              </a:rPr>
              <a:t/>
            </a:r>
            <a:br>
              <a:rPr lang="fr-FR" sz="2800" b="1" dirty="0" smtClean="0">
                <a:solidFill>
                  <a:schemeClr val="tx1"/>
                </a:solidFill>
              </a:rPr>
            </a:br>
            <a:endParaRPr lang="fr-FR" b="1" dirty="0">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80728"/>
            <a:ext cx="8424936" cy="5632311"/>
          </a:xfrm>
          <a:prstGeom prst="rect">
            <a:avLst/>
          </a:prstGeom>
        </p:spPr>
        <p:txBody>
          <a:bodyPr wrap="square">
            <a:spAutoFit/>
          </a:bodyPr>
          <a:lstStyle/>
          <a:p>
            <a:r>
              <a:rPr lang="fr-FR" sz="3600" b="1" dirty="0" smtClean="0">
                <a:solidFill>
                  <a:srgbClr val="0070C0"/>
                </a:solidFill>
                <a:latin typeface="Arial Black" pitchFamily="34" charset="0"/>
              </a:rPr>
              <a:t>*</a:t>
            </a:r>
            <a:r>
              <a:rPr lang="fr-FR" sz="3600" dirty="0" smtClean="0">
                <a:solidFill>
                  <a:srgbClr val="040C28"/>
                </a:solidFill>
                <a:latin typeface="Arial Black" pitchFamily="34" charset="0"/>
              </a:rPr>
              <a:t> Soit en </a:t>
            </a:r>
            <a:r>
              <a:rPr lang="fr-FR" sz="3600" b="1" u="sng" dirty="0" smtClean="0">
                <a:solidFill>
                  <a:srgbClr val="FF0000"/>
                </a:solidFill>
                <a:latin typeface="Arial Black" pitchFamily="34" charset="0"/>
              </a:rPr>
              <a:t>OFFICINE</a:t>
            </a:r>
            <a:r>
              <a:rPr lang="fr-FR" sz="3600" dirty="0" smtClean="0">
                <a:solidFill>
                  <a:srgbClr val="040C28"/>
                </a:solidFill>
                <a:latin typeface="Arial Black" pitchFamily="34" charset="0"/>
              </a:rPr>
              <a:t> où </a:t>
            </a:r>
            <a:r>
              <a:rPr lang="fr-FR" sz="3600" dirty="0">
                <a:solidFill>
                  <a:srgbClr val="040C28"/>
                </a:solidFill>
                <a:latin typeface="Arial Black" pitchFamily="34" charset="0"/>
              </a:rPr>
              <a:t>sont préparés, conservés, remis au public les médicaments</a:t>
            </a:r>
            <a:r>
              <a:rPr lang="fr-FR" sz="3600" dirty="0">
                <a:solidFill>
                  <a:srgbClr val="4D5156"/>
                </a:solidFill>
                <a:latin typeface="Arial Black" pitchFamily="34" charset="0"/>
              </a:rPr>
              <a:t>. </a:t>
            </a:r>
            <a:endParaRPr lang="fr-FR" sz="3600" dirty="0" smtClean="0">
              <a:solidFill>
                <a:srgbClr val="4D5156"/>
              </a:solidFill>
              <a:latin typeface="Arial Black" pitchFamily="34" charset="0"/>
            </a:endParaRPr>
          </a:p>
          <a:p>
            <a:endParaRPr lang="fr-FR" sz="3600" dirty="0">
              <a:solidFill>
                <a:srgbClr val="4D5156"/>
              </a:solidFill>
              <a:latin typeface="Arial Black" pitchFamily="34" charset="0"/>
            </a:endParaRPr>
          </a:p>
          <a:p>
            <a:r>
              <a:rPr lang="fr-FR" sz="3600" b="1" dirty="0" smtClean="0">
                <a:solidFill>
                  <a:srgbClr val="0070C0"/>
                </a:solidFill>
                <a:latin typeface="Arial Black" pitchFamily="34" charset="0"/>
              </a:rPr>
              <a:t>*</a:t>
            </a:r>
            <a:r>
              <a:rPr lang="fr-FR" sz="3600" dirty="0" smtClean="0">
                <a:solidFill>
                  <a:prstClr val="black"/>
                </a:solidFill>
                <a:latin typeface="Arial Black" pitchFamily="34" charset="0"/>
              </a:rPr>
              <a:t> Soit dans un </a:t>
            </a:r>
            <a:r>
              <a:rPr lang="fr-FR" sz="3600" b="1" u="sng" dirty="0" smtClean="0">
                <a:solidFill>
                  <a:srgbClr val="FF0000"/>
                </a:solidFill>
                <a:latin typeface="Arial Black" pitchFamily="34" charset="0"/>
              </a:rPr>
              <a:t>ÉTABLISSEMENT HOSPITALIER</a:t>
            </a:r>
            <a:r>
              <a:rPr lang="fr-FR" sz="3600" dirty="0" smtClean="0">
                <a:solidFill>
                  <a:prstClr val="black"/>
                </a:solidFill>
                <a:latin typeface="Arial Black" pitchFamily="34" charset="0"/>
              </a:rPr>
              <a:t>, un local </a:t>
            </a:r>
            <a:r>
              <a:rPr lang="fr-FR" sz="3600" dirty="0">
                <a:solidFill>
                  <a:prstClr val="black"/>
                </a:solidFill>
                <a:latin typeface="Arial Black" pitchFamily="34" charset="0"/>
              </a:rPr>
              <a:t>où l'on entrepose et prépare les médicaments destinés aux malades en </a:t>
            </a:r>
            <a:r>
              <a:rPr lang="fr-FR" sz="3600" dirty="0" smtClean="0">
                <a:solidFill>
                  <a:prstClr val="black"/>
                </a:solidFill>
                <a:latin typeface="Arial Black" pitchFamily="34" charset="0"/>
              </a:rPr>
              <a:t>situation de traitement.</a:t>
            </a:r>
            <a:endParaRPr lang="fr-FR" sz="3600" dirty="0">
              <a:solidFill>
                <a:prstClr val="black"/>
              </a:solidFill>
              <a:latin typeface="Arial Black" pitchFamily="34" charset="0"/>
            </a:endParaRPr>
          </a:p>
        </p:txBody>
      </p:sp>
    </p:spTree>
    <p:extLst>
      <p:ext uri="{BB962C8B-B14F-4D97-AF65-F5344CB8AC3E}">
        <p14:creationId xmlns:p14="http://schemas.microsoft.com/office/powerpoint/2010/main" val="2822373147"/>
      </p:ext>
    </p:extLst>
  </p:cSld>
  <p:clrMapOvr>
    <a:masterClrMapping/>
  </p:clrMapOvr>
  <p:transition>
    <p:newsfla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188640"/>
            <a:ext cx="8319298" cy="2304256"/>
          </a:xfrm>
          <a:ln w="76200">
            <a:solidFill>
              <a:srgbClr val="00B050"/>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fr-FR" sz="2400" b="1" dirty="0" smtClean="0">
                <a:solidFill>
                  <a:srgbClr val="FF0000"/>
                </a:solidFill>
                <a:latin typeface="Arial Black" pitchFamily="34" charset="0"/>
              </a:rPr>
              <a:t>I / La pharmacie </a:t>
            </a:r>
            <a:r>
              <a:rPr lang="fr-FR" sz="2400" b="1" dirty="0" smtClean="0">
                <a:latin typeface="Arial Black" pitchFamily="34" charset="0"/>
              </a:rPr>
              <a:t>s'intéresse  à concevoir  et  préparer les médicaments. tenant compte, des interférences entre </a:t>
            </a:r>
            <a:r>
              <a:rPr lang="fr-FR" sz="2400" b="1" u="sng" dirty="0" smtClean="0">
                <a:solidFill>
                  <a:srgbClr val="FF0000"/>
                </a:solidFill>
                <a:latin typeface="Arial Black" pitchFamily="34" charset="0"/>
              </a:rPr>
              <a:t>les molécules chimiques</a:t>
            </a:r>
            <a:r>
              <a:rPr lang="fr-FR" sz="2400" b="1" dirty="0" smtClean="0">
                <a:latin typeface="Arial Black" pitchFamily="34" charset="0"/>
              </a:rPr>
              <a:t>, ainsi que le contrôle des </a:t>
            </a:r>
            <a:r>
              <a:rPr lang="fr-FR" sz="2400" b="1" u="sng" dirty="0" smtClean="0">
                <a:solidFill>
                  <a:srgbClr val="FF0000"/>
                </a:solidFill>
                <a:latin typeface="Arial Black" pitchFamily="34" charset="0"/>
              </a:rPr>
              <a:t>doses</a:t>
            </a:r>
            <a:r>
              <a:rPr lang="fr-FR" sz="2400" b="1" dirty="0" smtClean="0">
                <a:latin typeface="Arial Black" pitchFamily="34" charset="0"/>
              </a:rPr>
              <a:t> et des </a:t>
            </a:r>
            <a:r>
              <a:rPr lang="fr-FR" sz="2400" b="1" u="sng" dirty="0" smtClean="0">
                <a:solidFill>
                  <a:srgbClr val="FF0000"/>
                </a:solidFill>
                <a:latin typeface="Arial Black" pitchFamily="34" charset="0"/>
              </a:rPr>
              <a:t>contre-indications</a:t>
            </a:r>
            <a:r>
              <a:rPr lang="fr-FR" sz="2400" b="1" dirty="0" smtClean="0">
                <a:latin typeface="Arial Black" pitchFamily="34" charset="0"/>
              </a:rPr>
              <a:t>. </a:t>
            </a:r>
            <a:r>
              <a:rPr lang="fr-FR" sz="2800" b="1" dirty="0" smtClean="0">
                <a:latin typeface="Arial Black" pitchFamily="34" charset="0"/>
              </a:rPr>
              <a:t/>
            </a:r>
            <a:br>
              <a:rPr lang="fr-FR" sz="2800" b="1" dirty="0" smtClean="0">
                <a:latin typeface="Arial Black" pitchFamily="34" charset="0"/>
              </a:rPr>
            </a:br>
            <a:r>
              <a:rPr lang="fr-FR" sz="2400" b="1" dirty="0" smtClean="0">
                <a:latin typeface="Arial Black" pitchFamily="34" charset="0"/>
              </a:rPr>
              <a:t>   </a:t>
            </a:r>
            <a:endParaRPr lang="fr-FR" sz="2400" b="1" dirty="0">
              <a:latin typeface="Arial Black" pitchFamily="34" charset="0"/>
            </a:endParaRP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564904"/>
            <a:ext cx="8208912" cy="377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49817"/>
      </p:ext>
    </p:extLst>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4680520" cy="608332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fr-FR" sz="4800" b="1" dirty="0" smtClean="0">
                <a:solidFill>
                  <a:srgbClr val="FF0000"/>
                </a:solidFill>
                <a:latin typeface="Arial Black" pitchFamily="34" charset="0"/>
              </a:rPr>
              <a:t/>
            </a:r>
            <a:br>
              <a:rPr lang="fr-FR" sz="4800" b="1" dirty="0" smtClean="0">
                <a:solidFill>
                  <a:srgbClr val="FF0000"/>
                </a:solidFill>
                <a:latin typeface="Arial Black" pitchFamily="34" charset="0"/>
              </a:rPr>
            </a:br>
            <a:r>
              <a:rPr lang="fr-FR" sz="4800" b="1" dirty="0" smtClean="0">
                <a:solidFill>
                  <a:srgbClr val="FF0000"/>
                </a:solidFill>
                <a:latin typeface="Arial Black" pitchFamily="34" charset="0"/>
              </a:rPr>
              <a:t/>
            </a:r>
            <a:br>
              <a:rPr lang="fr-FR" sz="4800" b="1" dirty="0" smtClean="0">
                <a:solidFill>
                  <a:srgbClr val="FF0000"/>
                </a:solidFill>
                <a:latin typeface="Arial Black" pitchFamily="34" charset="0"/>
              </a:rPr>
            </a:br>
            <a:r>
              <a:rPr lang="fr-FR" sz="4800" b="1" dirty="0" smtClean="0">
                <a:solidFill>
                  <a:srgbClr val="FF0000"/>
                </a:solidFill>
                <a:latin typeface="Arial Black" pitchFamily="34" charset="0"/>
              </a:rPr>
              <a:t/>
            </a:r>
            <a:br>
              <a:rPr lang="fr-FR" sz="4800" b="1" dirty="0" smtClean="0">
                <a:solidFill>
                  <a:srgbClr val="FF0000"/>
                </a:solidFill>
                <a:latin typeface="Arial Black" pitchFamily="34" charset="0"/>
              </a:rPr>
            </a:br>
            <a:r>
              <a:rPr lang="fr-FR" sz="4800" b="1" dirty="0" smtClean="0">
                <a:solidFill>
                  <a:srgbClr val="FF0000"/>
                </a:solidFill>
                <a:latin typeface="Arial Black" pitchFamily="34" charset="0"/>
              </a:rPr>
              <a:t/>
            </a:r>
            <a:br>
              <a:rPr lang="fr-FR" sz="4800" b="1" dirty="0" smtClean="0">
                <a:solidFill>
                  <a:srgbClr val="FF0000"/>
                </a:solidFill>
                <a:latin typeface="Arial Black" pitchFamily="34" charset="0"/>
              </a:rPr>
            </a:br>
            <a:r>
              <a:rPr lang="fr-FR" sz="4800" b="1" dirty="0" smtClean="0">
                <a:solidFill>
                  <a:srgbClr val="FF0000"/>
                </a:solidFill>
                <a:latin typeface="Arial Black" pitchFamily="34" charset="0"/>
              </a:rPr>
              <a:t/>
            </a:r>
            <a:br>
              <a:rPr lang="fr-FR" sz="4800" b="1" dirty="0" smtClean="0">
                <a:solidFill>
                  <a:srgbClr val="FF0000"/>
                </a:solidFill>
                <a:latin typeface="Arial Black" pitchFamily="34" charset="0"/>
              </a:rPr>
            </a:br>
            <a:r>
              <a:rPr lang="fr-FR" sz="4800" b="1" dirty="0" smtClean="0">
                <a:solidFill>
                  <a:srgbClr val="FF0000"/>
                </a:solidFill>
                <a:latin typeface="Arial Black" pitchFamily="34" charset="0"/>
              </a:rPr>
              <a:t/>
            </a:r>
            <a:br>
              <a:rPr lang="fr-FR" sz="4800" b="1" dirty="0" smtClean="0">
                <a:solidFill>
                  <a:srgbClr val="FF0000"/>
                </a:solidFill>
                <a:latin typeface="Arial Black" pitchFamily="34" charset="0"/>
              </a:rPr>
            </a:br>
            <a:r>
              <a:rPr lang="fr-FR" sz="4800" b="1" dirty="0" smtClean="0">
                <a:solidFill>
                  <a:srgbClr val="FF0000"/>
                </a:solidFill>
                <a:latin typeface="Arial Black" pitchFamily="34" charset="0"/>
              </a:rPr>
              <a:t/>
            </a:r>
            <a:br>
              <a:rPr lang="fr-FR" sz="4800" b="1" dirty="0" smtClean="0">
                <a:solidFill>
                  <a:srgbClr val="FF0000"/>
                </a:solidFill>
                <a:latin typeface="Arial Black" pitchFamily="34" charset="0"/>
              </a:rPr>
            </a:br>
            <a:r>
              <a:rPr lang="fr-FR" sz="4000" b="1" dirty="0" smtClean="0">
                <a:solidFill>
                  <a:srgbClr val="FF0000"/>
                </a:solidFill>
                <a:latin typeface="Arial Black" pitchFamily="34" charset="0"/>
              </a:rPr>
              <a:t>L’activité pharmaceutique</a:t>
            </a:r>
            <a:r>
              <a:rPr lang="fr-FR" sz="4000" b="1" dirty="0" smtClean="0">
                <a:latin typeface="Arial Black" pitchFamily="34" charset="0"/>
              </a:rPr>
              <a:t>        est liée à d’autres disciplines scientifiques : </a:t>
            </a:r>
            <a:br>
              <a:rPr lang="fr-FR" sz="4000" b="1" dirty="0" smtClean="0">
                <a:latin typeface="Arial Black" pitchFamily="34" charset="0"/>
              </a:rPr>
            </a:br>
            <a:r>
              <a:rPr lang="fr-FR" sz="4000" b="1" dirty="0" smtClean="0">
                <a:solidFill>
                  <a:srgbClr val="00B050"/>
                </a:solidFill>
                <a:latin typeface="Arial Black" pitchFamily="34" charset="0"/>
              </a:rPr>
              <a:t>LA BIOLOGIE</a:t>
            </a:r>
            <a:r>
              <a:rPr lang="fr-FR" sz="4000" b="1" dirty="0" smtClean="0">
                <a:latin typeface="Arial Black" pitchFamily="34" charset="0"/>
              </a:rPr>
              <a:t>,                       </a:t>
            </a:r>
            <a:r>
              <a:rPr lang="fr-FR" sz="4000" b="1" dirty="0" smtClean="0">
                <a:solidFill>
                  <a:srgbClr val="7030A0"/>
                </a:solidFill>
                <a:latin typeface="Arial Black" pitchFamily="34" charset="0"/>
              </a:rPr>
              <a:t>LA BIOCHIMIE</a:t>
            </a:r>
            <a:r>
              <a:rPr lang="fr-FR" sz="4000" b="1" dirty="0" smtClean="0">
                <a:latin typeface="Arial Black" pitchFamily="34" charset="0"/>
              </a:rPr>
              <a:t>, et                </a:t>
            </a:r>
            <a:r>
              <a:rPr lang="fr-FR" sz="4000" b="1" dirty="0" smtClean="0">
                <a:solidFill>
                  <a:srgbClr val="C00000"/>
                </a:solidFill>
                <a:latin typeface="Arial Black" pitchFamily="34" charset="0"/>
              </a:rPr>
              <a:t>LES SCIENCES MÉDICALES</a:t>
            </a:r>
            <a:r>
              <a:rPr lang="fr-FR" sz="4000" b="1" dirty="0" smtClean="0">
                <a:latin typeface="Arial Black" pitchFamily="34" charset="0"/>
              </a:rPr>
              <a:t>.</a:t>
            </a:r>
            <a:endParaRPr lang="fr-FR" sz="4800" dirty="0">
              <a:latin typeface="Arial Black" pitchFamily="34" charset="0"/>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360">
            <a:off x="5078836" y="1613184"/>
            <a:ext cx="3453982" cy="4025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858209"/>
      </p:ext>
    </p:extLst>
  </p:cSld>
  <p:clrMapOvr>
    <a:masterClrMapping/>
  </p:clrMapOvr>
  <p:transition>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424936" cy="6322714"/>
          </a:xfrm>
        </p:spPr>
        <p:txBody>
          <a:bodyPr/>
          <a:lstStyle/>
          <a:p>
            <a:pPr algn="ctr"/>
            <a:r>
              <a:rPr lang="fr-FR" dirty="0" smtClean="0">
                <a:solidFill>
                  <a:srgbClr val="FF0000"/>
                </a:solidFill>
                <a:latin typeface="Arial Black" pitchFamily="34" charset="0"/>
              </a:rPr>
              <a:t>L’activité pharmaceutique</a:t>
            </a:r>
            <a:r>
              <a:rPr lang="fr-FR" dirty="0" smtClean="0">
                <a:solidFill>
                  <a:schemeClr val="tx1"/>
                </a:solidFill>
                <a:latin typeface="Arial Black" pitchFamily="34" charset="0"/>
              </a:rPr>
              <a:t> se distingue par trois catégories </a:t>
            </a:r>
            <a:r>
              <a:rPr lang="fr-FR" dirty="0">
                <a:solidFill>
                  <a:srgbClr val="040C28"/>
                </a:solidFill>
                <a:latin typeface="Arial Black" pitchFamily="34" charset="0"/>
              </a:rPr>
              <a:t>qui </a:t>
            </a:r>
            <a:r>
              <a:rPr lang="fr-FR" dirty="0" smtClean="0">
                <a:solidFill>
                  <a:srgbClr val="040C28"/>
                </a:solidFill>
                <a:latin typeface="Arial Black" pitchFamily="34" charset="0"/>
              </a:rPr>
              <a:t>se regroupent par leurs activités </a:t>
            </a:r>
            <a:r>
              <a:rPr lang="fr-FR" dirty="0">
                <a:solidFill>
                  <a:srgbClr val="040C28"/>
                </a:solidFill>
                <a:latin typeface="Arial Black" pitchFamily="34" charset="0"/>
              </a:rPr>
              <a:t>de recherche, de fabrication et de commercialisation des médicaments pour la médecine humaine ou vétérinaire</a:t>
            </a:r>
            <a:r>
              <a:rPr lang="fr-FR" dirty="0" smtClean="0">
                <a:solidFill>
                  <a:schemeClr val="tx1"/>
                </a:solidFill>
                <a:latin typeface="Arial Black" pitchFamily="34" charset="0"/>
              </a:rPr>
              <a:t>: </a:t>
            </a:r>
            <a:br>
              <a:rPr lang="fr-FR" dirty="0" smtClean="0">
                <a:solidFill>
                  <a:schemeClr val="tx1"/>
                </a:solidFill>
                <a:latin typeface="Arial Black" pitchFamily="34" charset="0"/>
              </a:rPr>
            </a:br>
            <a:r>
              <a:rPr lang="fr-FR" dirty="0">
                <a:solidFill>
                  <a:schemeClr val="tx1"/>
                </a:solidFill>
                <a:latin typeface="Arial Black" pitchFamily="34" charset="0"/>
              </a:rPr>
              <a:t/>
            </a:r>
            <a:br>
              <a:rPr lang="fr-FR" dirty="0">
                <a:solidFill>
                  <a:schemeClr val="tx1"/>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dirty="0">
                <a:solidFill>
                  <a:schemeClr val="tx1"/>
                </a:solidFill>
                <a:latin typeface="Arial Black" pitchFamily="34" charset="0"/>
              </a:rPr>
              <a:t/>
            </a:r>
            <a:br>
              <a:rPr lang="fr-FR" dirty="0">
                <a:solidFill>
                  <a:schemeClr val="tx1"/>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dirty="0">
                <a:solidFill>
                  <a:schemeClr val="tx1"/>
                </a:solidFill>
                <a:latin typeface="Arial Black" pitchFamily="34" charset="0"/>
              </a:rPr>
              <a:t/>
            </a:r>
            <a:br>
              <a:rPr lang="fr-FR" dirty="0">
                <a:solidFill>
                  <a:schemeClr val="tx1"/>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endParaRPr lang="fr-FR" dirty="0">
              <a:solidFill>
                <a:schemeClr val="tx1"/>
              </a:solidFill>
              <a:latin typeface="Arial Black"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501008"/>
            <a:ext cx="54006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846222"/>
      </p:ext>
    </p:extLst>
  </p:cSld>
  <p:clrMapOvr>
    <a:masterClrMapping/>
  </p:clrMapOvr>
  <p:transition>
    <p:newsfla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481" y="464347"/>
            <a:ext cx="8229600" cy="5286388"/>
          </a:xfrm>
          <a:ln w="76200"/>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3600" b="1" i="1" dirty="0" smtClean="0">
                <a:solidFill>
                  <a:srgbClr val="FF0000"/>
                </a:solidFill>
                <a:latin typeface="Arial Black" pitchFamily="34" charset="0"/>
              </a:rPr>
              <a:t/>
            </a:r>
            <a:br>
              <a:rPr lang="en-US" sz="3600" b="1" i="1" dirty="0" smtClean="0">
                <a:solidFill>
                  <a:srgbClr val="FF0000"/>
                </a:solidFill>
                <a:latin typeface="Arial Black" pitchFamily="34" charset="0"/>
              </a:rPr>
            </a:br>
            <a:r>
              <a:rPr lang="en-US" sz="3600" b="1" i="1" dirty="0" smtClean="0">
                <a:solidFill>
                  <a:srgbClr val="FF0000"/>
                </a:solidFill>
                <a:latin typeface="Arial Black" pitchFamily="34" charset="0"/>
              </a:rPr>
              <a:t/>
            </a:r>
            <a:br>
              <a:rPr lang="en-US" sz="3600" b="1" i="1" dirty="0" smtClean="0">
                <a:solidFill>
                  <a:srgbClr val="FF0000"/>
                </a:solidFill>
                <a:latin typeface="Arial Black" pitchFamily="34" charset="0"/>
              </a:rPr>
            </a:br>
            <a:r>
              <a:rPr lang="en-US" sz="3600" b="1" i="1" dirty="0" smtClean="0">
                <a:solidFill>
                  <a:srgbClr val="FF0000"/>
                </a:solidFill>
                <a:latin typeface="Arial Black" pitchFamily="34" charset="0"/>
              </a:rPr>
              <a:t/>
            </a:r>
            <a:br>
              <a:rPr lang="en-US" sz="3600" b="1" i="1" dirty="0" smtClean="0">
                <a:solidFill>
                  <a:srgbClr val="FF0000"/>
                </a:solidFill>
                <a:latin typeface="Arial Black" pitchFamily="34" charset="0"/>
              </a:rPr>
            </a:br>
            <a:r>
              <a:rPr lang="en-US" sz="3100" b="1" u="sng" dirty="0" smtClean="0">
                <a:solidFill>
                  <a:srgbClr val="FF0000"/>
                </a:solidFill>
                <a:latin typeface="Arial Black" pitchFamily="34" charset="0"/>
              </a:rPr>
              <a:t>a) LA PHARMACIE CHIMIQUE </a:t>
            </a:r>
            <a:r>
              <a:rPr lang="en-US" sz="3100" b="1" u="sng" dirty="0" err="1" smtClean="0">
                <a:solidFill>
                  <a:srgbClr val="FF0000"/>
                </a:solidFill>
                <a:latin typeface="Arial Black" pitchFamily="34" charset="0"/>
              </a:rPr>
              <a:t>ou</a:t>
            </a:r>
            <a:r>
              <a:rPr lang="en-US" sz="3100" b="1" u="sng" dirty="0" smtClean="0">
                <a:solidFill>
                  <a:srgbClr val="FF0000"/>
                </a:solidFill>
                <a:latin typeface="Arial Black" pitchFamily="34" charset="0"/>
              </a:rPr>
              <a:t> PHARMACOCHIMIE  :                       </a:t>
            </a:r>
            <a:br>
              <a:rPr lang="en-US" sz="3100" b="1" u="sng" dirty="0" smtClean="0">
                <a:solidFill>
                  <a:srgbClr val="FF0000"/>
                </a:solidFill>
                <a:latin typeface="Arial Black" pitchFamily="34" charset="0"/>
              </a:rPr>
            </a:br>
            <a:r>
              <a:rPr lang="en-US" sz="3100" b="1" u="sng" dirty="0">
                <a:solidFill>
                  <a:srgbClr val="FF0000"/>
                </a:solidFill>
                <a:latin typeface="Arial Black" pitchFamily="34" charset="0"/>
              </a:rPr>
              <a:t/>
            </a:r>
            <a:br>
              <a:rPr lang="en-US" sz="3100" b="1" u="sng" dirty="0">
                <a:solidFill>
                  <a:srgbClr val="FF0000"/>
                </a:solidFill>
                <a:latin typeface="Arial Black" pitchFamily="34" charset="0"/>
              </a:rPr>
            </a:br>
            <a:r>
              <a:rPr lang="en-US" sz="3100" b="1" u="sng" dirty="0" err="1" smtClean="0">
                <a:solidFill>
                  <a:schemeClr val="tx1"/>
                </a:solidFill>
                <a:latin typeface="Arial Black" pitchFamily="34" charset="0"/>
              </a:rPr>
              <a:t>C’est</a:t>
            </a:r>
            <a:r>
              <a:rPr lang="en-US" sz="3100" b="1" u="sng" dirty="0" smtClean="0">
                <a:solidFill>
                  <a:schemeClr val="tx1"/>
                </a:solidFill>
                <a:latin typeface="Arial Black" pitchFamily="34" charset="0"/>
              </a:rPr>
              <a:t> </a:t>
            </a:r>
            <a:r>
              <a:rPr lang="en-US" sz="3100" b="1" u="sng" dirty="0" err="1">
                <a:solidFill>
                  <a:schemeClr val="tx1"/>
                </a:solidFill>
                <a:latin typeface="Arial Black" pitchFamily="34" charset="0"/>
              </a:rPr>
              <a:t>l</a:t>
            </a:r>
            <a:r>
              <a:rPr lang="en-US" sz="3100" b="1" u="sng" dirty="0" err="1" smtClean="0">
                <a:solidFill>
                  <a:schemeClr val="tx1"/>
                </a:solidFill>
                <a:latin typeface="Arial Black" pitchFamily="34" charset="0"/>
              </a:rPr>
              <a:t>’é</a:t>
            </a:r>
            <a:r>
              <a:rPr lang="en-US" sz="3600" b="1" dirty="0" err="1" smtClean="0">
                <a:solidFill>
                  <a:schemeClr val="tx1"/>
                </a:solidFill>
                <a:latin typeface="Arial Black" pitchFamily="34" charset="0"/>
              </a:rPr>
              <a:t>tude</a:t>
            </a:r>
            <a:r>
              <a:rPr lang="en-US" sz="3600" b="1" dirty="0" smtClean="0">
                <a:solidFill>
                  <a:schemeClr val="tx1"/>
                </a:solidFill>
                <a:latin typeface="Arial Black" pitchFamily="34" charset="0"/>
              </a:rPr>
              <a:t> des </a:t>
            </a:r>
            <a:r>
              <a:rPr lang="en-US" sz="3600" b="1" dirty="0" err="1">
                <a:solidFill>
                  <a:schemeClr val="tx1"/>
                </a:solidFill>
                <a:latin typeface="Arial Black" pitchFamily="34" charset="0"/>
              </a:rPr>
              <a:t>produits</a:t>
            </a:r>
            <a:r>
              <a:rPr lang="en-US" sz="3600" b="1" dirty="0">
                <a:solidFill>
                  <a:schemeClr val="tx1"/>
                </a:solidFill>
                <a:latin typeface="Arial Black" pitchFamily="34" charset="0"/>
              </a:rPr>
              <a:t> </a:t>
            </a:r>
            <a:r>
              <a:rPr lang="en-US" sz="3600" b="1" dirty="0" err="1">
                <a:solidFill>
                  <a:schemeClr val="tx1"/>
                </a:solidFill>
                <a:latin typeface="Arial Black" pitchFamily="34" charset="0"/>
              </a:rPr>
              <a:t>chimiques</a:t>
            </a:r>
            <a:r>
              <a:rPr lang="en-US" sz="3600" b="1" dirty="0">
                <a:solidFill>
                  <a:schemeClr val="tx1"/>
                </a:solidFill>
                <a:latin typeface="Arial Black" pitchFamily="34" charset="0"/>
              </a:rPr>
              <a:t>, </a:t>
            </a:r>
            <a:r>
              <a:rPr lang="en-US" sz="3600" b="1" dirty="0" err="1">
                <a:solidFill>
                  <a:schemeClr val="tx1"/>
                </a:solidFill>
                <a:latin typeface="Arial Black" pitchFamily="34" charset="0"/>
              </a:rPr>
              <a:t>organiques</a:t>
            </a:r>
            <a:r>
              <a:rPr lang="en-US" sz="3600" b="1" dirty="0">
                <a:solidFill>
                  <a:schemeClr val="tx1"/>
                </a:solidFill>
                <a:latin typeface="Arial Black" pitchFamily="34" charset="0"/>
              </a:rPr>
              <a:t> </a:t>
            </a:r>
            <a:r>
              <a:rPr lang="en-US" sz="3600" b="1" dirty="0" smtClean="0">
                <a:solidFill>
                  <a:schemeClr val="tx1"/>
                </a:solidFill>
                <a:latin typeface="Arial Black" pitchFamily="34" charset="0"/>
              </a:rPr>
              <a:t>et </a:t>
            </a:r>
            <a:r>
              <a:rPr lang="en-US" sz="3600" b="1" dirty="0" err="1">
                <a:solidFill>
                  <a:schemeClr val="tx1"/>
                </a:solidFill>
                <a:latin typeface="Arial Black" pitchFamily="34" charset="0"/>
              </a:rPr>
              <a:t>minéraux</a:t>
            </a:r>
            <a:r>
              <a:rPr lang="en-US" sz="3600" b="1" dirty="0">
                <a:solidFill>
                  <a:schemeClr val="tx1"/>
                </a:solidFill>
                <a:latin typeface="Arial Black" pitchFamily="34" charset="0"/>
              </a:rPr>
              <a:t>, </a:t>
            </a:r>
            <a:r>
              <a:rPr lang="en-US" sz="3600" b="1" dirty="0" err="1">
                <a:solidFill>
                  <a:schemeClr val="tx1"/>
                </a:solidFill>
                <a:latin typeface="Arial Black" pitchFamily="34" charset="0"/>
              </a:rPr>
              <a:t>utilisés</a:t>
            </a:r>
            <a:r>
              <a:rPr lang="en-US" sz="3600" b="1" dirty="0">
                <a:solidFill>
                  <a:schemeClr val="tx1"/>
                </a:solidFill>
                <a:latin typeface="Arial Black" pitchFamily="34" charset="0"/>
              </a:rPr>
              <a:t> </a:t>
            </a:r>
            <a:r>
              <a:rPr lang="en-US" sz="3600" b="1" dirty="0" err="1">
                <a:solidFill>
                  <a:schemeClr val="tx1"/>
                </a:solidFill>
                <a:latin typeface="Arial Black" pitchFamily="34" charset="0"/>
              </a:rPr>
              <a:t>comme</a:t>
            </a:r>
            <a:r>
              <a:rPr lang="en-US" sz="3600" b="1" dirty="0">
                <a:solidFill>
                  <a:schemeClr val="tx1"/>
                </a:solidFill>
                <a:latin typeface="Arial Black" pitchFamily="34" charset="0"/>
              </a:rPr>
              <a:t> </a:t>
            </a:r>
            <a:r>
              <a:rPr lang="en-US" sz="3600" b="1" dirty="0" err="1">
                <a:solidFill>
                  <a:schemeClr val="tx1"/>
                </a:solidFill>
                <a:latin typeface="Arial Black" pitchFamily="34" charset="0"/>
              </a:rPr>
              <a:t>médicaments</a:t>
            </a:r>
            <a:r>
              <a:rPr lang="en-US" sz="3600" b="1" dirty="0">
                <a:solidFill>
                  <a:schemeClr val="tx1"/>
                </a:solidFill>
                <a:latin typeface="Arial Black" pitchFamily="34" charset="0"/>
              </a:rPr>
              <a:t>, </a:t>
            </a:r>
            <a:r>
              <a:rPr lang="en-US" sz="3600" b="1" dirty="0" err="1">
                <a:solidFill>
                  <a:schemeClr val="tx1"/>
                </a:solidFill>
                <a:latin typeface="Arial Black" pitchFamily="34" charset="0"/>
              </a:rPr>
              <a:t>seuls</a:t>
            </a:r>
            <a:r>
              <a:rPr lang="en-US" sz="3600" b="1" dirty="0">
                <a:solidFill>
                  <a:schemeClr val="tx1"/>
                </a:solidFill>
                <a:latin typeface="Arial Black" pitchFamily="34" charset="0"/>
              </a:rPr>
              <a:t> </a:t>
            </a:r>
            <a:r>
              <a:rPr lang="en-US" sz="3600" b="1" dirty="0" err="1" smtClean="0">
                <a:solidFill>
                  <a:schemeClr val="tx1"/>
                </a:solidFill>
                <a:latin typeface="Arial Black" pitchFamily="34" charset="0"/>
              </a:rPr>
              <a:t>ou</a:t>
            </a:r>
            <a:r>
              <a:rPr lang="en-US" sz="3600" b="1" dirty="0" smtClean="0">
                <a:solidFill>
                  <a:schemeClr val="tx1"/>
                </a:solidFill>
                <a:latin typeface="Arial Black" pitchFamily="34" charset="0"/>
              </a:rPr>
              <a:t> en </a:t>
            </a:r>
            <a:r>
              <a:rPr lang="en-US" sz="3600" b="1" dirty="0" err="1" smtClean="0">
                <a:solidFill>
                  <a:schemeClr val="tx1"/>
                </a:solidFill>
                <a:latin typeface="Arial Black" pitchFamily="34" charset="0"/>
              </a:rPr>
              <a:t>combinaisons</a:t>
            </a:r>
            <a:r>
              <a:rPr lang="en-US" sz="3600" b="1" dirty="0" smtClean="0">
                <a:solidFill>
                  <a:schemeClr val="tx1"/>
                </a:solidFill>
                <a:latin typeface="Arial Black" pitchFamily="34" charset="0"/>
              </a:rPr>
              <a:t>. (ex: solutions</a:t>
            </a:r>
            <a:r>
              <a:rPr lang="en-US" sz="3600" b="1" dirty="0">
                <a:solidFill>
                  <a:schemeClr val="tx1"/>
                </a:solidFill>
                <a:latin typeface="Arial Black" pitchFamily="34" charset="0"/>
              </a:rPr>
              <a:t>, </a:t>
            </a:r>
            <a:r>
              <a:rPr lang="en-US" sz="3600" b="1" dirty="0" err="1">
                <a:solidFill>
                  <a:schemeClr val="tx1"/>
                </a:solidFill>
                <a:latin typeface="Arial Black" pitchFamily="34" charset="0"/>
              </a:rPr>
              <a:t>sirops</a:t>
            </a:r>
            <a:r>
              <a:rPr lang="en-US" sz="3600" b="1" dirty="0">
                <a:solidFill>
                  <a:schemeClr val="tx1"/>
                </a:solidFill>
                <a:latin typeface="Arial Black" pitchFamily="34" charset="0"/>
              </a:rPr>
              <a:t>, </a:t>
            </a:r>
            <a:r>
              <a:rPr lang="en-US" sz="3600" b="1" dirty="0" err="1" smtClean="0">
                <a:solidFill>
                  <a:schemeClr val="tx1"/>
                </a:solidFill>
                <a:latin typeface="Arial Black" pitchFamily="34" charset="0"/>
              </a:rPr>
              <a:t>pommades</a:t>
            </a:r>
            <a:r>
              <a:rPr lang="en-US" sz="3600" b="1" dirty="0" smtClean="0">
                <a:solidFill>
                  <a:schemeClr val="tx1"/>
                </a:solidFill>
                <a:latin typeface="Arial Black" pitchFamily="34" charset="0"/>
              </a:rPr>
              <a:t>, ….etc.).</a:t>
            </a:r>
            <a:r>
              <a:rPr lang="en-US" sz="3600" dirty="0" smtClean="0">
                <a:solidFill>
                  <a:schemeClr val="tx1"/>
                </a:solidFill>
                <a:latin typeface="Arial Black" pitchFamily="34" charset="0"/>
              </a:rPr>
              <a:t/>
            </a:r>
            <a:br>
              <a:rPr lang="en-US" sz="3600" dirty="0" smtClean="0">
                <a:solidFill>
                  <a:schemeClr val="tx1"/>
                </a:solidFill>
                <a:latin typeface="Arial Black" pitchFamily="34" charset="0"/>
              </a:rPr>
            </a:br>
            <a:r>
              <a:rPr lang="en-US" sz="4000" dirty="0" smtClean="0">
                <a:solidFill>
                  <a:schemeClr val="tx1"/>
                </a:solidFill>
              </a:rPr>
              <a:t> </a:t>
            </a:r>
            <a:endParaRPr lang="en-US" sz="4000" b="1" dirty="0">
              <a:solidFill>
                <a:schemeClr val="tx1"/>
              </a:solidFill>
            </a:endParaRPr>
          </a:p>
        </p:txBody>
      </p:sp>
      <p:pic>
        <p:nvPicPr>
          <p:cNvPr id="4098" name="Picture 2" descr="C:\Documents and Settings\ghg\Bureau\fa1aa11710.jpg"/>
          <p:cNvPicPr>
            <a:picLocks noChangeAspect="1" noChangeArrowheads="1"/>
          </p:cNvPicPr>
          <p:nvPr/>
        </p:nvPicPr>
        <p:blipFill>
          <a:blip r:embed="rId2" cstate="print"/>
          <a:srcRect/>
          <a:stretch>
            <a:fillRect/>
          </a:stretch>
        </p:blipFill>
        <p:spPr bwMode="auto">
          <a:xfrm>
            <a:off x="4932040" y="4725144"/>
            <a:ext cx="3581020" cy="2016224"/>
          </a:xfrm>
          <a:prstGeom prst="rect">
            <a:avLst/>
          </a:prstGeom>
          <a:noFill/>
        </p:spPr>
      </p:pic>
    </p:spTree>
    <p:extLst>
      <p:ext uri="{BB962C8B-B14F-4D97-AF65-F5344CB8AC3E}">
        <p14:creationId xmlns:p14="http://schemas.microsoft.com/office/powerpoint/2010/main" val="1426682476"/>
      </p:ext>
    </p:extLst>
  </p:cSld>
  <p:clrMapOvr>
    <a:masterClrMapping/>
  </p:clrMapOvr>
  <p:transition>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14744" y="428604"/>
            <a:ext cx="5000660" cy="5072098"/>
          </a:xfrm>
          <a:ln w="76200">
            <a:solidFill>
              <a:srgbClr val="00B050"/>
            </a:solid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n-US" b="1" u="sng" dirty="0" smtClean="0">
                <a:solidFill>
                  <a:srgbClr val="FF0000"/>
                </a:solidFill>
                <a:latin typeface="Arial Black" pitchFamily="34" charset="0"/>
              </a:rPr>
              <a:t>B/ LA PHARMACIE GALÉNIQUE </a:t>
            </a:r>
            <a:r>
              <a:rPr lang="en-US" u="sng" dirty="0" smtClean="0">
                <a:solidFill>
                  <a:srgbClr val="FF0000"/>
                </a:solidFill>
                <a:latin typeface="Arial Black" pitchFamily="34" charset="0"/>
              </a:rPr>
              <a:t>: </a:t>
            </a:r>
            <a:br>
              <a:rPr lang="en-US" u="sng" dirty="0" smtClean="0">
                <a:solidFill>
                  <a:srgbClr val="FF0000"/>
                </a:solidFill>
                <a:latin typeface="Arial Black" pitchFamily="34" charset="0"/>
              </a:rPr>
            </a:br>
            <a:r>
              <a:rPr lang="en-US" u="sng" dirty="0" smtClean="0">
                <a:solidFill>
                  <a:srgbClr val="FF0000"/>
                </a:solidFill>
                <a:latin typeface="Arial Black" pitchFamily="34" charset="0"/>
              </a:rPr>
              <a:t>             </a:t>
            </a:r>
            <a:br>
              <a:rPr lang="en-US" u="sng" dirty="0" smtClean="0">
                <a:solidFill>
                  <a:srgbClr val="FF0000"/>
                </a:solidFill>
                <a:latin typeface="Arial Black" pitchFamily="34" charset="0"/>
              </a:rPr>
            </a:br>
            <a:r>
              <a:rPr lang="en-US" u="sng" dirty="0">
                <a:solidFill>
                  <a:srgbClr val="FF0000"/>
                </a:solidFill>
                <a:latin typeface="Arial Black" pitchFamily="34" charset="0"/>
              </a:rPr>
              <a:t> </a:t>
            </a:r>
            <a:r>
              <a:rPr lang="en-US" u="sng" dirty="0" err="1" smtClean="0">
                <a:solidFill>
                  <a:schemeClr val="tx1"/>
                </a:solidFill>
                <a:latin typeface="Arial Black" pitchFamily="34" charset="0"/>
              </a:rPr>
              <a:t>C’est</a:t>
            </a:r>
            <a:r>
              <a:rPr lang="en-US" u="sng" dirty="0" smtClean="0">
                <a:solidFill>
                  <a:schemeClr val="tx1"/>
                </a:solidFill>
                <a:latin typeface="Arial Black" pitchFamily="34" charset="0"/>
              </a:rPr>
              <a:t> </a:t>
            </a:r>
            <a:r>
              <a:rPr lang="en-US" u="sng" dirty="0" err="1" smtClean="0">
                <a:solidFill>
                  <a:schemeClr val="tx1"/>
                </a:solidFill>
                <a:latin typeface="Arial Black" pitchFamily="34" charset="0"/>
              </a:rPr>
              <a:t>l’é</a:t>
            </a:r>
            <a:r>
              <a:rPr lang="en-US" b="1" dirty="0" err="1" smtClean="0">
                <a:solidFill>
                  <a:schemeClr val="tx1"/>
                </a:solidFill>
                <a:latin typeface="Arial Black" pitchFamily="34" charset="0"/>
              </a:rPr>
              <a:t>tude</a:t>
            </a:r>
            <a:r>
              <a:rPr lang="en-US" b="1" dirty="0" smtClean="0">
                <a:solidFill>
                  <a:schemeClr val="tx1"/>
                </a:solidFill>
                <a:latin typeface="Arial Black" pitchFamily="34" charset="0"/>
              </a:rPr>
              <a:t> </a:t>
            </a:r>
            <a:r>
              <a:rPr lang="en-US" b="1" dirty="0">
                <a:solidFill>
                  <a:schemeClr val="tx1"/>
                </a:solidFill>
                <a:latin typeface="Arial Black" pitchFamily="34" charset="0"/>
              </a:rPr>
              <a:t>des modes </a:t>
            </a:r>
            <a:r>
              <a:rPr lang="en-US" b="1" dirty="0" smtClean="0">
                <a:solidFill>
                  <a:schemeClr val="tx1"/>
                </a:solidFill>
                <a:latin typeface="Arial Black" pitchFamily="34" charset="0"/>
              </a:rPr>
              <a:t>         de </a:t>
            </a:r>
            <a:r>
              <a:rPr lang="en-US" b="1" dirty="0" err="1" smtClean="0">
                <a:solidFill>
                  <a:schemeClr val="tx1"/>
                </a:solidFill>
                <a:latin typeface="Arial Black" pitchFamily="34" charset="0"/>
              </a:rPr>
              <a:t>préparation</a:t>
            </a:r>
            <a:r>
              <a:rPr lang="en-US" b="1" dirty="0" smtClean="0">
                <a:solidFill>
                  <a:schemeClr val="tx1"/>
                </a:solidFill>
                <a:latin typeface="Arial Black" pitchFamily="34" charset="0"/>
              </a:rPr>
              <a:t> et des </a:t>
            </a:r>
            <a:r>
              <a:rPr lang="en-US" b="1" dirty="0" err="1">
                <a:solidFill>
                  <a:schemeClr val="tx1"/>
                </a:solidFill>
                <a:latin typeface="Arial Black" pitchFamily="34" charset="0"/>
              </a:rPr>
              <a:t>formes</a:t>
            </a:r>
            <a:r>
              <a:rPr lang="en-US" b="1" dirty="0">
                <a:solidFill>
                  <a:schemeClr val="tx1"/>
                </a:solidFill>
                <a:latin typeface="Arial Black" pitchFamily="34" charset="0"/>
              </a:rPr>
              <a:t> sous </a:t>
            </a:r>
            <a:r>
              <a:rPr lang="en-US" b="1" dirty="0" err="1" smtClean="0">
                <a:solidFill>
                  <a:schemeClr val="tx1"/>
                </a:solidFill>
                <a:latin typeface="Arial Black" pitchFamily="34" charset="0"/>
              </a:rPr>
              <a:t>lesquelles</a:t>
            </a:r>
            <a:r>
              <a:rPr lang="en-US" b="1" dirty="0" smtClean="0">
                <a:solidFill>
                  <a:schemeClr val="tx1"/>
                </a:solidFill>
                <a:latin typeface="Arial Black" pitchFamily="34" charset="0"/>
              </a:rPr>
              <a:t>                   </a:t>
            </a:r>
            <a:r>
              <a:rPr lang="en-US" b="1" dirty="0">
                <a:solidFill>
                  <a:schemeClr val="tx1"/>
                </a:solidFill>
                <a:latin typeface="Arial Black" pitchFamily="34" charset="0"/>
              </a:rPr>
              <a:t>les </a:t>
            </a:r>
            <a:r>
              <a:rPr lang="en-US" b="1" dirty="0" err="1">
                <a:solidFill>
                  <a:schemeClr val="tx1"/>
                </a:solidFill>
                <a:latin typeface="Arial Black" pitchFamily="34" charset="0"/>
              </a:rPr>
              <a:t>médicaments</a:t>
            </a:r>
            <a:r>
              <a:rPr lang="en-US" b="1" dirty="0">
                <a:solidFill>
                  <a:schemeClr val="tx1"/>
                </a:solidFill>
                <a:latin typeface="Arial Black" pitchFamily="34" charset="0"/>
              </a:rPr>
              <a:t> </a:t>
            </a:r>
            <a:r>
              <a:rPr lang="en-US" b="1" dirty="0" err="1">
                <a:solidFill>
                  <a:schemeClr val="tx1"/>
                </a:solidFill>
                <a:latin typeface="Arial Black" pitchFamily="34" charset="0"/>
              </a:rPr>
              <a:t>sont</a:t>
            </a:r>
            <a:r>
              <a:rPr lang="en-US" b="1" dirty="0">
                <a:solidFill>
                  <a:schemeClr val="tx1"/>
                </a:solidFill>
                <a:latin typeface="Arial Black" pitchFamily="34" charset="0"/>
              </a:rPr>
              <a:t> </a:t>
            </a:r>
            <a:r>
              <a:rPr lang="en-US" b="1" dirty="0" err="1" smtClean="0">
                <a:solidFill>
                  <a:schemeClr val="tx1"/>
                </a:solidFill>
                <a:latin typeface="Arial Black" pitchFamily="34" charset="0"/>
              </a:rPr>
              <a:t>administrés</a:t>
            </a:r>
            <a:r>
              <a:rPr lang="en-US" b="1" dirty="0" smtClean="0">
                <a:solidFill>
                  <a:schemeClr val="tx1"/>
                </a:solidFill>
                <a:latin typeface="Arial Black" pitchFamily="34" charset="0"/>
              </a:rPr>
              <a:t> aux </a:t>
            </a:r>
            <a:r>
              <a:rPr lang="en-US" b="1" dirty="0" err="1" smtClean="0">
                <a:solidFill>
                  <a:schemeClr val="tx1"/>
                </a:solidFill>
                <a:latin typeface="Arial Black" pitchFamily="34" charset="0"/>
              </a:rPr>
              <a:t>malades</a:t>
            </a:r>
            <a:r>
              <a:rPr lang="en-US" b="1" dirty="0" smtClean="0">
                <a:solidFill>
                  <a:schemeClr val="tx1"/>
                </a:solidFill>
                <a:latin typeface="Arial Black" pitchFamily="34" charset="0"/>
              </a:rPr>
              <a:t>.</a:t>
            </a:r>
            <a:r>
              <a:rPr lang="en-US" b="1" dirty="0" smtClean="0">
                <a:solidFill>
                  <a:schemeClr val="tx1"/>
                </a:solidFill>
              </a:rPr>
              <a:t/>
            </a:r>
            <a:br>
              <a:rPr lang="en-US" b="1" dirty="0" smtClean="0">
                <a:solidFill>
                  <a:schemeClr val="tx1"/>
                </a:solidFill>
              </a:rPr>
            </a:br>
            <a:r>
              <a:rPr lang="en-US" b="1" dirty="0" smtClean="0">
                <a:solidFill>
                  <a:schemeClr val="tx1"/>
                </a:solidFill>
              </a:rPr>
              <a:t/>
            </a:r>
            <a:br>
              <a:rPr lang="en-US" b="1" dirty="0" smtClean="0">
                <a:solidFill>
                  <a:schemeClr val="tx1"/>
                </a:solidFill>
              </a:rPr>
            </a:br>
            <a:endParaRPr lang="en-US" b="1" dirty="0">
              <a:solidFill>
                <a:schemeClr val="tx1"/>
              </a:solidFill>
            </a:endParaRPr>
          </a:p>
        </p:txBody>
      </p:sp>
      <p:pic>
        <p:nvPicPr>
          <p:cNvPr id="5122" name="Picture 2" descr="C:\Documents and Settings\ghg\Bureau\9782224031428-pharmacie-galenique.jpg"/>
          <p:cNvPicPr>
            <a:picLocks noChangeAspect="1" noChangeArrowheads="1"/>
          </p:cNvPicPr>
          <p:nvPr/>
        </p:nvPicPr>
        <p:blipFill>
          <a:blip r:embed="rId2" cstate="print"/>
          <a:srcRect/>
          <a:stretch>
            <a:fillRect/>
          </a:stretch>
        </p:blipFill>
        <p:spPr bwMode="auto">
          <a:xfrm>
            <a:off x="357158" y="357166"/>
            <a:ext cx="3357586" cy="5214974"/>
          </a:xfrm>
          <a:prstGeom prst="rect">
            <a:avLst/>
          </a:prstGeom>
          <a:noFill/>
        </p:spPr>
      </p:pic>
    </p:spTree>
    <p:extLst>
      <p:ext uri="{BB962C8B-B14F-4D97-AF65-F5344CB8AC3E}">
        <p14:creationId xmlns:p14="http://schemas.microsoft.com/office/powerpoint/2010/main" val="645080093"/>
      </p:ext>
    </p:extLst>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640960" cy="6610746"/>
          </a:xfrm>
        </p:spPr>
        <p:txBody>
          <a:bodyPr>
            <a:normAutofit fontScale="90000"/>
          </a:bodyPr>
          <a:lstStyle/>
          <a:p>
            <a:r>
              <a:rPr lang="fr-FR" dirty="0" smtClean="0"/>
              <a:t> </a:t>
            </a:r>
            <a:r>
              <a:rPr lang="fr-FR" dirty="0" smtClean="0">
                <a:solidFill>
                  <a:schemeClr val="tx1"/>
                </a:solidFill>
                <a:latin typeface="Arial Black" pitchFamily="34" charset="0"/>
              </a:rPr>
              <a:t>Pour que </a:t>
            </a:r>
            <a:r>
              <a:rPr lang="fr-FR" dirty="0" smtClean="0">
                <a:solidFill>
                  <a:srgbClr val="FF0000"/>
                </a:solidFill>
                <a:latin typeface="Arial Black" pitchFamily="34" charset="0"/>
              </a:rPr>
              <a:t>le psychologue clinicien </a:t>
            </a:r>
            <a:r>
              <a:rPr lang="fr-FR" dirty="0" smtClean="0">
                <a:solidFill>
                  <a:schemeClr val="tx1"/>
                </a:solidFill>
                <a:latin typeface="Arial Black" pitchFamily="34" charset="0"/>
              </a:rPr>
              <a:t>puisse travailler efficacement, il faut qu’il soit formé parfaitement sur deux volets principaux : </a:t>
            </a:r>
            <a:br>
              <a:rPr lang="fr-FR" dirty="0" smtClean="0">
                <a:solidFill>
                  <a:schemeClr val="tx1"/>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dirty="0" smtClean="0">
                <a:solidFill>
                  <a:schemeClr val="tx1"/>
                </a:solidFill>
                <a:latin typeface="Arial Black" pitchFamily="34" charset="0"/>
              </a:rPr>
              <a:t>1- </a:t>
            </a:r>
            <a:r>
              <a:rPr lang="fr-FR" dirty="0" smtClean="0">
                <a:solidFill>
                  <a:srgbClr val="7030A0"/>
                </a:solidFill>
                <a:latin typeface="Arial Black" pitchFamily="34" charset="0"/>
              </a:rPr>
              <a:t>Une connaissance théorico-pratique sur </a:t>
            </a:r>
            <a:br>
              <a:rPr lang="fr-FR" dirty="0" smtClean="0">
                <a:solidFill>
                  <a:srgbClr val="7030A0"/>
                </a:solidFill>
                <a:latin typeface="Arial Black" pitchFamily="34" charset="0"/>
              </a:rPr>
            </a:br>
            <a:r>
              <a:rPr lang="fr-FR" dirty="0">
                <a:solidFill>
                  <a:srgbClr val="7030A0"/>
                </a:solidFill>
                <a:latin typeface="Arial Black" pitchFamily="34" charset="0"/>
              </a:rPr>
              <a:t> </a:t>
            </a:r>
            <a:r>
              <a:rPr lang="fr-FR" dirty="0" smtClean="0">
                <a:solidFill>
                  <a:srgbClr val="7030A0"/>
                </a:solidFill>
                <a:latin typeface="Arial Black" pitchFamily="34" charset="0"/>
              </a:rPr>
              <a:t>   les thérapies cognitives et </a:t>
            </a:r>
            <a:br>
              <a:rPr lang="fr-FR" dirty="0" smtClean="0">
                <a:solidFill>
                  <a:srgbClr val="7030A0"/>
                </a:solidFill>
                <a:latin typeface="Arial Black" pitchFamily="34" charset="0"/>
              </a:rPr>
            </a:br>
            <a:r>
              <a:rPr lang="fr-FR" dirty="0">
                <a:solidFill>
                  <a:srgbClr val="7030A0"/>
                </a:solidFill>
                <a:latin typeface="Arial Black" pitchFamily="34" charset="0"/>
              </a:rPr>
              <a:t> </a:t>
            </a:r>
            <a:r>
              <a:rPr lang="fr-FR" dirty="0" smtClean="0">
                <a:solidFill>
                  <a:srgbClr val="7030A0"/>
                </a:solidFill>
                <a:latin typeface="Arial Black" pitchFamily="34" charset="0"/>
              </a:rPr>
              <a:t>   comportementales, la thérapies </a:t>
            </a:r>
            <a:br>
              <a:rPr lang="fr-FR" dirty="0" smtClean="0">
                <a:solidFill>
                  <a:srgbClr val="7030A0"/>
                </a:solidFill>
                <a:latin typeface="Arial Black" pitchFamily="34" charset="0"/>
              </a:rPr>
            </a:br>
            <a:r>
              <a:rPr lang="fr-FR" dirty="0">
                <a:solidFill>
                  <a:srgbClr val="7030A0"/>
                </a:solidFill>
                <a:latin typeface="Arial Black" pitchFamily="34" charset="0"/>
              </a:rPr>
              <a:t> </a:t>
            </a:r>
            <a:r>
              <a:rPr lang="fr-FR" dirty="0" smtClean="0">
                <a:solidFill>
                  <a:srgbClr val="7030A0"/>
                </a:solidFill>
                <a:latin typeface="Arial Black" pitchFamily="34" charset="0"/>
              </a:rPr>
              <a:t>   Interpersonnelles, la thérapie systémique, </a:t>
            </a:r>
            <a:br>
              <a:rPr lang="fr-FR" dirty="0" smtClean="0">
                <a:solidFill>
                  <a:srgbClr val="7030A0"/>
                </a:solidFill>
                <a:latin typeface="Arial Black" pitchFamily="34" charset="0"/>
              </a:rPr>
            </a:br>
            <a:r>
              <a:rPr lang="fr-FR" dirty="0">
                <a:solidFill>
                  <a:srgbClr val="7030A0"/>
                </a:solidFill>
                <a:latin typeface="Arial Black" pitchFamily="34" charset="0"/>
              </a:rPr>
              <a:t> </a:t>
            </a:r>
            <a:r>
              <a:rPr lang="fr-FR" dirty="0" smtClean="0">
                <a:solidFill>
                  <a:srgbClr val="7030A0"/>
                </a:solidFill>
                <a:latin typeface="Arial Black" pitchFamily="34" charset="0"/>
              </a:rPr>
              <a:t>   les thérapies de médiation, le </a:t>
            </a:r>
            <a:br>
              <a:rPr lang="fr-FR" dirty="0" smtClean="0">
                <a:solidFill>
                  <a:srgbClr val="7030A0"/>
                </a:solidFill>
                <a:latin typeface="Arial Black" pitchFamily="34" charset="0"/>
              </a:rPr>
            </a:br>
            <a:r>
              <a:rPr lang="fr-FR" dirty="0">
                <a:solidFill>
                  <a:srgbClr val="7030A0"/>
                </a:solidFill>
                <a:latin typeface="Arial Black" pitchFamily="34" charset="0"/>
              </a:rPr>
              <a:t> </a:t>
            </a:r>
            <a:r>
              <a:rPr lang="fr-FR" dirty="0" smtClean="0">
                <a:solidFill>
                  <a:srgbClr val="7030A0"/>
                </a:solidFill>
                <a:latin typeface="Arial Black" pitchFamily="34" charset="0"/>
              </a:rPr>
              <a:t>   neurobiofeedback...etc.</a:t>
            </a:r>
            <a:br>
              <a:rPr lang="fr-FR" dirty="0" smtClean="0">
                <a:solidFill>
                  <a:srgbClr val="7030A0"/>
                </a:solidFill>
                <a:latin typeface="Arial Black" pitchFamily="34" charset="0"/>
              </a:rPr>
            </a:br>
            <a:r>
              <a:rPr lang="fr-FR" dirty="0" smtClean="0">
                <a:solidFill>
                  <a:srgbClr val="FF0000"/>
                </a:solidFill>
                <a:latin typeface="Arial Black" pitchFamily="34" charset="0"/>
              </a:rPr>
              <a:t/>
            </a:r>
            <a:br>
              <a:rPr lang="fr-FR" dirty="0" smtClean="0">
                <a:solidFill>
                  <a:srgbClr val="FF0000"/>
                </a:solidFill>
                <a:latin typeface="Arial Black" pitchFamily="34" charset="0"/>
              </a:rPr>
            </a:br>
            <a:r>
              <a:rPr lang="fr-FR" dirty="0" smtClean="0">
                <a:solidFill>
                  <a:schemeClr val="tx1"/>
                </a:solidFill>
                <a:latin typeface="Arial Black" pitchFamily="34" charset="0"/>
              </a:rPr>
              <a:t>2-</a:t>
            </a:r>
            <a:r>
              <a:rPr lang="fr-FR" dirty="0" smtClean="0">
                <a:solidFill>
                  <a:srgbClr val="FF0000"/>
                </a:solidFill>
                <a:latin typeface="Arial Black" pitchFamily="34" charset="0"/>
              </a:rPr>
              <a:t> </a:t>
            </a:r>
            <a:r>
              <a:rPr lang="fr-FR" dirty="0" smtClean="0">
                <a:solidFill>
                  <a:srgbClr val="0070C0"/>
                </a:solidFill>
                <a:latin typeface="Arial Black" pitchFamily="34" charset="0"/>
              </a:rPr>
              <a:t>Une formation de qualité sur les </a:t>
            </a:r>
            <a:br>
              <a:rPr lang="fr-FR" dirty="0" smtClean="0">
                <a:solidFill>
                  <a:srgbClr val="0070C0"/>
                </a:solidFill>
                <a:latin typeface="Arial Black" pitchFamily="34" charset="0"/>
              </a:rPr>
            </a:br>
            <a:r>
              <a:rPr lang="fr-FR" dirty="0">
                <a:solidFill>
                  <a:srgbClr val="0070C0"/>
                </a:solidFill>
                <a:latin typeface="Arial Black" pitchFamily="34" charset="0"/>
              </a:rPr>
              <a:t> </a:t>
            </a:r>
            <a:r>
              <a:rPr lang="fr-FR" dirty="0" smtClean="0">
                <a:solidFill>
                  <a:srgbClr val="0070C0"/>
                </a:solidFill>
                <a:latin typeface="Arial Black" pitchFamily="34" charset="0"/>
              </a:rPr>
              <a:t>   indications et les contre-indications des </a:t>
            </a:r>
            <a:br>
              <a:rPr lang="fr-FR" dirty="0" smtClean="0">
                <a:solidFill>
                  <a:srgbClr val="0070C0"/>
                </a:solidFill>
                <a:latin typeface="Arial Black" pitchFamily="34" charset="0"/>
              </a:rPr>
            </a:br>
            <a:r>
              <a:rPr lang="fr-FR" dirty="0">
                <a:solidFill>
                  <a:srgbClr val="0070C0"/>
                </a:solidFill>
                <a:latin typeface="Arial Black" pitchFamily="34" charset="0"/>
              </a:rPr>
              <a:t> </a:t>
            </a:r>
            <a:r>
              <a:rPr lang="fr-FR" dirty="0" smtClean="0">
                <a:solidFill>
                  <a:srgbClr val="0070C0"/>
                </a:solidFill>
                <a:latin typeface="Arial Black" pitchFamily="34" charset="0"/>
              </a:rPr>
              <a:t>   médicaments psychotropes destinés aux </a:t>
            </a:r>
            <a:br>
              <a:rPr lang="fr-FR" dirty="0" smtClean="0">
                <a:solidFill>
                  <a:srgbClr val="0070C0"/>
                </a:solidFill>
                <a:latin typeface="Arial Black" pitchFamily="34" charset="0"/>
              </a:rPr>
            </a:br>
            <a:r>
              <a:rPr lang="fr-FR" dirty="0">
                <a:solidFill>
                  <a:srgbClr val="0070C0"/>
                </a:solidFill>
                <a:latin typeface="Arial Black" pitchFamily="34" charset="0"/>
              </a:rPr>
              <a:t> </a:t>
            </a:r>
            <a:r>
              <a:rPr lang="fr-FR" dirty="0" smtClean="0">
                <a:solidFill>
                  <a:srgbClr val="0070C0"/>
                </a:solidFill>
                <a:latin typeface="Arial Black" pitchFamily="34" charset="0"/>
              </a:rPr>
              <a:t>   malades mentaux. </a:t>
            </a:r>
            <a:endParaRPr lang="fr-FR" dirty="0">
              <a:solidFill>
                <a:srgbClr val="0070C0"/>
              </a:solidFill>
              <a:latin typeface="Arial Black" pitchFamily="34" charset="0"/>
            </a:endParaRPr>
          </a:p>
        </p:txBody>
      </p:sp>
    </p:spTree>
    <p:extLst>
      <p:ext uri="{BB962C8B-B14F-4D97-AF65-F5344CB8AC3E}">
        <p14:creationId xmlns:p14="http://schemas.microsoft.com/office/powerpoint/2010/main" val="4114246380"/>
      </p:ext>
    </p:extLst>
  </p:cSld>
  <p:clrMapOvr>
    <a:masterClrMapping/>
  </p:clrMapOvr>
  <p:transition>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35896" y="303999"/>
            <a:ext cx="5145246" cy="6369072"/>
          </a:xfrm>
          <a:ln w="76200">
            <a:solidFill>
              <a:srgbClr val="00B050"/>
            </a:solidFill>
          </a:ln>
        </p:spPr>
        <p:style>
          <a:lnRef idx="2">
            <a:schemeClr val="accent3"/>
          </a:lnRef>
          <a:fillRef idx="1">
            <a:schemeClr val="lt1"/>
          </a:fillRef>
          <a:effectRef idx="0">
            <a:schemeClr val="accent3"/>
          </a:effectRef>
          <a:fontRef idx="minor">
            <a:schemeClr val="dk1"/>
          </a:fontRef>
        </p:style>
        <p:txBody>
          <a:bodyPr>
            <a:normAutofit/>
          </a:bodyPr>
          <a:lstStyle/>
          <a:p>
            <a:pPr algn="ctr"/>
            <a:r>
              <a:rPr lang="en-US" sz="2800" b="1" u="sng" dirty="0">
                <a:solidFill>
                  <a:srgbClr val="FF0000"/>
                </a:solidFill>
                <a:latin typeface="Arial Black" pitchFamily="34" charset="0"/>
              </a:rPr>
              <a:t>C</a:t>
            </a:r>
            <a:r>
              <a:rPr lang="en-US" sz="2800" b="1" u="sng" dirty="0" smtClean="0">
                <a:solidFill>
                  <a:srgbClr val="FF0000"/>
                </a:solidFill>
                <a:latin typeface="Arial Black" pitchFamily="34" charset="0"/>
              </a:rPr>
              <a:t>/ La PARAPHARMACIE </a:t>
            </a:r>
            <a:r>
              <a:rPr lang="en-US" sz="2800" b="1" dirty="0" smtClean="0">
                <a:solidFill>
                  <a:srgbClr val="FF0000"/>
                </a:solidFill>
                <a:latin typeface="Arial Black" pitchFamily="34" charset="0"/>
              </a:rPr>
              <a:t>: </a:t>
            </a:r>
            <a:r>
              <a:rPr lang="en-US" sz="2800" b="1" dirty="0" smtClean="0">
                <a:solidFill>
                  <a:schemeClr val="tx1"/>
                </a:solidFill>
                <a:latin typeface="Arial Black" pitchFamily="34" charset="0"/>
              </a:rPr>
              <a:t>Ensemble </a:t>
            </a:r>
            <a:r>
              <a:rPr lang="en-US" sz="2800" b="1" dirty="0">
                <a:solidFill>
                  <a:schemeClr val="tx1"/>
                </a:solidFill>
                <a:latin typeface="Arial Black" pitchFamily="34" charset="0"/>
              </a:rPr>
              <a:t>des articles </a:t>
            </a:r>
            <a:r>
              <a:rPr lang="en-US" sz="2800" b="1" dirty="0" err="1">
                <a:solidFill>
                  <a:schemeClr val="tx1"/>
                </a:solidFill>
                <a:latin typeface="Arial Black" pitchFamily="34" charset="0"/>
              </a:rPr>
              <a:t>vendus</a:t>
            </a:r>
            <a:r>
              <a:rPr lang="en-US" sz="2800" b="1" dirty="0">
                <a:solidFill>
                  <a:schemeClr val="tx1"/>
                </a:solidFill>
                <a:latin typeface="Arial Black" pitchFamily="34" charset="0"/>
              </a:rPr>
              <a:t> en </a:t>
            </a:r>
            <a:r>
              <a:rPr lang="en-US" sz="2800" b="1" dirty="0" err="1">
                <a:solidFill>
                  <a:schemeClr val="tx1"/>
                </a:solidFill>
                <a:latin typeface="Arial Black" pitchFamily="34" charset="0"/>
              </a:rPr>
              <a:t>pharmacie</a:t>
            </a:r>
            <a:r>
              <a:rPr lang="en-US" sz="2800" b="1" dirty="0">
                <a:solidFill>
                  <a:schemeClr val="tx1"/>
                </a:solidFill>
                <a:latin typeface="Arial Black" pitchFamily="34" charset="0"/>
              </a:rPr>
              <a:t> </a:t>
            </a:r>
            <a:r>
              <a:rPr lang="en-US" sz="2800" b="1" dirty="0" smtClean="0">
                <a:solidFill>
                  <a:schemeClr val="tx1"/>
                </a:solidFill>
                <a:latin typeface="Arial Black" pitchFamily="34" charset="0"/>
              </a:rPr>
              <a:t>       à </a:t>
            </a:r>
            <a:r>
              <a:rPr lang="en-US" sz="2800" b="1" dirty="0" err="1">
                <a:solidFill>
                  <a:schemeClr val="tx1"/>
                </a:solidFill>
                <a:latin typeface="Arial Black" pitchFamily="34" charset="0"/>
              </a:rPr>
              <a:t>l'exclusion</a:t>
            </a:r>
            <a:r>
              <a:rPr lang="en-US" sz="2800" b="1" dirty="0">
                <a:solidFill>
                  <a:schemeClr val="tx1"/>
                </a:solidFill>
                <a:latin typeface="Arial Black" pitchFamily="34" charset="0"/>
              </a:rPr>
              <a:t> des </a:t>
            </a:r>
            <a:r>
              <a:rPr lang="en-US" sz="2800" b="1" dirty="0" err="1">
                <a:solidFill>
                  <a:schemeClr val="tx1"/>
                </a:solidFill>
                <a:latin typeface="Arial Black" pitchFamily="34" charset="0"/>
              </a:rPr>
              <a:t>médicaments</a:t>
            </a:r>
            <a:r>
              <a:rPr lang="en-US" sz="2800" b="1" dirty="0">
                <a:solidFill>
                  <a:schemeClr val="tx1"/>
                </a:solidFill>
                <a:latin typeface="Arial Black" pitchFamily="34" charset="0"/>
              </a:rPr>
              <a:t> et des </a:t>
            </a:r>
            <a:r>
              <a:rPr lang="en-US" sz="2800" b="1" dirty="0" err="1">
                <a:solidFill>
                  <a:schemeClr val="tx1"/>
                </a:solidFill>
                <a:latin typeface="Arial Black" pitchFamily="34" charset="0"/>
              </a:rPr>
              <a:t>autres</a:t>
            </a:r>
            <a:r>
              <a:rPr lang="en-US" sz="2800" b="1" dirty="0">
                <a:solidFill>
                  <a:schemeClr val="tx1"/>
                </a:solidFill>
                <a:latin typeface="Arial Black" pitchFamily="34" charset="0"/>
              </a:rPr>
              <a:t> </a:t>
            </a:r>
            <a:r>
              <a:rPr lang="en-US" sz="2800" b="1" dirty="0" err="1">
                <a:solidFill>
                  <a:schemeClr val="tx1"/>
                </a:solidFill>
                <a:latin typeface="Arial Black" pitchFamily="34" charset="0"/>
              </a:rPr>
              <a:t>produits</a:t>
            </a:r>
            <a:r>
              <a:rPr lang="en-US" sz="2800" b="1" dirty="0">
                <a:solidFill>
                  <a:schemeClr val="tx1"/>
                </a:solidFill>
                <a:latin typeface="Arial Black" pitchFamily="34" charset="0"/>
              </a:rPr>
              <a:t> </a:t>
            </a:r>
            <a:r>
              <a:rPr lang="en-US" sz="2800" b="1" dirty="0" err="1">
                <a:solidFill>
                  <a:schemeClr val="tx1"/>
                </a:solidFill>
                <a:latin typeface="Arial Black" pitchFamily="34" charset="0"/>
              </a:rPr>
              <a:t>spécifiquement</a:t>
            </a:r>
            <a:r>
              <a:rPr lang="en-US" sz="2800" b="1" dirty="0">
                <a:solidFill>
                  <a:schemeClr val="tx1"/>
                </a:solidFill>
                <a:latin typeface="Arial Black" pitchFamily="34" charset="0"/>
              </a:rPr>
              <a:t> </a:t>
            </a:r>
            <a:r>
              <a:rPr lang="en-US" sz="2800" b="1" dirty="0" smtClean="0">
                <a:solidFill>
                  <a:schemeClr val="tx1"/>
                </a:solidFill>
                <a:latin typeface="Arial Black" pitchFamily="34" charset="0"/>
              </a:rPr>
              <a:t>du </a:t>
            </a:r>
            <a:r>
              <a:rPr lang="en-US" sz="2800" b="1" dirty="0" err="1">
                <a:solidFill>
                  <a:schemeClr val="tx1"/>
                </a:solidFill>
                <a:latin typeface="Arial Black" pitchFamily="34" charset="0"/>
              </a:rPr>
              <a:t>ressort</a:t>
            </a:r>
            <a:r>
              <a:rPr lang="en-US" sz="2800" b="1" dirty="0">
                <a:solidFill>
                  <a:schemeClr val="tx1"/>
                </a:solidFill>
                <a:latin typeface="Arial Black" pitchFamily="34" charset="0"/>
              </a:rPr>
              <a:t> du </a:t>
            </a:r>
            <a:r>
              <a:rPr lang="en-US" sz="2800" b="1" dirty="0" err="1" smtClean="0">
                <a:solidFill>
                  <a:schemeClr val="tx1"/>
                </a:solidFill>
                <a:latin typeface="Arial Black" pitchFamily="34" charset="0"/>
              </a:rPr>
              <a:t>pharmacien</a:t>
            </a:r>
            <a:r>
              <a:rPr lang="en-US" sz="2800" b="1" dirty="0" smtClean="0">
                <a:solidFill>
                  <a:schemeClr val="tx1"/>
                </a:solidFill>
                <a:latin typeface="Arial Black" pitchFamily="34" charset="0"/>
              </a:rPr>
              <a:t> : (ex: maquillage,</a:t>
            </a:r>
            <a:r>
              <a:rPr lang="en-US" sz="2800" b="1" i="1" dirty="0" smtClean="0">
                <a:solidFill>
                  <a:schemeClr val="tx1"/>
                </a:solidFill>
                <a:latin typeface="Arial Black" pitchFamily="34" charset="0"/>
              </a:rPr>
              <a:t> crème </a:t>
            </a:r>
            <a:r>
              <a:rPr lang="en-US" sz="2800" b="1" i="1" dirty="0" err="1" smtClean="0">
                <a:solidFill>
                  <a:schemeClr val="tx1"/>
                </a:solidFill>
                <a:latin typeface="Arial Black" pitchFamily="34" charset="0"/>
              </a:rPr>
              <a:t>solaire</a:t>
            </a:r>
            <a:r>
              <a:rPr lang="en-US" sz="2800" b="1" i="1" dirty="0" smtClean="0">
                <a:solidFill>
                  <a:schemeClr val="tx1"/>
                </a:solidFill>
                <a:latin typeface="Arial Black" pitchFamily="34" charset="0"/>
              </a:rPr>
              <a:t>, </a:t>
            </a:r>
            <a:r>
              <a:rPr lang="en-US" sz="2800" b="1" i="1" dirty="0">
                <a:solidFill>
                  <a:schemeClr val="tx1"/>
                </a:solidFill>
                <a:latin typeface="Arial Black" pitchFamily="34" charset="0"/>
              </a:rPr>
              <a:t>purées </a:t>
            </a:r>
            <a:r>
              <a:rPr lang="en-US" sz="2800" b="1" i="1" dirty="0" err="1">
                <a:solidFill>
                  <a:schemeClr val="tx1"/>
                </a:solidFill>
                <a:latin typeface="Arial Black" pitchFamily="34" charset="0"/>
              </a:rPr>
              <a:t>amaigrissantes</a:t>
            </a:r>
            <a:r>
              <a:rPr lang="en-US" sz="2800" b="1" i="1" dirty="0">
                <a:solidFill>
                  <a:schemeClr val="tx1"/>
                </a:solidFill>
                <a:latin typeface="Arial Black" pitchFamily="34" charset="0"/>
              </a:rPr>
              <a:t>, </a:t>
            </a:r>
            <a:r>
              <a:rPr lang="en-US" sz="2800" b="1" i="1" dirty="0" smtClean="0">
                <a:solidFill>
                  <a:schemeClr val="tx1"/>
                </a:solidFill>
                <a:latin typeface="Arial Black" pitchFamily="34" charset="0"/>
              </a:rPr>
              <a:t/>
            </a:r>
            <a:br>
              <a:rPr lang="en-US" sz="2800" b="1" i="1" dirty="0" smtClean="0">
                <a:solidFill>
                  <a:schemeClr val="tx1"/>
                </a:solidFill>
                <a:latin typeface="Arial Black" pitchFamily="34" charset="0"/>
              </a:rPr>
            </a:br>
            <a:r>
              <a:rPr lang="en-US" sz="2800" b="1" i="1" dirty="0" err="1" smtClean="0">
                <a:solidFill>
                  <a:schemeClr val="tx1"/>
                </a:solidFill>
                <a:latin typeface="Arial Black" pitchFamily="34" charset="0"/>
              </a:rPr>
              <a:t>pèse-personne</a:t>
            </a:r>
            <a:r>
              <a:rPr lang="en-US" sz="2800" b="1" i="1" dirty="0" smtClean="0">
                <a:solidFill>
                  <a:schemeClr val="tx1"/>
                </a:solidFill>
                <a:latin typeface="Arial Black" pitchFamily="34" charset="0"/>
              </a:rPr>
              <a:t>… etc .</a:t>
            </a:r>
            <a:endParaRPr lang="en-US" sz="2800" b="1" dirty="0">
              <a:solidFill>
                <a:schemeClr val="tx1"/>
              </a:solidFill>
              <a:latin typeface="Arial Black" pitchFamily="34" charset="0"/>
            </a:endParaRPr>
          </a:p>
        </p:txBody>
      </p:sp>
      <p:pic>
        <p:nvPicPr>
          <p:cNvPr id="6146" name="Picture 2" descr="C:\Documents and Settings\ghg\Bureau\475x291c_tanguy-cosmetiques-3.jpg"/>
          <p:cNvPicPr>
            <a:picLocks noChangeAspect="1" noChangeArrowheads="1"/>
          </p:cNvPicPr>
          <p:nvPr/>
        </p:nvPicPr>
        <p:blipFill>
          <a:blip r:embed="rId2" cstate="print"/>
          <a:srcRect/>
          <a:stretch>
            <a:fillRect/>
          </a:stretch>
        </p:blipFill>
        <p:spPr bwMode="auto">
          <a:xfrm rot="20851801">
            <a:off x="377043" y="1277805"/>
            <a:ext cx="3796821" cy="4421461"/>
          </a:xfrm>
          <a:prstGeom prst="rect">
            <a:avLst/>
          </a:prstGeom>
          <a:noFill/>
          <a:ln w="76200">
            <a:solidFill>
              <a:srgbClr val="FF0000"/>
            </a:solidFill>
          </a:ln>
          <a:scene3d>
            <a:camera prst="perspectiveContrastingRightFacing"/>
            <a:lightRig rig="threePt" dir="t"/>
          </a:scene3d>
        </p:spPr>
      </p:pic>
    </p:spTree>
    <p:extLst>
      <p:ext uri="{BB962C8B-B14F-4D97-AF65-F5344CB8AC3E}">
        <p14:creationId xmlns:p14="http://schemas.microsoft.com/office/powerpoint/2010/main" val="327806498"/>
      </p:ext>
    </p:extLst>
  </p:cSld>
  <p:clrMapOvr>
    <a:masterClrMapping/>
  </p:clrMapOvr>
  <p:transition>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060848"/>
            <a:ext cx="8640960" cy="2304256"/>
          </a:xfrm>
          <a:scene3d>
            <a:camera prst="isometricOffAxis1Right"/>
            <a:lightRig rig="threePt" dir="t"/>
          </a:scene3d>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fr-FR" dirty="0" smtClean="0"/>
              <a:t>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smtClean="0"/>
              <a:t/>
            </a:r>
            <a:br>
              <a:rPr lang="fr-FR" dirty="0" smtClean="0"/>
            </a:br>
            <a:r>
              <a:rPr lang="fr-FR" dirty="0"/>
              <a:t/>
            </a:r>
            <a:br>
              <a:rPr lang="fr-FR" dirty="0"/>
            </a:br>
            <a:r>
              <a:rPr lang="fr-FR" dirty="0"/>
              <a:t/>
            </a:r>
            <a:br>
              <a:rPr lang="fr-FR" dirty="0"/>
            </a:br>
            <a:r>
              <a:rPr lang="fr-FR" dirty="0" smtClean="0"/>
              <a:t/>
            </a:r>
            <a:br>
              <a:rPr lang="fr-FR" dirty="0" smtClean="0"/>
            </a:br>
            <a:r>
              <a:rPr lang="fr-FR" sz="4400" dirty="0"/>
              <a:t/>
            </a:r>
            <a:br>
              <a:rPr lang="fr-FR" sz="4400" dirty="0"/>
            </a:br>
            <a:r>
              <a:rPr lang="fr-FR" sz="4400" dirty="0" smtClean="0"/>
              <a:t/>
            </a:r>
            <a:br>
              <a:rPr lang="fr-FR" sz="4400" dirty="0" smtClean="0"/>
            </a:br>
            <a:r>
              <a:rPr lang="fr-FR" sz="4400" dirty="0">
                <a:latin typeface="Arial Black" pitchFamily="34" charset="0"/>
              </a:rPr>
              <a:t/>
            </a:r>
            <a:br>
              <a:rPr lang="fr-FR" sz="4400" dirty="0">
                <a:latin typeface="Arial Black" pitchFamily="34" charset="0"/>
              </a:rPr>
            </a:br>
            <a:r>
              <a:rPr lang="fr-FR" sz="4400" dirty="0" smtClean="0">
                <a:latin typeface="Arial Black" pitchFamily="34" charset="0"/>
              </a:rPr>
              <a:t>IV- </a:t>
            </a:r>
            <a:r>
              <a:rPr lang="fr-FR" sz="4400" b="1" dirty="0" smtClean="0">
                <a:solidFill>
                  <a:schemeClr val="bg1"/>
                </a:solidFill>
                <a:latin typeface="Arial Black" pitchFamily="34" charset="0"/>
              </a:rPr>
              <a:t>QU’EST-CE QUE LA PHARMACOLOGIE ?</a:t>
            </a:r>
            <a:r>
              <a:rPr lang="fr-FR" sz="4400" b="1" dirty="0">
                <a:solidFill>
                  <a:schemeClr val="bg1"/>
                </a:solidFill>
                <a:latin typeface="Arial Black" pitchFamily="34" charset="0"/>
              </a:rPr>
              <a:t/>
            </a:r>
            <a:br>
              <a:rPr lang="fr-FR" sz="4400" b="1" dirty="0">
                <a:solidFill>
                  <a:schemeClr val="bg1"/>
                </a:solidFill>
                <a:latin typeface="Arial Black" pitchFamily="34" charset="0"/>
              </a:rPr>
            </a:br>
            <a:endParaRPr lang="fr-FR" sz="4400" b="1" dirty="0">
              <a:solidFill>
                <a:schemeClr val="bg1"/>
              </a:solidFill>
              <a:latin typeface="Arial Black" pitchFamily="34" charset="0"/>
            </a:endParaRPr>
          </a:p>
        </p:txBody>
      </p:sp>
    </p:spTree>
    <p:extLst>
      <p:ext uri="{BB962C8B-B14F-4D97-AF65-F5344CB8AC3E}">
        <p14:creationId xmlns:p14="http://schemas.microsoft.com/office/powerpoint/2010/main" val="437980244"/>
      </p:ext>
    </p:extLst>
  </p:cSld>
  <p:clrMapOvr>
    <a:masterClrMapping/>
  </p:clrMapOvr>
  <p:transition>
    <p:newsfla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8391306" cy="6309420"/>
          </a:xfrm>
          <a:prstGeom prst="rect">
            <a:avLst/>
          </a:prstGeom>
        </p:spPr>
        <p:txBody>
          <a:bodyPr wrap="square">
            <a:spAutoFit/>
          </a:bodyPr>
          <a:lstStyle/>
          <a:p>
            <a:r>
              <a:rPr lang="fr-FR" sz="3600" b="1" u="sng" dirty="0" smtClean="0">
                <a:solidFill>
                  <a:srgbClr val="FF0000"/>
                </a:solidFill>
                <a:latin typeface="Arial Black" pitchFamily="34" charset="0"/>
              </a:rPr>
              <a:t>LA</a:t>
            </a:r>
            <a:r>
              <a:rPr lang="fr-FR" sz="3600" b="1" dirty="0" smtClean="0">
                <a:solidFill>
                  <a:srgbClr val="FF0000"/>
                </a:solidFill>
                <a:latin typeface="Arial Black" pitchFamily="34" charset="0"/>
              </a:rPr>
              <a:t> </a:t>
            </a:r>
            <a:r>
              <a:rPr lang="fr-FR" sz="3600" b="1" u="sng" dirty="0" smtClean="0">
                <a:solidFill>
                  <a:srgbClr val="FF0000"/>
                </a:solidFill>
                <a:latin typeface="Arial Black" pitchFamily="34" charset="0"/>
              </a:rPr>
              <a:t>PHARMACOLOGIE : </a:t>
            </a:r>
          </a:p>
          <a:p>
            <a:r>
              <a:rPr lang="fr-FR" sz="2800" b="1" dirty="0" smtClean="0">
                <a:solidFill>
                  <a:prstClr val="black"/>
                </a:solidFill>
                <a:latin typeface="Arial Black" pitchFamily="34" charset="0"/>
              </a:rPr>
              <a:t>Étudie l’ensemble des connaissances scientifiques sur l’action biochimique des médicaments dans l’organisme humain et ou animal. Elle a aussi pour objet d’études :  </a:t>
            </a:r>
          </a:p>
          <a:p>
            <a:r>
              <a:rPr lang="fr-FR" sz="3200" b="1" dirty="0" smtClean="0">
                <a:solidFill>
                  <a:srgbClr val="7030A0"/>
                </a:solidFill>
                <a:latin typeface="Arial Black" pitchFamily="34" charset="0"/>
              </a:rPr>
              <a:t>° </a:t>
            </a:r>
            <a:r>
              <a:rPr lang="fr-FR" sz="2800" b="1" dirty="0" smtClean="0">
                <a:solidFill>
                  <a:srgbClr val="7030A0"/>
                </a:solidFill>
                <a:latin typeface="Arial Black" pitchFamily="34" charset="0"/>
              </a:rPr>
              <a:t>Propriétés du médicament.</a:t>
            </a:r>
            <a:br>
              <a:rPr lang="fr-FR" sz="2800" b="1" dirty="0" smtClean="0">
                <a:solidFill>
                  <a:srgbClr val="7030A0"/>
                </a:solidFill>
                <a:latin typeface="Arial Black" pitchFamily="34" charset="0"/>
              </a:rPr>
            </a:br>
            <a:r>
              <a:rPr lang="fr-FR" sz="2800" b="1" dirty="0" smtClean="0">
                <a:solidFill>
                  <a:srgbClr val="7030A0"/>
                </a:solidFill>
                <a:latin typeface="Arial Black" pitchFamily="34" charset="0"/>
              </a:rPr>
              <a:t>° Mécanismes d’action du médicament.</a:t>
            </a:r>
            <a:br>
              <a:rPr lang="fr-FR" sz="2800" b="1" dirty="0" smtClean="0">
                <a:solidFill>
                  <a:srgbClr val="7030A0"/>
                </a:solidFill>
                <a:latin typeface="Arial Black" pitchFamily="34" charset="0"/>
              </a:rPr>
            </a:br>
            <a:r>
              <a:rPr lang="fr-FR" sz="2800" b="1" dirty="0" smtClean="0">
                <a:solidFill>
                  <a:srgbClr val="7030A0"/>
                </a:solidFill>
                <a:latin typeface="Arial Black" pitchFamily="34" charset="0"/>
              </a:rPr>
              <a:t>° Le sort du médicament dans </a:t>
            </a:r>
          </a:p>
          <a:p>
            <a:r>
              <a:rPr lang="fr-FR" sz="2800" b="1" dirty="0">
                <a:solidFill>
                  <a:srgbClr val="7030A0"/>
                </a:solidFill>
                <a:latin typeface="Arial Black" pitchFamily="34" charset="0"/>
              </a:rPr>
              <a:t> </a:t>
            </a:r>
            <a:r>
              <a:rPr lang="fr-FR" sz="2800" b="1" dirty="0" smtClean="0">
                <a:solidFill>
                  <a:srgbClr val="7030A0"/>
                </a:solidFill>
                <a:latin typeface="Arial Black" pitchFamily="34" charset="0"/>
              </a:rPr>
              <a:t>  l’organisme.</a:t>
            </a:r>
            <a:br>
              <a:rPr lang="fr-FR" sz="2800" b="1" dirty="0" smtClean="0">
                <a:solidFill>
                  <a:srgbClr val="7030A0"/>
                </a:solidFill>
                <a:latin typeface="Arial Black" pitchFamily="34" charset="0"/>
              </a:rPr>
            </a:br>
            <a:r>
              <a:rPr lang="fr-FR" sz="2800" b="1" dirty="0" smtClean="0">
                <a:solidFill>
                  <a:srgbClr val="7030A0"/>
                </a:solidFill>
                <a:latin typeface="Arial Black" pitchFamily="34" charset="0"/>
              </a:rPr>
              <a:t>° Les applications thérapeutiques.</a:t>
            </a:r>
            <a:br>
              <a:rPr lang="fr-FR" sz="2800" b="1" dirty="0" smtClean="0">
                <a:solidFill>
                  <a:srgbClr val="7030A0"/>
                </a:solidFill>
                <a:latin typeface="Arial Black" pitchFamily="34" charset="0"/>
              </a:rPr>
            </a:br>
            <a:r>
              <a:rPr lang="fr-FR" sz="2800" b="1" dirty="0" smtClean="0">
                <a:solidFill>
                  <a:srgbClr val="7030A0"/>
                </a:solidFill>
                <a:latin typeface="Arial Black" pitchFamily="34" charset="0"/>
              </a:rPr>
              <a:t>° Les effets indésirables.</a:t>
            </a:r>
            <a:br>
              <a:rPr lang="fr-FR" sz="2800" b="1" dirty="0" smtClean="0">
                <a:solidFill>
                  <a:srgbClr val="7030A0"/>
                </a:solidFill>
                <a:latin typeface="Arial Black" pitchFamily="34" charset="0"/>
              </a:rPr>
            </a:br>
            <a:r>
              <a:rPr lang="fr-FR" sz="2800" b="1" dirty="0" smtClean="0">
                <a:solidFill>
                  <a:srgbClr val="7030A0"/>
                </a:solidFill>
                <a:latin typeface="Arial Black" pitchFamily="34" charset="0"/>
              </a:rPr>
              <a:t>° Les indications et les contre-  </a:t>
            </a:r>
          </a:p>
          <a:p>
            <a:r>
              <a:rPr lang="fr-FR" sz="2800" b="1" dirty="0" smtClean="0">
                <a:solidFill>
                  <a:srgbClr val="7030A0"/>
                </a:solidFill>
                <a:latin typeface="Arial Black" pitchFamily="34" charset="0"/>
              </a:rPr>
              <a:t>   indications.</a:t>
            </a:r>
            <a:endParaRPr lang="fr-FR" sz="2800" dirty="0">
              <a:solidFill>
                <a:srgbClr val="7030A0"/>
              </a:solidFill>
              <a:latin typeface="Arial Black" pitchFamily="34" charset="0"/>
            </a:endParaRPr>
          </a:p>
        </p:txBody>
      </p:sp>
    </p:spTree>
    <p:extLst>
      <p:ext uri="{BB962C8B-B14F-4D97-AF65-F5344CB8AC3E}">
        <p14:creationId xmlns:p14="http://schemas.microsoft.com/office/powerpoint/2010/main" val="3816874202"/>
      </p:ext>
    </p:extLst>
  </p:cSld>
  <p:clrMapOvr>
    <a:masterClrMapping/>
  </p:clrMapOvr>
  <p:transition>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714356"/>
            <a:ext cx="8429684"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pPr>
            <a:endParaRPr lang="fr-FR" sz="4800" b="1" i="1" dirty="0" smtClean="0">
              <a:solidFill>
                <a:srgbClr val="FF0000"/>
              </a:solidFill>
              <a:latin typeface="Calibri" pitchFamily="34" charset="0"/>
              <a:ea typeface="Calibri" pitchFamily="34" charset="0"/>
              <a:cs typeface="Times-Italic"/>
            </a:endParaRPr>
          </a:p>
          <a:p>
            <a:pPr algn="ctr" fontAlgn="base">
              <a:spcBef>
                <a:spcPct val="0"/>
              </a:spcBef>
              <a:spcAft>
                <a:spcPct val="0"/>
              </a:spcAft>
            </a:pPr>
            <a:r>
              <a:rPr lang="fr-FR" sz="4400" b="1" dirty="0">
                <a:solidFill>
                  <a:schemeClr val="tx1"/>
                </a:solidFill>
                <a:latin typeface="Arial Black" pitchFamily="34" charset="0"/>
                <a:ea typeface="Calibri" pitchFamily="34" charset="0"/>
                <a:cs typeface="Times-Italic"/>
              </a:rPr>
              <a:t>S</a:t>
            </a:r>
            <a:r>
              <a:rPr lang="fr-FR" sz="4400" b="1" dirty="0" smtClean="0">
                <a:solidFill>
                  <a:schemeClr val="tx1"/>
                </a:solidFill>
                <a:latin typeface="Arial Black" pitchFamily="34" charset="0"/>
                <a:ea typeface="Calibri" pitchFamily="34" charset="0"/>
                <a:cs typeface="Times-Italic"/>
              </a:rPr>
              <a:t>i</a:t>
            </a:r>
            <a:r>
              <a:rPr lang="fr-FR" sz="4400" b="1" dirty="0" smtClean="0">
                <a:solidFill>
                  <a:srgbClr val="FF0000"/>
                </a:solidFill>
                <a:latin typeface="Arial Black" pitchFamily="34" charset="0"/>
                <a:ea typeface="Calibri" pitchFamily="34" charset="0"/>
                <a:cs typeface="Times-Italic"/>
              </a:rPr>
              <a:t> la pharmacologie </a:t>
            </a:r>
            <a:r>
              <a:rPr lang="fr-FR" sz="4000" b="1" dirty="0" smtClean="0">
                <a:solidFill>
                  <a:prstClr val="black"/>
                </a:solidFill>
                <a:latin typeface="Arial Black" pitchFamily="34" charset="0"/>
                <a:ea typeface="Calibri" pitchFamily="34" charset="0"/>
                <a:cs typeface="Times-Italic"/>
              </a:rPr>
              <a:t>est </a:t>
            </a:r>
          </a:p>
          <a:p>
            <a:pPr algn="ctr" fontAlgn="base">
              <a:spcBef>
                <a:spcPct val="0"/>
              </a:spcBef>
              <a:spcAft>
                <a:spcPct val="0"/>
              </a:spcAft>
            </a:pPr>
            <a:r>
              <a:rPr lang="fr-FR" sz="4000" b="1" dirty="0" smtClean="0">
                <a:solidFill>
                  <a:prstClr val="black"/>
                </a:solidFill>
                <a:latin typeface="Arial Black" pitchFamily="34" charset="0"/>
                <a:ea typeface="Calibri" pitchFamily="34" charset="0"/>
                <a:cs typeface="Times-Italic"/>
              </a:rPr>
              <a:t>la science qui étudie les médicaments. Ceux-ci, constituent l’arme principale dont disposent les </a:t>
            </a:r>
            <a:r>
              <a:rPr lang="fr-FR" sz="4000" b="1" dirty="0" smtClean="0">
                <a:solidFill>
                  <a:srgbClr val="FF0000"/>
                </a:solidFill>
                <a:latin typeface="Arial Black" pitchFamily="34" charset="0"/>
                <a:ea typeface="Calibri" pitchFamily="34" charset="0"/>
                <a:cs typeface="Times-Italic"/>
              </a:rPr>
              <a:t>médecins</a:t>
            </a:r>
            <a:r>
              <a:rPr lang="fr-FR" sz="4000" b="1" dirty="0" smtClean="0">
                <a:solidFill>
                  <a:prstClr val="black"/>
                </a:solidFill>
                <a:latin typeface="Arial Black" pitchFamily="34" charset="0"/>
                <a:ea typeface="Calibri" pitchFamily="34" charset="0"/>
                <a:cs typeface="Times-Italic"/>
              </a:rPr>
              <a:t> pour </a:t>
            </a:r>
            <a:r>
              <a:rPr lang="fr-FR" sz="4000" b="1" dirty="0" smtClean="0">
                <a:solidFill>
                  <a:srgbClr val="7030A0"/>
                </a:solidFill>
                <a:latin typeface="Arial Black" pitchFamily="34" charset="0"/>
                <a:ea typeface="Calibri" pitchFamily="34" charset="0"/>
                <a:cs typeface="Times-Italic"/>
              </a:rPr>
              <a:t>guérir ou soulager</a:t>
            </a:r>
            <a:r>
              <a:rPr lang="fr-FR" sz="4000" b="1" dirty="0" smtClean="0">
                <a:solidFill>
                  <a:prstClr val="black"/>
                </a:solidFill>
                <a:latin typeface="Arial Black" pitchFamily="34" charset="0"/>
                <a:ea typeface="Calibri" pitchFamily="34" charset="0"/>
                <a:cs typeface="Times-Italic"/>
              </a:rPr>
              <a:t>       leurs malades.  </a:t>
            </a:r>
            <a:r>
              <a:rPr lang="fr-FR" sz="4000" b="1" dirty="0" smtClean="0">
                <a:solidFill>
                  <a:prstClr val="white"/>
                </a:solidFill>
                <a:latin typeface="Arial Black" pitchFamily="34" charset="0"/>
                <a:ea typeface="Calibri" pitchFamily="34" charset="0"/>
                <a:cs typeface="Times-Italic"/>
              </a:rPr>
              <a:t>                   </a:t>
            </a:r>
            <a:endParaRPr lang="en-US" sz="6600" b="1" dirty="0" smtClean="0">
              <a:solidFill>
                <a:prstClr val="white"/>
              </a:solidFill>
              <a:latin typeface="Arial Black" pitchFamily="34" charset="0"/>
              <a:cs typeface="Arial" pitchFamily="34" charset="0"/>
            </a:endParaRPr>
          </a:p>
        </p:txBody>
      </p:sp>
    </p:spTree>
    <p:extLst>
      <p:ext uri="{BB962C8B-B14F-4D97-AF65-F5344CB8AC3E}">
        <p14:creationId xmlns:p14="http://schemas.microsoft.com/office/powerpoint/2010/main" val="1287395413"/>
      </p:ext>
    </p:extLst>
  </p:cSld>
  <p:clrMapOvr>
    <a:masterClrMapping/>
  </p:clrMapOvr>
  <p:transition>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935" y="764704"/>
            <a:ext cx="8352928" cy="4524315"/>
          </a:xfrm>
          <a:prstGeom prst="rect">
            <a:avLst/>
          </a:prstGeom>
        </p:spPr>
        <p:txBody>
          <a:bodyPr wrap="square">
            <a:spAutoFit/>
          </a:bodyPr>
          <a:lstStyle/>
          <a:p>
            <a:pPr algn="ctr"/>
            <a:r>
              <a:rPr lang="fr-FR" dirty="0">
                <a:solidFill>
                  <a:srgbClr val="FF0000"/>
                </a:solidFill>
                <a:latin typeface="Google Sans"/>
              </a:rPr>
              <a:t> </a:t>
            </a:r>
            <a:r>
              <a:rPr lang="fr-FR" sz="3600" b="1" dirty="0" smtClean="0">
                <a:latin typeface="Arial Black" pitchFamily="34" charset="0"/>
              </a:rPr>
              <a:t>Elle e</a:t>
            </a:r>
            <a:r>
              <a:rPr lang="fr-FR" sz="3600" b="1" dirty="0" smtClean="0">
                <a:solidFill>
                  <a:prstClr val="black"/>
                </a:solidFill>
                <a:latin typeface="Arial Black" pitchFamily="34" charset="0"/>
              </a:rPr>
              <a:t>st aussi, </a:t>
            </a:r>
          </a:p>
          <a:p>
            <a:pPr algn="ctr"/>
            <a:r>
              <a:rPr lang="fr-FR" sz="3600" b="1" dirty="0" smtClean="0">
                <a:solidFill>
                  <a:prstClr val="black"/>
                </a:solidFill>
                <a:latin typeface="Arial Black" pitchFamily="34" charset="0"/>
              </a:rPr>
              <a:t>« </a:t>
            </a:r>
            <a:r>
              <a:rPr lang="fr-FR" sz="3600" b="1" i="1" dirty="0" smtClean="0">
                <a:solidFill>
                  <a:srgbClr val="FF0000"/>
                </a:solidFill>
                <a:latin typeface="Arial Black" pitchFamily="34" charset="0"/>
              </a:rPr>
              <a:t>la </a:t>
            </a:r>
            <a:r>
              <a:rPr lang="fr-FR" sz="3600" b="1" i="1" dirty="0">
                <a:solidFill>
                  <a:srgbClr val="FF0000"/>
                </a:solidFill>
                <a:latin typeface="Arial Black" pitchFamily="34" charset="0"/>
              </a:rPr>
              <a:t>s</a:t>
            </a:r>
            <a:r>
              <a:rPr lang="fr-FR" sz="3600" b="1" i="1" dirty="0" smtClean="0">
                <a:solidFill>
                  <a:srgbClr val="FF0000"/>
                </a:solidFill>
                <a:latin typeface="Arial Black" pitchFamily="34" charset="0"/>
              </a:rPr>
              <a:t>cience </a:t>
            </a:r>
            <a:r>
              <a:rPr lang="fr-FR" sz="3600" b="1" i="1" dirty="0">
                <a:solidFill>
                  <a:srgbClr val="FF0000"/>
                </a:solidFill>
                <a:latin typeface="Arial Black" pitchFamily="34" charset="0"/>
              </a:rPr>
              <a:t>qui traite la source des propriétés physiques et chimiques, des effets biochimiques et physiologiques, des mécanismes d'action et des usages thérapeutiques des </a:t>
            </a:r>
            <a:r>
              <a:rPr lang="fr-FR" sz="3600" b="1" i="1" dirty="0" smtClean="0">
                <a:solidFill>
                  <a:srgbClr val="FF0000"/>
                </a:solidFill>
                <a:latin typeface="Arial Black" pitchFamily="34" charset="0"/>
              </a:rPr>
              <a:t>médicaments » </a:t>
            </a:r>
            <a:r>
              <a:rPr lang="fr-FR" sz="3600" b="1" dirty="0" smtClean="0">
                <a:solidFill>
                  <a:prstClr val="black"/>
                </a:solidFill>
                <a:latin typeface="Arial Black" pitchFamily="34" charset="0"/>
              </a:rPr>
              <a:t>. </a:t>
            </a:r>
            <a:endParaRPr lang="fr-FR" sz="3600" b="1" dirty="0">
              <a:solidFill>
                <a:prstClr val="black"/>
              </a:solidFill>
              <a:latin typeface="Arial Black" pitchFamily="34" charset="0"/>
            </a:endParaRPr>
          </a:p>
        </p:txBody>
      </p:sp>
    </p:spTree>
    <p:extLst>
      <p:ext uri="{BB962C8B-B14F-4D97-AF65-F5344CB8AC3E}">
        <p14:creationId xmlns:p14="http://schemas.microsoft.com/office/powerpoint/2010/main" val="3164245008"/>
      </p:ext>
    </p:extLst>
  </p:cSld>
  <p:clrMapOvr>
    <a:masterClrMapping/>
  </p:clrMapOvr>
  <p:transition>
    <p:newsfla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83568" y="269776"/>
            <a:ext cx="7467600" cy="1143000"/>
          </a:xfrm>
        </p:spPr>
        <p:txBody>
          <a:bodyPr>
            <a:normAutofit fontScale="90000"/>
          </a:bodyPr>
          <a:lstStyle/>
          <a:p>
            <a:pPr algn="ctr"/>
            <a:r>
              <a:rPr lang="fr-FR" sz="3600" b="1" u="sng" dirty="0" smtClean="0">
                <a:solidFill>
                  <a:srgbClr val="FF0000"/>
                </a:solidFill>
                <a:latin typeface="Arial Black" pitchFamily="34" charset="0"/>
              </a:rPr>
              <a:t>La pharmacologie médicale </a:t>
            </a:r>
            <a:r>
              <a:rPr lang="fr-FR" sz="3200" b="1" u="sng" dirty="0" smtClean="0">
                <a:solidFill>
                  <a:schemeClr val="tx1"/>
                </a:solidFill>
                <a:latin typeface="Arial Black" pitchFamily="34" charset="0"/>
              </a:rPr>
              <a:t>se subdivise en spécialités multiples :</a:t>
            </a:r>
            <a:endParaRPr lang="fr-FR" dirty="0">
              <a:solidFill>
                <a:schemeClr val="tx1"/>
              </a:solidFill>
              <a:latin typeface="Arial Black" pitchFamily="34" charset="0"/>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204864"/>
            <a:ext cx="460851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964494"/>
      </p:ext>
    </p:extLst>
  </p:cSld>
  <p:clrMapOvr>
    <a:masterClrMapping/>
  </p:clrMapOvr>
  <p:transition>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85728"/>
            <a:ext cx="8572560" cy="6226196"/>
          </a:xfrm>
        </p:spPr>
        <p:style>
          <a:lnRef idx="2">
            <a:schemeClr val="accent3"/>
          </a:lnRef>
          <a:fillRef idx="1">
            <a:schemeClr val="lt1"/>
          </a:fillRef>
          <a:effectRef idx="0">
            <a:schemeClr val="accent3"/>
          </a:effectRef>
          <a:fontRef idx="minor">
            <a:schemeClr val="dk1"/>
          </a:fontRef>
        </p:style>
        <p:txBody>
          <a:bodyPr>
            <a:noAutofit/>
          </a:bodyPr>
          <a:lstStyle/>
          <a:p>
            <a:r>
              <a:rPr lang="fr-FR" sz="2800" b="1" u="sng" dirty="0" smtClean="0"/>
              <a:t/>
            </a:r>
            <a:br>
              <a:rPr lang="fr-FR" sz="2800" b="1" u="sng" dirty="0" smtClean="0"/>
            </a:br>
            <a:r>
              <a:rPr lang="fr-FR" sz="2800" b="1" u="sng" dirty="0" smtClean="0"/>
              <a:t/>
            </a:r>
            <a:br>
              <a:rPr lang="fr-FR" sz="2800" b="1" u="sng" dirty="0" smtClean="0"/>
            </a:br>
            <a:r>
              <a:rPr lang="fr-FR" sz="1400" b="1" u="sng" dirty="0" smtClean="0"/>
              <a:t/>
            </a:r>
            <a:br>
              <a:rPr lang="fr-FR" sz="1400" b="1" u="sng" dirty="0" smtClean="0"/>
            </a:br>
            <a:r>
              <a:rPr lang="fr-FR" sz="1400" b="1" u="sng" dirty="0" smtClean="0"/>
              <a:t/>
            </a:r>
            <a:br>
              <a:rPr lang="fr-FR" sz="1400" b="1" u="sng" dirty="0" smtClean="0"/>
            </a:br>
            <a:r>
              <a:rPr lang="fr-FR" sz="1400" u="sng" dirty="0" smtClean="0"/>
              <a:t/>
            </a:r>
            <a:br>
              <a:rPr lang="fr-FR" sz="1400" u="sng" dirty="0" smtClean="0"/>
            </a:br>
            <a:r>
              <a:rPr lang="fr-FR" sz="2400" b="1" dirty="0" smtClean="0">
                <a:latin typeface="Arial Black" pitchFamily="34" charset="0"/>
              </a:rPr>
              <a:t>A</a:t>
            </a:r>
            <a:r>
              <a:rPr lang="fr-FR" sz="2400" dirty="0" smtClean="0">
                <a:solidFill>
                  <a:srgbClr val="FF0000"/>
                </a:solidFill>
                <a:latin typeface="Arial Black" pitchFamily="34" charset="0"/>
              </a:rPr>
              <a:t>-</a:t>
            </a:r>
            <a:r>
              <a:rPr lang="fr-FR" sz="2400" dirty="0" smtClean="0">
                <a:latin typeface="Arial Black" pitchFamily="34" charset="0"/>
              </a:rPr>
              <a:t> </a:t>
            </a:r>
            <a:r>
              <a:rPr lang="fr-FR" sz="2400" dirty="0" smtClean="0">
                <a:solidFill>
                  <a:srgbClr val="FF0000"/>
                </a:solidFill>
                <a:latin typeface="Arial Black" pitchFamily="34" charset="0"/>
              </a:rPr>
              <a:t>LA </a:t>
            </a:r>
            <a:r>
              <a:rPr lang="fr-FR" sz="2400" b="1" dirty="0" smtClean="0">
                <a:solidFill>
                  <a:srgbClr val="FF0000"/>
                </a:solidFill>
                <a:latin typeface="Arial Black" pitchFamily="34" charset="0"/>
              </a:rPr>
              <a:t>PHARMACOLOGIE MOLÉCULAIRE : </a:t>
            </a:r>
            <a:r>
              <a:rPr lang="fr-FR" sz="2400" b="1" dirty="0" smtClean="0">
                <a:solidFill>
                  <a:schemeClr val="tx1"/>
                </a:solidFill>
                <a:latin typeface="Arial Black" pitchFamily="34" charset="0"/>
              </a:rPr>
              <a:t>elle</a:t>
            </a:r>
            <a:r>
              <a:rPr lang="fr-FR" sz="2400" b="1" dirty="0" smtClean="0">
                <a:solidFill>
                  <a:srgbClr val="FF0000"/>
                </a:solidFill>
                <a:latin typeface="Arial Black" pitchFamily="34" charset="0"/>
              </a:rPr>
              <a:t> </a:t>
            </a:r>
            <a:r>
              <a:rPr lang="fr-FR" sz="2400" b="1" dirty="0" smtClean="0">
                <a:solidFill>
                  <a:schemeClr val="tx1"/>
                </a:solidFill>
                <a:latin typeface="Arial Black" pitchFamily="34" charset="0"/>
              </a:rPr>
              <a:t>étudie les effets membranaires et cytosoliques.</a:t>
            </a:r>
            <a:br>
              <a:rPr lang="fr-FR" sz="2400" b="1" dirty="0" smtClean="0">
                <a:solidFill>
                  <a:schemeClr val="tx1"/>
                </a:solidFill>
                <a:latin typeface="Arial Black" pitchFamily="34" charset="0"/>
              </a:rPr>
            </a:br>
            <a:r>
              <a:rPr lang="fr-FR" sz="2400" b="1" dirty="0">
                <a:solidFill>
                  <a:schemeClr val="tx1"/>
                </a:solidFill>
                <a:latin typeface="Arial Black" pitchFamily="34" charset="0"/>
              </a:rPr>
              <a:t/>
            </a:r>
            <a:br>
              <a:rPr lang="fr-FR" sz="2400" b="1" dirty="0">
                <a:solidFill>
                  <a:schemeClr val="tx1"/>
                </a:solidFill>
                <a:latin typeface="Arial Black" pitchFamily="34" charset="0"/>
              </a:rPr>
            </a:br>
            <a:r>
              <a:rPr lang="fr-FR" sz="2400" b="1" dirty="0" smtClean="0">
                <a:solidFill>
                  <a:schemeClr val="tx1"/>
                </a:solidFill>
                <a:latin typeface="Arial Black" pitchFamily="34" charset="0"/>
              </a:rPr>
              <a:t/>
            </a:r>
            <a:br>
              <a:rPr lang="fr-FR" sz="2400" b="1" dirty="0" smtClean="0">
                <a:solidFill>
                  <a:schemeClr val="tx1"/>
                </a:solidFill>
                <a:latin typeface="Arial Black" pitchFamily="34" charset="0"/>
              </a:rPr>
            </a:br>
            <a:r>
              <a:rPr lang="fr-FR" sz="2400" b="1" dirty="0" smtClean="0">
                <a:solidFill>
                  <a:schemeClr val="tx1"/>
                </a:solidFill>
                <a:latin typeface="Arial Black" pitchFamily="34" charset="0"/>
              </a:rPr>
              <a:t/>
            </a:r>
            <a:br>
              <a:rPr lang="fr-FR" sz="2400" b="1" dirty="0" smtClean="0">
                <a:solidFill>
                  <a:schemeClr val="tx1"/>
                </a:solidFill>
                <a:latin typeface="Arial Black" pitchFamily="34" charset="0"/>
              </a:rPr>
            </a:br>
            <a:r>
              <a:rPr lang="fr-FR" sz="2400" b="1" dirty="0">
                <a:solidFill>
                  <a:schemeClr val="tx1"/>
                </a:solidFill>
                <a:latin typeface="Arial Black" pitchFamily="34" charset="0"/>
              </a:rPr>
              <a:t/>
            </a:r>
            <a:br>
              <a:rPr lang="fr-FR" sz="2400" b="1" dirty="0">
                <a:solidFill>
                  <a:schemeClr val="tx1"/>
                </a:solidFill>
                <a:latin typeface="Arial Black" pitchFamily="34" charset="0"/>
              </a:rPr>
            </a:br>
            <a:r>
              <a:rPr lang="fr-FR" sz="2400" b="1" dirty="0" smtClean="0">
                <a:solidFill>
                  <a:schemeClr val="tx1"/>
                </a:solidFill>
                <a:latin typeface="Arial Black" pitchFamily="34" charset="0"/>
              </a:rPr>
              <a:t/>
            </a:r>
            <a:br>
              <a:rPr lang="fr-FR" sz="2400" b="1" dirty="0" smtClean="0">
                <a:solidFill>
                  <a:schemeClr val="tx1"/>
                </a:solidFill>
                <a:latin typeface="Arial Black" pitchFamily="34" charset="0"/>
              </a:rPr>
            </a:br>
            <a:r>
              <a:rPr lang="fr-FR" sz="2400" b="1" dirty="0">
                <a:solidFill>
                  <a:schemeClr val="tx1"/>
                </a:solidFill>
                <a:latin typeface="Arial Black" pitchFamily="34" charset="0"/>
              </a:rPr>
              <a:t/>
            </a:r>
            <a:br>
              <a:rPr lang="fr-FR" sz="2400" b="1" dirty="0">
                <a:solidFill>
                  <a:schemeClr val="tx1"/>
                </a:solidFill>
                <a:latin typeface="Arial Black" pitchFamily="34" charset="0"/>
              </a:rPr>
            </a:br>
            <a:r>
              <a:rPr lang="fr-FR" sz="2400" b="1" dirty="0" smtClean="0">
                <a:solidFill>
                  <a:schemeClr val="tx1"/>
                </a:solidFill>
                <a:latin typeface="Arial Black" pitchFamily="34" charset="0"/>
              </a:rPr>
              <a:t/>
            </a:r>
            <a:br>
              <a:rPr lang="fr-FR" sz="2400" b="1" dirty="0" smtClean="0">
                <a:solidFill>
                  <a:schemeClr val="tx1"/>
                </a:solidFill>
                <a:latin typeface="Arial Black" pitchFamily="34" charset="0"/>
              </a:rPr>
            </a:br>
            <a:r>
              <a:rPr lang="fr-FR" sz="2400" b="1" dirty="0">
                <a:solidFill>
                  <a:schemeClr val="tx1"/>
                </a:solidFill>
                <a:latin typeface="Arial Black" pitchFamily="34" charset="0"/>
              </a:rPr>
              <a:t/>
            </a:r>
            <a:br>
              <a:rPr lang="fr-FR" sz="2400" b="1" dirty="0">
                <a:solidFill>
                  <a:schemeClr val="tx1"/>
                </a:solidFill>
                <a:latin typeface="Arial Black" pitchFamily="34" charset="0"/>
              </a:rPr>
            </a:br>
            <a:r>
              <a:rPr lang="fr-FR" sz="2400" b="1" dirty="0" smtClean="0">
                <a:solidFill>
                  <a:schemeClr val="tx1"/>
                </a:solidFill>
                <a:latin typeface="Arial Black" pitchFamily="34" charset="0"/>
              </a:rPr>
              <a:t/>
            </a:r>
            <a:br>
              <a:rPr lang="fr-FR" sz="2400" b="1" dirty="0" smtClean="0">
                <a:solidFill>
                  <a:schemeClr val="tx1"/>
                </a:solidFill>
                <a:latin typeface="Arial Black" pitchFamily="34" charset="0"/>
              </a:rPr>
            </a:br>
            <a:r>
              <a:rPr lang="fr-FR" sz="2400" dirty="0" smtClean="0">
                <a:latin typeface="Arial Black" pitchFamily="34" charset="0"/>
              </a:rPr>
              <a:t/>
            </a:r>
            <a:br>
              <a:rPr lang="fr-FR" sz="2400" dirty="0" smtClean="0">
                <a:latin typeface="Arial Black" pitchFamily="34" charset="0"/>
              </a:rPr>
            </a:br>
            <a:r>
              <a:rPr lang="fr-FR" sz="2400" dirty="0" smtClean="0">
                <a:latin typeface="Arial Black" pitchFamily="34" charset="0"/>
              </a:rPr>
              <a:t>B</a:t>
            </a:r>
            <a:r>
              <a:rPr lang="fr-FR" sz="2400" dirty="0" smtClean="0">
                <a:solidFill>
                  <a:srgbClr val="FF0000"/>
                </a:solidFill>
                <a:latin typeface="Arial Black" pitchFamily="34" charset="0"/>
              </a:rPr>
              <a:t>- LA </a:t>
            </a:r>
            <a:r>
              <a:rPr lang="fr-FR" sz="2400" b="1" dirty="0" smtClean="0">
                <a:solidFill>
                  <a:srgbClr val="FF0000"/>
                </a:solidFill>
                <a:latin typeface="Arial Black" pitchFamily="34" charset="0"/>
              </a:rPr>
              <a:t>PHARMACOCINÉTIQUE </a:t>
            </a:r>
            <a:r>
              <a:rPr lang="fr-FR" sz="2400" b="1" dirty="0" smtClean="0">
                <a:latin typeface="Arial Black" pitchFamily="34" charset="0"/>
              </a:rPr>
              <a:t>: elle étudie le devenir des médicaments au sein des organismes vivants.</a:t>
            </a:r>
            <a:br>
              <a:rPr lang="fr-FR" sz="2400" b="1" dirty="0" smtClean="0">
                <a:latin typeface="Arial Black" pitchFamily="34" charset="0"/>
              </a:rPr>
            </a:br>
            <a:r>
              <a:rPr lang="fr-FR" sz="2800" dirty="0" smtClean="0"/>
              <a:t/>
            </a:r>
            <a:br>
              <a:rPr lang="fr-FR" sz="2800" dirty="0" smtClean="0"/>
            </a:br>
            <a:endParaRPr lang="en-US" sz="1800" dirty="0"/>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540060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897366"/>
      </p:ext>
    </p:extLst>
  </p:cSld>
  <p:clrMapOvr>
    <a:masterClrMapping/>
  </p:clrMapOvr>
  <p:transition>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424936" cy="6894195"/>
          </a:xfrm>
          <a:prstGeom prst="rect">
            <a:avLst/>
          </a:prstGeom>
        </p:spPr>
        <p:txBody>
          <a:bodyPr wrap="square">
            <a:spAutoFit/>
          </a:bodyPr>
          <a:lstStyle/>
          <a:p>
            <a:r>
              <a:rPr lang="fr-FR" sz="2400" b="1" cap="small" dirty="0">
                <a:solidFill>
                  <a:prstClr val="black"/>
                </a:solidFill>
                <a:latin typeface="Arial Black" pitchFamily="34" charset="0"/>
              </a:rPr>
              <a:t/>
            </a:r>
            <a:br>
              <a:rPr lang="fr-FR" sz="2400" b="1" cap="small" dirty="0">
                <a:solidFill>
                  <a:prstClr val="black"/>
                </a:solidFill>
                <a:latin typeface="Arial Black" pitchFamily="34" charset="0"/>
              </a:rPr>
            </a:br>
            <a:r>
              <a:rPr lang="fr-FR" sz="2400" b="1" cap="small" dirty="0">
                <a:solidFill>
                  <a:prstClr val="black"/>
                </a:solidFill>
                <a:latin typeface="Arial Black" pitchFamily="34" charset="0"/>
              </a:rPr>
              <a:t>C</a:t>
            </a:r>
            <a:r>
              <a:rPr lang="fr-FR" sz="2400" b="1" cap="small" dirty="0">
                <a:solidFill>
                  <a:srgbClr val="FF0000"/>
                </a:solidFill>
                <a:latin typeface="Arial Black" pitchFamily="34" charset="0"/>
              </a:rPr>
              <a:t>- </a:t>
            </a:r>
            <a:r>
              <a:rPr lang="fr-FR" sz="2400" b="1" cap="small" dirty="0" smtClean="0">
                <a:solidFill>
                  <a:srgbClr val="FF0000"/>
                </a:solidFill>
                <a:latin typeface="Arial Black" pitchFamily="34" charset="0"/>
              </a:rPr>
              <a:t>LA PHARMACODYNAMIE </a:t>
            </a:r>
            <a:r>
              <a:rPr lang="fr-FR" sz="2400" b="1" cap="small" dirty="0">
                <a:solidFill>
                  <a:srgbClr val="FF0000"/>
                </a:solidFill>
                <a:latin typeface="Arial Black" pitchFamily="34" charset="0"/>
              </a:rPr>
              <a:t>: </a:t>
            </a:r>
            <a:r>
              <a:rPr lang="fr-FR" sz="2400" b="1" cap="small" dirty="0" smtClean="0">
                <a:solidFill>
                  <a:prstClr val="black"/>
                </a:solidFill>
                <a:latin typeface="Arial Black" pitchFamily="34" charset="0"/>
              </a:rPr>
              <a:t>étudie les effets </a:t>
            </a:r>
            <a:r>
              <a:rPr lang="fr-FR" sz="2400" b="1" cap="small" dirty="0">
                <a:solidFill>
                  <a:prstClr val="black"/>
                </a:solidFill>
                <a:latin typeface="Arial Black" pitchFamily="34" charset="0"/>
              </a:rPr>
              <a:t>des médicaments sur les systèmes biologiques.</a:t>
            </a:r>
            <a:br>
              <a:rPr lang="fr-FR" sz="2400" b="1" cap="small" dirty="0">
                <a:solidFill>
                  <a:prstClr val="black"/>
                </a:solidFill>
                <a:latin typeface="Arial Black" pitchFamily="34" charset="0"/>
              </a:rPr>
            </a:br>
            <a:r>
              <a:rPr lang="fr-FR" sz="2400" b="1" cap="small" dirty="0">
                <a:solidFill>
                  <a:prstClr val="black"/>
                </a:solidFill>
                <a:latin typeface="Arial Black" pitchFamily="34" charset="0"/>
              </a:rPr>
              <a:t/>
            </a:r>
            <a:br>
              <a:rPr lang="fr-FR" sz="2400" b="1" cap="small" dirty="0">
                <a:solidFill>
                  <a:prstClr val="black"/>
                </a:solidFill>
                <a:latin typeface="Arial Black" pitchFamily="34" charset="0"/>
              </a:rPr>
            </a:br>
            <a:r>
              <a:rPr lang="fr-FR" sz="2400" b="1" cap="small" dirty="0">
                <a:solidFill>
                  <a:prstClr val="black"/>
                </a:solidFill>
                <a:latin typeface="Arial Black" pitchFamily="34" charset="0"/>
              </a:rPr>
              <a:t>D</a:t>
            </a:r>
            <a:r>
              <a:rPr lang="fr-FR" sz="2400" b="1" cap="small" dirty="0">
                <a:solidFill>
                  <a:srgbClr val="FF0000"/>
                </a:solidFill>
                <a:latin typeface="Arial Black" pitchFamily="34" charset="0"/>
              </a:rPr>
              <a:t>- </a:t>
            </a:r>
            <a:r>
              <a:rPr lang="fr-FR" sz="2400" b="1" cap="small" dirty="0" smtClean="0">
                <a:solidFill>
                  <a:srgbClr val="FF0000"/>
                </a:solidFill>
                <a:latin typeface="Arial Black" pitchFamily="34" charset="0"/>
              </a:rPr>
              <a:t>LA CHRONOPHARMACOLOGIE </a:t>
            </a:r>
            <a:r>
              <a:rPr lang="fr-FR" sz="2400" b="1" cap="small" dirty="0">
                <a:solidFill>
                  <a:prstClr val="black"/>
                </a:solidFill>
                <a:latin typeface="Arial Black" pitchFamily="34" charset="0"/>
              </a:rPr>
              <a:t>: </a:t>
            </a:r>
            <a:r>
              <a:rPr lang="fr-FR" sz="2400" b="1" cap="small" dirty="0" smtClean="0">
                <a:solidFill>
                  <a:prstClr val="black"/>
                </a:solidFill>
                <a:latin typeface="Arial Black" pitchFamily="34" charset="0"/>
              </a:rPr>
              <a:t>étudie l’effet des médicaments sur les cycles </a:t>
            </a:r>
            <a:r>
              <a:rPr lang="fr-FR" sz="2400" b="1" cap="small" dirty="0">
                <a:solidFill>
                  <a:prstClr val="black"/>
                </a:solidFill>
                <a:latin typeface="Arial Black" pitchFamily="34" charset="0"/>
              </a:rPr>
              <a:t>biologiques </a:t>
            </a:r>
            <a:r>
              <a:rPr lang="fr-FR" sz="2400" b="1" cap="small" dirty="0" smtClean="0">
                <a:solidFill>
                  <a:prstClr val="black"/>
                </a:solidFill>
                <a:latin typeface="Arial Black" pitchFamily="34" charset="0"/>
              </a:rPr>
              <a:t>circadien (ex: sommeil...)</a:t>
            </a:r>
          </a:p>
          <a:p>
            <a:endParaRPr lang="fr-FR" sz="2400" b="1" cap="small" dirty="0">
              <a:solidFill>
                <a:prstClr val="black"/>
              </a:solidFill>
              <a:latin typeface="Arial Black" pitchFamily="34" charset="0"/>
            </a:endParaRPr>
          </a:p>
          <a:p>
            <a:endParaRPr lang="fr-FR" sz="2400" b="1" cap="small" dirty="0" smtClean="0">
              <a:solidFill>
                <a:prstClr val="black"/>
              </a:solidFill>
              <a:latin typeface="Arial Black" pitchFamily="34" charset="0"/>
            </a:endParaRPr>
          </a:p>
          <a:p>
            <a:endParaRPr lang="fr-FR" sz="2400" b="1" cap="small" dirty="0">
              <a:solidFill>
                <a:prstClr val="black"/>
              </a:solidFill>
              <a:latin typeface="Arial Black" pitchFamily="34" charset="0"/>
            </a:endParaRPr>
          </a:p>
          <a:p>
            <a:endParaRPr lang="fr-FR" sz="2400" b="1" cap="small" dirty="0" smtClean="0">
              <a:solidFill>
                <a:prstClr val="black"/>
              </a:solidFill>
              <a:latin typeface="Arial Black" pitchFamily="34" charset="0"/>
            </a:endParaRPr>
          </a:p>
          <a:p>
            <a:endParaRPr lang="fr-FR" sz="2400" b="1" cap="small" dirty="0">
              <a:solidFill>
                <a:prstClr val="black"/>
              </a:solidFill>
              <a:latin typeface="Arial Black" pitchFamily="34" charset="0"/>
            </a:endParaRPr>
          </a:p>
          <a:p>
            <a:r>
              <a:rPr lang="fr-FR" sz="2400" b="1" cap="small" dirty="0">
                <a:solidFill>
                  <a:prstClr val="black"/>
                </a:solidFill>
                <a:latin typeface="Arial Black" pitchFamily="34" charset="0"/>
              </a:rPr>
              <a:t/>
            </a:r>
            <a:br>
              <a:rPr lang="fr-FR" sz="2400" b="1" cap="small" dirty="0">
                <a:solidFill>
                  <a:prstClr val="black"/>
                </a:solidFill>
                <a:latin typeface="Arial Black" pitchFamily="34" charset="0"/>
              </a:rPr>
            </a:br>
            <a:endParaRPr lang="fr-FR" sz="2400" b="1" cap="small" dirty="0" smtClean="0">
              <a:solidFill>
                <a:prstClr val="black"/>
              </a:solidFill>
              <a:latin typeface="Arial Black" pitchFamily="34" charset="0"/>
            </a:endParaRPr>
          </a:p>
          <a:p>
            <a:endParaRPr lang="fr-FR" sz="2400" b="1" cap="small" dirty="0">
              <a:solidFill>
                <a:prstClr val="black"/>
              </a:solidFill>
              <a:latin typeface="Arial Black" pitchFamily="34" charset="0"/>
            </a:endParaRPr>
          </a:p>
          <a:p>
            <a:r>
              <a:rPr lang="fr-FR" sz="2400" b="1" cap="small" dirty="0">
                <a:solidFill>
                  <a:prstClr val="black"/>
                </a:solidFill>
                <a:latin typeface="Arial Black" pitchFamily="34" charset="0"/>
              </a:rPr>
              <a:t/>
            </a:r>
            <a:br>
              <a:rPr lang="fr-FR" sz="2400" b="1" cap="small" dirty="0">
                <a:solidFill>
                  <a:prstClr val="black"/>
                </a:solidFill>
                <a:latin typeface="Arial Black" pitchFamily="34" charset="0"/>
              </a:rPr>
            </a:br>
            <a:r>
              <a:rPr lang="fr-FR" sz="2000" b="1" cap="small" dirty="0">
                <a:solidFill>
                  <a:prstClr val="black"/>
                </a:solidFill>
                <a:latin typeface="Arial Black" pitchFamily="34" charset="0"/>
              </a:rPr>
              <a:t>E</a:t>
            </a:r>
            <a:r>
              <a:rPr lang="fr-FR" sz="2000" b="1" cap="small" dirty="0">
                <a:solidFill>
                  <a:srgbClr val="FF0000"/>
                </a:solidFill>
                <a:latin typeface="Arial Black" pitchFamily="34" charset="0"/>
              </a:rPr>
              <a:t>- PHARMACOLOGIE CLINIQUE </a:t>
            </a:r>
            <a:r>
              <a:rPr lang="fr-FR" sz="2000" b="1" cap="small" dirty="0">
                <a:solidFill>
                  <a:prstClr val="black"/>
                </a:solidFill>
                <a:latin typeface="Arial Black" pitchFamily="34" charset="0"/>
              </a:rPr>
              <a:t>: </a:t>
            </a:r>
            <a:r>
              <a:rPr lang="fr-FR" sz="2000" b="1" cap="small" dirty="0" smtClean="0">
                <a:solidFill>
                  <a:prstClr val="black"/>
                </a:solidFill>
                <a:latin typeface="Arial Black" pitchFamily="34" charset="0"/>
              </a:rPr>
              <a:t>étudie les médicaments </a:t>
            </a:r>
            <a:r>
              <a:rPr lang="fr-FR" sz="2000" b="1" cap="small" dirty="0">
                <a:solidFill>
                  <a:prstClr val="black"/>
                </a:solidFill>
                <a:latin typeface="Arial Black" pitchFamily="34" charset="0"/>
              </a:rPr>
              <a:t>et </a:t>
            </a:r>
            <a:r>
              <a:rPr lang="fr-FR" sz="2000" b="1" cap="small" dirty="0" smtClean="0">
                <a:solidFill>
                  <a:prstClr val="black"/>
                </a:solidFill>
                <a:latin typeface="Arial Black" pitchFamily="34" charset="0"/>
              </a:rPr>
              <a:t>leurs effets sur les êtres </a:t>
            </a:r>
            <a:r>
              <a:rPr lang="fr-FR" sz="2000" b="1" cap="small" dirty="0">
                <a:solidFill>
                  <a:prstClr val="black"/>
                </a:solidFill>
                <a:latin typeface="Arial Black" pitchFamily="34" charset="0"/>
              </a:rPr>
              <a:t>humains</a:t>
            </a:r>
            <a:r>
              <a:rPr lang="fr-FR" sz="2000" b="1" cap="small" dirty="0" smtClean="0">
                <a:solidFill>
                  <a:prstClr val="black"/>
                </a:solidFill>
                <a:latin typeface="Arial Black" pitchFamily="34" charset="0"/>
              </a:rPr>
              <a:t>.</a:t>
            </a:r>
            <a:r>
              <a:rPr lang="fr-FR" sz="2000" b="1" cap="small" dirty="0">
                <a:solidFill>
                  <a:prstClr val="black"/>
                </a:solidFill>
                <a:latin typeface="Arial Black" pitchFamily="34" charset="0"/>
              </a:rPr>
              <a:t/>
            </a:r>
            <a:br>
              <a:rPr lang="fr-FR" sz="2000" b="1" cap="small" dirty="0">
                <a:solidFill>
                  <a:prstClr val="black"/>
                </a:solidFill>
                <a:latin typeface="Arial Black" pitchFamily="34" charset="0"/>
              </a:rPr>
            </a:br>
            <a:endParaRPr lang="fr-FR" dirty="0">
              <a:solidFill>
                <a:prstClr val="black"/>
              </a:solidFill>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499" y="2996953"/>
            <a:ext cx="676875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769506"/>
      </p:ext>
    </p:extLst>
  </p:cSld>
  <p:clrMapOvr>
    <a:masterClrMapping/>
  </p:clrMapOvr>
  <p:transition>
    <p:newsfla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643998" cy="6297634"/>
          </a:xfrm>
        </p:spPr>
        <p:style>
          <a:lnRef idx="2">
            <a:schemeClr val="accent3"/>
          </a:lnRef>
          <a:fillRef idx="1">
            <a:schemeClr val="lt1"/>
          </a:fillRef>
          <a:effectRef idx="0">
            <a:schemeClr val="accent3"/>
          </a:effectRef>
          <a:fontRef idx="minor">
            <a:schemeClr val="dk1"/>
          </a:fontRef>
        </p:style>
        <p:txBody>
          <a:bodyPr>
            <a:noAutofit/>
          </a:bodyPr>
          <a:lstStyle/>
          <a:p>
            <a:r>
              <a:rPr lang="fr-FR" sz="2800" b="1" dirty="0" smtClean="0">
                <a:latin typeface="Arial Black" pitchFamily="34" charset="0"/>
              </a:rPr>
              <a:t>F- </a:t>
            </a:r>
            <a:r>
              <a:rPr lang="fr-FR" sz="2800" b="1" dirty="0" smtClean="0">
                <a:solidFill>
                  <a:srgbClr val="FF0000"/>
                </a:solidFill>
                <a:latin typeface="Arial Black" pitchFamily="34" charset="0"/>
              </a:rPr>
              <a:t>LA </a:t>
            </a:r>
            <a:r>
              <a:rPr lang="fr-FR" sz="2800" b="1" dirty="0" smtClean="0">
                <a:solidFill>
                  <a:srgbClr val="FF0000"/>
                </a:solidFill>
                <a:latin typeface="Arial Black" pitchFamily="34" charset="0"/>
                <a:cs typeface="Aharoni" pitchFamily="2" charset="-79"/>
              </a:rPr>
              <a:t>PHARMACOVIGILANCE </a:t>
            </a:r>
            <a:r>
              <a:rPr lang="fr-FR" sz="2800" b="1" dirty="0" smtClean="0">
                <a:latin typeface="Arial Black" pitchFamily="34" charset="0"/>
              </a:rPr>
              <a:t>: étudie les effets indésirables des médicaments.</a:t>
            </a:r>
            <a:br>
              <a:rPr lang="fr-FR" sz="2800" b="1" dirty="0" smtClean="0">
                <a:latin typeface="Arial Black" pitchFamily="34" charset="0"/>
              </a:rPr>
            </a:br>
            <a:r>
              <a:rPr lang="fr-FR" sz="2800" b="1" dirty="0" smtClean="0">
                <a:latin typeface="Arial Black" pitchFamily="34" charset="0"/>
              </a:rPr>
              <a:t/>
            </a:r>
            <a:br>
              <a:rPr lang="fr-FR" sz="2800" b="1" dirty="0" smtClean="0">
                <a:latin typeface="Arial Black" pitchFamily="34" charset="0"/>
              </a:rPr>
            </a:br>
            <a:r>
              <a:rPr lang="fr-FR" sz="2800" b="1" dirty="0" smtClean="0">
                <a:latin typeface="Arial Black" pitchFamily="34" charset="0"/>
              </a:rPr>
              <a:t>G- </a:t>
            </a:r>
            <a:r>
              <a:rPr lang="fr-FR" sz="2800" b="1" dirty="0" smtClean="0">
                <a:solidFill>
                  <a:srgbClr val="FF0000"/>
                </a:solidFill>
                <a:latin typeface="Arial Black" pitchFamily="34" charset="0"/>
              </a:rPr>
              <a:t>LA </a:t>
            </a:r>
            <a:r>
              <a:rPr lang="fr-FR" sz="2800" b="1" dirty="0" smtClean="0">
                <a:solidFill>
                  <a:srgbClr val="FF0000"/>
                </a:solidFill>
                <a:latin typeface="Arial Black" pitchFamily="34" charset="0"/>
                <a:cs typeface="Aharoni" pitchFamily="2" charset="-79"/>
              </a:rPr>
              <a:t>PHARMACODÉPENDANCE</a:t>
            </a:r>
            <a:r>
              <a:rPr lang="fr-FR" sz="2800" b="1" dirty="0" smtClean="0">
                <a:solidFill>
                  <a:srgbClr val="FF0000"/>
                </a:solidFill>
                <a:latin typeface="Arial Black" pitchFamily="34" charset="0"/>
              </a:rPr>
              <a:t> </a:t>
            </a:r>
            <a:r>
              <a:rPr lang="fr-FR" sz="2800" b="1" dirty="0" smtClean="0">
                <a:latin typeface="Arial Black" pitchFamily="34" charset="0"/>
              </a:rPr>
              <a:t>:  étudie les abus ou dépendance </a:t>
            </a:r>
            <a:r>
              <a:rPr lang="fr-FR" sz="2800" b="1" dirty="0">
                <a:latin typeface="Arial Black" pitchFamily="34" charset="0"/>
              </a:rPr>
              <a:t>a</a:t>
            </a:r>
            <a:r>
              <a:rPr lang="fr-FR" sz="2800" b="1" dirty="0" smtClean="0">
                <a:latin typeface="Arial Black" pitchFamily="34" charset="0"/>
              </a:rPr>
              <a:t>ux substances </a:t>
            </a:r>
            <a:r>
              <a:rPr lang="fr-FR" sz="2800" b="1" dirty="0" err="1" smtClean="0">
                <a:latin typeface="Arial Black" pitchFamily="34" charset="0"/>
              </a:rPr>
              <a:t>psycho-actives</a:t>
            </a:r>
            <a:r>
              <a:rPr lang="fr-FR" sz="2800" b="1" dirty="0" smtClean="0">
                <a:latin typeface="Arial Black" pitchFamily="34" charset="0"/>
              </a:rPr>
              <a:t> ( ex: les addictions).</a:t>
            </a:r>
            <a:br>
              <a:rPr lang="fr-FR" sz="2800" b="1" dirty="0" smtClean="0">
                <a:latin typeface="Arial Black" pitchFamily="34" charset="0"/>
              </a:rPr>
            </a:br>
            <a:r>
              <a:rPr lang="fr-FR" sz="2800" b="1" dirty="0" smtClean="0">
                <a:latin typeface="Arial Black" pitchFamily="34" charset="0"/>
              </a:rPr>
              <a:t/>
            </a:r>
            <a:br>
              <a:rPr lang="fr-FR" sz="2800" b="1" dirty="0" smtClean="0">
                <a:latin typeface="Arial Black" pitchFamily="34" charset="0"/>
              </a:rPr>
            </a:br>
            <a:r>
              <a:rPr lang="fr-FR" sz="2800" b="1" dirty="0" smtClean="0">
                <a:latin typeface="Arial Black" pitchFamily="34" charset="0"/>
              </a:rPr>
              <a:t>H- </a:t>
            </a:r>
            <a:r>
              <a:rPr lang="fr-FR" sz="2800" b="1" dirty="0" smtClean="0">
                <a:solidFill>
                  <a:srgbClr val="FF0000"/>
                </a:solidFill>
                <a:latin typeface="Arial Black" pitchFamily="34" charset="0"/>
              </a:rPr>
              <a:t>LA TOXICOLOGIE </a:t>
            </a:r>
            <a:r>
              <a:rPr lang="fr-FR" sz="2800" b="1" dirty="0" smtClean="0">
                <a:latin typeface="Arial Black" pitchFamily="34" charset="0"/>
              </a:rPr>
              <a:t>: étudie les effets des surdosages médicamenteux.</a:t>
            </a:r>
            <a:br>
              <a:rPr lang="fr-FR" sz="2800" b="1" dirty="0" smtClean="0">
                <a:latin typeface="Arial Black" pitchFamily="34" charset="0"/>
              </a:rPr>
            </a:br>
            <a:r>
              <a:rPr lang="fr-FR" sz="2800" b="1" dirty="0" smtClean="0">
                <a:latin typeface="Arial Black" pitchFamily="34" charset="0"/>
              </a:rPr>
              <a:t/>
            </a:r>
            <a:br>
              <a:rPr lang="fr-FR" sz="2800" b="1" dirty="0" smtClean="0">
                <a:latin typeface="Arial Black" pitchFamily="34" charset="0"/>
              </a:rPr>
            </a:br>
            <a:r>
              <a:rPr lang="fr-FR" sz="2800" b="1" dirty="0" smtClean="0">
                <a:latin typeface="Arial Black" pitchFamily="34" charset="0"/>
              </a:rPr>
              <a:t>I- </a:t>
            </a:r>
            <a:r>
              <a:rPr lang="fr-FR" sz="2800" b="1" dirty="0" smtClean="0">
                <a:solidFill>
                  <a:srgbClr val="FF0000"/>
                </a:solidFill>
                <a:latin typeface="Arial Black" pitchFamily="34" charset="0"/>
              </a:rPr>
              <a:t>LA </a:t>
            </a:r>
            <a:r>
              <a:rPr lang="fr-FR" sz="2800" b="1" dirty="0" smtClean="0">
                <a:solidFill>
                  <a:srgbClr val="FF0000"/>
                </a:solidFill>
                <a:latin typeface="Arial Black" pitchFamily="34" charset="0"/>
                <a:cs typeface="Aharoni" pitchFamily="2" charset="-79"/>
              </a:rPr>
              <a:t>PHARMACO-ÉPIDÉMIOLOGIE</a:t>
            </a:r>
            <a:r>
              <a:rPr lang="fr-FR" sz="2800" b="1" dirty="0" smtClean="0">
                <a:solidFill>
                  <a:srgbClr val="FF0000"/>
                </a:solidFill>
                <a:latin typeface="Arial Black" pitchFamily="34" charset="0"/>
              </a:rPr>
              <a:t> </a:t>
            </a:r>
            <a:r>
              <a:rPr lang="fr-FR" sz="2800" b="1" dirty="0" smtClean="0">
                <a:latin typeface="Arial Black" pitchFamily="34" charset="0"/>
              </a:rPr>
              <a:t>: étudie les effets des médicaments sur les populations.</a:t>
            </a:r>
            <a:endParaRPr lang="fr-FR" sz="3600" dirty="0">
              <a:latin typeface="Arial Black" pitchFamily="34" charset="0"/>
            </a:endParaRPr>
          </a:p>
        </p:txBody>
      </p:sp>
    </p:spTree>
    <p:extLst>
      <p:ext uri="{BB962C8B-B14F-4D97-AF65-F5344CB8AC3E}">
        <p14:creationId xmlns:p14="http://schemas.microsoft.com/office/powerpoint/2010/main" val="2096675494"/>
      </p:ext>
    </p:extLst>
  </p:cSld>
  <p:clrMapOvr>
    <a:masterClrMapping/>
  </p:clrMapOvr>
  <p:transition>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32656"/>
            <a:ext cx="8435280" cy="6168178"/>
          </a:xfrm>
        </p:spPr>
        <p:style>
          <a:lnRef idx="2">
            <a:schemeClr val="accent3"/>
          </a:lnRef>
          <a:fillRef idx="1">
            <a:schemeClr val="lt1"/>
          </a:fillRef>
          <a:effectRef idx="0">
            <a:schemeClr val="accent3"/>
          </a:effectRef>
          <a:fontRef idx="minor">
            <a:schemeClr val="dk1"/>
          </a:fontRef>
        </p:style>
        <p:txBody>
          <a:bodyPr>
            <a:normAutofit fontScale="90000"/>
          </a:bodyPr>
          <a:lstStyle/>
          <a:p>
            <a:pPr algn="l"/>
            <a:r>
              <a:rPr lang="fr-FR" sz="3100" b="1" dirty="0" smtClean="0"/>
              <a:t/>
            </a:r>
            <a:br>
              <a:rPr lang="fr-FR" sz="3100" b="1" dirty="0" smtClean="0"/>
            </a:br>
            <a:r>
              <a:rPr lang="fr-FR" sz="3100" b="1" dirty="0" smtClean="0"/>
              <a:t/>
            </a:r>
            <a:br>
              <a:rPr lang="fr-FR" sz="3100" b="1" dirty="0" smtClean="0"/>
            </a:br>
            <a:r>
              <a:rPr lang="fr-FR" sz="3100" b="1" dirty="0" smtClean="0"/>
              <a:t/>
            </a:r>
            <a:br>
              <a:rPr lang="fr-FR" sz="3100" b="1" dirty="0" smtClean="0"/>
            </a:br>
            <a:r>
              <a:rPr lang="fr-FR" sz="3100" b="1" dirty="0" smtClean="0">
                <a:latin typeface="Arial Black" pitchFamily="34" charset="0"/>
              </a:rPr>
              <a:t>J- </a:t>
            </a:r>
            <a:r>
              <a:rPr lang="fr-FR" sz="3100" b="1" dirty="0" smtClean="0">
                <a:solidFill>
                  <a:srgbClr val="FF0000"/>
                </a:solidFill>
                <a:latin typeface="Arial Black" pitchFamily="34" charset="0"/>
              </a:rPr>
              <a:t>LA </a:t>
            </a:r>
            <a:r>
              <a:rPr lang="fr-FR" sz="3100" b="1" dirty="0" smtClean="0">
                <a:solidFill>
                  <a:srgbClr val="FF0000"/>
                </a:solidFill>
                <a:latin typeface="Arial Black" pitchFamily="34" charset="0"/>
                <a:cs typeface="Aharoni" pitchFamily="2" charset="-79"/>
              </a:rPr>
              <a:t>PHARMACO-ÉCONOMIE</a:t>
            </a:r>
            <a:r>
              <a:rPr lang="fr-FR" sz="3100" b="1" dirty="0" smtClean="0">
                <a:latin typeface="Arial Black" pitchFamily="34" charset="0"/>
              </a:rPr>
              <a:t> : étudie les </a:t>
            </a:r>
            <a:r>
              <a:rPr lang="fr-FR" sz="3100" b="1" dirty="0">
                <a:latin typeface="Arial Black" pitchFamily="34" charset="0"/>
              </a:rPr>
              <a:t>e</a:t>
            </a:r>
            <a:r>
              <a:rPr lang="fr-FR" sz="3100" b="1" dirty="0" smtClean="0">
                <a:latin typeface="Arial Black" pitchFamily="34" charset="0"/>
              </a:rPr>
              <a:t>ffets économiques des médicament.</a:t>
            </a:r>
            <a:br>
              <a:rPr lang="fr-FR" sz="3100" b="1" dirty="0" smtClean="0">
                <a:latin typeface="Arial Black" pitchFamily="34" charset="0"/>
              </a:rPr>
            </a:br>
            <a:r>
              <a:rPr lang="fr-FR" sz="3100" b="1" dirty="0" smtClean="0">
                <a:latin typeface="Arial Black" pitchFamily="34" charset="0"/>
              </a:rPr>
              <a:t/>
            </a:r>
            <a:br>
              <a:rPr lang="fr-FR" sz="3100" b="1" dirty="0" smtClean="0">
                <a:latin typeface="Arial Black" pitchFamily="34" charset="0"/>
              </a:rPr>
            </a:br>
            <a:r>
              <a:rPr lang="fr-FR" sz="3100" b="1" dirty="0" smtClean="0">
                <a:latin typeface="Arial Black" pitchFamily="34" charset="0"/>
              </a:rPr>
              <a:t>K- </a:t>
            </a:r>
            <a:r>
              <a:rPr lang="fr-FR" sz="3100" b="1" dirty="0" smtClean="0">
                <a:solidFill>
                  <a:srgbClr val="FF0000"/>
                </a:solidFill>
                <a:latin typeface="Arial Black" pitchFamily="34" charset="0"/>
              </a:rPr>
              <a:t>LA</a:t>
            </a:r>
            <a:r>
              <a:rPr lang="fr-FR" sz="3100" b="1" dirty="0" smtClean="0">
                <a:latin typeface="Arial Black" pitchFamily="34" charset="0"/>
              </a:rPr>
              <a:t> </a:t>
            </a:r>
            <a:r>
              <a:rPr lang="fr-FR" sz="3100" b="1" dirty="0" smtClean="0">
                <a:solidFill>
                  <a:srgbClr val="FF0000"/>
                </a:solidFill>
                <a:latin typeface="Arial Black" pitchFamily="34" charset="0"/>
                <a:cs typeface="Aharoni" pitchFamily="2" charset="-79"/>
              </a:rPr>
              <a:t>PHARMACOGÉNÉTIQUE</a:t>
            </a:r>
            <a:r>
              <a:rPr lang="fr-FR" sz="3100" b="1" dirty="0" smtClean="0">
                <a:latin typeface="Arial Black" pitchFamily="34" charset="0"/>
              </a:rPr>
              <a:t> : étudie les relations entre le gènes et les  médicaments.</a:t>
            </a:r>
            <a:br>
              <a:rPr lang="fr-FR" sz="3100" b="1" dirty="0" smtClean="0">
                <a:latin typeface="Arial Black" pitchFamily="34" charset="0"/>
              </a:rPr>
            </a:br>
            <a:r>
              <a:rPr lang="fr-FR" sz="3100" b="1" dirty="0">
                <a:latin typeface="Arial Black" pitchFamily="34" charset="0"/>
              </a:rPr>
              <a:t/>
            </a:r>
            <a:br>
              <a:rPr lang="fr-FR" sz="3100" b="1" dirty="0">
                <a:latin typeface="Arial Black" pitchFamily="34" charset="0"/>
              </a:rPr>
            </a:br>
            <a:r>
              <a:rPr lang="fr-FR" sz="3100" b="1" dirty="0">
                <a:latin typeface="Arial Black" pitchFamily="34" charset="0"/>
              </a:rPr>
              <a:t/>
            </a:r>
            <a:br>
              <a:rPr lang="fr-FR" sz="3100" b="1" dirty="0">
                <a:latin typeface="Arial Black" pitchFamily="34" charset="0"/>
              </a:rPr>
            </a:br>
            <a:r>
              <a:rPr lang="fr-FR" sz="3100" b="1" dirty="0" smtClean="0">
                <a:latin typeface="Arial Black" pitchFamily="34" charset="0"/>
              </a:rPr>
              <a:t/>
            </a:r>
            <a:br>
              <a:rPr lang="fr-FR" sz="3100" b="1" dirty="0" smtClean="0">
                <a:latin typeface="Arial Black" pitchFamily="34" charset="0"/>
              </a:rPr>
            </a:br>
            <a:r>
              <a:rPr lang="fr-FR" sz="3100" b="1" dirty="0" smtClean="0">
                <a:latin typeface="Arial Black" pitchFamily="34" charset="0"/>
              </a:rPr>
              <a:t/>
            </a:r>
            <a:br>
              <a:rPr lang="fr-FR" sz="3100" b="1" dirty="0" smtClean="0">
                <a:latin typeface="Arial Black" pitchFamily="34" charset="0"/>
              </a:rPr>
            </a:br>
            <a:r>
              <a:rPr lang="fr-FR" sz="3100" b="1" dirty="0" smtClean="0">
                <a:latin typeface="Arial Black" pitchFamily="34" charset="0"/>
              </a:rPr>
              <a:t/>
            </a:r>
            <a:br>
              <a:rPr lang="fr-FR" sz="3100" b="1" dirty="0" smtClean="0">
                <a:latin typeface="Arial Black" pitchFamily="34" charset="0"/>
              </a:rPr>
            </a:br>
            <a:r>
              <a:rPr lang="fr-FR" sz="3100" b="1" dirty="0" smtClean="0">
                <a:latin typeface="Arial Black" pitchFamily="34" charset="0"/>
              </a:rPr>
              <a:t>L- </a:t>
            </a:r>
            <a:r>
              <a:rPr lang="fr-FR" sz="3100" b="1" dirty="0" smtClean="0">
                <a:solidFill>
                  <a:srgbClr val="FF0000"/>
                </a:solidFill>
                <a:latin typeface="Arial Black" pitchFamily="34" charset="0"/>
              </a:rPr>
              <a:t>LA </a:t>
            </a:r>
            <a:r>
              <a:rPr lang="fr-FR" sz="3100" b="1" dirty="0" smtClean="0">
                <a:solidFill>
                  <a:srgbClr val="FF0000"/>
                </a:solidFill>
                <a:latin typeface="Arial Black" pitchFamily="34" charset="0"/>
                <a:cs typeface="Aharoni" pitchFamily="2" charset="-79"/>
              </a:rPr>
              <a:t>PHARMACOLOGIE SOCIALE </a:t>
            </a:r>
            <a:r>
              <a:rPr lang="fr-FR" sz="3100" b="1" dirty="0" smtClean="0">
                <a:latin typeface="Arial Black" pitchFamily="34" charset="0"/>
              </a:rPr>
              <a:t>: étudie la consommation des médicaments au sein des sociétés.</a:t>
            </a:r>
            <a:endParaRPr lang="fr-FR" b="1" dirty="0">
              <a:latin typeface="Arial Black" pitchFamily="34" charset="0"/>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798" y="2708920"/>
            <a:ext cx="4045991" cy="225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516567"/>
      </p:ext>
    </p:extLst>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424936" cy="8217634"/>
          </a:xfrm>
          <a:prstGeom prst="rect">
            <a:avLst/>
          </a:prstGeom>
        </p:spPr>
        <p:txBody>
          <a:bodyPr wrap="square">
            <a:spAutoFit/>
          </a:bodyPr>
          <a:lstStyle/>
          <a:p>
            <a:pPr algn="ctr"/>
            <a:r>
              <a:rPr lang="fr-FR" sz="3600" cap="small" dirty="0" smtClean="0">
                <a:solidFill>
                  <a:prstClr val="black"/>
                </a:solidFill>
                <a:latin typeface="Arial Black" pitchFamily="34" charset="0"/>
                <a:ea typeface="+mj-ea"/>
                <a:cs typeface="+mj-cs"/>
              </a:rPr>
              <a:t>À partir de cette </a:t>
            </a:r>
            <a:r>
              <a:rPr lang="fr-FR" sz="3600" cap="small" dirty="0" smtClean="0">
                <a:solidFill>
                  <a:srgbClr val="FF0000"/>
                </a:solidFill>
                <a:latin typeface="Arial Black" pitchFamily="34" charset="0"/>
                <a:ea typeface="+mj-ea"/>
                <a:cs typeface="+mj-cs"/>
              </a:rPr>
              <a:t>formation scientifique</a:t>
            </a:r>
            <a:r>
              <a:rPr lang="fr-FR" sz="3600" cap="small" dirty="0" smtClean="0">
                <a:solidFill>
                  <a:prstClr val="black"/>
                </a:solidFill>
                <a:latin typeface="Arial Black" pitchFamily="34" charset="0"/>
                <a:ea typeface="+mj-ea"/>
                <a:cs typeface="+mj-cs"/>
              </a:rPr>
              <a:t>, le ou la  psychologue puisse inscrire sa profession tant </a:t>
            </a:r>
            <a:r>
              <a:rPr lang="fr-FR" sz="3600" cap="small" dirty="0">
                <a:solidFill>
                  <a:prstClr val="black"/>
                </a:solidFill>
                <a:latin typeface="Arial Black" pitchFamily="34" charset="0"/>
                <a:ea typeface="+mj-ea"/>
                <a:cs typeface="+mj-cs"/>
              </a:rPr>
              <a:t>que faire ce peut, </a:t>
            </a:r>
            <a:r>
              <a:rPr lang="fr-FR" sz="3600" cap="small" dirty="0">
                <a:solidFill>
                  <a:srgbClr val="7030A0"/>
                </a:solidFill>
                <a:latin typeface="Arial Black" pitchFamily="34" charset="0"/>
                <a:ea typeface="+mj-ea"/>
                <a:cs typeface="+mj-cs"/>
              </a:rPr>
              <a:t>dans </a:t>
            </a:r>
            <a:r>
              <a:rPr lang="fr-FR" sz="3600" cap="small" dirty="0" smtClean="0">
                <a:solidFill>
                  <a:srgbClr val="7030A0"/>
                </a:solidFill>
                <a:latin typeface="Arial Black" pitchFamily="34" charset="0"/>
                <a:ea typeface="+mj-ea"/>
                <a:cs typeface="+mj-cs"/>
              </a:rPr>
              <a:t>un cadre intégratif </a:t>
            </a:r>
            <a:r>
              <a:rPr lang="fr-FR" sz="3600" cap="small" dirty="0">
                <a:solidFill>
                  <a:srgbClr val="7030A0"/>
                </a:solidFill>
                <a:latin typeface="Arial Black" pitchFamily="34" charset="0"/>
                <a:ea typeface="+mj-ea"/>
                <a:cs typeface="+mj-cs"/>
              </a:rPr>
              <a:t>et/ou Combiné</a:t>
            </a:r>
            <a:r>
              <a:rPr lang="fr-FR" sz="3600" cap="small" dirty="0">
                <a:solidFill>
                  <a:prstClr val="black"/>
                </a:solidFill>
                <a:latin typeface="Arial Black" pitchFamily="34" charset="0"/>
                <a:ea typeface="+mj-ea"/>
                <a:cs typeface="+mj-cs"/>
              </a:rPr>
              <a:t> </a:t>
            </a:r>
            <a:r>
              <a:rPr lang="fr-FR" sz="3600" cap="small" dirty="0" smtClean="0">
                <a:solidFill>
                  <a:prstClr val="black"/>
                </a:solidFill>
                <a:latin typeface="Arial Black" pitchFamily="34" charset="0"/>
                <a:ea typeface="+mj-ea"/>
                <a:cs typeface="+mj-cs"/>
              </a:rPr>
              <a:t>au moment où, il ou elle entreprend une prise en </a:t>
            </a:r>
            <a:r>
              <a:rPr lang="fr-FR" sz="3600" cap="small" dirty="0">
                <a:solidFill>
                  <a:prstClr val="black"/>
                </a:solidFill>
                <a:latin typeface="Arial Black" pitchFamily="34" charset="0"/>
                <a:ea typeface="+mj-ea"/>
                <a:cs typeface="+mj-cs"/>
              </a:rPr>
              <a:t>charge </a:t>
            </a:r>
            <a:r>
              <a:rPr lang="fr-FR" sz="3600" cap="small" dirty="0" smtClean="0">
                <a:solidFill>
                  <a:prstClr val="black"/>
                </a:solidFill>
                <a:latin typeface="Arial Black" pitchFamily="34" charset="0"/>
                <a:ea typeface="+mj-ea"/>
                <a:cs typeface="+mj-cs"/>
              </a:rPr>
              <a:t>efficace avec </a:t>
            </a:r>
            <a:r>
              <a:rPr lang="fr-FR" sz="3600" cap="small" dirty="0" smtClean="0">
                <a:solidFill>
                  <a:srgbClr val="FF0000"/>
                </a:solidFill>
                <a:latin typeface="Arial Black" pitchFamily="34" charset="0"/>
                <a:ea typeface="+mj-ea"/>
                <a:cs typeface="+mj-cs"/>
              </a:rPr>
              <a:t>les patients en situation de souffrance mentale</a:t>
            </a:r>
            <a:r>
              <a:rPr lang="fr-FR" sz="3600" cap="small" dirty="0" smtClean="0">
                <a:solidFill>
                  <a:prstClr val="black"/>
                </a:solidFill>
                <a:latin typeface="Arial Black" pitchFamily="34" charset="0"/>
                <a:ea typeface="+mj-ea"/>
                <a:cs typeface="+mj-cs"/>
              </a:rPr>
              <a:t>.</a:t>
            </a:r>
          </a:p>
          <a:p>
            <a:pPr algn="ctr"/>
            <a:endParaRPr lang="fr-FR" sz="3600" cap="small" dirty="0" smtClean="0">
              <a:solidFill>
                <a:prstClr val="black"/>
              </a:solidFill>
              <a:latin typeface="Arial Black" pitchFamily="34" charset="0"/>
              <a:ea typeface="+mj-ea"/>
              <a:cs typeface="+mj-cs"/>
            </a:endParaRPr>
          </a:p>
          <a:p>
            <a:pPr algn="ctr"/>
            <a:endParaRPr lang="fr-FR" sz="3600" cap="small" dirty="0" smtClean="0">
              <a:solidFill>
                <a:prstClr val="black"/>
              </a:solidFill>
              <a:latin typeface="Arial Black" pitchFamily="34" charset="0"/>
              <a:ea typeface="+mj-ea"/>
              <a:cs typeface="+mj-cs"/>
            </a:endParaRPr>
          </a:p>
          <a:p>
            <a:pPr algn="ctr"/>
            <a:endParaRPr lang="fr-FR" sz="3600" cap="small" dirty="0">
              <a:solidFill>
                <a:prstClr val="black"/>
              </a:solidFill>
              <a:latin typeface="Arial Black" pitchFamily="34" charset="0"/>
              <a:ea typeface="+mj-ea"/>
              <a:cs typeface="+mj-cs"/>
            </a:endParaRPr>
          </a:p>
          <a:p>
            <a:pPr algn="ctr"/>
            <a:endParaRPr lang="fr-FR" sz="3600" cap="small" dirty="0" smtClean="0">
              <a:solidFill>
                <a:prstClr val="black"/>
              </a:solidFill>
              <a:latin typeface="Arial Black" pitchFamily="34" charset="0"/>
              <a:ea typeface="+mj-ea"/>
              <a:cs typeface="+mj-cs"/>
            </a:endParaRPr>
          </a:p>
          <a:p>
            <a:pPr algn="ctr"/>
            <a:endParaRPr lang="fr-FR"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321" y="5229200"/>
            <a:ext cx="3024336"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083907"/>
      </p:ext>
    </p:extLst>
  </p:cSld>
  <p:clrMapOvr>
    <a:masterClrMapping/>
  </p:clrMapOvr>
  <p:transition>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00808"/>
            <a:ext cx="8352928" cy="2592288"/>
          </a:xfrm>
        </p:spPr>
        <p:style>
          <a:lnRef idx="3">
            <a:schemeClr val="lt1"/>
          </a:lnRef>
          <a:fillRef idx="1">
            <a:schemeClr val="accent3"/>
          </a:fillRef>
          <a:effectRef idx="1">
            <a:schemeClr val="accent3"/>
          </a:effectRef>
          <a:fontRef idx="minor">
            <a:schemeClr val="lt1"/>
          </a:fontRef>
        </p:style>
        <p:txBody>
          <a:bodyPr>
            <a:noAutofit/>
          </a:bodyPr>
          <a:lstStyle/>
          <a:p>
            <a:pPr algn="ctr"/>
            <a:r>
              <a:rPr lang="fr-FR" sz="4400" dirty="0" smtClean="0">
                <a:solidFill>
                  <a:schemeClr val="bg1"/>
                </a:solidFill>
                <a:latin typeface="Arial Black" pitchFamily="34" charset="0"/>
              </a:rPr>
              <a:t>V - QU’EST-CE QU’UN MÉDICAMENT ?</a:t>
            </a:r>
            <a:r>
              <a:rPr lang="fr-FR" sz="4400" dirty="0" smtClean="0">
                <a:solidFill>
                  <a:schemeClr val="bg1"/>
                </a:solidFill>
              </a:rPr>
              <a:t/>
            </a:r>
            <a:br>
              <a:rPr lang="fr-FR" sz="4400" dirty="0" smtClean="0">
                <a:solidFill>
                  <a:schemeClr val="bg1"/>
                </a:solidFill>
              </a:rPr>
            </a:br>
            <a:endParaRPr lang="fr-FR" sz="4400" dirty="0">
              <a:solidFill>
                <a:schemeClr val="bg1"/>
              </a:solidFill>
            </a:endParaRPr>
          </a:p>
        </p:txBody>
      </p:sp>
    </p:spTree>
    <p:extLst>
      <p:ext uri="{BB962C8B-B14F-4D97-AF65-F5344CB8AC3E}">
        <p14:creationId xmlns:p14="http://schemas.microsoft.com/office/powerpoint/2010/main" val="2705978648"/>
      </p:ext>
    </p:extLst>
  </p:cSld>
  <p:clrMapOvr>
    <a:masterClrMapping/>
  </p:clrMapOvr>
  <p:transition>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401080" cy="6297634"/>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sz="3600" b="1" dirty="0" smtClean="0">
                <a:latin typeface="Arial Black" pitchFamily="34" charset="0"/>
              </a:rPr>
              <a:t>Le </a:t>
            </a:r>
            <a:r>
              <a:rPr lang="fr-FR" sz="3600" b="1" dirty="0" smtClean="0">
                <a:solidFill>
                  <a:srgbClr val="FF0000"/>
                </a:solidFill>
                <a:latin typeface="Arial Black" pitchFamily="34" charset="0"/>
              </a:rPr>
              <a:t>médicament</a:t>
            </a:r>
            <a:r>
              <a:rPr lang="fr-FR" sz="3600" b="1" dirty="0" smtClean="0">
                <a:latin typeface="Arial Black" pitchFamily="34" charset="0"/>
              </a:rPr>
              <a:t> est toute substance ou composition  présentée comme possédant des propriétés </a:t>
            </a:r>
            <a:r>
              <a:rPr lang="fr-FR" sz="3600" b="1" dirty="0" smtClean="0">
                <a:solidFill>
                  <a:srgbClr val="FF0000"/>
                </a:solidFill>
                <a:latin typeface="Arial Black" pitchFamily="34" charset="0"/>
              </a:rPr>
              <a:t>préventives</a:t>
            </a:r>
            <a:r>
              <a:rPr lang="fr-FR" sz="3600" b="1" dirty="0" smtClean="0">
                <a:latin typeface="Arial Black" pitchFamily="34" charset="0"/>
              </a:rPr>
              <a:t> ou </a:t>
            </a:r>
            <a:r>
              <a:rPr lang="fr-FR" sz="3600" b="1" dirty="0" smtClean="0">
                <a:solidFill>
                  <a:srgbClr val="FF0000"/>
                </a:solidFill>
                <a:latin typeface="Arial Black" pitchFamily="34" charset="0"/>
              </a:rPr>
              <a:t>curative</a:t>
            </a:r>
            <a:r>
              <a:rPr lang="fr-FR" sz="3600" b="1" dirty="0" smtClean="0">
                <a:latin typeface="Arial Black" pitchFamily="34" charset="0"/>
              </a:rPr>
              <a:t> à l’égard des maladies humaines  ou animales. </a:t>
            </a:r>
            <a:br>
              <a:rPr lang="fr-FR" sz="3600" b="1" dirty="0" smtClean="0">
                <a:latin typeface="Arial Black" pitchFamily="34" charset="0"/>
              </a:rPr>
            </a:br>
            <a:r>
              <a:rPr lang="fr-FR" sz="3600" b="1" dirty="0" smtClean="0">
                <a:latin typeface="Arial Black" pitchFamily="34" charset="0"/>
              </a:rPr>
              <a:t>C’est aussi, tout produit pouvant être administré à l’homme ou l’animal en vue d’établir </a:t>
            </a:r>
            <a:r>
              <a:rPr lang="fr-FR" sz="3600" b="1" dirty="0" smtClean="0">
                <a:solidFill>
                  <a:srgbClr val="0070C0"/>
                </a:solidFill>
                <a:latin typeface="Arial Black" pitchFamily="34" charset="0"/>
              </a:rPr>
              <a:t>un diagnostic médical,</a:t>
            </a:r>
            <a:r>
              <a:rPr lang="fr-FR" sz="3600" b="1" dirty="0" smtClean="0">
                <a:latin typeface="Arial Black" pitchFamily="34" charset="0"/>
              </a:rPr>
              <a:t> </a:t>
            </a:r>
            <a:r>
              <a:rPr lang="fr-FR" sz="3600" b="1" dirty="0" smtClean="0">
                <a:solidFill>
                  <a:srgbClr val="0070C0"/>
                </a:solidFill>
                <a:latin typeface="Arial Black" pitchFamily="34" charset="0"/>
              </a:rPr>
              <a:t>restaurer</a:t>
            </a:r>
            <a:r>
              <a:rPr lang="fr-FR" sz="3600" b="1" dirty="0" smtClean="0">
                <a:latin typeface="Arial Black" pitchFamily="34" charset="0"/>
              </a:rPr>
              <a:t>, </a:t>
            </a:r>
            <a:r>
              <a:rPr lang="fr-FR" sz="3600" b="1" dirty="0" smtClean="0">
                <a:solidFill>
                  <a:srgbClr val="0070C0"/>
                </a:solidFill>
                <a:latin typeface="Arial Black" pitchFamily="34" charset="0"/>
              </a:rPr>
              <a:t>corriger</a:t>
            </a:r>
            <a:r>
              <a:rPr lang="fr-FR" sz="3600" b="1" dirty="0" smtClean="0">
                <a:latin typeface="Arial Black" pitchFamily="34" charset="0"/>
              </a:rPr>
              <a:t> ou </a:t>
            </a:r>
            <a:r>
              <a:rPr lang="fr-FR" sz="3600" b="1" dirty="0" smtClean="0">
                <a:solidFill>
                  <a:srgbClr val="0070C0"/>
                </a:solidFill>
                <a:latin typeface="Arial Black" pitchFamily="34" charset="0"/>
              </a:rPr>
              <a:t>modifier</a:t>
            </a:r>
            <a:r>
              <a:rPr lang="fr-FR" sz="3600" b="1" dirty="0" smtClean="0">
                <a:latin typeface="Arial Black" pitchFamily="34" charset="0"/>
              </a:rPr>
              <a:t> leurs fonctions organiques.</a:t>
            </a:r>
            <a:br>
              <a:rPr lang="fr-FR" sz="3600" b="1" dirty="0" smtClean="0">
                <a:latin typeface="Arial Black" pitchFamily="34" charset="0"/>
              </a:rPr>
            </a:br>
            <a:endParaRPr lang="fr-FR" dirty="0"/>
          </a:p>
        </p:txBody>
      </p:sp>
    </p:spTree>
    <p:extLst>
      <p:ext uri="{BB962C8B-B14F-4D97-AF65-F5344CB8AC3E}">
        <p14:creationId xmlns:p14="http://schemas.microsoft.com/office/powerpoint/2010/main" val="3919855791"/>
      </p:ext>
    </p:extLst>
  </p:cSld>
  <p:clrMapOvr>
    <a:masterClrMapping/>
  </p:clrMapOvr>
  <p:transition>
    <p:newsfla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fr-FR" sz="4000" b="1" u="sng" dirty="0" smtClean="0">
                <a:solidFill>
                  <a:srgbClr val="FF0000"/>
                </a:solidFill>
              </a:rPr>
              <a:t/>
            </a:r>
            <a:br>
              <a:rPr lang="fr-FR" sz="4000" b="1" u="sng" dirty="0" smtClean="0">
                <a:solidFill>
                  <a:srgbClr val="FF0000"/>
                </a:solidFill>
              </a:rPr>
            </a:br>
            <a:r>
              <a:rPr lang="fr-FR" sz="4000" b="1" u="sng" dirty="0">
                <a:solidFill>
                  <a:srgbClr val="FF0000"/>
                </a:solidFill>
              </a:rPr>
              <a:t/>
            </a:r>
            <a:br>
              <a:rPr lang="fr-FR" sz="4000" b="1" u="sng" dirty="0">
                <a:solidFill>
                  <a:srgbClr val="FF0000"/>
                </a:solidFill>
              </a:rPr>
            </a:br>
            <a:r>
              <a:rPr lang="fr-FR" sz="4000" b="1" u="sng" dirty="0" smtClean="0">
                <a:solidFill>
                  <a:srgbClr val="FF0000"/>
                </a:solidFill>
              </a:rPr>
              <a:t/>
            </a:r>
            <a:br>
              <a:rPr lang="fr-FR" sz="4000" b="1" u="sng" dirty="0" smtClean="0">
                <a:solidFill>
                  <a:srgbClr val="FF0000"/>
                </a:solidFill>
              </a:rPr>
            </a:br>
            <a:r>
              <a:rPr lang="fr-FR" sz="4000" b="1" u="sng" dirty="0">
                <a:solidFill>
                  <a:srgbClr val="FF0000"/>
                </a:solidFill>
              </a:rPr>
              <a:t/>
            </a:r>
            <a:br>
              <a:rPr lang="fr-FR" sz="4000" b="1" u="sng" dirty="0">
                <a:solidFill>
                  <a:srgbClr val="FF0000"/>
                </a:solidFill>
              </a:rPr>
            </a:br>
            <a:r>
              <a:rPr lang="fr-FR" sz="4000" b="1" u="sng" dirty="0" smtClean="0">
                <a:solidFill>
                  <a:srgbClr val="FF0000"/>
                </a:solidFill>
              </a:rPr>
              <a:t/>
            </a:r>
            <a:br>
              <a:rPr lang="fr-FR" sz="4000" b="1" u="sng" dirty="0" smtClean="0">
                <a:solidFill>
                  <a:srgbClr val="FF0000"/>
                </a:solidFill>
              </a:rPr>
            </a:br>
            <a:r>
              <a:rPr lang="fr-FR" sz="4000" b="1" u="sng" dirty="0">
                <a:solidFill>
                  <a:srgbClr val="FF0000"/>
                </a:solidFill>
              </a:rPr>
              <a:t/>
            </a:r>
            <a:br>
              <a:rPr lang="fr-FR" sz="4000" b="1" u="sng" dirty="0">
                <a:solidFill>
                  <a:srgbClr val="FF0000"/>
                </a:solidFill>
              </a:rPr>
            </a:br>
            <a:r>
              <a:rPr lang="fr-FR" sz="4000" b="1" u="sng" dirty="0" smtClean="0">
                <a:solidFill>
                  <a:srgbClr val="FF0000"/>
                </a:solidFill>
              </a:rPr>
              <a:t/>
            </a:r>
            <a:br>
              <a:rPr lang="fr-FR" sz="4000" b="1" u="sng" dirty="0" smtClean="0">
                <a:solidFill>
                  <a:srgbClr val="FF0000"/>
                </a:solidFill>
              </a:rPr>
            </a:br>
            <a:r>
              <a:rPr lang="fr-FR" sz="4000" b="1" u="sng" dirty="0">
                <a:solidFill>
                  <a:srgbClr val="FF0000"/>
                </a:solidFill>
              </a:rPr>
              <a:t/>
            </a:r>
            <a:br>
              <a:rPr lang="fr-FR" sz="4000" b="1" u="sng" dirty="0">
                <a:solidFill>
                  <a:srgbClr val="FF0000"/>
                </a:solidFill>
              </a:rPr>
            </a:br>
            <a:r>
              <a:rPr lang="fr-FR" sz="4000" b="1" u="sng" dirty="0" smtClean="0">
                <a:solidFill>
                  <a:srgbClr val="FF0000"/>
                </a:solidFill>
                <a:latin typeface="Arial Black" pitchFamily="34" charset="0"/>
              </a:rPr>
              <a:t>l’article 170 de la loi algérienne 85-05 DU 16/02/1985 </a:t>
            </a:r>
            <a:r>
              <a:rPr lang="fr-FR" sz="4000" b="1" dirty="0" smtClean="0">
                <a:latin typeface="Arial Black" pitchFamily="34" charset="0"/>
              </a:rPr>
              <a:t>relative à </a:t>
            </a:r>
            <a:br>
              <a:rPr lang="fr-FR" sz="4000" b="1" dirty="0" smtClean="0">
                <a:latin typeface="Arial Black" pitchFamily="34" charset="0"/>
              </a:rPr>
            </a:br>
            <a:r>
              <a:rPr lang="fr-FR" sz="4000" b="1" dirty="0" smtClean="0">
                <a:solidFill>
                  <a:srgbClr val="0070C0"/>
                </a:solidFill>
                <a:latin typeface="Arial Black" pitchFamily="34" charset="0"/>
              </a:rPr>
              <a:t>la promotion de la santé</a:t>
            </a:r>
            <a:r>
              <a:rPr lang="fr-FR" sz="4000" b="1" dirty="0" smtClean="0">
                <a:latin typeface="Arial Black" pitchFamily="34" charset="0"/>
              </a:rPr>
              <a:t>, définit </a:t>
            </a:r>
            <a:r>
              <a:rPr lang="fr-FR" sz="4000" b="1" dirty="0" smtClean="0">
                <a:solidFill>
                  <a:srgbClr val="00B050"/>
                </a:solidFill>
                <a:latin typeface="Arial Black" pitchFamily="34" charset="0"/>
              </a:rPr>
              <a:t>le médicament               </a:t>
            </a:r>
            <a:r>
              <a:rPr lang="fr-FR" sz="4000" b="1" dirty="0" smtClean="0">
                <a:latin typeface="Arial Black" pitchFamily="34" charset="0"/>
              </a:rPr>
              <a:t>comme suit : </a:t>
            </a:r>
            <a:r>
              <a:rPr lang="fr-FR" b="1" dirty="0" smtClean="0">
                <a:latin typeface="Arial Black" pitchFamily="34" charset="0"/>
              </a:rPr>
              <a:t/>
            </a:r>
            <a:br>
              <a:rPr lang="fr-FR" b="1" dirty="0" smtClean="0">
                <a:latin typeface="Arial Black" pitchFamily="34" charset="0"/>
              </a:rPr>
            </a:br>
            <a:r>
              <a:rPr lang="fr-FR" b="1" dirty="0" smtClean="0"/>
              <a:t/>
            </a:r>
            <a:br>
              <a:rPr lang="fr-FR" b="1" dirty="0" smtClean="0"/>
            </a:br>
            <a:r>
              <a:rPr lang="fr-FR" b="1" dirty="0" smtClean="0"/>
              <a:t/>
            </a:r>
            <a:br>
              <a:rPr lang="fr-FR" b="1" dirty="0" smtClean="0"/>
            </a:br>
            <a:r>
              <a:rPr lang="fr-FR" b="1" dirty="0" smtClean="0"/>
              <a:t/>
            </a:r>
            <a:br>
              <a:rPr lang="fr-FR" b="1" dirty="0" smtClean="0"/>
            </a:br>
            <a:endParaRPr lang="fr-FR" b="1" dirty="0"/>
          </a:p>
        </p:txBody>
      </p:sp>
    </p:spTree>
    <p:extLst>
      <p:ext uri="{BB962C8B-B14F-4D97-AF65-F5344CB8AC3E}">
        <p14:creationId xmlns:p14="http://schemas.microsoft.com/office/powerpoint/2010/main" val="1249914100"/>
      </p:ext>
    </p:extLst>
  </p:cSld>
  <p:clrMapOvr>
    <a:masterClrMapping/>
  </p:clrMapOvr>
  <p:transition>
    <p:newsfla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chemin vertical 2"/>
          <p:cNvSpPr/>
          <p:nvPr/>
        </p:nvSpPr>
        <p:spPr>
          <a:xfrm>
            <a:off x="142844" y="214290"/>
            <a:ext cx="8533612" cy="6357982"/>
          </a:xfrm>
          <a:prstGeom prst="verticalScroll">
            <a:avLst>
              <a:gd name="adj" fmla="val 1184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200" dirty="0" smtClean="0">
                <a:solidFill>
                  <a:prstClr val="black"/>
                </a:solidFill>
                <a:latin typeface="Arial Black" pitchFamily="34" charset="0"/>
              </a:rPr>
              <a:t>« </a:t>
            </a:r>
            <a:r>
              <a:rPr lang="fr-FR" sz="2800" b="1" i="1" dirty="0" smtClean="0">
                <a:solidFill>
                  <a:prstClr val="black"/>
                </a:solidFill>
                <a:latin typeface="Book Antiqua" pitchFamily="18" charset="0"/>
              </a:rPr>
              <a:t>On entend par </a:t>
            </a:r>
            <a:r>
              <a:rPr lang="fr-FR" sz="2800" b="1" i="1" dirty="0" smtClean="0">
                <a:solidFill>
                  <a:srgbClr val="FF0000"/>
                </a:solidFill>
                <a:latin typeface="Book Antiqua" pitchFamily="18" charset="0"/>
              </a:rPr>
              <a:t>médicament</a:t>
            </a:r>
            <a:r>
              <a:rPr lang="fr-FR" sz="2800" b="1" i="1" dirty="0" smtClean="0">
                <a:solidFill>
                  <a:prstClr val="black"/>
                </a:solidFill>
                <a:latin typeface="Book Antiqua" pitchFamily="18" charset="0"/>
              </a:rPr>
              <a:t>,  toute substance ou composition présentée comme possédant des propriétés curatives ou préventives à l’égard des maladies humaines ou animales, tous produits pouvant être administrés à l’homme ou à l’animal en vue d’établir un diagnostic médical ou de restaurer, corriger, modifier leurs fonctions organi</a:t>
            </a:r>
            <a:r>
              <a:rPr lang="fr-FR" sz="3200" b="1" i="1" dirty="0" smtClean="0">
                <a:solidFill>
                  <a:prstClr val="black"/>
                </a:solidFill>
                <a:latin typeface="Book Antiqua" pitchFamily="18" charset="0"/>
              </a:rPr>
              <a:t>ques.</a:t>
            </a:r>
            <a:r>
              <a:rPr lang="fr-FR" sz="3200" dirty="0" smtClean="0">
                <a:solidFill>
                  <a:prstClr val="black"/>
                </a:solidFill>
                <a:latin typeface="Arial Black" pitchFamily="34" charset="0"/>
              </a:rPr>
              <a:t> </a:t>
            </a:r>
            <a:r>
              <a:rPr lang="fr-FR" sz="2800" dirty="0" smtClean="0">
                <a:solidFill>
                  <a:prstClr val="black"/>
                </a:solidFill>
                <a:latin typeface="Arial Black" pitchFamily="34" charset="0"/>
              </a:rPr>
              <a:t>»</a:t>
            </a:r>
            <a:endParaRPr lang="en-US" sz="2800" dirty="0">
              <a:solidFill>
                <a:prstClr val="black"/>
              </a:solidFill>
              <a:latin typeface="Arial Black" pitchFamily="34" charset="0"/>
            </a:endParaRPr>
          </a:p>
        </p:txBody>
      </p:sp>
    </p:spTree>
    <p:extLst>
      <p:ext uri="{BB962C8B-B14F-4D97-AF65-F5344CB8AC3E}">
        <p14:creationId xmlns:p14="http://schemas.microsoft.com/office/powerpoint/2010/main" val="4099707965"/>
      </p:ext>
    </p:extLst>
  </p:cSld>
  <p:clrMapOvr>
    <a:masterClrMapping/>
  </p:clrMapOvr>
  <p:transition>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Rot="1" noChangeArrowheads="1"/>
          </p:cNvSpPr>
          <p:nvPr>
            <p:ph type="title"/>
          </p:nvPr>
        </p:nvSpPr>
        <p:spPr>
          <a:xfrm>
            <a:off x="357158" y="214290"/>
            <a:ext cx="8501122" cy="6226196"/>
          </a:xfrm>
        </p:spPr>
        <p:txBody>
          <a:bodyPr>
            <a:normAutofit/>
          </a:bodyPr>
          <a:lstStyle/>
          <a:p>
            <a:pPr algn="ctr" eaLnBrk="1" hangingPunct="1">
              <a:defRPr/>
            </a:pPr>
            <a:r>
              <a:rPr lang="fr-BE" sz="3200" dirty="0" smtClean="0">
                <a:solidFill>
                  <a:schemeClr val="tx1"/>
                </a:solidFill>
              </a:rPr>
              <a:t/>
            </a:r>
            <a:br>
              <a:rPr lang="fr-BE" sz="3200" dirty="0" smtClean="0">
                <a:solidFill>
                  <a:schemeClr val="tx1"/>
                </a:solidFill>
              </a:rPr>
            </a:br>
            <a:r>
              <a:rPr lang="fr-BE" sz="3200" dirty="0" smtClean="0">
                <a:solidFill>
                  <a:schemeClr val="tx1"/>
                </a:solidFill>
              </a:rPr>
              <a:t/>
            </a:r>
            <a:br>
              <a:rPr lang="fr-BE" sz="3200" dirty="0" smtClean="0">
                <a:solidFill>
                  <a:schemeClr val="tx1"/>
                </a:solidFill>
              </a:rPr>
            </a:br>
            <a:r>
              <a:rPr lang="fr-BE" sz="3200" dirty="0" smtClean="0">
                <a:solidFill>
                  <a:schemeClr val="tx1"/>
                </a:solidFill>
              </a:rPr>
              <a:t/>
            </a:r>
            <a:br>
              <a:rPr lang="fr-BE" sz="3200" dirty="0" smtClean="0">
                <a:solidFill>
                  <a:schemeClr val="tx1"/>
                </a:solidFill>
              </a:rPr>
            </a:br>
            <a:r>
              <a:rPr lang="fr-BE" sz="3200" dirty="0" smtClean="0">
                <a:solidFill>
                  <a:schemeClr val="tx1"/>
                </a:solidFill>
              </a:rPr>
              <a:t/>
            </a:r>
            <a:br>
              <a:rPr lang="fr-BE" sz="3200" dirty="0" smtClean="0">
                <a:solidFill>
                  <a:schemeClr val="tx1"/>
                </a:solidFill>
              </a:rPr>
            </a:br>
            <a:r>
              <a:rPr lang="fr-BE" sz="3200" dirty="0" smtClean="0">
                <a:solidFill>
                  <a:schemeClr val="tx1"/>
                </a:solidFill>
              </a:rPr>
              <a:t/>
            </a:r>
            <a:br>
              <a:rPr lang="fr-BE" sz="3200" dirty="0" smtClean="0">
                <a:solidFill>
                  <a:schemeClr val="tx1"/>
                </a:solidFill>
              </a:rPr>
            </a:br>
            <a:r>
              <a:rPr lang="fr-BE" sz="3200" dirty="0" smtClean="0">
                <a:solidFill>
                  <a:schemeClr val="tx1"/>
                </a:solidFill>
              </a:rPr>
              <a:t/>
            </a:r>
            <a:br>
              <a:rPr lang="fr-BE" sz="3200" dirty="0" smtClean="0">
                <a:solidFill>
                  <a:schemeClr val="tx1"/>
                </a:solidFill>
              </a:rPr>
            </a:br>
            <a:r>
              <a:rPr lang="fr-BE" sz="3200" dirty="0" smtClean="0">
                <a:solidFill>
                  <a:schemeClr val="tx1"/>
                </a:solidFill>
              </a:rPr>
              <a:t/>
            </a:r>
            <a:br>
              <a:rPr lang="fr-BE" sz="3200" dirty="0" smtClean="0">
                <a:solidFill>
                  <a:schemeClr val="tx1"/>
                </a:solidFill>
              </a:rPr>
            </a:br>
            <a:r>
              <a:rPr lang="fr-BE" sz="3200" dirty="0" smtClean="0">
                <a:solidFill>
                  <a:schemeClr val="tx1"/>
                </a:solidFill>
              </a:rPr>
              <a:t/>
            </a:r>
            <a:br>
              <a:rPr lang="fr-BE" sz="3200" dirty="0" smtClean="0">
                <a:solidFill>
                  <a:schemeClr val="tx1"/>
                </a:solidFill>
              </a:rPr>
            </a:br>
            <a:endParaRPr lang="fr-FR" sz="3200" dirty="0" smtClean="0">
              <a:solidFill>
                <a:schemeClr val="tx1"/>
              </a:solidFill>
            </a:endParaRPr>
          </a:p>
        </p:txBody>
      </p:sp>
      <p:sp>
        <p:nvSpPr>
          <p:cNvPr id="4" name="Rectangle 3"/>
          <p:cNvSpPr txBox="1">
            <a:spLocks noRot="1" noChangeArrowheads="1"/>
          </p:cNvSpPr>
          <p:nvPr/>
        </p:nvSpPr>
        <p:spPr>
          <a:xfrm>
            <a:off x="214282" y="214290"/>
            <a:ext cx="8429684" cy="6357958"/>
          </a:xfrm>
          <a:prstGeom prst="rect">
            <a:avLst/>
          </a:prstGeom>
        </p:spPr>
        <p:txBody>
          <a:bodyPr/>
          <a:lstStyle/>
          <a:p>
            <a:pPr marL="274320" marR="0" lvl="0" indent="-274320" algn="just" defTabSz="914400" rtl="0" eaLnBrk="1" fontAlgn="auto" latinLnBrk="0" hangingPunct="1">
              <a:lnSpc>
                <a:spcPct val="90000"/>
              </a:lnSpc>
              <a:spcBef>
                <a:spcPts val="600"/>
              </a:spcBef>
              <a:spcAft>
                <a:spcPts val="0"/>
              </a:spcAft>
              <a:buClr>
                <a:schemeClr val="accent1"/>
              </a:buClr>
              <a:buSzPct val="70000"/>
              <a:tabLst/>
              <a:defRPr/>
            </a:pPr>
            <a:endParaRPr kumimoji="0" lang="fr-FR" sz="2400" b="0" i="0" u="none" strike="noStrike" kern="1200" cap="none" spc="0" normalizeH="0" baseline="0" noProof="0" dirty="0" smtClean="0">
              <a:ln>
                <a:noFill/>
              </a:ln>
              <a:solidFill>
                <a:schemeClr val="tx1"/>
              </a:solidFill>
              <a:effectLst/>
              <a:uLnTx/>
              <a:uFillTx/>
              <a:latin typeface="Arial Black" pitchFamily="34" charset="0"/>
            </a:endParaRPr>
          </a:p>
          <a:p>
            <a:pPr marL="274320" marR="0" lvl="0" indent="-274320" algn="ctr"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fr-FR" sz="4400" b="0" i="0" u="none" strike="noStrike" kern="1200" cap="none" spc="0" normalizeH="0" baseline="0" noProof="0" dirty="0" smtClean="0">
                <a:ln>
                  <a:noFill/>
                </a:ln>
                <a:solidFill>
                  <a:schemeClr val="tx1"/>
                </a:solidFill>
                <a:effectLst/>
                <a:uLnTx/>
                <a:uFillTx/>
                <a:latin typeface="Arial Black" pitchFamily="34" charset="0"/>
              </a:rPr>
              <a:t> </a:t>
            </a:r>
            <a:r>
              <a:rPr kumimoji="0" lang="fr-FR" sz="3600" b="0" i="0" u="none" strike="noStrike" kern="1200" cap="none" spc="0" normalizeH="0" baseline="0" noProof="0" dirty="0" smtClean="0">
                <a:ln>
                  <a:noFill/>
                </a:ln>
                <a:solidFill>
                  <a:schemeClr val="tx1"/>
                </a:solidFill>
                <a:effectLst/>
                <a:uLnTx/>
                <a:uFillTx/>
                <a:latin typeface="Arial Black" pitchFamily="34" charset="0"/>
              </a:rPr>
              <a:t>L'acte de naissance d’un médicament de spécialité pharmaceutique est soumis à</a:t>
            </a:r>
            <a:r>
              <a:rPr kumimoji="0" lang="fr-FR" sz="3600" b="0" i="0" u="none" strike="noStrike" kern="1200" cap="none" spc="0" normalizeH="0" noProof="0" dirty="0" smtClean="0">
                <a:ln>
                  <a:noFill/>
                </a:ln>
                <a:solidFill>
                  <a:schemeClr val="tx1"/>
                </a:solidFill>
                <a:effectLst/>
                <a:uLnTx/>
                <a:uFillTx/>
                <a:latin typeface="Arial Black" pitchFamily="34" charset="0"/>
              </a:rPr>
              <a:t> </a:t>
            </a:r>
            <a:r>
              <a:rPr kumimoji="0" lang="fr-FR" sz="3600" b="0" i="0" u="none" strike="noStrike" kern="1200" cap="none" spc="0" normalizeH="0" baseline="0" noProof="0" dirty="0" smtClean="0">
                <a:ln>
                  <a:noFill/>
                </a:ln>
                <a:solidFill>
                  <a:schemeClr val="tx1"/>
                </a:solidFill>
                <a:effectLst/>
                <a:uLnTx/>
                <a:uFillTx/>
                <a:latin typeface="Arial Black" pitchFamily="34" charset="0"/>
              </a:rPr>
              <a:t>une décision administrative qu’on appelle </a:t>
            </a:r>
            <a:r>
              <a:rPr kumimoji="0" lang="fr-FR" sz="4000" b="0" i="0" u="none" strike="noStrike" kern="1200" cap="none" spc="0" normalizeH="0" baseline="0" noProof="0" dirty="0" smtClean="0">
                <a:ln>
                  <a:noFill/>
                </a:ln>
                <a:solidFill>
                  <a:schemeClr val="tx1"/>
                </a:solidFill>
                <a:effectLst/>
                <a:uLnTx/>
                <a:uFillTx/>
                <a:latin typeface="Arial Black" pitchFamily="34" charset="0"/>
              </a:rPr>
              <a:t>: </a:t>
            </a:r>
          </a:p>
          <a:p>
            <a:pPr marL="274320" marR="0" lvl="0" indent="-274320" algn="ctr" defTabSz="914400" rtl="0" eaLnBrk="1" fontAlgn="auto" latinLnBrk="0" hangingPunct="1">
              <a:lnSpc>
                <a:spcPct val="90000"/>
              </a:lnSpc>
              <a:spcBef>
                <a:spcPts val="600"/>
              </a:spcBef>
              <a:spcAft>
                <a:spcPts val="0"/>
              </a:spcAft>
              <a:buClr>
                <a:schemeClr val="accent1"/>
              </a:buClr>
              <a:buSzPct val="70000"/>
              <a:tabLst/>
              <a:defRPr/>
            </a:pPr>
            <a:r>
              <a:rPr lang="fr-FR" sz="4000" dirty="0" smtClean="0">
                <a:latin typeface="Arial Black" pitchFamily="34" charset="0"/>
              </a:rPr>
              <a:t>   </a:t>
            </a:r>
            <a:r>
              <a:rPr kumimoji="0" lang="fr-FR" sz="4000" b="0" i="0" u="none" strike="noStrike" kern="1200" cap="none" spc="0" normalizeH="0" baseline="0" noProof="0" dirty="0" smtClean="0">
                <a:ln>
                  <a:noFill/>
                </a:ln>
                <a:solidFill>
                  <a:srgbClr val="FF0000"/>
                </a:solidFill>
                <a:effectLst/>
                <a:uLnTx/>
                <a:uFillTx/>
                <a:latin typeface="Arial Black" pitchFamily="34" charset="0"/>
              </a:rPr>
              <a:t>AUTORISATION</a:t>
            </a:r>
            <a:r>
              <a:rPr kumimoji="0" lang="fr-FR" sz="4000" b="0" i="0" u="none" strike="noStrike" kern="1200" cap="none" spc="0" normalizeH="0" baseline="0" noProof="0" dirty="0" smtClean="0">
                <a:ln>
                  <a:noFill/>
                </a:ln>
                <a:solidFill>
                  <a:srgbClr val="FFFF00"/>
                </a:solidFill>
                <a:effectLst/>
                <a:uLnTx/>
                <a:uFillTx/>
                <a:latin typeface="Arial Black" pitchFamily="34" charset="0"/>
              </a:rPr>
              <a:t> </a:t>
            </a:r>
            <a:r>
              <a:rPr kumimoji="0" lang="fr-FR" sz="4000" b="0" i="0" u="none" strike="noStrike" kern="1200" cap="none" spc="0" normalizeH="0" baseline="0" noProof="0" dirty="0" smtClean="0">
                <a:ln>
                  <a:noFill/>
                </a:ln>
                <a:solidFill>
                  <a:srgbClr val="FF0000"/>
                </a:solidFill>
                <a:effectLst/>
                <a:uLnTx/>
                <a:uFillTx/>
                <a:latin typeface="Arial Black" pitchFamily="34" charset="0"/>
              </a:rPr>
              <a:t>DE MISE SUR LE MARCHÉ </a:t>
            </a:r>
          </a:p>
          <a:p>
            <a:pPr marL="274320" marR="0" lvl="0" indent="-274320" algn="ctr" defTabSz="914400" rtl="0" eaLnBrk="1" fontAlgn="auto" latinLnBrk="0" hangingPunct="1">
              <a:lnSpc>
                <a:spcPct val="90000"/>
              </a:lnSpc>
              <a:spcBef>
                <a:spcPts val="600"/>
              </a:spcBef>
              <a:spcAft>
                <a:spcPts val="0"/>
              </a:spcAft>
              <a:buClr>
                <a:schemeClr val="accent1"/>
              </a:buClr>
              <a:buSzPct val="70000"/>
              <a:tabLst/>
              <a:defRPr/>
            </a:pPr>
            <a:r>
              <a:rPr lang="fr-FR" sz="4000" dirty="0" smtClean="0">
                <a:solidFill>
                  <a:srgbClr val="FF0000"/>
                </a:solidFill>
                <a:latin typeface="Arial Black" pitchFamily="34" charset="0"/>
              </a:rPr>
              <a:t>    </a:t>
            </a:r>
            <a:r>
              <a:rPr kumimoji="0" lang="fr-FR" sz="4000" b="0" i="0" u="none" strike="noStrike" kern="1200" cap="none" spc="0" normalizeH="0" baseline="0" noProof="0" dirty="0" smtClean="0">
                <a:ln>
                  <a:noFill/>
                </a:ln>
                <a:solidFill>
                  <a:srgbClr val="FF0000"/>
                </a:solidFill>
                <a:effectLst/>
                <a:uLnTx/>
                <a:uFillTx/>
                <a:latin typeface="Arial Black" pitchFamily="34" charset="0"/>
              </a:rPr>
              <a:t>(AMM).</a:t>
            </a:r>
          </a:p>
          <a:p>
            <a:pPr marL="274320" marR="0" lvl="0" indent="-274320" algn="ctr" defTabSz="914400" rtl="0" eaLnBrk="1" fontAlgn="auto" latinLnBrk="0" hangingPunct="1">
              <a:lnSpc>
                <a:spcPct val="90000"/>
              </a:lnSpc>
              <a:spcBef>
                <a:spcPts val="600"/>
              </a:spcBef>
              <a:spcAft>
                <a:spcPts val="0"/>
              </a:spcAft>
              <a:buClr>
                <a:schemeClr val="accent1"/>
              </a:buClr>
              <a:buSzPct val="70000"/>
              <a:buFont typeface="Wingdings"/>
              <a:buChar char=""/>
              <a:tabLst/>
              <a:defRPr/>
            </a:pPr>
            <a:endParaRPr kumimoji="0" lang="fr-FR" sz="3600" b="0" i="0" u="none" strike="noStrike" kern="120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ransition>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429684" cy="6154758"/>
          </a:xfrm>
        </p:spPr>
        <p:txBody>
          <a:bodyPr>
            <a:normAutofit fontScale="90000"/>
          </a:bodyPr>
          <a:lstStyle/>
          <a:p>
            <a:r>
              <a:rPr lang="fr-FR" dirty="0" smtClean="0">
                <a:solidFill>
                  <a:schemeClr val="tx1"/>
                </a:solidFill>
                <a:latin typeface="Arial Black" pitchFamily="34" charset="0"/>
              </a:rPr>
              <a:t>La vie d’un médicament passe par un ensemble d’étapes durant environ 15ans.</a:t>
            </a:r>
            <a:br>
              <a:rPr lang="fr-FR" dirty="0" smtClean="0">
                <a:solidFill>
                  <a:schemeClr val="tx1"/>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u="sng" dirty="0" smtClean="0">
                <a:solidFill>
                  <a:srgbClr val="0070C0"/>
                </a:solidFill>
                <a:latin typeface="Arial Black" pitchFamily="34" charset="0"/>
              </a:rPr>
              <a:t>1</a:t>
            </a:r>
            <a:r>
              <a:rPr lang="fr-FR" u="sng" baseline="30000" dirty="0" smtClean="0">
                <a:solidFill>
                  <a:srgbClr val="0070C0"/>
                </a:solidFill>
                <a:latin typeface="Arial Black" pitchFamily="34" charset="0"/>
              </a:rPr>
              <a:t>ère</a:t>
            </a:r>
            <a:r>
              <a:rPr lang="fr-FR" u="sng" dirty="0" smtClean="0">
                <a:solidFill>
                  <a:srgbClr val="0070C0"/>
                </a:solidFill>
                <a:latin typeface="Arial Black" pitchFamily="34" charset="0"/>
              </a:rPr>
              <a:t> étape </a:t>
            </a:r>
            <a:r>
              <a:rPr lang="fr-FR" sz="4400" u="sng" dirty="0" smtClean="0">
                <a:solidFill>
                  <a:srgbClr val="0070C0"/>
                </a:solidFill>
                <a:latin typeface="Arial Black" pitchFamily="34" charset="0"/>
              </a:rPr>
              <a:t>: </a:t>
            </a:r>
            <a:r>
              <a:rPr lang="fr-FR" dirty="0" smtClean="0">
                <a:solidFill>
                  <a:srgbClr val="FF0000"/>
                </a:solidFill>
                <a:latin typeface="Arial Black" pitchFamily="34" charset="0"/>
              </a:rPr>
              <a:t>démarrage</a:t>
            </a:r>
            <a:r>
              <a:rPr lang="fr-FR" dirty="0" smtClean="0">
                <a:solidFill>
                  <a:schemeClr val="tx1"/>
                </a:solidFill>
                <a:latin typeface="Arial Black" pitchFamily="34" charset="0"/>
              </a:rPr>
              <a:t> de la recherche publique ou privée et étude des marchés.</a:t>
            </a:r>
            <a:br>
              <a:rPr lang="fr-FR" dirty="0" smtClean="0">
                <a:solidFill>
                  <a:schemeClr val="tx1"/>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u="sng" dirty="0" smtClean="0">
                <a:solidFill>
                  <a:srgbClr val="0070C0"/>
                </a:solidFill>
                <a:latin typeface="Arial Black" pitchFamily="34" charset="0"/>
              </a:rPr>
              <a:t>2</a:t>
            </a:r>
            <a:r>
              <a:rPr lang="fr-FR" u="sng" baseline="30000" dirty="0" smtClean="0">
                <a:solidFill>
                  <a:srgbClr val="0070C0"/>
                </a:solidFill>
                <a:latin typeface="Arial Black" pitchFamily="34" charset="0"/>
              </a:rPr>
              <a:t>ème</a:t>
            </a:r>
            <a:r>
              <a:rPr lang="fr-FR" u="sng" dirty="0" smtClean="0">
                <a:solidFill>
                  <a:srgbClr val="0070C0"/>
                </a:solidFill>
                <a:latin typeface="Arial Black" pitchFamily="34" charset="0"/>
              </a:rPr>
              <a:t> étape : </a:t>
            </a:r>
            <a:r>
              <a:rPr lang="fr-FR" dirty="0" smtClean="0">
                <a:solidFill>
                  <a:srgbClr val="FF0000"/>
                </a:solidFill>
                <a:latin typeface="Arial Black" pitchFamily="34" charset="0"/>
              </a:rPr>
              <a:t>Screening </a:t>
            </a:r>
            <a:r>
              <a:rPr lang="fr-FR" dirty="0" smtClean="0">
                <a:solidFill>
                  <a:schemeClr val="tx1"/>
                </a:solidFill>
                <a:latin typeface="Arial Black" pitchFamily="34" charset="0"/>
              </a:rPr>
              <a:t>c’est-à-dire triage rapide de la molécule de choix.</a:t>
            </a:r>
            <a:br>
              <a:rPr lang="fr-FR" dirty="0" smtClean="0">
                <a:solidFill>
                  <a:schemeClr val="tx1"/>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u="sng" dirty="0" smtClean="0">
                <a:solidFill>
                  <a:srgbClr val="0070C0"/>
                </a:solidFill>
                <a:latin typeface="Arial Black" pitchFamily="34" charset="0"/>
              </a:rPr>
              <a:t>3</a:t>
            </a:r>
            <a:r>
              <a:rPr lang="fr-FR" u="sng" baseline="30000" dirty="0" smtClean="0">
                <a:solidFill>
                  <a:srgbClr val="0070C0"/>
                </a:solidFill>
                <a:latin typeface="Arial Black" pitchFamily="34" charset="0"/>
              </a:rPr>
              <a:t>ème</a:t>
            </a:r>
            <a:r>
              <a:rPr lang="fr-FR" u="sng" dirty="0" smtClean="0">
                <a:solidFill>
                  <a:srgbClr val="0070C0"/>
                </a:solidFill>
                <a:latin typeface="Arial Black" pitchFamily="34" charset="0"/>
              </a:rPr>
              <a:t> étape : </a:t>
            </a:r>
            <a:r>
              <a:rPr lang="fr-FR" dirty="0" smtClean="0">
                <a:solidFill>
                  <a:srgbClr val="FF0000"/>
                </a:solidFill>
                <a:latin typeface="Arial Black" pitchFamily="34" charset="0"/>
              </a:rPr>
              <a:t>Pharmacologie</a:t>
            </a:r>
            <a:r>
              <a:rPr lang="fr-FR" dirty="0" smtClean="0">
                <a:solidFill>
                  <a:schemeClr val="tx1"/>
                </a:solidFill>
                <a:latin typeface="Arial Black" pitchFamily="34" charset="0"/>
              </a:rPr>
              <a:t> </a:t>
            </a:r>
            <a:r>
              <a:rPr lang="fr-FR" dirty="0" smtClean="0">
                <a:solidFill>
                  <a:srgbClr val="FF0000"/>
                </a:solidFill>
                <a:latin typeface="Arial Black" pitchFamily="34" charset="0"/>
              </a:rPr>
              <a:t>expérimentale</a:t>
            </a:r>
            <a:r>
              <a:rPr lang="fr-FR" dirty="0" smtClean="0">
                <a:solidFill>
                  <a:schemeClr val="tx1"/>
                </a:solidFill>
                <a:latin typeface="Arial Black" pitchFamily="34" charset="0"/>
              </a:rPr>
              <a:t>  c’est-à-dire une fois le tri de la molécule est effectué, elle est utilisée d’abord chez l’animal ensuite chez l’être  humain.  </a:t>
            </a:r>
            <a:br>
              <a:rPr lang="fr-FR" dirty="0" smtClean="0">
                <a:solidFill>
                  <a:schemeClr val="tx1"/>
                </a:solidFill>
                <a:latin typeface="Arial Black" pitchFamily="34" charset="0"/>
              </a:rPr>
            </a:br>
            <a:endParaRPr lang="fr-FR" dirty="0">
              <a:solidFill>
                <a:schemeClr val="tx1"/>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429684" cy="6154758"/>
          </a:xfrm>
        </p:spPr>
        <p:txBody>
          <a:bodyPr>
            <a:normAutofit fontScale="90000"/>
          </a:bodyPr>
          <a:lstStyle/>
          <a:p>
            <a:r>
              <a:rPr lang="fr-FR" dirty="0" smtClean="0">
                <a:solidFill>
                  <a:srgbClr val="FF0000"/>
                </a:solidFill>
                <a:latin typeface="Arial Black" pitchFamily="34" charset="0"/>
              </a:rPr>
              <a:t>L’étape </a:t>
            </a:r>
            <a:r>
              <a:rPr lang="fr-FR" dirty="0" smtClean="0">
                <a:solidFill>
                  <a:srgbClr val="0070C0"/>
                </a:solidFill>
                <a:latin typeface="Arial Black" pitchFamily="34" charset="0"/>
              </a:rPr>
              <a:t>expérimentale</a:t>
            </a:r>
            <a:r>
              <a:rPr lang="fr-FR" dirty="0" smtClean="0">
                <a:solidFill>
                  <a:srgbClr val="FF0000"/>
                </a:solidFill>
                <a:latin typeface="Arial Black" pitchFamily="34" charset="0"/>
              </a:rPr>
              <a:t> passe par trois phases:</a:t>
            </a:r>
            <a:br>
              <a:rPr lang="fr-FR" dirty="0" smtClean="0">
                <a:solidFill>
                  <a:srgbClr val="FF0000"/>
                </a:solidFill>
                <a:latin typeface="Arial Black" pitchFamily="34" charset="0"/>
              </a:rPr>
            </a:br>
            <a:r>
              <a:rPr lang="fr-FR" dirty="0">
                <a:solidFill>
                  <a:srgbClr val="FF0000"/>
                </a:solidFill>
                <a:latin typeface="Arial Black" pitchFamily="34" charset="0"/>
              </a:rPr>
              <a:t/>
            </a:r>
            <a:br>
              <a:rPr lang="fr-FR" dirty="0">
                <a:solidFill>
                  <a:srgbClr val="FF0000"/>
                </a:solidFill>
                <a:latin typeface="Arial Black" pitchFamily="34" charset="0"/>
              </a:rPr>
            </a:br>
            <a:r>
              <a:rPr lang="fr-FR" u="sng" dirty="0" smtClean="0">
                <a:solidFill>
                  <a:srgbClr val="0070C0"/>
                </a:solidFill>
                <a:latin typeface="Arial Black" pitchFamily="34" charset="0"/>
              </a:rPr>
              <a:t>PHASE I:</a:t>
            </a:r>
            <a:r>
              <a:rPr lang="fr-FR" dirty="0">
                <a:solidFill>
                  <a:schemeClr val="tx1"/>
                </a:solidFill>
                <a:latin typeface="Arial Black" pitchFamily="34" charset="0"/>
              </a:rPr>
              <a:t> </a:t>
            </a:r>
            <a:r>
              <a:rPr lang="fr-FR" dirty="0" smtClean="0">
                <a:solidFill>
                  <a:schemeClr val="tx1"/>
                </a:solidFill>
                <a:latin typeface="Arial Black" pitchFamily="34" charset="0"/>
              </a:rPr>
              <a:t>C’est déterminer les doses tolérées chez des sujets sains et sur des patients (malades).</a:t>
            </a:r>
            <a:br>
              <a:rPr lang="fr-FR" dirty="0" smtClean="0">
                <a:solidFill>
                  <a:schemeClr val="tx1"/>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u="sng" dirty="0" smtClean="0">
                <a:solidFill>
                  <a:srgbClr val="0070C0"/>
                </a:solidFill>
                <a:latin typeface="Arial Black" pitchFamily="34" charset="0"/>
              </a:rPr>
              <a:t>PHASE II: </a:t>
            </a:r>
            <a:r>
              <a:rPr lang="fr-FR" dirty="0" smtClean="0">
                <a:solidFill>
                  <a:schemeClr val="tx1"/>
                </a:solidFill>
                <a:latin typeface="Arial Black" pitchFamily="34" charset="0"/>
              </a:rPr>
              <a:t>Elle a pour Objectifs d’établir la relation </a:t>
            </a:r>
            <a:r>
              <a:rPr lang="fr-FR" dirty="0" smtClean="0">
                <a:solidFill>
                  <a:srgbClr val="FF0000"/>
                </a:solidFill>
                <a:latin typeface="Arial Black" pitchFamily="34" charset="0"/>
              </a:rPr>
              <a:t>dose-effet</a:t>
            </a:r>
            <a:r>
              <a:rPr lang="fr-FR" dirty="0" smtClean="0">
                <a:solidFill>
                  <a:schemeClr val="tx1"/>
                </a:solidFill>
                <a:latin typeface="Arial Black" pitchFamily="34" charset="0"/>
              </a:rPr>
              <a:t> du produit sur un petit nombre de patients (malades).</a:t>
            </a:r>
            <a:br>
              <a:rPr lang="fr-FR" dirty="0" smtClean="0">
                <a:solidFill>
                  <a:schemeClr val="tx1"/>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u="sng" dirty="0" smtClean="0">
                <a:solidFill>
                  <a:srgbClr val="0070C0"/>
                </a:solidFill>
                <a:latin typeface="Arial Black" pitchFamily="34" charset="0"/>
              </a:rPr>
              <a:t>PHASE III : </a:t>
            </a:r>
            <a:r>
              <a:rPr lang="fr-FR" dirty="0" smtClean="0">
                <a:solidFill>
                  <a:schemeClr val="tx1"/>
                </a:solidFill>
                <a:latin typeface="Arial Black" pitchFamily="34" charset="0"/>
              </a:rPr>
              <a:t>C’est la démonstration de l’efficacité  et de la tolérance du produit dans les conditions d’utilisation les plus larges.</a:t>
            </a:r>
            <a:endParaRPr lang="fr-FR" dirty="0">
              <a:solidFill>
                <a:schemeClr val="tx1"/>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358246" cy="6226196"/>
          </a:xfrm>
        </p:spPr>
        <p:txBody>
          <a:bodyPr>
            <a:normAutofit fontScale="90000"/>
          </a:bodyPr>
          <a:lstStyle/>
          <a:p>
            <a:r>
              <a:rPr lang="fr-FR" dirty="0" smtClean="0">
                <a:solidFill>
                  <a:schemeClr val="tx1"/>
                </a:solidFill>
                <a:latin typeface="Arial Black" pitchFamily="34" charset="0"/>
              </a:rPr>
              <a:t>Lorsque les études montrent que le médicament présente un bénéfice potentiel pour les patients et pour les laboratoires, le producteur demande alors une autorisation pour le commercialiser</a:t>
            </a:r>
            <a:br>
              <a:rPr lang="fr-FR" dirty="0" smtClean="0">
                <a:solidFill>
                  <a:schemeClr val="tx1"/>
                </a:solidFill>
                <a:latin typeface="Arial Black" pitchFamily="34" charset="0"/>
              </a:rPr>
            </a:br>
            <a:r>
              <a:rPr lang="fr-FR" dirty="0" smtClean="0">
                <a:solidFill>
                  <a:schemeClr val="tx1"/>
                </a:solidFill>
                <a:latin typeface="Arial Black" pitchFamily="34" charset="0"/>
              </a:rPr>
              <a:t> </a:t>
            </a:r>
            <a:r>
              <a:rPr lang="fr-FR" dirty="0" smtClean="0">
                <a:solidFill>
                  <a:srgbClr val="FF0000"/>
                </a:solidFill>
                <a:latin typeface="Arial Black" pitchFamily="34" charset="0"/>
              </a:rPr>
              <a:t>AMM  sur laquelle sont mentionnées clairement  :</a:t>
            </a:r>
            <a:br>
              <a:rPr lang="fr-FR" dirty="0" smtClean="0">
                <a:solidFill>
                  <a:srgbClr val="FF0000"/>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dirty="0" smtClean="0">
                <a:solidFill>
                  <a:srgbClr val="0070C0"/>
                </a:solidFill>
                <a:latin typeface="Arial Black" pitchFamily="34" charset="0"/>
              </a:rPr>
              <a:t>1/- </a:t>
            </a:r>
            <a:r>
              <a:rPr lang="fr-FR" dirty="0" smtClean="0">
                <a:solidFill>
                  <a:schemeClr val="tx1"/>
                </a:solidFill>
                <a:latin typeface="Arial Black" pitchFamily="34" charset="0"/>
              </a:rPr>
              <a:t>Les indications thérapeutiques.</a:t>
            </a:r>
            <a:br>
              <a:rPr lang="fr-FR" dirty="0" smtClean="0">
                <a:solidFill>
                  <a:schemeClr val="tx1"/>
                </a:solidFill>
                <a:latin typeface="Arial Black" pitchFamily="34" charset="0"/>
              </a:rPr>
            </a:br>
            <a:r>
              <a:rPr lang="fr-FR" dirty="0" smtClean="0">
                <a:solidFill>
                  <a:srgbClr val="0070C0"/>
                </a:solidFill>
                <a:latin typeface="Arial Black" pitchFamily="34" charset="0"/>
              </a:rPr>
              <a:t>2/- </a:t>
            </a:r>
            <a:r>
              <a:rPr lang="fr-FR" dirty="0" smtClean="0">
                <a:solidFill>
                  <a:schemeClr val="tx1"/>
                </a:solidFill>
                <a:latin typeface="Arial Black" pitchFamily="34" charset="0"/>
              </a:rPr>
              <a:t>Les modalités d’administrations.                                   </a:t>
            </a:r>
            <a:br>
              <a:rPr lang="fr-FR" dirty="0" smtClean="0">
                <a:solidFill>
                  <a:schemeClr val="tx1"/>
                </a:solidFill>
                <a:latin typeface="Arial Black" pitchFamily="34" charset="0"/>
              </a:rPr>
            </a:br>
            <a:r>
              <a:rPr lang="fr-FR" dirty="0">
                <a:solidFill>
                  <a:schemeClr val="tx1"/>
                </a:solidFill>
                <a:latin typeface="Arial Black" pitchFamily="34" charset="0"/>
              </a:rPr>
              <a:t> </a:t>
            </a:r>
            <a:r>
              <a:rPr lang="fr-FR" dirty="0" smtClean="0">
                <a:solidFill>
                  <a:schemeClr val="tx1"/>
                </a:solidFill>
                <a:latin typeface="Arial Black" pitchFamily="34" charset="0"/>
              </a:rPr>
              <a:t>    (doses, rythme, durée, … )</a:t>
            </a:r>
            <a:br>
              <a:rPr lang="fr-FR" dirty="0" smtClean="0">
                <a:solidFill>
                  <a:schemeClr val="tx1"/>
                </a:solidFill>
                <a:latin typeface="Arial Black" pitchFamily="34" charset="0"/>
              </a:rPr>
            </a:br>
            <a:r>
              <a:rPr lang="fr-FR" dirty="0" smtClean="0">
                <a:solidFill>
                  <a:srgbClr val="0070C0"/>
                </a:solidFill>
                <a:latin typeface="Arial Black" pitchFamily="34" charset="0"/>
              </a:rPr>
              <a:t>3/- </a:t>
            </a:r>
            <a:r>
              <a:rPr lang="fr-FR" dirty="0" smtClean="0">
                <a:solidFill>
                  <a:schemeClr val="tx1"/>
                </a:solidFill>
                <a:latin typeface="Arial Black" pitchFamily="34" charset="0"/>
              </a:rPr>
              <a:t>Les précautions d’emploi.</a:t>
            </a:r>
            <a:br>
              <a:rPr lang="fr-FR" dirty="0" smtClean="0">
                <a:solidFill>
                  <a:schemeClr val="tx1"/>
                </a:solidFill>
                <a:latin typeface="Arial Black" pitchFamily="34" charset="0"/>
              </a:rPr>
            </a:br>
            <a:r>
              <a:rPr lang="fr-FR" dirty="0" smtClean="0">
                <a:solidFill>
                  <a:srgbClr val="0070C0"/>
                </a:solidFill>
                <a:latin typeface="Arial Black" pitchFamily="34" charset="0"/>
              </a:rPr>
              <a:t>4/- </a:t>
            </a:r>
            <a:r>
              <a:rPr lang="fr-FR" dirty="0" smtClean="0">
                <a:solidFill>
                  <a:schemeClr val="tx1"/>
                </a:solidFill>
                <a:latin typeface="Arial Black" pitchFamily="34" charset="0"/>
              </a:rPr>
              <a:t>Les contre-indications.</a:t>
            </a:r>
            <a:br>
              <a:rPr lang="fr-FR" dirty="0" smtClean="0">
                <a:solidFill>
                  <a:schemeClr val="tx1"/>
                </a:solidFill>
                <a:latin typeface="Arial Black" pitchFamily="34" charset="0"/>
              </a:rPr>
            </a:br>
            <a:endParaRPr lang="fr-FR" dirty="0">
              <a:solidFill>
                <a:schemeClr val="tx1"/>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462744" cy="6154758"/>
          </a:xfrm>
        </p:spPr>
        <p:txBody>
          <a:bodyPr>
            <a:normAutofit fontScale="90000"/>
          </a:bodyPr>
          <a:lstStyle/>
          <a:p>
            <a:r>
              <a:rPr lang="fr-FR" sz="3600" b="1" dirty="0" smtClean="0">
                <a:solidFill>
                  <a:srgbClr val="FF0000"/>
                </a:solidFill>
                <a:latin typeface="Arial Black" pitchFamily="34" charset="0"/>
              </a:rPr>
              <a:t>Le médicament  peut être utilisé :</a:t>
            </a:r>
            <a:br>
              <a:rPr lang="fr-FR" sz="3600" b="1" dirty="0" smtClean="0">
                <a:solidFill>
                  <a:srgbClr val="FF0000"/>
                </a:solidFill>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solidFill>
                  <a:schemeClr val="tx1"/>
                </a:solidFill>
                <a:latin typeface="Arial Black" pitchFamily="34" charset="0"/>
              </a:rPr>
              <a:t>1/- </a:t>
            </a:r>
            <a:r>
              <a:rPr lang="fr-FR" b="1" dirty="0" smtClean="0">
                <a:solidFill>
                  <a:schemeClr val="tx1"/>
                </a:solidFill>
                <a:latin typeface="Arial Black" pitchFamily="34" charset="0"/>
              </a:rPr>
              <a:t>A</a:t>
            </a:r>
            <a:r>
              <a:rPr lang="fr-FR" dirty="0" smtClean="0">
                <a:solidFill>
                  <a:schemeClr val="tx1"/>
                </a:solidFill>
                <a:latin typeface="Arial Black" pitchFamily="34" charset="0"/>
              </a:rPr>
              <a:t> </a:t>
            </a:r>
            <a:r>
              <a:rPr lang="fr-FR" b="1" dirty="0" smtClean="0">
                <a:solidFill>
                  <a:schemeClr val="tx1"/>
                </a:solidFill>
                <a:latin typeface="Arial Black" pitchFamily="34" charset="0"/>
              </a:rPr>
              <a:t>titre</a:t>
            </a:r>
            <a:r>
              <a:rPr lang="fr-FR" dirty="0" smtClean="0">
                <a:solidFill>
                  <a:schemeClr val="tx1"/>
                </a:solidFill>
                <a:latin typeface="Arial Black" pitchFamily="34" charset="0"/>
              </a:rPr>
              <a:t> </a:t>
            </a:r>
            <a:r>
              <a:rPr lang="fr-FR" b="1" u="sng" dirty="0" smtClean="0">
                <a:solidFill>
                  <a:srgbClr val="FF0000"/>
                </a:solidFill>
                <a:latin typeface="Arial Black" pitchFamily="34" charset="0"/>
              </a:rPr>
              <a:t>préventif</a:t>
            </a:r>
            <a:r>
              <a:rPr lang="fr-FR" b="1" dirty="0" smtClean="0">
                <a:solidFill>
                  <a:schemeClr val="tx1"/>
                </a:solidFill>
                <a:latin typeface="Arial Black" pitchFamily="34" charset="0"/>
              </a:rPr>
              <a:t> : ex: vaccins comme </a:t>
            </a:r>
            <a:br>
              <a:rPr lang="fr-FR" b="1" dirty="0" smtClean="0">
                <a:solidFill>
                  <a:schemeClr val="tx1"/>
                </a:solidFill>
                <a:latin typeface="Arial Black" pitchFamily="34" charset="0"/>
              </a:rPr>
            </a:br>
            <a:r>
              <a:rPr lang="fr-FR" b="1" dirty="0">
                <a:solidFill>
                  <a:schemeClr val="tx1"/>
                </a:solidFill>
                <a:latin typeface="Arial Black" pitchFamily="34" charset="0"/>
              </a:rPr>
              <a:t> </a:t>
            </a:r>
            <a:r>
              <a:rPr lang="fr-FR" b="1" dirty="0" smtClean="0">
                <a:solidFill>
                  <a:schemeClr val="tx1"/>
                </a:solidFill>
                <a:latin typeface="Arial Black" pitchFamily="34" charset="0"/>
              </a:rPr>
              <a:t>    prévention des maladies…</a:t>
            </a:r>
            <a:br>
              <a:rPr lang="fr-FR" b="1" dirty="0" smtClean="0">
                <a:solidFill>
                  <a:schemeClr val="tx1"/>
                </a:solidFill>
                <a:latin typeface="Arial Black" pitchFamily="34" charset="0"/>
              </a:rPr>
            </a:br>
            <a:r>
              <a:rPr lang="fr-FR" b="1" dirty="0" smtClean="0">
                <a:solidFill>
                  <a:schemeClr val="tx1"/>
                </a:solidFill>
                <a:latin typeface="Arial Black" pitchFamily="34" charset="0"/>
              </a:rPr>
              <a:t>2/- A titre </a:t>
            </a:r>
            <a:r>
              <a:rPr lang="fr-FR" b="1" u="sng" dirty="0" smtClean="0">
                <a:solidFill>
                  <a:srgbClr val="FF0000"/>
                </a:solidFill>
                <a:latin typeface="Arial Black" pitchFamily="34" charset="0"/>
              </a:rPr>
              <a:t>substitutif </a:t>
            </a:r>
            <a:r>
              <a:rPr lang="fr-FR" b="1" dirty="0" smtClean="0">
                <a:solidFill>
                  <a:schemeClr val="tx1"/>
                </a:solidFill>
                <a:latin typeface="Arial Black" pitchFamily="34" charset="0"/>
              </a:rPr>
              <a:t>: ex: vitamines, </a:t>
            </a:r>
            <a:br>
              <a:rPr lang="fr-FR" b="1" dirty="0" smtClean="0">
                <a:solidFill>
                  <a:schemeClr val="tx1"/>
                </a:solidFill>
                <a:latin typeface="Arial Black" pitchFamily="34" charset="0"/>
              </a:rPr>
            </a:br>
            <a:r>
              <a:rPr lang="fr-FR" b="1" dirty="0">
                <a:solidFill>
                  <a:schemeClr val="tx1"/>
                </a:solidFill>
                <a:latin typeface="Arial Black" pitchFamily="34" charset="0"/>
              </a:rPr>
              <a:t> </a:t>
            </a:r>
            <a:r>
              <a:rPr lang="fr-FR" b="1" dirty="0" smtClean="0">
                <a:solidFill>
                  <a:schemeClr val="tx1"/>
                </a:solidFill>
                <a:latin typeface="Arial Black" pitchFamily="34" charset="0"/>
              </a:rPr>
              <a:t>    insuline…</a:t>
            </a:r>
            <a:br>
              <a:rPr lang="fr-FR" b="1" dirty="0" smtClean="0">
                <a:solidFill>
                  <a:schemeClr val="tx1"/>
                </a:solidFill>
                <a:latin typeface="Arial Black" pitchFamily="34" charset="0"/>
              </a:rPr>
            </a:br>
            <a:r>
              <a:rPr lang="fr-FR" b="1" dirty="0" smtClean="0">
                <a:solidFill>
                  <a:schemeClr val="tx1"/>
                </a:solidFill>
                <a:latin typeface="Arial Black" pitchFamily="34" charset="0"/>
              </a:rPr>
              <a:t> 3/- A titre </a:t>
            </a:r>
            <a:r>
              <a:rPr lang="fr-FR" b="1" u="sng" dirty="0" smtClean="0">
                <a:solidFill>
                  <a:srgbClr val="FF0000"/>
                </a:solidFill>
                <a:latin typeface="Arial Black" pitchFamily="34" charset="0"/>
              </a:rPr>
              <a:t>curatif </a:t>
            </a:r>
            <a:r>
              <a:rPr lang="fr-FR" b="1" dirty="0" smtClean="0">
                <a:solidFill>
                  <a:schemeClr val="tx1"/>
                </a:solidFill>
                <a:latin typeface="Arial Black" pitchFamily="34" charset="0"/>
              </a:rPr>
              <a:t>: pour éliminer les causes </a:t>
            </a:r>
            <a:br>
              <a:rPr lang="fr-FR" b="1" dirty="0" smtClean="0">
                <a:solidFill>
                  <a:schemeClr val="tx1"/>
                </a:solidFill>
                <a:latin typeface="Arial Black" pitchFamily="34" charset="0"/>
              </a:rPr>
            </a:br>
            <a:r>
              <a:rPr lang="fr-FR" b="1" dirty="0">
                <a:solidFill>
                  <a:schemeClr val="tx1"/>
                </a:solidFill>
                <a:latin typeface="Arial Black" pitchFamily="34" charset="0"/>
              </a:rPr>
              <a:t> </a:t>
            </a:r>
            <a:r>
              <a:rPr lang="fr-FR" b="1" dirty="0" smtClean="0">
                <a:solidFill>
                  <a:schemeClr val="tx1"/>
                </a:solidFill>
                <a:latin typeface="Arial Black" pitchFamily="34" charset="0"/>
              </a:rPr>
              <a:t>     des maladies. </a:t>
            </a:r>
            <a:br>
              <a:rPr lang="fr-FR" b="1" dirty="0" smtClean="0">
                <a:solidFill>
                  <a:schemeClr val="tx1"/>
                </a:solidFill>
                <a:latin typeface="Arial Black" pitchFamily="34" charset="0"/>
              </a:rPr>
            </a:br>
            <a:r>
              <a:rPr lang="fr-FR" b="1" dirty="0" smtClean="0">
                <a:solidFill>
                  <a:schemeClr val="tx1"/>
                </a:solidFill>
                <a:latin typeface="Arial Black" pitchFamily="34" charset="0"/>
              </a:rPr>
              <a:t>4/- A titre </a:t>
            </a:r>
            <a:r>
              <a:rPr lang="fr-FR" b="1" u="sng" dirty="0" smtClean="0">
                <a:solidFill>
                  <a:srgbClr val="FF0000"/>
                </a:solidFill>
                <a:latin typeface="Arial Black" pitchFamily="34" charset="0"/>
              </a:rPr>
              <a:t>correctif </a:t>
            </a:r>
            <a:r>
              <a:rPr lang="fr-FR" b="1" dirty="0" smtClean="0">
                <a:solidFill>
                  <a:schemeClr val="tx1"/>
                </a:solidFill>
                <a:latin typeface="Arial Black" pitchFamily="34" charset="0"/>
              </a:rPr>
              <a:t>: pour réduire les </a:t>
            </a:r>
            <a:br>
              <a:rPr lang="fr-FR" b="1" dirty="0" smtClean="0">
                <a:solidFill>
                  <a:schemeClr val="tx1"/>
                </a:solidFill>
                <a:latin typeface="Arial Black" pitchFamily="34" charset="0"/>
              </a:rPr>
            </a:br>
            <a:r>
              <a:rPr lang="fr-FR" b="1" dirty="0">
                <a:solidFill>
                  <a:schemeClr val="tx1"/>
                </a:solidFill>
                <a:latin typeface="Arial Black" pitchFamily="34" charset="0"/>
              </a:rPr>
              <a:t> </a:t>
            </a:r>
            <a:r>
              <a:rPr lang="fr-FR" b="1" dirty="0" smtClean="0">
                <a:solidFill>
                  <a:schemeClr val="tx1"/>
                </a:solidFill>
                <a:latin typeface="Arial Black" pitchFamily="34" charset="0"/>
              </a:rPr>
              <a:t>    conséquences de certaines maladies                   </a:t>
            </a:r>
            <a:br>
              <a:rPr lang="fr-FR" b="1" dirty="0" smtClean="0">
                <a:solidFill>
                  <a:schemeClr val="tx1"/>
                </a:solidFill>
                <a:latin typeface="Arial Black" pitchFamily="34" charset="0"/>
              </a:rPr>
            </a:br>
            <a:r>
              <a:rPr lang="fr-FR" b="1" dirty="0" smtClean="0">
                <a:solidFill>
                  <a:schemeClr val="tx1"/>
                </a:solidFill>
                <a:latin typeface="Arial Black" pitchFamily="34" charset="0"/>
              </a:rPr>
              <a:t>     (diabète, maladies C.V, troubles </a:t>
            </a:r>
            <a:br>
              <a:rPr lang="fr-FR" b="1" dirty="0" smtClean="0">
                <a:solidFill>
                  <a:schemeClr val="tx1"/>
                </a:solidFill>
                <a:latin typeface="Arial Black" pitchFamily="34" charset="0"/>
              </a:rPr>
            </a:br>
            <a:r>
              <a:rPr lang="fr-FR" b="1" dirty="0">
                <a:solidFill>
                  <a:schemeClr val="tx1"/>
                </a:solidFill>
                <a:latin typeface="Arial Black" pitchFamily="34" charset="0"/>
              </a:rPr>
              <a:t> </a:t>
            </a:r>
            <a:r>
              <a:rPr lang="fr-FR" b="1" dirty="0" smtClean="0">
                <a:solidFill>
                  <a:schemeClr val="tx1"/>
                </a:solidFill>
                <a:latin typeface="Arial Black" pitchFamily="34" charset="0"/>
              </a:rPr>
              <a:t>     psychiatriques ) ou retarder leur </a:t>
            </a:r>
            <a:br>
              <a:rPr lang="fr-FR" b="1" dirty="0" smtClean="0">
                <a:solidFill>
                  <a:schemeClr val="tx1"/>
                </a:solidFill>
                <a:latin typeface="Arial Black" pitchFamily="34" charset="0"/>
              </a:rPr>
            </a:br>
            <a:r>
              <a:rPr lang="fr-FR" b="1" dirty="0">
                <a:solidFill>
                  <a:schemeClr val="tx1"/>
                </a:solidFill>
                <a:latin typeface="Arial Black" pitchFamily="34" charset="0"/>
              </a:rPr>
              <a:t> </a:t>
            </a:r>
            <a:r>
              <a:rPr lang="fr-FR" b="1" dirty="0" smtClean="0">
                <a:solidFill>
                  <a:schemeClr val="tx1"/>
                </a:solidFill>
                <a:latin typeface="Arial Black" pitchFamily="34" charset="0"/>
              </a:rPr>
              <a:t>     évolution (cancer, sida, Alzheimer , </a:t>
            </a:r>
            <a:br>
              <a:rPr lang="fr-FR" b="1" dirty="0" smtClean="0">
                <a:solidFill>
                  <a:schemeClr val="tx1"/>
                </a:solidFill>
                <a:latin typeface="Arial Black" pitchFamily="34" charset="0"/>
              </a:rPr>
            </a:br>
            <a:r>
              <a:rPr lang="fr-FR" b="1" dirty="0">
                <a:solidFill>
                  <a:schemeClr val="tx1"/>
                </a:solidFill>
                <a:latin typeface="Arial Black" pitchFamily="34" charset="0"/>
              </a:rPr>
              <a:t> </a:t>
            </a:r>
            <a:r>
              <a:rPr lang="fr-FR" b="1" dirty="0" smtClean="0">
                <a:solidFill>
                  <a:schemeClr val="tx1"/>
                </a:solidFill>
                <a:latin typeface="Arial Black" pitchFamily="34" charset="0"/>
              </a:rPr>
              <a:t>     rhumatismes).</a:t>
            </a:r>
            <a:br>
              <a:rPr lang="fr-FR" b="1" dirty="0" smtClean="0">
                <a:solidFill>
                  <a:schemeClr val="tx1"/>
                </a:solidFill>
                <a:latin typeface="Arial Black" pitchFamily="34" charset="0"/>
              </a:rPr>
            </a:br>
            <a:endParaRPr lang="fr-FR" b="1" dirty="0">
              <a:solidFill>
                <a:schemeClr val="tx1"/>
              </a:solidFill>
              <a:latin typeface="Arial Black" pitchFamily="34" charset="0"/>
            </a:endParaRPr>
          </a:p>
        </p:txBody>
      </p:sp>
    </p:spTree>
    <p:extLst>
      <p:ext uri="{BB962C8B-B14F-4D97-AF65-F5344CB8AC3E}">
        <p14:creationId xmlns:p14="http://schemas.microsoft.com/office/powerpoint/2010/main" val="3538834641"/>
      </p:ext>
    </p:extLst>
  </p:cSld>
  <p:clrMapOvr>
    <a:masterClrMapping/>
  </p:clrMapOvr>
  <p:transition>
    <p:newsfla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916832"/>
            <a:ext cx="8115672" cy="2007096"/>
          </a:xfrm>
        </p:spPr>
        <p:style>
          <a:lnRef idx="3">
            <a:schemeClr val="lt1"/>
          </a:lnRef>
          <a:fillRef idx="1">
            <a:schemeClr val="accent3"/>
          </a:fillRef>
          <a:effectRef idx="1">
            <a:schemeClr val="accent3"/>
          </a:effectRef>
          <a:fontRef idx="minor">
            <a:schemeClr val="lt1"/>
          </a:fontRef>
        </p:style>
        <p:txBody>
          <a:bodyPr>
            <a:normAutofit/>
          </a:bodyPr>
          <a:lstStyle/>
          <a:p>
            <a:pPr algn="ctr"/>
            <a:r>
              <a:rPr lang="fr-FR" sz="4000" b="1" dirty="0" smtClean="0">
                <a:solidFill>
                  <a:schemeClr val="bg1"/>
                </a:solidFill>
                <a:latin typeface="Arial Black" pitchFamily="34" charset="0"/>
                <a:ea typeface="+mn-ea"/>
                <a:cs typeface="+mn-cs"/>
              </a:rPr>
              <a:t>VI - DE </a:t>
            </a:r>
            <a:r>
              <a:rPr lang="fr-FR" sz="4000" b="1" dirty="0">
                <a:solidFill>
                  <a:schemeClr val="bg1"/>
                </a:solidFill>
                <a:latin typeface="Arial Black" pitchFamily="34" charset="0"/>
                <a:ea typeface="+mn-ea"/>
                <a:cs typeface="+mn-cs"/>
              </a:rPr>
              <a:t>QUOI EST COMPOSÉ </a:t>
            </a:r>
            <a:br>
              <a:rPr lang="fr-FR" sz="4000" b="1" dirty="0">
                <a:solidFill>
                  <a:schemeClr val="bg1"/>
                </a:solidFill>
                <a:latin typeface="Arial Black" pitchFamily="34" charset="0"/>
                <a:ea typeface="+mn-ea"/>
                <a:cs typeface="+mn-cs"/>
              </a:rPr>
            </a:br>
            <a:r>
              <a:rPr lang="fr-FR" sz="4000" b="1" dirty="0">
                <a:solidFill>
                  <a:schemeClr val="bg1"/>
                </a:solidFill>
                <a:latin typeface="Arial Black" pitchFamily="34" charset="0"/>
                <a:ea typeface="+mn-ea"/>
                <a:cs typeface="+mn-cs"/>
              </a:rPr>
              <a:t>UN MÉDICAMENT ?</a:t>
            </a:r>
            <a:r>
              <a:rPr lang="fr-FR" sz="2700" b="1" dirty="0">
                <a:solidFill>
                  <a:prstClr val="black"/>
                </a:solidFill>
                <a:ea typeface="+mn-ea"/>
                <a:cs typeface="+mn-cs"/>
              </a:rPr>
              <a:t/>
            </a:r>
            <a:br>
              <a:rPr lang="fr-FR" sz="2700" b="1" dirty="0">
                <a:solidFill>
                  <a:prstClr val="black"/>
                </a:solidFill>
                <a:ea typeface="+mn-ea"/>
                <a:cs typeface="+mn-cs"/>
              </a:rPr>
            </a:br>
            <a:endParaRPr lang="fr-FR" dirty="0"/>
          </a:p>
        </p:txBody>
      </p:sp>
    </p:spTree>
    <p:extLst>
      <p:ext uri="{BB962C8B-B14F-4D97-AF65-F5344CB8AC3E}">
        <p14:creationId xmlns:p14="http://schemas.microsoft.com/office/powerpoint/2010/main" val="3774261372"/>
      </p:ext>
    </p:extLst>
  </p:cSld>
  <p:clrMapOvr>
    <a:masterClrMapping/>
  </p:clrMapOvr>
  <p:transition>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492896"/>
            <a:ext cx="8496944" cy="1143000"/>
          </a:xfrm>
        </p:spPr>
        <p:txBody>
          <a:bodyPr>
            <a:noAutofit/>
          </a:bodyPr>
          <a:lstStyle/>
          <a:p>
            <a:pPr algn="ctr"/>
            <a:r>
              <a:rPr lang="fr-FR" sz="3200" b="1" dirty="0" smtClean="0">
                <a:solidFill>
                  <a:srgbClr val="C00000"/>
                </a:solidFill>
                <a:latin typeface="Arial Black" pitchFamily="34" charset="0"/>
              </a:rPr>
              <a:t>En guise d’histoire des résultats de recherche en pharmacologie…</a:t>
            </a:r>
            <a:endParaRPr lang="fr-FR" sz="3200" b="1" dirty="0">
              <a:solidFill>
                <a:srgbClr val="C00000"/>
              </a:solidFill>
              <a:latin typeface="Arial Black" pitchFamily="34" charset="0"/>
            </a:endParaRPr>
          </a:p>
        </p:txBody>
      </p:sp>
    </p:spTree>
    <p:extLst>
      <p:ext uri="{BB962C8B-B14F-4D97-AF65-F5344CB8AC3E}">
        <p14:creationId xmlns:p14="http://schemas.microsoft.com/office/powerpoint/2010/main" val="2138216347"/>
      </p:ext>
    </p:extLst>
  </p:cSld>
  <p:clrMapOvr>
    <a:masterClrMapping/>
  </p:clrMapOvr>
  <p:transition>
    <p:newsfla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97634"/>
          </a:xfrm>
        </p:spPr>
        <p:style>
          <a:lnRef idx="2">
            <a:schemeClr val="dk1"/>
          </a:lnRef>
          <a:fillRef idx="1">
            <a:schemeClr val="lt1"/>
          </a:fillRef>
          <a:effectRef idx="0">
            <a:schemeClr val="dk1"/>
          </a:effectRef>
          <a:fontRef idx="minor">
            <a:schemeClr val="dk1"/>
          </a:fontRef>
        </p:style>
        <p:txBody>
          <a:bodyPr>
            <a:normAutofit/>
          </a:bodyPr>
          <a:lstStyle/>
          <a:p>
            <a:pPr algn="ctr"/>
            <a:r>
              <a:rPr lang="fr-FR" b="1" u="sng" dirty="0" smtClean="0">
                <a:solidFill>
                  <a:srgbClr val="FF0000"/>
                </a:solidFill>
                <a:latin typeface="Arial Black" pitchFamily="34" charset="0"/>
              </a:rPr>
              <a:t/>
            </a:r>
            <a:br>
              <a:rPr lang="fr-FR" b="1" u="sng" dirty="0" smtClean="0">
                <a:solidFill>
                  <a:srgbClr val="FF0000"/>
                </a:solidFill>
                <a:latin typeface="Arial Black" pitchFamily="34" charset="0"/>
              </a:rPr>
            </a:br>
            <a:r>
              <a:rPr lang="fr-FR" b="1" dirty="0" smtClean="0"/>
              <a:t/>
            </a:r>
            <a:br>
              <a:rPr lang="fr-FR" b="1" dirty="0" smtClean="0"/>
            </a:br>
            <a:r>
              <a:rPr lang="fr-FR" sz="3600" b="1" dirty="0" smtClean="0">
                <a:latin typeface="Arial Black" pitchFamily="34" charset="0"/>
              </a:rPr>
              <a:t>Un médicament comprend une partie responsable de ses effets sur l’organisme humain : </a:t>
            </a:r>
            <a:br>
              <a:rPr lang="fr-FR" sz="3600" b="1" dirty="0" smtClean="0">
                <a:latin typeface="Arial Black" pitchFamily="34" charset="0"/>
              </a:rPr>
            </a:br>
            <a:r>
              <a:rPr lang="fr-FR" sz="3600" b="1" dirty="0" smtClean="0">
                <a:solidFill>
                  <a:srgbClr val="FF0000"/>
                </a:solidFill>
                <a:latin typeface="Arial Black" pitchFamily="34" charset="0"/>
              </a:rPr>
              <a:t>UNE SUBSTANCE ACTIVE</a:t>
            </a:r>
            <a:r>
              <a:rPr lang="fr-FR" sz="3600" b="1" dirty="0" smtClean="0">
                <a:latin typeface="Arial Black" pitchFamily="34" charset="0"/>
              </a:rPr>
              <a:t>,</a:t>
            </a:r>
            <a:br>
              <a:rPr lang="fr-FR" sz="3600" b="1" dirty="0" smtClean="0">
                <a:latin typeface="Arial Black" pitchFamily="34" charset="0"/>
              </a:rPr>
            </a:br>
            <a:r>
              <a:rPr lang="fr-FR" sz="3600" b="1" dirty="0" smtClean="0">
                <a:latin typeface="Arial Black" pitchFamily="34" charset="0"/>
              </a:rPr>
              <a:t> et le plus souvent, une partie inactive faite </a:t>
            </a:r>
            <a:r>
              <a:rPr lang="fr-FR" sz="3600" b="1" dirty="0" smtClean="0">
                <a:solidFill>
                  <a:srgbClr val="FF0000"/>
                </a:solidFill>
                <a:latin typeface="Arial Black" pitchFamily="34" charset="0"/>
              </a:rPr>
              <a:t>D’UN OU PLUSIEURS EXCIPIENTS</a:t>
            </a:r>
            <a:r>
              <a:rPr lang="fr-FR" sz="3600" b="1" dirty="0" smtClean="0">
                <a:solidFill>
                  <a:schemeClr val="tx1"/>
                </a:solidFill>
                <a:latin typeface="Arial Black" pitchFamily="34" charset="0"/>
              </a:rPr>
              <a:t>.</a:t>
            </a:r>
            <a:r>
              <a:rPr lang="fr-FR" sz="3600" b="1" dirty="0" smtClean="0">
                <a:latin typeface="Arial Black" pitchFamily="34" charset="0"/>
              </a:rPr>
              <a:t/>
            </a:r>
            <a:br>
              <a:rPr lang="fr-FR" sz="3600" b="1" dirty="0" smtClean="0">
                <a:latin typeface="Arial Black" pitchFamily="34" charset="0"/>
              </a:rPr>
            </a:br>
            <a:r>
              <a:rPr lang="fr-FR" b="1" dirty="0" smtClean="0"/>
              <a:t/>
            </a:r>
            <a:br>
              <a:rPr lang="fr-FR" b="1" dirty="0" smtClean="0"/>
            </a:br>
            <a:r>
              <a:rPr lang="fr-FR" b="1" dirty="0" smtClean="0"/>
              <a:t/>
            </a:r>
            <a:br>
              <a:rPr lang="fr-FR" b="1" dirty="0" smtClean="0"/>
            </a:br>
            <a:endParaRPr lang="fr-FR" b="1" dirty="0"/>
          </a:p>
        </p:txBody>
      </p:sp>
    </p:spTree>
  </p:cSld>
  <p:clrMapOvr>
    <a:masterClrMapping/>
  </p:clrMapOvr>
  <p:transition>
    <p:newsfla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111" y="404664"/>
            <a:ext cx="8568952" cy="6370975"/>
          </a:xfrm>
          <a:prstGeom prst="rect">
            <a:avLst/>
          </a:prstGeom>
        </p:spPr>
        <p:txBody>
          <a:bodyPr wrap="square">
            <a:spAutoFit/>
          </a:bodyPr>
          <a:lstStyle/>
          <a:p>
            <a:r>
              <a:rPr lang="fr-FR" sz="2400" dirty="0" smtClean="0">
                <a:latin typeface="Google Sans"/>
              </a:rPr>
              <a:t>a) </a:t>
            </a:r>
            <a:r>
              <a:rPr lang="fr-FR" sz="2400" b="1" u="sng" dirty="0" smtClean="0">
                <a:solidFill>
                  <a:srgbClr val="FF0000"/>
                </a:solidFill>
                <a:latin typeface="Google Sans"/>
              </a:rPr>
              <a:t>LA SUBSTANCE ACIVE</a:t>
            </a:r>
            <a:r>
              <a:rPr lang="fr-FR" sz="2400" dirty="0" smtClean="0">
                <a:latin typeface="Google Sans"/>
              </a:rPr>
              <a:t>:  </a:t>
            </a:r>
            <a:r>
              <a:rPr lang="fr-FR" sz="2400" dirty="0" smtClean="0">
                <a:latin typeface="arial"/>
              </a:rPr>
              <a:t> Une substance active, principe actif ou ingrédient actif désigne une substance chimique qui entre dans la composition d'un médicament parce que ce composé bioactif a un effet thérapeutique ou préventif.</a:t>
            </a:r>
            <a:endParaRPr lang="fr-FR" sz="2400" dirty="0" smtClean="0">
              <a:latin typeface="Google Sans"/>
            </a:endParaRPr>
          </a:p>
          <a:p>
            <a:endParaRPr lang="fr-FR" sz="2400" dirty="0" smtClean="0">
              <a:solidFill>
                <a:srgbClr val="4D5156"/>
              </a:solidFill>
              <a:latin typeface="Google Sans"/>
            </a:endParaRPr>
          </a:p>
          <a:p>
            <a:endParaRPr lang="fr-FR" sz="2400" dirty="0">
              <a:solidFill>
                <a:srgbClr val="4D5156"/>
              </a:solidFill>
              <a:latin typeface="Google Sans"/>
            </a:endParaRPr>
          </a:p>
          <a:p>
            <a:endParaRPr lang="fr-FR" sz="2400" dirty="0" smtClean="0">
              <a:solidFill>
                <a:srgbClr val="4D5156"/>
              </a:solidFill>
              <a:latin typeface="Google Sans"/>
            </a:endParaRPr>
          </a:p>
          <a:p>
            <a:endParaRPr lang="fr-FR" sz="2400" dirty="0" smtClean="0">
              <a:solidFill>
                <a:srgbClr val="4D5156"/>
              </a:solidFill>
              <a:latin typeface="Google Sans"/>
            </a:endParaRPr>
          </a:p>
          <a:p>
            <a:endParaRPr lang="fr-FR" sz="2400" dirty="0">
              <a:solidFill>
                <a:srgbClr val="4D5156"/>
              </a:solidFill>
              <a:latin typeface="Google Sans"/>
            </a:endParaRPr>
          </a:p>
          <a:p>
            <a:endParaRPr lang="fr-FR" sz="2400" dirty="0" smtClean="0">
              <a:solidFill>
                <a:srgbClr val="4D5156"/>
              </a:solidFill>
              <a:latin typeface="Google Sans"/>
            </a:endParaRPr>
          </a:p>
          <a:p>
            <a:endParaRPr lang="fr-FR" sz="2400" dirty="0">
              <a:solidFill>
                <a:srgbClr val="4D5156"/>
              </a:solidFill>
              <a:latin typeface="Google Sans"/>
            </a:endParaRPr>
          </a:p>
          <a:p>
            <a:endParaRPr lang="fr-FR" sz="2400" dirty="0" smtClean="0">
              <a:solidFill>
                <a:srgbClr val="4D5156"/>
              </a:solidFill>
              <a:latin typeface="Google Sans"/>
            </a:endParaRPr>
          </a:p>
          <a:p>
            <a:endParaRPr lang="fr-FR" sz="2400" dirty="0" smtClean="0">
              <a:solidFill>
                <a:srgbClr val="4D5156"/>
              </a:solidFill>
              <a:latin typeface="Google Sans"/>
            </a:endParaRPr>
          </a:p>
          <a:p>
            <a:r>
              <a:rPr lang="fr-FR" sz="2400" dirty="0" smtClean="0">
                <a:latin typeface="Google Sans"/>
              </a:rPr>
              <a:t>b) </a:t>
            </a:r>
            <a:r>
              <a:rPr lang="fr-FR" sz="2400" b="1" dirty="0" smtClean="0">
                <a:solidFill>
                  <a:srgbClr val="FF0000"/>
                </a:solidFill>
                <a:latin typeface="Google Sans"/>
              </a:rPr>
              <a:t>L’</a:t>
            </a:r>
            <a:r>
              <a:rPr lang="fr-FR" sz="2400" b="1" u="sng" dirty="0" smtClean="0">
                <a:solidFill>
                  <a:srgbClr val="FF0000"/>
                </a:solidFill>
                <a:latin typeface="Google Sans"/>
              </a:rPr>
              <a:t>EXCIPIENT :</a:t>
            </a:r>
            <a:r>
              <a:rPr lang="fr-FR" sz="2400" dirty="0" smtClean="0">
                <a:latin typeface="Google Sans"/>
              </a:rPr>
              <a:t>   joue  un rôle dans l'absorption (assimilation) et la stabilité du médicament et conditionnant son aspect, sa couleur et son goût.</a:t>
            </a:r>
          </a:p>
          <a:p>
            <a:endParaRPr lang="fr-FR" sz="2400"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432048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2204864"/>
            <a:ext cx="3855031"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226097"/>
      </p:ext>
    </p:extLst>
  </p:cSld>
  <p:clrMapOvr>
    <a:masterClrMapping/>
  </p:clrMapOvr>
  <p:transition>
    <p:newsfla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8429684" cy="6297634"/>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fr-FR" sz="4000" b="1" u="sng" dirty="0" smtClean="0">
                <a:solidFill>
                  <a:srgbClr val="FF0000"/>
                </a:solidFill>
                <a:latin typeface="Aharoni" pitchFamily="2" charset="-79"/>
                <a:cs typeface="Aharoni" pitchFamily="2" charset="-79"/>
              </a:rPr>
              <a:t/>
            </a:r>
            <a:br>
              <a:rPr lang="fr-FR" sz="4000" b="1" u="sng" dirty="0" smtClean="0">
                <a:solidFill>
                  <a:srgbClr val="FF0000"/>
                </a:solidFill>
                <a:latin typeface="Aharoni" pitchFamily="2" charset="-79"/>
                <a:cs typeface="Aharoni" pitchFamily="2" charset="-79"/>
              </a:rPr>
            </a:br>
            <a:r>
              <a:rPr lang="fr-FR" sz="4000" b="1" u="sng" dirty="0">
                <a:solidFill>
                  <a:srgbClr val="FF0000"/>
                </a:solidFill>
                <a:latin typeface="Aharoni" pitchFamily="2" charset="-79"/>
                <a:cs typeface="Aharoni" pitchFamily="2" charset="-79"/>
              </a:rPr>
              <a:t> </a:t>
            </a:r>
            <a:r>
              <a:rPr lang="fr-FR" sz="3600" b="1" u="sng" dirty="0" smtClean="0">
                <a:solidFill>
                  <a:srgbClr val="FF0000"/>
                </a:solidFill>
                <a:latin typeface="Arial Black" pitchFamily="34" charset="0"/>
                <a:cs typeface="Aharoni" pitchFamily="2" charset="-79"/>
              </a:rPr>
              <a:t>La Dénomination des médicaments </a:t>
            </a:r>
            <a:r>
              <a:rPr lang="fr-FR" sz="3600" b="1" dirty="0" smtClean="0">
                <a:solidFill>
                  <a:srgbClr val="FF0000"/>
                </a:solidFill>
                <a:latin typeface="Arial Black" pitchFamily="34" charset="0"/>
                <a:cs typeface="Aharoni" pitchFamily="2" charset="-79"/>
              </a:rPr>
              <a:t>:</a:t>
            </a:r>
            <a:r>
              <a:rPr lang="fr-FR" sz="3600" b="1" dirty="0" smtClean="0">
                <a:solidFill>
                  <a:srgbClr val="FF0000"/>
                </a:solidFill>
                <a:latin typeface="Arial Black" pitchFamily="34" charset="0"/>
              </a:rPr>
              <a:t/>
            </a:r>
            <a:br>
              <a:rPr lang="fr-FR" sz="3600" b="1" dirty="0" smtClean="0">
                <a:solidFill>
                  <a:srgbClr val="FF0000"/>
                </a:solidFill>
                <a:latin typeface="Arial Black" pitchFamily="34" charset="0"/>
              </a:rPr>
            </a:br>
            <a:r>
              <a:rPr lang="fr-FR" b="1" dirty="0" smtClean="0">
                <a:solidFill>
                  <a:schemeClr val="tx1"/>
                </a:solidFill>
              </a:rPr>
              <a:t>On distingue trois dénominations pour                un médicament :</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rgbClr val="FF0000"/>
                </a:solidFill>
              </a:rPr>
              <a:t>1/-  </a:t>
            </a:r>
            <a:r>
              <a:rPr lang="fr-FR" b="1" u="sng" dirty="0" smtClean="0">
                <a:solidFill>
                  <a:srgbClr val="0070C0"/>
                </a:solidFill>
                <a:latin typeface="Aharoni" pitchFamily="2" charset="-79"/>
                <a:cs typeface="Aharoni" pitchFamily="2" charset="-79"/>
              </a:rPr>
              <a:t>LE NOM CHIMIQUE </a:t>
            </a:r>
            <a:r>
              <a:rPr lang="fr-FR" b="1" dirty="0" smtClean="0">
                <a:solidFill>
                  <a:schemeClr val="tx1"/>
                </a:solidFill>
              </a:rPr>
              <a:t>qui correspond à la   </a:t>
            </a:r>
            <a:br>
              <a:rPr lang="fr-FR" b="1" dirty="0" smtClean="0">
                <a:solidFill>
                  <a:schemeClr val="tx1"/>
                </a:solidFill>
              </a:rPr>
            </a:br>
            <a:r>
              <a:rPr lang="fr-FR" b="1" dirty="0">
                <a:solidFill>
                  <a:schemeClr val="tx1"/>
                </a:solidFill>
              </a:rPr>
              <a:t> </a:t>
            </a:r>
            <a:r>
              <a:rPr lang="fr-FR" b="1" dirty="0" smtClean="0">
                <a:solidFill>
                  <a:schemeClr val="tx1"/>
                </a:solidFill>
              </a:rPr>
              <a:t>     formule chimique ; exemple : acide </a:t>
            </a:r>
            <a:br>
              <a:rPr lang="fr-FR" b="1" dirty="0" smtClean="0">
                <a:solidFill>
                  <a:schemeClr val="tx1"/>
                </a:solidFill>
              </a:rPr>
            </a:br>
            <a:r>
              <a:rPr lang="fr-FR" b="1" dirty="0">
                <a:solidFill>
                  <a:schemeClr val="tx1"/>
                </a:solidFill>
              </a:rPr>
              <a:t> </a:t>
            </a:r>
            <a:r>
              <a:rPr lang="fr-FR" b="1" dirty="0" smtClean="0">
                <a:solidFill>
                  <a:schemeClr val="tx1"/>
                </a:solidFill>
              </a:rPr>
              <a:t>     acétyle salicylique.</a:t>
            </a: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2/- </a:t>
            </a:r>
            <a:r>
              <a:rPr lang="fr-FR" b="1" u="sng" dirty="0" smtClean="0">
                <a:solidFill>
                  <a:srgbClr val="0070C0"/>
                </a:solidFill>
                <a:latin typeface="Aharoni" pitchFamily="2" charset="-79"/>
                <a:cs typeface="Aharoni" pitchFamily="2" charset="-79"/>
              </a:rPr>
              <a:t>LA DÉNOMINATION COMMUNE   </a:t>
            </a:r>
            <a:br>
              <a:rPr lang="fr-FR" b="1" u="sng" dirty="0" smtClean="0">
                <a:solidFill>
                  <a:srgbClr val="0070C0"/>
                </a:solidFill>
                <a:latin typeface="Aharoni" pitchFamily="2" charset="-79"/>
                <a:cs typeface="Aharoni" pitchFamily="2" charset="-79"/>
              </a:rPr>
            </a:br>
            <a:r>
              <a:rPr lang="fr-FR" b="1" dirty="0">
                <a:solidFill>
                  <a:srgbClr val="0070C0"/>
                </a:solidFill>
                <a:latin typeface="Aharoni" pitchFamily="2" charset="-79"/>
                <a:cs typeface="Aharoni" pitchFamily="2" charset="-79"/>
              </a:rPr>
              <a:t> </a:t>
            </a:r>
            <a:r>
              <a:rPr lang="fr-FR" b="1" dirty="0" smtClean="0">
                <a:solidFill>
                  <a:srgbClr val="0070C0"/>
                </a:solidFill>
                <a:latin typeface="Aharoni" pitchFamily="2" charset="-79"/>
                <a:cs typeface="Aharoni" pitchFamily="2" charset="-79"/>
              </a:rPr>
              <a:t>    </a:t>
            </a:r>
            <a:r>
              <a:rPr lang="fr-FR" b="1" u="sng" dirty="0" smtClean="0">
                <a:solidFill>
                  <a:srgbClr val="0070C0"/>
                </a:solidFill>
                <a:latin typeface="Aharoni" pitchFamily="2" charset="-79"/>
                <a:cs typeface="Aharoni" pitchFamily="2" charset="-79"/>
              </a:rPr>
              <a:t>INTERNATIONALE</a:t>
            </a:r>
            <a:r>
              <a:rPr lang="fr-FR" b="1" dirty="0" smtClean="0">
                <a:solidFill>
                  <a:srgbClr val="0070C0"/>
                </a:solidFill>
                <a:latin typeface="Aharoni" pitchFamily="2" charset="-79"/>
                <a:cs typeface="Aharoni" pitchFamily="2" charset="-79"/>
              </a:rPr>
              <a:t> (DCI)</a:t>
            </a:r>
            <a:r>
              <a:rPr lang="fr-FR" b="1" dirty="0" smtClean="0">
                <a:solidFill>
                  <a:srgbClr val="0070C0"/>
                </a:solidFill>
              </a:rPr>
              <a:t>:  </a:t>
            </a:r>
            <a:r>
              <a:rPr lang="fr-FR" b="1" dirty="0" smtClean="0">
                <a:solidFill>
                  <a:schemeClr val="tx1"/>
                </a:solidFill>
              </a:rPr>
              <a:t>exemple Aspirine</a:t>
            </a:r>
            <a:br>
              <a:rPr lang="fr-FR" b="1" dirty="0" smtClean="0">
                <a:solidFill>
                  <a:schemeClr val="tx1"/>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3/- </a:t>
            </a:r>
            <a:r>
              <a:rPr lang="fr-FR" b="1" u="sng" dirty="0" smtClean="0">
                <a:solidFill>
                  <a:srgbClr val="0070C0"/>
                </a:solidFill>
                <a:latin typeface="Aharoni" pitchFamily="2" charset="-79"/>
                <a:cs typeface="Aharoni" pitchFamily="2" charset="-79"/>
              </a:rPr>
              <a:t>LE ou LES  NOMS COMMERCIAUX</a:t>
            </a:r>
            <a:r>
              <a:rPr lang="fr-FR" b="1" u="sng" dirty="0" smtClean="0">
                <a:solidFill>
                  <a:srgbClr val="0070C0"/>
                </a:solidFill>
              </a:rPr>
              <a:t> </a:t>
            </a:r>
            <a:r>
              <a:rPr lang="fr-FR" b="1" dirty="0" smtClean="0">
                <a:solidFill>
                  <a:srgbClr val="0070C0"/>
                </a:solidFill>
              </a:rPr>
              <a:t>:  </a:t>
            </a:r>
            <a:r>
              <a:rPr lang="fr-FR" b="1" dirty="0" smtClean="0">
                <a:solidFill>
                  <a:schemeClr val="tx1"/>
                </a:solidFill>
              </a:rPr>
              <a:t>exemple </a:t>
            </a:r>
            <a:br>
              <a:rPr lang="fr-FR" b="1" dirty="0" smtClean="0">
                <a:solidFill>
                  <a:schemeClr val="tx1"/>
                </a:solidFill>
              </a:rPr>
            </a:br>
            <a:r>
              <a:rPr lang="fr-FR" b="1" dirty="0">
                <a:solidFill>
                  <a:schemeClr val="tx1"/>
                </a:solidFill>
              </a:rPr>
              <a:t> </a:t>
            </a:r>
            <a:r>
              <a:rPr lang="fr-FR" b="1" dirty="0" smtClean="0">
                <a:solidFill>
                  <a:schemeClr val="tx1"/>
                </a:solidFill>
              </a:rPr>
              <a:t>    Aspégic*, Kardégic*, etc.</a:t>
            </a: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endParaRPr lang="fr-FR" b="1"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348880"/>
            <a:ext cx="8424936" cy="1872208"/>
          </a:xfrm>
        </p:spPr>
        <p:style>
          <a:lnRef idx="3">
            <a:schemeClr val="lt1"/>
          </a:lnRef>
          <a:fillRef idx="1">
            <a:schemeClr val="accent3"/>
          </a:fillRef>
          <a:effectRef idx="1">
            <a:schemeClr val="accent3"/>
          </a:effectRef>
          <a:fontRef idx="minor">
            <a:schemeClr val="lt1"/>
          </a:fontRef>
        </p:style>
        <p:txBody>
          <a:bodyPr>
            <a:normAutofit/>
          </a:bodyPr>
          <a:lstStyle/>
          <a:p>
            <a:pPr algn="ctr"/>
            <a:r>
              <a:rPr lang="fr-FR" sz="3600" b="1" dirty="0" smtClean="0">
                <a:solidFill>
                  <a:schemeClr val="bg1"/>
                </a:solidFill>
                <a:latin typeface="Arial Black" pitchFamily="34" charset="0"/>
                <a:ea typeface="+mn-ea"/>
                <a:cs typeface="+mn-cs"/>
              </a:rPr>
              <a:t>VII - QU’EST-CE QU’UN MÉDICAMENT GÉNÉRIQUE  ?</a:t>
            </a:r>
            <a:r>
              <a:rPr lang="fr-FR" sz="2800" b="1" dirty="0" smtClean="0">
                <a:solidFill>
                  <a:schemeClr val="bg1"/>
                </a:solidFill>
                <a:ea typeface="+mn-ea"/>
                <a:cs typeface="+mn-cs"/>
              </a:rPr>
              <a:t/>
            </a:r>
            <a:br>
              <a:rPr lang="fr-FR" sz="2800" b="1" dirty="0" smtClean="0">
                <a:solidFill>
                  <a:schemeClr val="bg1"/>
                </a:solidFill>
                <a:ea typeface="+mn-ea"/>
                <a:cs typeface="+mn-cs"/>
              </a:rPr>
            </a:br>
            <a:endParaRPr lang="fr-FR" dirty="0">
              <a:solidFill>
                <a:schemeClr val="bg1"/>
              </a:solidFill>
            </a:endParaRPr>
          </a:p>
        </p:txBody>
      </p:sp>
    </p:spTree>
    <p:extLst>
      <p:ext uri="{BB962C8B-B14F-4D97-AF65-F5344CB8AC3E}">
        <p14:creationId xmlns:p14="http://schemas.microsoft.com/office/powerpoint/2010/main" val="2289838087"/>
      </p:ext>
    </p:extLst>
  </p:cSld>
  <p:clrMapOvr>
    <a:masterClrMapping/>
  </p:clrMapOvr>
  <p:transition>
    <p:newsfla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572560" cy="6369072"/>
          </a:xfrm>
        </p:spPr>
        <p:style>
          <a:lnRef idx="2">
            <a:schemeClr val="dk1"/>
          </a:lnRef>
          <a:fillRef idx="1">
            <a:schemeClr val="lt1"/>
          </a:fillRef>
          <a:effectRef idx="0">
            <a:schemeClr val="dk1"/>
          </a:effectRef>
          <a:fontRef idx="minor">
            <a:schemeClr val="dk1"/>
          </a:fontRef>
        </p:style>
        <p:txBody>
          <a:bodyPr>
            <a:normAutofit/>
          </a:bodyPr>
          <a:lstStyle/>
          <a:p>
            <a:pPr algn="ctr">
              <a:tabLst>
                <a:tab pos="174625" algn="l"/>
              </a:tabLst>
            </a:pPr>
            <a:r>
              <a:rPr lang="fr-FR" sz="4000" b="1" dirty="0" smtClean="0">
                <a:solidFill>
                  <a:srgbClr val="FF0000"/>
                </a:solidFill>
              </a:rPr>
              <a:t> </a:t>
            </a:r>
            <a:r>
              <a:rPr lang="fr-FR" sz="2000" dirty="0" smtClean="0">
                <a:solidFill>
                  <a:srgbClr val="FF0000"/>
                </a:solidFill>
              </a:rPr>
              <a:t/>
            </a:r>
            <a:br>
              <a:rPr lang="fr-FR" sz="2000" dirty="0" smtClean="0">
                <a:solidFill>
                  <a:srgbClr val="FF0000"/>
                </a:solidFill>
              </a:rPr>
            </a:br>
            <a:r>
              <a:rPr lang="fr-FR" sz="2000" dirty="0" smtClean="0"/>
              <a:t/>
            </a:r>
            <a:br>
              <a:rPr lang="fr-FR" sz="2000" dirty="0" smtClean="0"/>
            </a:br>
            <a:r>
              <a:rPr lang="fr-FR" sz="3200" b="1" dirty="0" smtClean="0">
                <a:latin typeface="Arial Black" pitchFamily="34" charset="0"/>
              </a:rPr>
              <a:t>On désigne par </a:t>
            </a:r>
            <a:r>
              <a:rPr lang="fr-FR" sz="3200" b="1" u="sng" dirty="0" smtClean="0">
                <a:solidFill>
                  <a:srgbClr val="FF0000"/>
                </a:solidFill>
                <a:latin typeface="Arial Black" pitchFamily="34" charset="0"/>
              </a:rPr>
              <a:t>médicament générique </a:t>
            </a:r>
            <a:r>
              <a:rPr lang="fr-FR" sz="3200" b="1" dirty="0" smtClean="0">
                <a:latin typeface="Arial Black" pitchFamily="34" charset="0"/>
              </a:rPr>
              <a:t>toute spécialité dont la composition en principe(s) actif(s) est essentiellement similaire au médicament princeps tant sur le plan </a:t>
            </a:r>
            <a:r>
              <a:rPr lang="fr-FR" sz="3200" b="1" dirty="0" smtClean="0">
                <a:solidFill>
                  <a:srgbClr val="00B050"/>
                </a:solidFill>
                <a:latin typeface="Arial Black" pitchFamily="34" charset="0"/>
              </a:rPr>
              <a:t>qualitatif</a:t>
            </a:r>
            <a:r>
              <a:rPr lang="fr-FR" sz="3200" b="1" dirty="0" smtClean="0">
                <a:latin typeface="Arial Black" pitchFamily="34" charset="0"/>
              </a:rPr>
              <a:t> et </a:t>
            </a:r>
            <a:r>
              <a:rPr lang="fr-FR" sz="3200" b="1" dirty="0" smtClean="0">
                <a:solidFill>
                  <a:srgbClr val="00B050"/>
                </a:solidFill>
                <a:latin typeface="Arial Black" pitchFamily="34" charset="0"/>
              </a:rPr>
              <a:t>quantitatif</a:t>
            </a:r>
            <a:r>
              <a:rPr lang="fr-FR" sz="3200" b="1" dirty="0" smtClean="0">
                <a:latin typeface="Arial Black" pitchFamily="34" charset="0"/>
              </a:rPr>
              <a:t>. </a:t>
            </a:r>
            <a:br>
              <a:rPr lang="fr-FR" sz="3200" b="1" dirty="0" smtClean="0">
                <a:latin typeface="Arial Black" pitchFamily="34" charset="0"/>
              </a:rPr>
            </a:br>
            <a:r>
              <a:rPr lang="fr-FR" b="1" dirty="0" smtClean="0"/>
              <a:t/>
            </a:r>
            <a:br>
              <a:rPr lang="fr-FR" b="1" dirty="0" smtClean="0"/>
            </a:br>
            <a:r>
              <a:rPr lang="fr-FR" b="1" dirty="0" smtClean="0"/>
              <a:t/>
            </a:r>
            <a:br>
              <a:rPr lang="fr-FR" b="1" dirty="0" smtClean="0"/>
            </a:br>
            <a:endParaRPr lang="fr-FR" dirty="0"/>
          </a:p>
        </p:txBody>
      </p:sp>
    </p:spTree>
  </p:cSld>
  <p:clrMapOvr>
    <a:masterClrMapping/>
  </p:clrMapOvr>
  <p:transition>
    <p:newsfla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501122" cy="2011354"/>
          </a:xfrm>
        </p:spPr>
        <p:txBody>
          <a:bodyPr>
            <a:normAutofit/>
          </a:bodyPr>
          <a:lstStyle/>
          <a:p>
            <a:pPr algn="ctr"/>
            <a:r>
              <a:rPr lang="fr-FR" b="1" dirty="0" smtClean="0"/>
              <a:t>Il est présenté sous la même forme pharmaceutique et que lorsque nécessaire  la bioéquivalence avec           </a:t>
            </a:r>
            <a:r>
              <a:rPr lang="fr-FR" b="1" dirty="0" smtClean="0">
                <a:solidFill>
                  <a:srgbClr val="C00000"/>
                </a:solidFill>
              </a:rPr>
              <a:t>le princeps </a:t>
            </a:r>
            <a:r>
              <a:rPr lang="fr-FR" b="1" dirty="0" smtClean="0"/>
              <a:t>a été démontrée</a:t>
            </a:r>
            <a:r>
              <a:rPr lang="fr-FR" dirty="0" smtClean="0"/>
              <a:t>.</a:t>
            </a:r>
            <a:endParaRPr lang="en-US" dirty="0"/>
          </a:p>
        </p:txBody>
      </p:sp>
      <p:pic>
        <p:nvPicPr>
          <p:cNvPr id="9218" name="Picture 2" descr="C:\Documents and Settings\ghg\Bureau\63766_generiques-une.jpg"/>
          <p:cNvPicPr>
            <a:picLocks noChangeAspect="1" noChangeArrowheads="1"/>
          </p:cNvPicPr>
          <p:nvPr/>
        </p:nvPicPr>
        <p:blipFill>
          <a:blip r:embed="rId2" cstate="print"/>
          <a:srcRect/>
          <a:stretch>
            <a:fillRect/>
          </a:stretch>
        </p:blipFill>
        <p:spPr bwMode="auto">
          <a:xfrm>
            <a:off x="500034" y="2500306"/>
            <a:ext cx="7643866" cy="4110048"/>
          </a:xfrm>
          <a:prstGeom prst="rect">
            <a:avLst/>
          </a:prstGeom>
          <a:noFill/>
        </p:spPr>
      </p:pic>
    </p:spTree>
  </p:cSld>
  <p:clrMapOvr>
    <a:masterClrMapping/>
  </p:clrMapOvr>
  <p:transition>
    <p:newsfla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357166"/>
            <a:ext cx="8534752" cy="6011882"/>
          </a:xfrm>
        </p:spPr>
        <p:style>
          <a:lnRef idx="2">
            <a:schemeClr val="dk1"/>
          </a:lnRef>
          <a:fillRef idx="1">
            <a:schemeClr val="lt1"/>
          </a:fillRef>
          <a:effectRef idx="0">
            <a:schemeClr val="dk1"/>
          </a:effectRef>
          <a:fontRef idx="minor">
            <a:schemeClr val="dk1"/>
          </a:fontRef>
        </p:style>
        <p:txBody>
          <a:bodyPr>
            <a:normAutofit/>
          </a:bodyPr>
          <a:lstStyle/>
          <a:p>
            <a:pPr algn="ctr"/>
            <a:r>
              <a:rPr lang="fr-FR" sz="3600" b="1" dirty="0" smtClean="0">
                <a:solidFill>
                  <a:schemeClr val="tx1"/>
                </a:solidFill>
                <a:latin typeface="Arial Black" pitchFamily="34" charset="0"/>
              </a:rPr>
              <a:t>ALORS,</a:t>
            </a:r>
            <a:r>
              <a:rPr lang="fr-FR" sz="3600" b="1" dirty="0" smtClean="0">
                <a:solidFill>
                  <a:srgbClr val="FF0000"/>
                </a:solidFill>
                <a:latin typeface="Arial Black" pitchFamily="34" charset="0"/>
              </a:rPr>
              <a:t> UN </a:t>
            </a:r>
            <a:r>
              <a:rPr lang="fr-FR" sz="3600" b="1" dirty="0">
                <a:solidFill>
                  <a:srgbClr val="FF0000"/>
                </a:solidFill>
                <a:latin typeface="Arial Black" pitchFamily="34" charset="0"/>
              </a:rPr>
              <a:t>M</a:t>
            </a:r>
            <a:r>
              <a:rPr lang="fr-FR" sz="3600" b="1" dirty="0" smtClean="0">
                <a:solidFill>
                  <a:srgbClr val="FF0000"/>
                </a:solidFill>
                <a:latin typeface="Arial Black" pitchFamily="34" charset="0"/>
              </a:rPr>
              <a:t>EDICAMENT PRINCEPS, </a:t>
            </a:r>
            <a:r>
              <a:rPr lang="fr-FR" sz="3600" b="1" dirty="0" smtClean="0">
                <a:solidFill>
                  <a:schemeClr val="tx1"/>
                </a:solidFill>
                <a:latin typeface="Arial Black" pitchFamily="34" charset="0"/>
              </a:rPr>
              <a:t>C’est  tout produit pharmaceutique original </a:t>
            </a:r>
            <a:br>
              <a:rPr lang="fr-FR" sz="3600" b="1" dirty="0" smtClean="0">
                <a:solidFill>
                  <a:schemeClr val="tx1"/>
                </a:solidFill>
                <a:latin typeface="Arial Black" pitchFamily="34" charset="0"/>
              </a:rPr>
            </a:br>
            <a:r>
              <a:rPr lang="fr-FR" b="1" dirty="0" smtClean="0">
                <a:solidFill>
                  <a:schemeClr val="tx1"/>
                </a:solidFill>
                <a:latin typeface="Arial Black" pitchFamily="34" charset="0"/>
              </a:rPr>
              <a:t>(</a:t>
            </a:r>
            <a:r>
              <a:rPr lang="fr-FR" b="1" dirty="0" smtClean="0">
                <a:solidFill>
                  <a:srgbClr val="0070C0"/>
                </a:solidFill>
                <a:latin typeface="Arial Black" pitchFamily="34" charset="0"/>
              </a:rPr>
              <a:t>le premier prototype</a:t>
            </a:r>
            <a:r>
              <a:rPr lang="fr-FR" b="1" dirty="0" smtClean="0">
                <a:solidFill>
                  <a:schemeClr val="tx1"/>
                </a:solidFill>
                <a:latin typeface="Arial Black" pitchFamily="34" charset="0"/>
              </a:rPr>
              <a:t>).</a:t>
            </a:r>
            <a:br>
              <a:rPr lang="fr-FR" b="1" dirty="0" smtClean="0">
                <a:solidFill>
                  <a:schemeClr val="tx1"/>
                </a:solidFill>
                <a:latin typeface="Arial Black" pitchFamily="34" charset="0"/>
              </a:rPr>
            </a:br>
            <a:r>
              <a:rPr lang="fr-FR" b="1" dirty="0">
                <a:solidFill>
                  <a:schemeClr val="tx1"/>
                </a:solidFill>
                <a:latin typeface="Arial Black" pitchFamily="34" charset="0"/>
              </a:rPr>
              <a:t/>
            </a:r>
            <a:br>
              <a:rPr lang="fr-FR" b="1" dirty="0">
                <a:solidFill>
                  <a:schemeClr val="tx1"/>
                </a:solidFill>
                <a:latin typeface="Arial Black" pitchFamily="34" charset="0"/>
              </a:rPr>
            </a:br>
            <a:r>
              <a:rPr lang="fr-FR" b="1" dirty="0" smtClean="0">
                <a:solidFill>
                  <a:schemeClr val="tx1"/>
                </a:solidFill>
                <a:latin typeface="Arial Black" pitchFamily="34" charset="0"/>
              </a:rPr>
              <a:t/>
            </a:r>
            <a:br>
              <a:rPr lang="fr-FR" b="1" dirty="0" smtClean="0">
                <a:solidFill>
                  <a:schemeClr val="tx1"/>
                </a:solidFill>
                <a:latin typeface="Arial Black" pitchFamily="34" charset="0"/>
              </a:rPr>
            </a:br>
            <a:r>
              <a:rPr lang="fr-FR" b="1" dirty="0" smtClean="0">
                <a:solidFill>
                  <a:schemeClr val="tx1"/>
                </a:solidFill>
                <a:latin typeface="Arial Black" pitchFamily="34" charset="0"/>
              </a:rPr>
              <a:t> </a:t>
            </a:r>
            <a:r>
              <a:rPr lang="fr-FR" b="1" dirty="0" smtClean="0">
                <a:solidFill>
                  <a:srgbClr val="00B050"/>
                </a:solidFill>
              </a:rPr>
              <a:t/>
            </a:r>
            <a:br>
              <a:rPr lang="fr-FR" b="1" dirty="0" smtClean="0">
                <a:solidFill>
                  <a:srgbClr val="00B050"/>
                </a:solidFill>
              </a:rPr>
            </a:br>
            <a:r>
              <a:rPr lang="fr-FR" b="1" dirty="0" smtClean="0"/>
              <a:t/>
            </a:r>
            <a:br>
              <a:rPr lang="fr-FR" b="1" dirty="0" smtClean="0"/>
            </a:br>
            <a:endParaRPr lang="fr-FR" b="1" dirty="0"/>
          </a:p>
        </p:txBody>
      </p:sp>
    </p:spTree>
  </p:cSld>
  <p:clrMapOvr>
    <a:masterClrMapping/>
  </p:clrMapOvr>
  <p:transition>
    <p:newsfla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5357850" cy="6369072"/>
          </a:xfrm>
          <a:ln w="57150">
            <a:solidFill>
              <a:srgbClr val="00B050"/>
            </a:solid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fr-FR" b="1" dirty="0" smtClean="0">
                <a:latin typeface="Arial Black" pitchFamily="34" charset="0"/>
              </a:rPr>
              <a:t>Exemple: </a:t>
            </a:r>
            <a:r>
              <a:rPr lang="fr-FR" b="1" dirty="0" smtClean="0">
                <a:solidFill>
                  <a:srgbClr val="FF0000"/>
                </a:solidFill>
                <a:latin typeface="Arial Black" pitchFamily="34" charset="0"/>
              </a:rPr>
              <a:t>AMOXICILLINE</a:t>
            </a:r>
            <a:r>
              <a:rPr lang="fr-FR" b="1" dirty="0" smtClean="0">
                <a:latin typeface="Arial Black" pitchFamily="34" charset="0"/>
              </a:rPr>
              <a:t/>
            </a:r>
            <a:br>
              <a:rPr lang="fr-FR" b="1" dirty="0" smtClean="0">
                <a:latin typeface="Arial Black" pitchFamily="34" charset="0"/>
              </a:rPr>
            </a:br>
            <a:r>
              <a:rPr lang="fr-FR" b="1" dirty="0" smtClean="0">
                <a:latin typeface="Arial Black" pitchFamily="34" charset="0"/>
              </a:rPr>
              <a:t>Nom de la marque: </a:t>
            </a:r>
            <a:r>
              <a:rPr lang="fr-FR" b="1" dirty="0" smtClean="0">
                <a:solidFill>
                  <a:srgbClr val="0070C0"/>
                </a:solidFill>
                <a:latin typeface="Arial Black" pitchFamily="34" charset="0"/>
              </a:rPr>
              <a:t>CLAMOXYL</a:t>
            </a:r>
            <a:r>
              <a:rPr lang="fr-FR" b="1" dirty="0" smtClean="0">
                <a:latin typeface="Arial Black" pitchFamily="34" charset="0"/>
              </a:rPr>
              <a:t> par le laboratoire GlaxoSmithKline (</a:t>
            </a:r>
            <a:r>
              <a:rPr lang="fr-FR" b="1" dirty="0" smtClean="0">
                <a:solidFill>
                  <a:srgbClr val="0070C0"/>
                </a:solidFill>
                <a:latin typeface="Arial Black" pitchFamily="34" charset="0"/>
              </a:rPr>
              <a:t>princeps</a:t>
            </a:r>
            <a:r>
              <a:rPr lang="fr-FR" b="1" dirty="0" smtClean="0">
                <a:latin typeface="Arial Black" pitchFamily="34" charset="0"/>
              </a:rPr>
              <a:t>)</a:t>
            </a:r>
            <a:br>
              <a:rPr lang="fr-FR" b="1" dirty="0" smtClean="0">
                <a:latin typeface="Arial Black" pitchFamily="34" charset="0"/>
              </a:rPr>
            </a:br>
            <a:r>
              <a:rPr lang="fr-FR" b="1" dirty="0" smtClean="0">
                <a:latin typeface="Arial Black" pitchFamily="34" charset="0"/>
              </a:rPr>
              <a:t/>
            </a:r>
            <a:br>
              <a:rPr lang="fr-FR" b="1" dirty="0" smtClean="0">
                <a:latin typeface="Arial Black" pitchFamily="34" charset="0"/>
              </a:rPr>
            </a:br>
            <a:r>
              <a:rPr lang="fr-FR" b="1" dirty="0" smtClean="0">
                <a:latin typeface="Arial Black" pitchFamily="34" charset="0"/>
              </a:rPr>
              <a:t/>
            </a:r>
            <a:br>
              <a:rPr lang="fr-FR" b="1" dirty="0" smtClean="0">
                <a:latin typeface="Arial Black" pitchFamily="34" charset="0"/>
              </a:rPr>
            </a:br>
            <a:r>
              <a:rPr lang="fr-FR" b="1" dirty="0" smtClean="0">
                <a:latin typeface="Arial Black" pitchFamily="34" charset="0"/>
              </a:rPr>
              <a:t>Générique : </a:t>
            </a:r>
            <a:r>
              <a:rPr lang="fr-FR" b="1" dirty="0" smtClean="0">
                <a:solidFill>
                  <a:srgbClr val="FF0000"/>
                </a:solidFill>
                <a:latin typeface="Arial Black" pitchFamily="34" charset="0"/>
              </a:rPr>
              <a:t>AMOXYPEN </a:t>
            </a:r>
            <a:br>
              <a:rPr lang="fr-FR" b="1" dirty="0" smtClean="0">
                <a:solidFill>
                  <a:srgbClr val="FF0000"/>
                </a:solidFill>
                <a:latin typeface="Arial Black" pitchFamily="34" charset="0"/>
              </a:rPr>
            </a:br>
            <a:r>
              <a:rPr lang="fr-FR" b="1" dirty="0" smtClean="0">
                <a:solidFill>
                  <a:schemeClr val="tx1"/>
                </a:solidFill>
                <a:latin typeface="Arial Black" pitchFamily="34" charset="0"/>
              </a:rPr>
              <a:t>fabriqué p</a:t>
            </a:r>
            <a:r>
              <a:rPr lang="fr-FR" b="1" dirty="0" smtClean="0">
                <a:latin typeface="Arial Black" pitchFamily="34" charset="0"/>
              </a:rPr>
              <a:t>ar SAIDAL (</a:t>
            </a:r>
            <a:r>
              <a:rPr lang="fr-FR" b="1" dirty="0" smtClean="0">
                <a:solidFill>
                  <a:srgbClr val="00B050"/>
                </a:solidFill>
                <a:latin typeface="Arial Black" pitchFamily="34" charset="0"/>
              </a:rPr>
              <a:t>Générique</a:t>
            </a:r>
            <a:r>
              <a:rPr lang="fr-FR" b="1" dirty="0" smtClean="0">
                <a:latin typeface="Arial Black" pitchFamily="34" charset="0"/>
              </a:rPr>
              <a:t>).</a:t>
            </a:r>
            <a:br>
              <a:rPr lang="fr-FR" b="1" dirty="0" smtClean="0">
                <a:latin typeface="Arial Black" pitchFamily="34" charset="0"/>
              </a:rPr>
            </a:br>
            <a:r>
              <a:rPr lang="fr-FR" b="1" dirty="0" smtClean="0"/>
              <a:t> </a:t>
            </a:r>
            <a:br>
              <a:rPr lang="fr-FR" b="1" dirty="0" smtClean="0"/>
            </a:br>
            <a:r>
              <a:rPr lang="fr-FR" b="1" dirty="0" smtClean="0"/>
              <a:t/>
            </a:r>
            <a:br>
              <a:rPr lang="fr-FR" b="1" dirty="0" smtClean="0"/>
            </a:br>
            <a:r>
              <a:rPr lang="fr-FR" b="1" dirty="0" smtClean="0"/>
              <a:t/>
            </a:r>
            <a:br>
              <a:rPr lang="fr-FR" b="1" dirty="0" smtClean="0"/>
            </a:br>
            <a:r>
              <a:rPr lang="fr-FR" b="1" dirty="0"/>
              <a:t/>
            </a:r>
            <a:br>
              <a:rPr lang="fr-FR" b="1" dirty="0"/>
            </a:br>
            <a:endParaRPr lang="fr-FR" b="1" dirty="0"/>
          </a:p>
        </p:txBody>
      </p:sp>
      <p:pic>
        <p:nvPicPr>
          <p:cNvPr id="10242" name="Picture 2" descr="C:\Documents and Settings\ghg\Bureau\images.jpg"/>
          <p:cNvPicPr>
            <a:picLocks noChangeAspect="1" noChangeArrowheads="1"/>
          </p:cNvPicPr>
          <p:nvPr/>
        </p:nvPicPr>
        <p:blipFill>
          <a:blip r:embed="rId2" cstate="print"/>
          <a:srcRect/>
          <a:stretch>
            <a:fillRect/>
          </a:stretch>
        </p:blipFill>
        <p:spPr bwMode="auto">
          <a:xfrm>
            <a:off x="5286380" y="3500438"/>
            <a:ext cx="3214710" cy="2500330"/>
          </a:xfrm>
          <a:prstGeom prst="rect">
            <a:avLst/>
          </a:prstGeom>
          <a:noFill/>
          <a:ln w="57150">
            <a:solidFill>
              <a:schemeClr val="tx1"/>
            </a:solidFill>
          </a:ln>
        </p:spPr>
      </p:pic>
      <p:pic>
        <p:nvPicPr>
          <p:cNvPr id="10244" name="Picture 4" descr="C:\Documents and Settings\ghg\Bureau\14921340 (1).jpg"/>
          <p:cNvPicPr>
            <a:picLocks noChangeAspect="1" noChangeArrowheads="1"/>
          </p:cNvPicPr>
          <p:nvPr/>
        </p:nvPicPr>
        <p:blipFill>
          <a:blip r:embed="rId3" cstate="print"/>
          <a:srcRect/>
          <a:stretch>
            <a:fillRect/>
          </a:stretch>
        </p:blipFill>
        <p:spPr bwMode="auto">
          <a:xfrm>
            <a:off x="5786446" y="642918"/>
            <a:ext cx="2786082" cy="2428892"/>
          </a:xfrm>
          <a:prstGeom prst="rect">
            <a:avLst/>
          </a:prstGeom>
          <a:noFill/>
          <a:ln w="57150">
            <a:solidFill>
              <a:schemeClr val="tx1"/>
            </a:solidFill>
          </a:ln>
        </p:spPr>
      </p:pic>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1" y="2427059"/>
            <a:ext cx="33813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4941168"/>
            <a:ext cx="20574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348880"/>
            <a:ext cx="8424936" cy="1944216"/>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fr-FR" dirty="0" smtClean="0"/>
              <a:t> </a:t>
            </a:r>
            <a:br>
              <a:rPr lang="fr-FR" dirty="0" smtClean="0"/>
            </a:br>
            <a:r>
              <a:rPr lang="fr-FR" sz="4000" dirty="0" smtClean="0">
                <a:solidFill>
                  <a:schemeClr val="bg1"/>
                </a:solidFill>
                <a:latin typeface="Arial Black" pitchFamily="34" charset="0"/>
              </a:rPr>
              <a:t>VIII – D’OÙ EST L’ORIGINE            DES  MÉDICAMENTS  ?</a:t>
            </a:r>
            <a:br>
              <a:rPr lang="fr-FR" sz="4000" dirty="0" smtClean="0">
                <a:solidFill>
                  <a:schemeClr val="bg1"/>
                </a:solidFill>
                <a:latin typeface="Arial Black" pitchFamily="34" charset="0"/>
              </a:rPr>
            </a:br>
            <a:endParaRPr lang="fr-FR" sz="4000" dirty="0">
              <a:solidFill>
                <a:schemeClr val="bg1"/>
              </a:solidFill>
              <a:latin typeface="Arial Black" pitchFamily="34" charset="0"/>
            </a:endParaRPr>
          </a:p>
        </p:txBody>
      </p:sp>
    </p:spTree>
    <p:extLst>
      <p:ext uri="{BB962C8B-B14F-4D97-AF65-F5344CB8AC3E}">
        <p14:creationId xmlns:p14="http://schemas.microsoft.com/office/powerpoint/2010/main" val="1221604448"/>
      </p:ext>
    </p:extLst>
  </p:cSld>
  <p:clrMapOvr>
    <a:masterClrMapping/>
  </p:clrMapOvr>
  <p:transition>
    <p:newsfla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715436" cy="6297634"/>
          </a:xfrm>
        </p:spPr>
        <p:style>
          <a:lnRef idx="2">
            <a:schemeClr val="accent5"/>
          </a:lnRef>
          <a:fillRef idx="1">
            <a:schemeClr val="lt1"/>
          </a:fillRef>
          <a:effectRef idx="0">
            <a:schemeClr val="accent5"/>
          </a:effectRef>
          <a:fontRef idx="minor">
            <a:schemeClr val="dk1"/>
          </a:fontRef>
        </p:style>
        <p:txBody>
          <a:bodyPr>
            <a:normAutofit/>
          </a:bodyPr>
          <a:lstStyle/>
          <a:p>
            <a:r>
              <a:rPr lang="fr-FR" b="1" u="sng" dirty="0" smtClean="0">
                <a:solidFill>
                  <a:srgbClr val="FF0000"/>
                </a:solidFill>
                <a:latin typeface="Arial Black" pitchFamily="34" charset="0"/>
              </a:rPr>
              <a:t>  LES MÉDICAMENTS PEUVENT AVOIR </a:t>
            </a:r>
            <a:br>
              <a:rPr lang="fr-FR" b="1" u="sng" dirty="0" smtClean="0">
                <a:solidFill>
                  <a:srgbClr val="FF0000"/>
                </a:solidFill>
                <a:latin typeface="Arial Black" pitchFamily="34" charset="0"/>
              </a:rPr>
            </a:br>
            <a:r>
              <a:rPr lang="fr-FR" b="1" dirty="0">
                <a:solidFill>
                  <a:srgbClr val="FF0000"/>
                </a:solidFill>
                <a:latin typeface="Arial Black" pitchFamily="34" charset="0"/>
              </a:rPr>
              <a:t> </a:t>
            </a:r>
            <a:r>
              <a:rPr lang="fr-FR" b="1" dirty="0" smtClean="0">
                <a:solidFill>
                  <a:srgbClr val="FF0000"/>
                </a:solidFill>
                <a:latin typeface="Arial Black" pitchFamily="34" charset="0"/>
              </a:rPr>
              <a:t>             </a:t>
            </a:r>
            <a:r>
              <a:rPr lang="fr-FR" b="1" u="sng" dirty="0" smtClean="0">
                <a:solidFill>
                  <a:srgbClr val="FF0000"/>
                </a:solidFill>
                <a:latin typeface="Arial Black" pitchFamily="34" charset="0"/>
              </a:rPr>
              <a:t>PLUSIEURS ORIGINES : </a:t>
            </a:r>
            <a:br>
              <a:rPr lang="fr-FR" b="1" u="sng" dirty="0" smtClean="0">
                <a:solidFill>
                  <a:srgbClr val="FF0000"/>
                </a:solidFill>
                <a:latin typeface="Arial Black" pitchFamily="34" charset="0"/>
              </a:rPr>
            </a:br>
            <a:r>
              <a:rPr lang="fr-FR" b="1" dirty="0" smtClean="0">
                <a:latin typeface="Arial Black" pitchFamily="34" charset="0"/>
              </a:rPr>
              <a:t/>
            </a:r>
            <a:br>
              <a:rPr lang="fr-FR" b="1" dirty="0" smtClean="0">
                <a:latin typeface="Arial Black" pitchFamily="34" charset="0"/>
              </a:rPr>
            </a:br>
            <a:r>
              <a:rPr lang="fr-FR" sz="3200" b="1" dirty="0" smtClean="0">
                <a:solidFill>
                  <a:srgbClr val="0070C0"/>
                </a:solidFill>
                <a:latin typeface="Arial Black" pitchFamily="34" charset="0"/>
              </a:rPr>
              <a:t>A</a:t>
            </a:r>
            <a:r>
              <a:rPr lang="fr-FR" sz="3200" b="1" dirty="0" smtClean="0">
                <a:solidFill>
                  <a:schemeClr val="tx1"/>
                </a:solidFill>
                <a:latin typeface="Arial Black" pitchFamily="34" charset="0"/>
              </a:rPr>
              <a:t> - Une origine </a:t>
            </a:r>
            <a:r>
              <a:rPr lang="fr-FR" sz="3200" b="1" dirty="0" smtClean="0">
                <a:solidFill>
                  <a:srgbClr val="FF0000"/>
                </a:solidFill>
                <a:latin typeface="Arial Black" pitchFamily="34" charset="0"/>
                <a:cs typeface="Aharoni" pitchFamily="2" charset="-79"/>
              </a:rPr>
              <a:t>NATURELLE. </a:t>
            </a:r>
            <a:r>
              <a:rPr lang="fr-FR" sz="3200" b="1" dirty="0" smtClean="0">
                <a:latin typeface="Arial Black" pitchFamily="34" charset="0"/>
              </a:rPr>
              <a:t/>
            </a:r>
            <a:br>
              <a:rPr lang="fr-FR" sz="3200" b="1" dirty="0" smtClean="0">
                <a:latin typeface="Arial Black" pitchFamily="34" charset="0"/>
              </a:rPr>
            </a:br>
            <a:r>
              <a:rPr lang="fr-FR" sz="3200" b="1" dirty="0" smtClean="0">
                <a:latin typeface="Arial Black" pitchFamily="34" charset="0"/>
              </a:rPr>
              <a:t/>
            </a:r>
            <a:br>
              <a:rPr lang="fr-FR" sz="3200" b="1" dirty="0" smtClean="0">
                <a:latin typeface="Arial Black" pitchFamily="34" charset="0"/>
              </a:rPr>
            </a:br>
            <a:r>
              <a:rPr lang="fr-FR" sz="3200" b="1" dirty="0" smtClean="0">
                <a:solidFill>
                  <a:srgbClr val="0070C0"/>
                </a:solidFill>
                <a:latin typeface="Arial Black" pitchFamily="34" charset="0"/>
              </a:rPr>
              <a:t>B</a:t>
            </a:r>
            <a:r>
              <a:rPr lang="fr-FR" sz="3200" b="1" dirty="0" smtClean="0">
                <a:solidFill>
                  <a:schemeClr val="tx1"/>
                </a:solidFill>
                <a:latin typeface="Arial Black" pitchFamily="34" charset="0"/>
              </a:rPr>
              <a:t> - Une origine </a:t>
            </a:r>
            <a:r>
              <a:rPr lang="fr-FR" sz="3200" b="1" dirty="0" smtClean="0">
                <a:solidFill>
                  <a:srgbClr val="FF0000"/>
                </a:solidFill>
                <a:latin typeface="Arial Black" pitchFamily="34" charset="0"/>
                <a:cs typeface="Aharoni" pitchFamily="2" charset="-79"/>
              </a:rPr>
              <a:t>SEMI-SYNTHÉTIQUE.</a:t>
            </a:r>
            <a:r>
              <a:rPr lang="fr-FR" sz="3200" b="1" dirty="0" smtClean="0">
                <a:latin typeface="Arial Black" pitchFamily="34" charset="0"/>
                <a:cs typeface="Aharoni" pitchFamily="2" charset="-79"/>
              </a:rPr>
              <a:t> </a:t>
            </a:r>
            <a:r>
              <a:rPr lang="fr-FR" sz="3200" b="1" dirty="0" smtClean="0">
                <a:latin typeface="Arial Black" pitchFamily="34" charset="0"/>
              </a:rPr>
              <a:t/>
            </a:r>
            <a:br>
              <a:rPr lang="fr-FR" sz="3200" b="1" dirty="0" smtClean="0">
                <a:latin typeface="Arial Black" pitchFamily="34" charset="0"/>
              </a:rPr>
            </a:br>
            <a:r>
              <a:rPr lang="fr-FR" sz="3200" b="1" dirty="0" smtClean="0">
                <a:latin typeface="Arial Black" pitchFamily="34" charset="0"/>
              </a:rPr>
              <a:t/>
            </a:r>
            <a:br>
              <a:rPr lang="fr-FR" sz="3200" b="1" dirty="0" smtClean="0">
                <a:latin typeface="Arial Black" pitchFamily="34" charset="0"/>
              </a:rPr>
            </a:br>
            <a:r>
              <a:rPr lang="fr-FR" sz="3200" b="1" dirty="0" smtClean="0">
                <a:solidFill>
                  <a:srgbClr val="0070C0"/>
                </a:solidFill>
                <a:latin typeface="Arial Black" pitchFamily="34" charset="0"/>
              </a:rPr>
              <a:t>C</a:t>
            </a:r>
            <a:r>
              <a:rPr lang="fr-FR" sz="3200" b="1" dirty="0" smtClean="0">
                <a:solidFill>
                  <a:schemeClr val="tx1"/>
                </a:solidFill>
                <a:latin typeface="Arial Black" pitchFamily="34" charset="0"/>
              </a:rPr>
              <a:t> - Une origine </a:t>
            </a:r>
            <a:r>
              <a:rPr lang="fr-FR" sz="3200" b="1" dirty="0" smtClean="0">
                <a:solidFill>
                  <a:srgbClr val="FF0000"/>
                </a:solidFill>
                <a:latin typeface="Arial Black" pitchFamily="34" charset="0"/>
                <a:cs typeface="Aharoni" pitchFamily="2" charset="-79"/>
              </a:rPr>
              <a:t>SYNTHÉTIQUE</a:t>
            </a:r>
            <a:r>
              <a:rPr lang="fr-FR" sz="2800" b="1" dirty="0" smtClean="0">
                <a:solidFill>
                  <a:srgbClr val="FF0000"/>
                </a:solidFill>
                <a:latin typeface="Arial Black" pitchFamily="34" charset="0"/>
                <a:cs typeface="Aharoni" pitchFamily="2" charset="-79"/>
              </a:rPr>
              <a:t>. </a:t>
            </a:r>
            <a:r>
              <a:rPr lang="fr-FR" sz="2800" b="1" dirty="0" smtClean="0">
                <a:latin typeface="Arial Black" pitchFamily="34" charset="0"/>
              </a:rPr>
              <a:t/>
            </a:r>
            <a:br>
              <a:rPr lang="fr-FR" sz="2800" b="1" dirty="0" smtClean="0">
                <a:latin typeface="Arial Black" pitchFamily="34" charset="0"/>
              </a:rPr>
            </a:br>
            <a:r>
              <a:rPr lang="fr-FR" b="1" dirty="0" smtClean="0"/>
              <a:t/>
            </a:r>
            <a:br>
              <a:rPr lang="fr-FR" b="1" dirty="0" smtClean="0"/>
            </a:br>
            <a:endParaRPr lang="fr-FR" b="1" dirty="0"/>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5000660" cy="6394722"/>
          </a:xfrm>
        </p:spPr>
        <p:txBody>
          <a:bodyPr>
            <a:normAutofit fontScale="90000"/>
          </a:bodyPr>
          <a:lstStyle/>
          <a:p>
            <a:pPr algn="ctr"/>
            <a:r>
              <a:rPr lang="fr-FR" sz="3600" b="1" dirty="0" smtClean="0"/>
              <a:t/>
            </a:r>
            <a:br>
              <a:rPr lang="fr-FR" sz="3600" b="1" dirty="0" smtClean="0"/>
            </a:br>
            <a:r>
              <a:rPr lang="fr-FR" sz="3600" b="1" dirty="0" smtClean="0"/>
              <a:t/>
            </a:r>
            <a:br>
              <a:rPr lang="fr-FR" sz="3600" b="1" dirty="0" smtClean="0"/>
            </a:br>
            <a:r>
              <a:rPr lang="fr-FR" sz="3600" b="1" dirty="0" smtClean="0"/>
              <a:t/>
            </a:r>
            <a:br>
              <a:rPr lang="fr-FR" sz="3600" b="1" dirty="0" smtClean="0"/>
            </a:br>
            <a:r>
              <a:rPr lang="fr-FR" sz="3600" b="1" dirty="0" smtClean="0"/>
              <a:t/>
            </a:r>
            <a:br>
              <a:rPr lang="fr-FR" sz="3600" b="1" dirty="0" smtClean="0"/>
            </a:br>
            <a:r>
              <a:rPr lang="fr-FR" sz="2700" b="1" dirty="0" smtClean="0">
                <a:solidFill>
                  <a:srgbClr val="FF0000"/>
                </a:solidFill>
                <a:latin typeface="Arial Black" pitchFamily="34" charset="0"/>
              </a:rPr>
              <a:t>1940:</a:t>
            </a:r>
            <a:r>
              <a:rPr lang="fr-FR" sz="2700" b="1" dirty="0" smtClean="0">
                <a:latin typeface="Arial Black" pitchFamily="34" charset="0"/>
              </a:rPr>
              <a:t> </a:t>
            </a:r>
            <a:r>
              <a:rPr lang="fr-FR" sz="2700" b="1" dirty="0" smtClean="0">
                <a:solidFill>
                  <a:schemeClr val="tx1"/>
                </a:solidFill>
                <a:latin typeface="Arial Black" pitchFamily="34" charset="0"/>
              </a:rPr>
              <a:t>Découverte  de  </a:t>
            </a:r>
            <a:r>
              <a:rPr lang="fr-FR" sz="2700" b="1" dirty="0" smtClean="0">
                <a:latin typeface="Arial Black" pitchFamily="34" charset="0"/>
              </a:rPr>
              <a:t>                      </a:t>
            </a:r>
            <a:r>
              <a:rPr lang="fr-FR" sz="2700" b="1" dirty="0" smtClean="0">
                <a:solidFill>
                  <a:srgbClr val="FF0000"/>
                </a:solidFill>
                <a:latin typeface="Arial Black" pitchFamily="34" charset="0"/>
              </a:rPr>
              <a:t>la  pénicilline </a:t>
            </a:r>
            <a:r>
              <a:rPr lang="fr-FR" sz="2700" b="1" dirty="0" smtClean="0">
                <a:solidFill>
                  <a:schemeClr val="tx1"/>
                </a:solidFill>
                <a:latin typeface="Arial Black" pitchFamily="34" charset="0"/>
              </a:rPr>
              <a:t>(</a:t>
            </a:r>
            <a:r>
              <a:rPr lang="fr-FR" sz="2700" b="1" dirty="0" smtClean="0">
                <a:solidFill>
                  <a:schemeClr val="tx1"/>
                </a:solidFill>
                <a:latin typeface="Arial Black" pitchFamily="34" charset="0"/>
              </a:rPr>
              <a:t>antibiotique) </a:t>
            </a:r>
            <a:r>
              <a:rPr lang="fr-FR" sz="2700" b="1" dirty="0" smtClean="0">
                <a:solidFill>
                  <a:schemeClr val="tx1"/>
                </a:solidFill>
                <a:latin typeface="Arial Black" pitchFamily="34" charset="0"/>
              </a:rPr>
              <a:t>PAR </a:t>
            </a:r>
            <a:r>
              <a:rPr lang="fr-FR" sz="2700" b="1" dirty="0" smtClean="0">
                <a:solidFill>
                  <a:srgbClr val="0070C0"/>
                </a:solidFill>
                <a:latin typeface="Arial Black" pitchFamily="34" charset="0"/>
              </a:rPr>
              <a:t>ALEXANDER FLEMING</a:t>
            </a:r>
            <a:r>
              <a:rPr lang="fr-FR" sz="2700" b="1" dirty="0" smtClean="0">
                <a:solidFill>
                  <a:srgbClr val="FF0000"/>
                </a:solidFill>
                <a:latin typeface="Arial Black" pitchFamily="34" charset="0"/>
              </a:rPr>
              <a:t>  </a:t>
            </a:r>
            <a:r>
              <a:rPr lang="fr-FR" sz="2700" b="1" dirty="0" smtClean="0">
                <a:solidFill>
                  <a:schemeClr val="tx1"/>
                </a:solidFill>
                <a:latin typeface="Arial Black" pitchFamily="34" charset="0"/>
              </a:rPr>
              <a:t>biologiste</a:t>
            </a:r>
            <a:r>
              <a:rPr lang="fr-FR" sz="2700" b="1" dirty="0" smtClean="0">
                <a:solidFill>
                  <a:srgbClr val="FF0000"/>
                </a:solidFill>
                <a:latin typeface="Arial Black" pitchFamily="34" charset="0"/>
              </a:rPr>
              <a:t> </a:t>
            </a:r>
            <a:r>
              <a:rPr lang="fr-FR" sz="2700" b="1" dirty="0" smtClean="0">
                <a:solidFill>
                  <a:schemeClr val="tx1"/>
                </a:solidFill>
                <a:latin typeface="Arial Black" pitchFamily="34" charset="0"/>
              </a:rPr>
              <a:t>et </a:t>
            </a:r>
            <a:r>
              <a:rPr lang="fr-FR" sz="2700" b="1" dirty="0" smtClean="0">
                <a:solidFill>
                  <a:srgbClr val="0070C0"/>
                </a:solidFill>
                <a:latin typeface="Arial Black" pitchFamily="34" charset="0"/>
              </a:rPr>
              <a:t/>
            </a:r>
            <a:br>
              <a:rPr lang="fr-FR" sz="2700" b="1" dirty="0" smtClean="0">
                <a:solidFill>
                  <a:srgbClr val="0070C0"/>
                </a:solidFill>
                <a:latin typeface="Arial Black" pitchFamily="34" charset="0"/>
              </a:rPr>
            </a:br>
            <a:r>
              <a:rPr lang="fr-FR" sz="2700" b="1" dirty="0" smtClean="0">
                <a:solidFill>
                  <a:srgbClr val="0070C0"/>
                </a:solidFill>
                <a:latin typeface="Arial Black" pitchFamily="34" charset="0"/>
              </a:rPr>
              <a:t> </a:t>
            </a:r>
            <a:r>
              <a:rPr lang="fr-FR" sz="2700" b="1" dirty="0" smtClean="0">
                <a:solidFill>
                  <a:srgbClr val="0070C0"/>
                </a:solidFill>
                <a:latin typeface="Arial Black" pitchFamily="34" charset="0"/>
                <a:hlinkClick r:id="rId2" tooltip="Pharmacologue"/>
              </a:rPr>
              <a:t>pharmacologue</a:t>
            </a:r>
            <a:r>
              <a:rPr lang="fr-FR" sz="2700" b="1" dirty="0" smtClean="0">
                <a:solidFill>
                  <a:srgbClr val="0070C0"/>
                </a:solidFill>
                <a:latin typeface="Arial Black" pitchFamily="34" charset="0"/>
              </a:rPr>
              <a:t> </a:t>
            </a:r>
            <a:r>
              <a:rPr lang="fr-FR" sz="2700" b="1" dirty="0" smtClean="0">
                <a:solidFill>
                  <a:srgbClr val="0070C0"/>
                </a:solidFill>
                <a:latin typeface="Arial Black" pitchFamily="34" charset="0"/>
                <a:hlinkClick r:id="rId3" tooltip="Royaume-Uni"/>
              </a:rPr>
              <a:t>britannique</a:t>
            </a:r>
            <a:r>
              <a:rPr lang="fr-FR" sz="2700" b="1" dirty="0" smtClean="0">
                <a:solidFill>
                  <a:srgbClr val="0070C0"/>
                </a:solidFill>
                <a:latin typeface="Arial Black" pitchFamily="34" charset="0"/>
              </a:rPr>
              <a:t>  </a:t>
            </a:r>
            <a:r>
              <a:rPr lang="fr-FR" sz="2700" b="1" dirty="0" smtClean="0">
                <a:solidFill>
                  <a:schemeClr val="tx1"/>
                </a:solidFill>
                <a:latin typeface="Arial Black" pitchFamily="34" charset="0"/>
              </a:rPr>
              <a:t>À la base, la pénicilline est une toxine synthétisée par certaines espèces de moisissures du genre </a:t>
            </a:r>
            <a:r>
              <a:rPr lang="fr-FR" sz="2700" b="1" i="1" dirty="0" smtClean="0">
                <a:solidFill>
                  <a:schemeClr val="tx1"/>
                </a:solidFill>
                <a:latin typeface="Arial Black" pitchFamily="34" charset="0"/>
                <a:hlinkClick r:id="rId4" tooltip="Penicillium"/>
              </a:rPr>
              <a:t>Penicillium</a:t>
            </a:r>
            <a:r>
              <a:rPr lang="fr-FR" sz="2700" b="1" dirty="0" smtClean="0">
                <a:latin typeface="Arial Black" pitchFamily="34" charset="0"/>
              </a:rPr>
              <a:t> .</a:t>
            </a:r>
            <a:br>
              <a:rPr lang="fr-FR" sz="2700" b="1" dirty="0" smtClean="0">
                <a:latin typeface="Arial Black" pitchFamily="34" charset="0"/>
              </a:rPr>
            </a:br>
            <a:r>
              <a:rPr lang="fr-FR" sz="2700" b="1" dirty="0" smtClean="0">
                <a:latin typeface="Arial Black" pitchFamily="34" charset="0"/>
              </a:rPr>
              <a:t/>
            </a:r>
            <a:br>
              <a:rPr lang="fr-FR" sz="2700" b="1" dirty="0" smtClean="0">
                <a:latin typeface="Arial Black" pitchFamily="34" charset="0"/>
              </a:rPr>
            </a:br>
            <a:r>
              <a:rPr lang="fr-FR" sz="2700" b="1" dirty="0"/>
              <a:t/>
            </a:r>
            <a:br>
              <a:rPr lang="fr-FR" sz="2700" b="1" dirty="0"/>
            </a:br>
            <a:r>
              <a:rPr lang="fr-FR" sz="2700" b="1" dirty="0" smtClean="0"/>
              <a:t/>
            </a:r>
            <a:br>
              <a:rPr lang="fr-FR" sz="2700" b="1" dirty="0" smtClean="0"/>
            </a:br>
            <a:r>
              <a:rPr lang="fr-FR" sz="2700" b="1" dirty="0" smtClean="0"/>
              <a:t/>
            </a:r>
            <a:br>
              <a:rPr lang="fr-FR" sz="2700" b="1" dirty="0" smtClean="0"/>
            </a:br>
            <a:r>
              <a:rPr lang="en-US" b="1" dirty="0" smtClean="0"/>
              <a:t/>
            </a:r>
            <a:br>
              <a:rPr lang="en-US" b="1" dirty="0" smtClean="0"/>
            </a:br>
            <a:endParaRPr lang="fr-FR" dirty="0"/>
          </a:p>
        </p:txBody>
      </p:sp>
      <p:pic>
        <p:nvPicPr>
          <p:cNvPr id="3074" name="Picture 2" descr="C:\Users\TOSHIBA\Desktop\0a1014.jpg"/>
          <p:cNvPicPr>
            <a:picLocks noChangeAspect="1" noChangeArrowheads="1"/>
          </p:cNvPicPr>
          <p:nvPr/>
        </p:nvPicPr>
        <p:blipFill>
          <a:blip r:embed="rId5" cstate="print"/>
          <a:srcRect/>
          <a:stretch>
            <a:fillRect/>
          </a:stretch>
        </p:blipFill>
        <p:spPr bwMode="auto">
          <a:xfrm rot="423738">
            <a:off x="5227631" y="599743"/>
            <a:ext cx="3429024" cy="41434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3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4365104"/>
            <a:ext cx="417646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01122" cy="6297634"/>
          </a:xfrm>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sz="3600" b="1" u="sng" dirty="0" smtClean="0">
                <a:solidFill>
                  <a:srgbClr val="0070C0"/>
                </a:solidFill>
                <a:latin typeface="Arial Black" pitchFamily="34" charset="0"/>
              </a:rPr>
              <a:t>A</a:t>
            </a:r>
            <a:r>
              <a:rPr lang="fr-FR" sz="3600" b="1" u="sng" dirty="0" smtClean="0">
                <a:solidFill>
                  <a:srgbClr val="FF0000"/>
                </a:solidFill>
                <a:latin typeface="Arial Black" pitchFamily="34" charset="0"/>
              </a:rPr>
              <a:t> - L’ORIGINE NATURELLE </a:t>
            </a:r>
            <a:r>
              <a:rPr lang="fr-FR" sz="3600" b="1" dirty="0" smtClean="0">
                <a:solidFill>
                  <a:srgbClr val="FF0000"/>
                </a:solidFill>
                <a:latin typeface="Arial Black" pitchFamily="34" charset="0"/>
              </a:rPr>
              <a:t>: </a:t>
            </a:r>
            <a:r>
              <a:rPr lang="fr-FR" sz="3100" dirty="0" smtClean="0">
                <a:latin typeface="Arial Black" pitchFamily="34" charset="0"/>
              </a:rPr>
              <a:t/>
            </a:r>
            <a:br>
              <a:rPr lang="fr-FR" sz="3100" dirty="0" smtClean="0">
                <a:latin typeface="Arial Black" pitchFamily="34" charset="0"/>
              </a:rPr>
            </a:br>
            <a:r>
              <a:rPr lang="fr-FR" sz="3600" b="1" dirty="0" smtClean="0">
                <a:solidFill>
                  <a:schemeClr val="tx1"/>
                </a:solidFill>
                <a:latin typeface="Arial Black" pitchFamily="34" charset="0"/>
              </a:rPr>
              <a:t>Les principes actifs sont isolés dans ce cas à partir du </a:t>
            </a:r>
            <a:r>
              <a:rPr lang="fr-FR" sz="3600" dirty="0" smtClean="0">
                <a:solidFill>
                  <a:schemeClr val="tx1"/>
                </a:solidFill>
                <a:latin typeface="Arial Black" pitchFamily="34" charset="0"/>
              </a:rPr>
              <a:t>:</a:t>
            </a:r>
            <a:br>
              <a:rPr lang="fr-FR" sz="3600" dirty="0" smtClean="0">
                <a:solidFill>
                  <a:schemeClr val="tx1"/>
                </a:solidFill>
                <a:latin typeface="Arial Black" pitchFamily="34" charset="0"/>
              </a:rPr>
            </a:br>
            <a:r>
              <a:rPr lang="fr-FR" sz="3600" dirty="0" smtClean="0">
                <a:solidFill>
                  <a:schemeClr val="tx1"/>
                </a:solidFill>
                <a:latin typeface="Arial Black" pitchFamily="34" charset="0"/>
              </a:rPr>
              <a:t> </a:t>
            </a:r>
            <a:r>
              <a:rPr lang="fr-FR" sz="3600" u="sng" dirty="0" smtClean="0">
                <a:solidFill>
                  <a:srgbClr val="0070C0"/>
                </a:solidFill>
                <a:latin typeface="Arial Black" pitchFamily="34" charset="0"/>
              </a:rPr>
              <a:t>1- L’</a:t>
            </a:r>
            <a:r>
              <a:rPr lang="fr-FR" sz="3600" b="1" u="sng" dirty="0" smtClean="0">
                <a:solidFill>
                  <a:srgbClr val="0070C0"/>
                </a:solidFill>
                <a:latin typeface="Arial Black" pitchFamily="34" charset="0"/>
              </a:rPr>
              <a:t>ANIMAL </a:t>
            </a:r>
            <a:r>
              <a:rPr lang="fr-FR" sz="3600" u="sng" dirty="0" smtClean="0">
                <a:solidFill>
                  <a:srgbClr val="0070C0"/>
                </a:solidFill>
                <a:latin typeface="Arial Black" pitchFamily="34" charset="0"/>
              </a:rPr>
              <a:t>: </a:t>
            </a:r>
            <a:r>
              <a:rPr lang="fr-FR" sz="3600" dirty="0" smtClean="0">
                <a:solidFill>
                  <a:schemeClr val="tx1"/>
                </a:solidFill>
                <a:latin typeface="Arial Black" pitchFamily="34" charset="0"/>
              </a:rPr>
              <a:t/>
            </a:r>
            <a:br>
              <a:rPr lang="fr-FR" sz="3600" dirty="0" smtClean="0">
                <a:solidFill>
                  <a:schemeClr val="tx1"/>
                </a:solidFill>
                <a:latin typeface="Arial Black" pitchFamily="34" charset="0"/>
              </a:rPr>
            </a:br>
            <a:r>
              <a:rPr lang="fr-FR" sz="3600" b="1" dirty="0" smtClean="0">
                <a:solidFill>
                  <a:schemeClr val="tx1"/>
                </a:solidFill>
                <a:latin typeface="Arial Black" pitchFamily="34" charset="0"/>
              </a:rPr>
              <a:t>Il s’agit essentiellement d’hormones </a:t>
            </a:r>
            <a:r>
              <a:rPr lang="fr-FR" sz="3600" dirty="0" smtClean="0">
                <a:solidFill>
                  <a:srgbClr val="040C28"/>
                </a:solidFill>
                <a:latin typeface="Arial Black" pitchFamily="34" charset="0"/>
              </a:rPr>
              <a:t>extraites </a:t>
            </a:r>
            <a:r>
              <a:rPr lang="fr-FR" sz="3600" dirty="0">
                <a:solidFill>
                  <a:srgbClr val="040C28"/>
                </a:solidFill>
                <a:latin typeface="Arial Black" pitchFamily="34" charset="0"/>
              </a:rPr>
              <a:t>de pancréas de bœuf ou de porc</a:t>
            </a:r>
            <a:r>
              <a:rPr lang="fr-FR" sz="3600" b="1" dirty="0" smtClean="0">
                <a:solidFill>
                  <a:schemeClr val="tx1"/>
                </a:solidFill>
                <a:latin typeface="Arial Black" pitchFamily="34" charset="0"/>
              </a:rPr>
              <a:t>, qu’on utilise dans le traitement palliatif de maladies caractérisées par un déficit sécrétoire.          Exemple </a:t>
            </a:r>
            <a:r>
              <a:rPr lang="fr-FR" sz="3600" dirty="0" smtClean="0">
                <a:solidFill>
                  <a:schemeClr val="tx1"/>
                </a:solidFill>
                <a:latin typeface="Arial Black" pitchFamily="34" charset="0"/>
              </a:rPr>
              <a:t>:  </a:t>
            </a:r>
            <a:r>
              <a:rPr lang="fr-FR" sz="3600" b="1" i="1" dirty="0" smtClean="0">
                <a:solidFill>
                  <a:srgbClr val="FF0000"/>
                </a:solidFill>
                <a:latin typeface="Arial Black" pitchFamily="34" charset="0"/>
              </a:rPr>
              <a:t>INSULINE</a:t>
            </a:r>
            <a:r>
              <a:rPr lang="fr-FR" sz="3600" dirty="0" smtClean="0">
                <a:solidFill>
                  <a:srgbClr val="040C28"/>
                </a:solidFill>
                <a:latin typeface="Google Sans"/>
              </a:rPr>
              <a:t>,</a:t>
            </a:r>
            <a:br>
              <a:rPr lang="fr-FR" sz="3600" dirty="0" smtClean="0">
                <a:solidFill>
                  <a:srgbClr val="040C28"/>
                </a:solidFill>
                <a:latin typeface="Google Sans"/>
              </a:rPr>
            </a:br>
            <a:r>
              <a:rPr lang="fr-FR" sz="4000" b="1" i="1" dirty="0" smtClean="0">
                <a:solidFill>
                  <a:srgbClr val="0070C0"/>
                </a:solidFill>
              </a:rPr>
              <a:t/>
            </a:r>
            <a:br>
              <a:rPr lang="fr-FR" sz="4000" b="1" i="1" dirty="0" smtClean="0">
                <a:solidFill>
                  <a:srgbClr val="0070C0"/>
                </a:solidFill>
              </a:rPr>
            </a:br>
            <a:endParaRPr lang="fr-FR" dirty="0">
              <a:solidFill>
                <a:srgbClr val="0070C0"/>
              </a:solidFill>
            </a:endParaRPr>
          </a:p>
        </p:txBody>
      </p:sp>
      <p:pic>
        <p:nvPicPr>
          <p:cNvPr id="10242" name="Picture 2" descr="C:\Users\hp\Desktop\diabetes-1024x739.jpg"/>
          <p:cNvPicPr>
            <a:picLocks noChangeAspect="1" noChangeArrowheads="1"/>
          </p:cNvPicPr>
          <p:nvPr/>
        </p:nvPicPr>
        <p:blipFill>
          <a:blip r:embed="rId2" cstate="print"/>
          <a:srcRect/>
          <a:stretch>
            <a:fillRect/>
          </a:stretch>
        </p:blipFill>
        <p:spPr bwMode="auto">
          <a:xfrm rot="397160">
            <a:off x="5234354" y="5235140"/>
            <a:ext cx="1939884" cy="1308111"/>
          </a:xfrm>
          <a:prstGeom prst="rect">
            <a:avLst/>
          </a:prstGeom>
          <a:noFill/>
          <a:ln w="28575">
            <a:solidFill>
              <a:srgbClr val="0070C0"/>
            </a:solidFill>
          </a:ln>
        </p:spPr>
      </p:pic>
    </p:spTree>
  </p:cSld>
  <p:clrMapOvr>
    <a:masterClrMapping/>
  </p:clrMapOvr>
  <p:transition>
    <p:newsflash/>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6136653" cy="6297634"/>
          </a:xfrm>
        </p:spPr>
        <p:txBody>
          <a:bodyPr>
            <a:normAutofit fontScale="90000"/>
          </a:bodyPr>
          <a:lstStyle/>
          <a:p>
            <a:r>
              <a:rPr lang="fr-FR" u="sng" dirty="0" smtClean="0">
                <a:solidFill>
                  <a:srgbClr val="0070C0"/>
                </a:solidFill>
                <a:latin typeface="Arial Black" pitchFamily="34" charset="0"/>
              </a:rPr>
              <a:t>2 -</a:t>
            </a:r>
            <a:r>
              <a:rPr lang="fr-FR" b="1" u="sng" dirty="0" smtClean="0">
                <a:solidFill>
                  <a:srgbClr val="0070C0"/>
                </a:solidFill>
                <a:latin typeface="Arial Black" pitchFamily="34" charset="0"/>
              </a:rPr>
              <a:t>LE VÉGÉTAL : </a:t>
            </a:r>
            <a:r>
              <a:rPr lang="fr-FR" u="sng" dirty="0" smtClean="0">
                <a:solidFill>
                  <a:srgbClr val="0070C0"/>
                </a:solidFill>
                <a:latin typeface="Arial Black" pitchFamily="34" charset="0"/>
              </a:rPr>
              <a:t/>
            </a:r>
            <a:br>
              <a:rPr lang="fr-FR" u="sng" dirty="0" smtClean="0">
                <a:solidFill>
                  <a:srgbClr val="0070C0"/>
                </a:solidFill>
                <a:latin typeface="Arial Black" pitchFamily="34" charset="0"/>
              </a:rPr>
            </a:br>
            <a:r>
              <a:rPr lang="fr-FR" b="1" u="sng" dirty="0" smtClean="0">
                <a:solidFill>
                  <a:schemeClr val="tx1"/>
                </a:solidFill>
                <a:latin typeface="Arial Black" pitchFamily="34" charset="0"/>
              </a:rPr>
              <a:t>Exemple 1</a:t>
            </a:r>
            <a:r>
              <a:rPr lang="fr-FR" u="sng" dirty="0" smtClean="0">
                <a:solidFill>
                  <a:schemeClr val="tx1"/>
                </a:solidFill>
                <a:latin typeface="Arial Black" pitchFamily="34" charset="0"/>
              </a:rPr>
              <a:t>:</a:t>
            </a:r>
            <a:r>
              <a:rPr lang="fr-FR" dirty="0" smtClean="0">
                <a:latin typeface="Arial Black" pitchFamily="34" charset="0"/>
              </a:rPr>
              <a:t> </a:t>
            </a:r>
            <a:r>
              <a:rPr lang="fr-FR" b="1" dirty="0" smtClean="0">
                <a:solidFill>
                  <a:srgbClr val="C00000"/>
                </a:solidFill>
                <a:latin typeface="Arial Black" pitchFamily="34" charset="0"/>
              </a:rPr>
              <a:t>Atropine</a:t>
            </a:r>
            <a:r>
              <a:rPr lang="fr-FR" dirty="0" smtClean="0">
                <a:solidFill>
                  <a:schemeClr val="tx1"/>
                </a:solidFill>
                <a:latin typeface="Arial Black" pitchFamily="34" charset="0"/>
              </a:rPr>
              <a:t> , est extraite à partir de la </a:t>
            </a:r>
            <a:br>
              <a:rPr lang="fr-FR" dirty="0" smtClean="0">
                <a:solidFill>
                  <a:schemeClr val="tx1"/>
                </a:solidFill>
                <a:latin typeface="Arial Black" pitchFamily="34" charset="0"/>
              </a:rPr>
            </a:br>
            <a:r>
              <a:rPr lang="fr-FR" dirty="0" smtClean="0">
                <a:solidFill>
                  <a:schemeClr val="tx1"/>
                </a:solidFill>
                <a:latin typeface="Arial Black" pitchFamily="34" charset="0"/>
              </a:rPr>
              <a:t>belladone, douée d’activités </a:t>
            </a:r>
            <a:r>
              <a:rPr lang="fr-FR" dirty="0" smtClean="0">
                <a:solidFill>
                  <a:srgbClr val="0070C0"/>
                </a:solidFill>
                <a:latin typeface="Arial Black" pitchFamily="34" charset="0"/>
              </a:rPr>
              <a:t>antispasmodique</a:t>
            </a:r>
            <a:r>
              <a:rPr lang="fr-FR" dirty="0" smtClean="0">
                <a:solidFill>
                  <a:schemeClr val="tx1"/>
                </a:solidFill>
                <a:latin typeface="Arial Black" pitchFamily="34" charset="0"/>
              </a:rPr>
              <a:t>, </a:t>
            </a:r>
            <a:r>
              <a:rPr lang="fr-FR" dirty="0" smtClean="0">
                <a:solidFill>
                  <a:srgbClr val="0070C0"/>
                </a:solidFill>
                <a:latin typeface="Arial Black" pitchFamily="34" charset="0"/>
              </a:rPr>
              <a:t>anti-sécrétoire</a:t>
            </a:r>
            <a:r>
              <a:rPr lang="fr-FR" dirty="0" smtClean="0">
                <a:solidFill>
                  <a:schemeClr val="tx1"/>
                </a:solidFill>
                <a:latin typeface="Arial Black" pitchFamily="34" charset="0"/>
              </a:rPr>
              <a:t>, </a:t>
            </a:r>
            <a:r>
              <a:rPr lang="fr-FR" dirty="0" smtClean="0">
                <a:solidFill>
                  <a:srgbClr val="0070C0"/>
                </a:solidFill>
                <a:latin typeface="Arial Black" pitchFamily="34" charset="0"/>
              </a:rPr>
              <a:t>antidiarréhique , </a:t>
            </a:r>
            <a:r>
              <a:rPr lang="fr-FR" dirty="0" smtClean="0">
                <a:solidFill>
                  <a:schemeClr val="tx1"/>
                </a:solidFill>
                <a:latin typeface="Arial Black" pitchFamily="34" charset="0"/>
              </a:rPr>
              <a:t>utilisé aussi contre le mal de transport. </a:t>
            </a:r>
            <a:br>
              <a:rPr lang="fr-FR" dirty="0" smtClean="0">
                <a:solidFill>
                  <a:schemeClr val="tx1"/>
                </a:solidFill>
                <a:latin typeface="Arial Black" pitchFamily="34" charset="0"/>
              </a:rPr>
            </a:br>
            <a:r>
              <a:rPr lang="fr-FR" dirty="0">
                <a:solidFill>
                  <a:schemeClr val="tx1"/>
                </a:solidFill>
                <a:latin typeface="Arial Black" pitchFamily="34" charset="0"/>
              </a:rPr>
              <a:t/>
            </a:r>
            <a:br>
              <a:rPr lang="fr-FR" dirty="0">
                <a:solidFill>
                  <a:schemeClr val="tx1"/>
                </a:solidFill>
                <a:latin typeface="Arial Black" pitchFamily="34" charset="0"/>
              </a:rPr>
            </a:br>
            <a:r>
              <a:rPr lang="fr-FR" dirty="0" smtClean="0">
                <a:solidFill>
                  <a:schemeClr val="tx1"/>
                </a:solidFill>
                <a:latin typeface="Arial Black" pitchFamily="34" charset="0"/>
              </a:rPr>
              <a:t/>
            </a:r>
            <a:br>
              <a:rPr lang="fr-FR" dirty="0" smtClean="0">
                <a:solidFill>
                  <a:schemeClr val="tx1"/>
                </a:solidFill>
                <a:latin typeface="Arial Black" pitchFamily="34" charset="0"/>
              </a:rPr>
            </a:br>
            <a:r>
              <a:rPr lang="fr-FR" dirty="0" smtClean="0">
                <a:latin typeface="Arial Black" pitchFamily="34" charset="0"/>
              </a:rPr>
              <a:t/>
            </a:r>
            <a:br>
              <a:rPr lang="fr-FR" dirty="0" smtClean="0">
                <a:latin typeface="Arial Black" pitchFamily="34" charset="0"/>
              </a:rPr>
            </a:br>
            <a:r>
              <a:rPr lang="fr-FR" b="1" u="sng" dirty="0" smtClean="0">
                <a:solidFill>
                  <a:schemeClr val="tx1"/>
                </a:solidFill>
                <a:latin typeface="Arial Black" pitchFamily="34" charset="0"/>
              </a:rPr>
              <a:t>Exemple 2:</a:t>
            </a:r>
            <a:r>
              <a:rPr lang="fr-FR" b="1" dirty="0" smtClean="0">
                <a:latin typeface="Arial Black" pitchFamily="34" charset="0"/>
              </a:rPr>
              <a:t> </a:t>
            </a:r>
            <a:r>
              <a:rPr lang="fr-FR" b="1" dirty="0" smtClean="0">
                <a:solidFill>
                  <a:srgbClr val="C00000"/>
                </a:solidFill>
                <a:latin typeface="Arial Black" pitchFamily="34" charset="0"/>
              </a:rPr>
              <a:t>Codéine, </a:t>
            </a:r>
            <a:r>
              <a:rPr lang="fr-FR" dirty="0" smtClean="0">
                <a:solidFill>
                  <a:schemeClr val="tx1"/>
                </a:solidFill>
                <a:latin typeface="Arial Black" pitchFamily="34" charset="0"/>
              </a:rPr>
              <a:t>extraite à partir du pavot à opium, douée d’activité </a:t>
            </a:r>
            <a:r>
              <a:rPr lang="fr-FR" dirty="0" smtClean="0">
                <a:solidFill>
                  <a:srgbClr val="0070C0"/>
                </a:solidFill>
                <a:latin typeface="Arial Black" pitchFamily="34" charset="0"/>
              </a:rPr>
              <a:t>antitussive</a:t>
            </a:r>
            <a:r>
              <a:rPr lang="fr-FR" dirty="0" smtClean="0">
                <a:solidFill>
                  <a:schemeClr val="tx1"/>
                </a:solidFill>
                <a:latin typeface="Arial Black" pitchFamily="34" charset="0"/>
              </a:rPr>
              <a:t> et </a:t>
            </a:r>
            <a:r>
              <a:rPr lang="fr-FR" dirty="0" smtClean="0">
                <a:solidFill>
                  <a:srgbClr val="0070C0"/>
                </a:solidFill>
                <a:latin typeface="Arial Black" pitchFamily="34" charset="0"/>
              </a:rPr>
              <a:t>analgésique</a:t>
            </a:r>
            <a:r>
              <a:rPr lang="fr-FR" dirty="0" smtClean="0">
                <a:solidFill>
                  <a:schemeClr val="tx1"/>
                </a:solidFill>
                <a:latin typeface="Arial Black" pitchFamily="34" charset="0"/>
              </a:rPr>
              <a:t> .  </a:t>
            </a:r>
            <a:endParaRPr lang="fr-FR" dirty="0">
              <a:latin typeface="Arial Black" pitchFamily="34" charset="0"/>
            </a:endParaRPr>
          </a:p>
        </p:txBody>
      </p:sp>
      <p:pic>
        <p:nvPicPr>
          <p:cNvPr id="11266" name="Picture 2" descr="C:\Users\hp\Desktop\1091_a_atropine_0_4mg-240x240.png"/>
          <p:cNvPicPr>
            <a:picLocks noChangeAspect="1" noChangeArrowheads="1"/>
          </p:cNvPicPr>
          <p:nvPr/>
        </p:nvPicPr>
        <p:blipFill>
          <a:blip r:embed="rId2"/>
          <a:srcRect/>
          <a:stretch>
            <a:fillRect/>
          </a:stretch>
        </p:blipFill>
        <p:spPr bwMode="auto">
          <a:xfrm rot="2487156">
            <a:off x="6533632" y="2506780"/>
            <a:ext cx="2161557" cy="1506594"/>
          </a:xfrm>
          <a:prstGeom prst="rect">
            <a:avLst/>
          </a:prstGeom>
          <a:noFill/>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583" y="260648"/>
            <a:ext cx="221171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681" y="4149081"/>
            <a:ext cx="2312202" cy="234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5510986" cy="6226196"/>
          </a:xfrm>
        </p:spPr>
        <p:txBody>
          <a:bodyPr>
            <a:normAutofit/>
          </a:bodyPr>
          <a:lstStyle/>
          <a:p>
            <a:r>
              <a:rPr lang="fr-FR" sz="2800" b="1" u="sng" dirty="0" smtClean="0">
                <a:solidFill>
                  <a:srgbClr val="0070C0"/>
                </a:solidFill>
                <a:latin typeface="Arial Black" pitchFamily="34" charset="0"/>
              </a:rPr>
              <a:t>3 - LE MINÉRALE : </a:t>
            </a:r>
            <a:r>
              <a:rPr lang="fr-FR" sz="2800" u="sng" dirty="0" smtClean="0">
                <a:solidFill>
                  <a:srgbClr val="0070C0"/>
                </a:solidFill>
              </a:rPr>
              <a:t/>
            </a:r>
            <a:br>
              <a:rPr lang="fr-FR" sz="2800" u="sng" dirty="0" smtClean="0">
                <a:solidFill>
                  <a:srgbClr val="0070C0"/>
                </a:solidFill>
              </a:rPr>
            </a:br>
            <a:r>
              <a:rPr lang="fr-FR" sz="2800" u="sng" dirty="0" smtClean="0">
                <a:solidFill>
                  <a:srgbClr val="FF0000"/>
                </a:solidFill>
              </a:rPr>
              <a:t/>
            </a:r>
            <a:br>
              <a:rPr lang="fr-FR" sz="2800" u="sng" dirty="0" smtClean="0">
                <a:solidFill>
                  <a:srgbClr val="FF0000"/>
                </a:solidFill>
              </a:rPr>
            </a:br>
            <a:r>
              <a:rPr lang="fr-FR" sz="2800" b="1" dirty="0" smtClean="0">
                <a:solidFill>
                  <a:srgbClr val="00B0F0"/>
                </a:solidFill>
                <a:latin typeface="Arial Black" pitchFamily="34" charset="0"/>
              </a:rPr>
              <a:t>exemple 1</a:t>
            </a:r>
            <a:r>
              <a:rPr lang="fr-FR" sz="2800" dirty="0" smtClean="0">
                <a:latin typeface="Arial Black" pitchFamily="34" charset="0"/>
              </a:rPr>
              <a:t>: </a:t>
            </a:r>
            <a:r>
              <a:rPr lang="fr-FR" sz="2800" b="1" dirty="0" smtClean="0">
                <a:solidFill>
                  <a:srgbClr val="C00000"/>
                </a:solidFill>
                <a:latin typeface="Arial Black" pitchFamily="34" charset="0"/>
              </a:rPr>
              <a:t>Sels d’aluminium </a:t>
            </a:r>
            <a:r>
              <a:rPr lang="fr-FR" sz="2800" b="1" dirty="0" smtClean="0">
                <a:solidFill>
                  <a:schemeClr val="tx1"/>
                </a:solidFill>
                <a:latin typeface="Arial Black" pitchFamily="34" charset="0"/>
              </a:rPr>
              <a:t>et de </a:t>
            </a:r>
            <a:r>
              <a:rPr lang="fr-FR" sz="2800" b="1" dirty="0" smtClean="0">
                <a:solidFill>
                  <a:srgbClr val="C00000"/>
                </a:solidFill>
                <a:latin typeface="Arial Black" pitchFamily="34" charset="0"/>
              </a:rPr>
              <a:t>magnésium</a:t>
            </a:r>
            <a:r>
              <a:rPr lang="fr-FR" sz="2800" b="1" dirty="0" smtClean="0">
                <a:solidFill>
                  <a:schemeClr val="tx1"/>
                </a:solidFill>
                <a:latin typeface="Arial Black" pitchFamily="34" charset="0"/>
              </a:rPr>
              <a:t>, pour les  pansements gastriques utilisés comme antiacide par exemple : </a:t>
            </a:r>
            <a:r>
              <a:rPr lang="fr-FR" sz="2800" b="1" dirty="0">
                <a:solidFill>
                  <a:srgbClr val="FF0000"/>
                </a:solidFill>
                <a:latin typeface="Arial Black" pitchFamily="34" charset="0"/>
              </a:rPr>
              <a:t>m</a:t>
            </a:r>
            <a:r>
              <a:rPr lang="fr-FR" sz="2800" b="1" dirty="0" smtClean="0">
                <a:solidFill>
                  <a:srgbClr val="FF0000"/>
                </a:solidFill>
                <a:latin typeface="Arial Black" pitchFamily="34" charset="0"/>
              </a:rPr>
              <a:t>alox</a:t>
            </a:r>
            <a:r>
              <a:rPr lang="fr-FR" sz="2800" b="1" dirty="0" smtClean="0">
                <a:solidFill>
                  <a:schemeClr val="tx1"/>
                </a:solidFill>
                <a:latin typeface="Arial Black" pitchFamily="34" charset="0"/>
              </a:rPr>
              <a:t>.</a:t>
            </a:r>
            <a:br>
              <a:rPr lang="fr-FR" sz="2800" b="1" dirty="0" smtClean="0">
                <a:solidFill>
                  <a:schemeClr val="tx1"/>
                </a:solidFill>
                <a:latin typeface="Arial Black" pitchFamily="34" charset="0"/>
              </a:rPr>
            </a:br>
            <a:r>
              <a:rPr lang="fr-FR" sz="2800" b="1" dirty="0" smtClean="0">
                <a:solidFill>
                  <a:schemeClr val="tx1"/>
                </a:solidFill>
                <a:latin typeface="Arial Black" pitchFamily="34" charset="0"/>
              </a:rPr>
              <a:t> </a:t>
            </a:r>
            <a:br>
              <a:rPr lang="fr-FR" sz="2800" b="1" dirty="0" smtClean="0">
                <a:solidFill>
                  <a:schemeClr val="tx1"/>
                </a:solidFill>
                <a:latin typeface="Arial Black" pitchFamily="34" charset="0"/>
              </a:rPr>
            </a:br>
            <a:r>
              <a:rPr lang="fr-FR" sz="2800" b="1" dirty="0" smtClean="0">
                <a:solidFill>
                  <a:srgbClr val="00B0F0"/>
                </a:solidFill>
                <a:latin typeface="Arial Black" pitchFamily="34" charset="0"/>
              </a:rPr>
              <a:t>Exemple 2:</a:t>
            </a:r>
            <a:r>
              <a:rPr lang="fr-FR" sz="2800" dirty="0" smtClean="0">
                <a:solidFill>
                  <a:schemeClr val="tx1"/>
                </a:solidFill>
                <a:latin typeface="Arial Black" pitchFamily="34" charset="0"/>
              </a:rPr>
              <a:t> </a:t>
            </a:r>
            <a:r>
              <a:rPr lang="fr-FR" sz="2800" b="1" dirty="0" smtClean="0">
                <a:solidFill>
                  <a:srgbClr val="C00000"/>
                </a:solidFill>
                <a:latin typeface="Arial Black" pitchFamily="34" charset="0"/>
              </a:rPr>
              <a:t>sels de lithium</a:t>
            </a:r>
            <a:r>
              <a:rPr lang="fr-FR" sz="2800" b="1" dirty="0" smtClean="0">
                <a:solidFill>
                  <a:schemeClr val="tx1"/>
                </a:solidFill>
                <a:latin typeface="Arial Black" pitchFamily="34" charset="0"/>
              </a:rPr>
              <a:t>, utilisés pour e traitement des </a:t>
            </a:r>
            <a:r>
              <a:rPr lang="fr-FR" sz="2800" b="1" dirty="0" smtClean="0">
                <a:solidFill>
                  <a:srgbClr val="00B050"/>
                </a:solidFill>
                <a:latin typeface="Arial Black" pitchFamily="34" charset="0"/>
              </a:rPr>
              <a:t>dépressions</a:t>
            </a:r>
            <a:r>
              <a:rPr lang="fr-FR" sz="2800" b="1" dirty="0" smtClean="0">
                <a:solidFill>
                  <a:schemeClr val="tx1"/>
                </a:solidFill>
                <a:latin typeface="Arial Black" pitchFamily="34" charset="0"/>
              </a:rPr>
              <a:t>.</a:t>
            </a:r>
            <a:br>
              <a:rPr lang="fr-FR" sz="2800" b="1" dirty="0" smtClean="0">
                <a:solidFill>
                  <a:schemeClr val="tx1"/>
                </a:solidFill>
                <a:latin typeface="Arial Black" pitchFamily="34" charset="0"/>
              </a:rPr>
            </a:br>
            <a:r>
              <a:rPr lang="fr-FR" sz="2800" b="1" dirty="0">
                <a:solidFill>
                  <a:schemeClr val="tx1"/>
                </a:solidFill>
              </a:rPr>
              <a:t/>
            </a:r>
            <a:br>
              <a:rPr lang="fr-FR" sz="2800" b="1" dirty="0">
                <a:solidFill>
                  <a:schemeClr val="tx1"/>
                </a:solidFill>
              </a:rPr>
            </a:br>
            <a:endParaRPr lang="fr-FR" sz="2400"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32656"/>
            <a:ext cx="2736304" cy="286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624" y="3356992"/>
            <a:ext cx="30958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01122" cy="6369072"/>
          </a:xfrm>
        </p:spPr>
        <p:txBody>
          <a:bodyPr/>
          <a:lstStyle/>
          <a:p>
            <a:r>
              <a:rPr lang="fr-FR" b="1" dirty="0" smtClean="0">
                <a:solidFill>
                  <a:srgbClr val="0070C0"/>
                </a:solidFill>
                <a:latin typeface="Arial Black" pitchFamily="34" charset="0"/>
              </a:rPr>
              <a:t>B </a:t>
            </a:r>
            <a:r>
              <a:rPr lang="fr-FR" b="1" dirty="0" smtClean="0">
                <a:solidFill>
                  <a:srgbClr val="FF0000"/>
                </a:solidFill>
                <a:latin typeface="Arial Black" pitchFamily="34" charset="0"/>
              </a:rPr>
              <a:t>-  L’ORIGINE SEMI-SYNTHÉTIQUE </a:t>
            </a:r>
            <a:r>
              <a:rPr lang="fr-FR" dirty="0" smtClean="0"/>
              <a:t>: </a:t>
            </a:r>
            <a:r>
              <a:rPr lang="fr-FR" b="1" dirty="0" smtClean="0">
                <a:solidFill>
                  <a:schemeClr val="tx1"/>
                </a:solidFill>
                <a:latin typeface="Arial Black" pitchFamily="34" charset="0"/>
              </a:rPr>
              <a:t>l’hémisynthèse est une production de molécules par adjonction de groupements chimique sur une substance naturelle, afin d’améliorer les propriétés pharmacocinétiques et pharmacodynamiques et ou diminuer la toxicité. </a:t>
            </a:r>
            <a:r>
              <a:rPr lang="fr-FR" b="1" dirty="0" smtClean="0">
                <a:solidFill>
                  <a:schemeClr val="tx1"/>
                </a:solidFill>
              </a:rPr>
              <a:t/>
            </a:r>
            <a:br>
              <a:rPr lang="fr-FR" b="1" dirty="0" smtClean="0">
                <a:solidFill>
                  <a:schemeClr val="tx1"/>
                </a:solidFill>
              </a:rPr>
            </a:br>
            <a:r>
              <a:rPr lang="fr-FR" b="1" dirty="0">
                <a:solidFill>
                  <a:schemeClr val="tx1"/>
                </a:solidFill>
              </a:rPr>
              <a:t/>
            </a:r>
            <a:br>
              <a:rPr lang="fr-FR" b="1" dirty="0">
                <a:solidFill>
                  <a:schemeClr val="tx1"/>
                </a:solidFill>
              </a:rPr>
            </a:br>
            <a:r>
              <a:rPr lang="fr-FR" dirty="0" smtClean="0">
                <a:solidFill>
                  <a:schemeClr val="tx1"/>
                </a:solidFill>
              </a:rPr>
              <a:t/>
            </a:r>
            <a:br>
              <a:rPr lang="fr-FR" dirty="0" smtClean="0">
                <a:solidFill>
                  <a:schemeClr val="tx1"/>
                </a:solidFill>
              </a:rPr>
            </a:br>
            <a:endParaRPr lang="fr-FR" b="1" dirty="0">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772816"/>
            <a:ext cx="8424936" cy="2400657"/>
          </a:xfrm>
          <a:prstGeom prst="rect">
            <a:avLst/>
          </a:prstGeom>
        </p:spPr>
        <p:txBody>
          <a:bodyPr wrap="square">
            <a:spAutoFit/>
          </a:bodyPr>
          <a:lstStyle/>
          <a:p>
            <a:r>
              <a:rPr lang="fr-FR" sz="3000" b="1" cap="small" dirty="0">
                <a:solidFill>
                  <a:srgbClr val="00B0F0"/>
                </a:solidFill>
                <a:latin typeface="Arial Black" pitchFamily="34" charset="0"/>
                <a:ea typeface="+mj-ea"/>
                <a:cs typeface="+mj-cs"/>
              </a:rPr>
              <a:t>Exemple </a:t>
            </a:r>
            <a:r>
              <a:rPr lang="fr-FR" sz="3000" cap="small" dirty="0">
                <a:solidFill>
                  <a:srgbClr val="575F6D"/>
                </a:solidFill>
                <a:latin typeface="Arial Black" pitchFamily="34" charset="0"/>
                <a:ea typeface="+mj-ea"/>
                <a:cs typeface="+mj-cs"/>
              </a:rPr>
              <a:t>: </a:t>
            </a:r>
            <a:r>
              <a:rPr lang="fr-FR" sz="3000" b="1" cap="small" dirty="0">
                <a:solidFill>
                  <a:srgbClr val="C00000"/>
                </a:solidFill>
                <a:latin typeface="Arial Black" pitchFamily="34" charset="0"/>
                <a:ea typeface="+mj-ea"/>
                <a:cs typeface="+mj-cs"/>
              </a:rPr>
              <a:t>la pholcodine, </a:t>
            </a:r>
            <a:r>
              <a:rPr lang="fr-FR" sz="3000" b="1" cap="small" dirty="0" smtClean="0">
                <a:solidFill>
                  <a:prstClr val="black"/>
                </a:solidFill>
                <a:latin typeface="Arial Black" pitchFamily="34" charset="0"/>
                <a:ea typeface="+mj-ea"/>
                <a:cs typeface="+mj-cs"/>
              </a:rPr>
              <a:t>substance </a:t>
            </a:r>
            <a:r>
              <a:rPr lang="fr-FR" sz="3000" b="1" cap="small" dirty="0">
                <a:solidFill>
                  <a:prstClr val="black"/>
                </a:solidFill>
                <a:latin typeface="Arial Black" pitchFamily="34" charset="0"/>
                <a:ea typeface="+mj-ea"/>
                <a:cs typeface="+mj-cs"/>
              </a:rPr>
              <a:t>phénolique de la morphine; elle présente une activité antitussive aussi puissante que la morphine, seulement elle est toxique. </a:t>
            </a:r>
            <a:endParaRPr lang="fr-FR" dirty="0">
              <a:latin typeface="Arial Black" pitchFamily="34" charset="0"/>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077072"/>
            <a:ext cx="345638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954082"/>
      </p:ext>
    </p:extLst>
  </p:cSld>
  <p:clrMapOvr>
    <a:masterClrMapping/>
  </p:clrMapOvr>
  <p:transition>
    <p:newsfla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429684" cy="6297634"/>
          </a:xfrm>
        </p:spPr>
        <p:txBody>
          <a:bodyPr>
            <a:normAutofit fontScale="90000"/>
          </a:bodyPr>
          <a:lstStyle/>
          <a:p>
            <a:r>
              <a:rPr lang="fr-FR" sz="4400" b="1" dirty="0">
                <a:solidFill>
                  <a:srgbClr val="0070C0"/>
                </a:solidFill>
                <a:latin typeface="Arial Black" pitchFamily="34" charset="0"/>
              </a:rPr>
              <a:t>C</a:t>
            </a:r>
            <a:r>
              <a:rPr lang="fr-FR" sz="4400" b="1" dirty="0" smtClean="0">
                <a:solidFill>
                  <a:srgbClr val="FF0000"/>
                </a:solidFill>
                <a:latin typeface="Arial Black" pitchFamily="34" charset="0"/>
              </a:rPr>
              <a:t>- Synthétique: </a:t>
            </a:r>
            <a:r>
              <a:rPr lang="fr-FR" sz="4400" dirty="0" smtClean="0">
                <a:latin typeface="Arial Black" pitchFamily="34" charset="0"/>
              </a:rPr>
              <a:t/>
            </a:r>
            <a:br>
              <a:rPr lang="fr-FR" sz="4400" dirty="0" smtClean="0">
                <a:latin typeface="Arial Black" pitchFamily="34" charset="0"/>
              </a:rPr>
            </a:br>
            <a:r>
              <a:rPr lang="fr-FR" sz="3600" b="1" dirty="0" smtClean="0">
                <a:solidFill>
                  <a:schemeClr val="tx1"/>
                </a:solidFill>
                <a:latin typeface="Arial Black" pitchFamily="34" charset="0"/>
              </a:rPr>
              <a:t>molécules nouvelles qu’on ne retrouve pas dans la nature, qui ne dérivent pas de substances naturelles; elles sont obtenues par synthèse chimique totale. </a:t>
            </a:r>
            <a:br>
              <a:rPr lang="fr-FR" sz="3600" b="1" dirty="0" smtClean="0">
                <a:solidFill>
                  <a:schemeClr val="tx1"/>
                </a:solidFill>
                <a:latin typeface="Arial Black" pitchFamily="34" charset="0"/>
              </a:rPr>
            </a:br>
            <a:r>
              <a:rPr lang="fr-FR" sz="3600" b="1" dirty="0" smtClean="0">
                <a:solidFill>
                  <a:schemeClr val="tx1"/>
                </a:solidFill>
                <a:latin typeface="Arial Black" pitchFamily="34" charset="0"/>
              </a:rPr>
              <a:t/>
            </a:r>
            <a:br>
              <a:rPr lang="fr-FR" sz="3600" b="1" dirty="0" smtClean="0">
                <a:solidFill>
                  <a:schemeClr val="tx1"/>
                </a:solidFill>
                <a:latin typeface="Arial Black" pitchFamily="34" charset="0"/>
              </a:rPr>
            </a:br>
            <a:r>
              <a:rPr lang="fr-FR" sz="3600" b="1" dirty="0" smtClean="0">
                <a:solidFill>
                  <a:srgbClr val="00B0F0"/>
                </a:solidFill>
                <a:latin typeface="Arial Black" pitchFamily="34" charset="0"/>
              </a:rPr>
              <a:t>exemple:</a:t>
            </a:r>
            <a:r>
              <a:rPr lang="fr-FR" sz="3600" b="1" dirty="0" smtClean="0">
                <a:solidFill>
                  <a:schemeClr val="tx1"/>
                </a:solidFill>
                <a:latin typeface="Arial Black" pitchFamily="34" charset="0"/>
              </a:rPr>
              <a:t>  </a:t>
            </a:r>
            <a:r>
              <a:rPr lang="fr-FR" sz="3600" b="1" dirty="0" err="1" smtClean="0">
                <a:solidFill>
                  <a:srgbClr val="C00000"/>
                </a:solidFill>
                <a:latin typeface="Arial Black" pitchFamily="34" charset="0"/>
              </a:rPr>
              <a:t>acébutotol</a:t>
            </a:r>
            <a:r>
              <a:rPr lang="fr-FR" sz="3600" b="1" dirty="0" smtClean="0">
                <a:solidFill>
                  <a:schemeClr val="tx1"/>
                </a:solidFill>
                <a:latin typeface="Arial Black" pitchFamily="34" charset="0"/>
              </a:rPr>
              <a:t> c’est-à-dire le </a:t>
            </a:r>
            <a:r>
              <a:rPr lang="fr-FR" sz="3600" b="1" dirty="0" err="1" smtClean="0">
                <a:solidFill>
                  <a:srgbClr val="C00000"/>
                </a:solidFill>
                <a:latin typeface="Arial Black" pitchFamily="34" charset="0"/>
              </a:rPr>
              <a:t>sectral</a:t>
            </a:r>
            <a:r>
              <a:rPr lang="fr-FR" sz="3600" b="1" dirty="0" smtClean="0">
                <a:solidFill>
                  <a:srgbClr val="C00000"/>
                </a:solidFill>
                <a:latin typeface="Arial Black" pitchFamily="34" charset="0"/>
              </a:rPr>
              <a:t> (béta bloquant</a:t>
            </a:r>
            <a:r>
              <a:rPr lang="fr-FR" sz="3600" dirty="0" smtClean="0">
                <a:solidFill>
                  <a:srgbClr val="C00000"/>
                </a:solidFill>
                <a:latin typeface="Arial Black" pitchFamily="34" charset="0"/>
              </a:rPr>
              <a:t>) </a:t>
            </a:r>
            <a:r>
              <a:rPr lang="fr-FR" sz="3600" dirty="0" smtClean="0">
                <a:solidFill>
                  <a:schemeClr val="tx1"/>
                </a:solidFill>
                <a:latin typeface="Arial Black" pitchFamily="34" charset="0"/>
              </a:rPr>
              <a:t>pour les pathologies </a:t>
            </a:r>
            <a:r>
              <a:rPr lang="fr-FR" sz="3600" dirty="0" smtClean="0">
                <a:solidFill>
                  <a:srgbClr val="FF0000"/>
                </a:solidFill>
                <a:latin typeface="Arial Black" pitchFamily="34" charset="0"/>
              </a:rPr>
              <a:t>cardiovasculaires</a:t>
            </a:r>
            <a:r>
              <a:rPr lang="fr-FR" sz="3600" dirty="0" smtClean="0">
                <a:solidFill>
                  <a:schemeClr val="tx1"/>
                </a:solidFill>
                <a:latin typeface="Arial Black" pitchFamily="34" charset="0"/>
              </a:rPr>
              <a:t>.  </a:t>
            </a:r>
            <a:br>
              <a:rPr lang="fr-FR" sz="3600" dirty="0" smtClean="0">
                <a:solidFill>
                  <a:schemeClr val="tx1"/>
                </a:solidFill>
                <a:latin typeface="Arial Black" pitchFamily="34" charset="0"/>
              </a:rPr>
            </a:br>
            <a:r>
              <a:rPr lang="fr-FR" dirty="0" smtClean="0">
                <a:solidFill>
                  <a:schemeClr val="tx1"/>
                </a:solidFill>
              </a:rPr>
              <a:t/>
            </a:r>
            <a:br>
              <a:rPr lang="fr-FR" dirty="0" smtClean="0">
                <a:solidFill>
                  <a:schemeClr val="tx1"/>
                </a:solidFill>
              </a:rPr>
            </a:br>
            <a:r>
              <a:rPr lang="fr-FR" dirty="0" smtClean="0"/>
              <a:t/>
            </a:r>
            <a:br>
              <a:rPr lang="fr-FR" dirty="0" smtClean="0"/>
            </a:br>
            <a:endParaRPr lang="fr-FR" dirty="0"/>
          </a:p>
        </p:txBody>
      </p:sp>
    </p:spTree>
  </p:cSld>
  <p:clrMapOvr>
    <a:masterClrMapping/>
  </p:clrMapOvr>
  <p:transition>
    <p:newsfla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060848"/>
            <a:ext cx="8424936" cy="2664296"/>
          </a:xfrm>
        </p:spPr>
        <p:style>
          <a:lnRef idx="3">
            <a:schemeClr val="lt1"/>
          </a:lnRef>
          <a:fillRef idx="1">
            <a:schemeClr val="accent3"/>
          </a:fillRef>
          <a:effectRef idx="1">
            <a:schemeClr val="accent3"/>
          </a:effectRef>
          <a:fontRef idx="minor">
            <a:schemeClr val="lt1"/>
          </a:fontRef>
        </p:style>
        <p:txBody>
          <a:bodyPr>
            <a:normAutofit/>
          </a:bodyPr>
          <a:lstStyle/>
          <a:p>
            <a:pPr algn="ctr"/>
            <a:r>
              <a:rPr lang="fr-FR" dirty="0" smtClean="0"/>
              <a:t> </a:t>
            </a:r>
            <a:r>
              <a:rPr lang="fr-FR" sz="3200" dirty="0" smtClean="0">
                <a:latin typeface="Arial Black" pitchFamily="34" charset="0"/>
              </a:rPr>
              <a:t>IX- </a:t>
            </a:r>
            <a:r>
              <a:rPr lang="fr-FR" sz="3200" dirty="0" smtClean="0">
                <a:solidFill>
                  <a:schemeClr val="bg1"/>
                </a:solidFill>
                <a:latin typeface="Arial Black" pitchFamily="34" charset="0"/>
              </a:rPr>
              <a:t>QU’ELLES SONT LES CLASSIFICATIONS DES MÉDICAMENTS ? </a:t>
            </a:r>
            <a:br>
              <a:rPr lang="fr-FR" sz="3200" dirty="0" smtClean="0">
                <a:solidFill>
                  <a:schemeClr val="bg1"/>
                </a:solidFill>
                <a:latin typeface="Arial Black" pitchFamily="34" charset="0"/>
              </a:rPr>
            </a:br>
            <a:endParaRPr lang="fr-FR" sz="4000" dirty="0">
              <a:solidFill>
                <a:schemeClr val="bg1"/>
              </a:solidFill>
              <a:latin typeface="Arial Black" pitchFamily="34" charset="0"/>
            </a:endParaRPr>
          </a:p>
        </p:txBody>
      </p:sp>
    </p:spTree>
    <p:extLst>
      <p:ext uri="{BB962C8B-B14F-4D97-AF65-F5344CB8AC3E}">
        <p14:creationId xmlns:p14="http://schemas.microsoft.com/office/powerpoint/2010/main" val="60434834"/>
      </p:ext>
    </p:extLst>
  </p:cSld>
  <p:clrMapOvr>
    <a:masterClrMapping/>
  </p:clrMapOvr>
  <p:transition>
    <p:newsflash/>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72560" cy="6297634"/>
          </a:xfrm>
        </p:spPr>
        <p:txBody>
          <a:bodyPr/>
          <a:lstStyle/>
          <a:p>
            <a:pPr algn="ctr"/>
            <a:r>
              <a:rPr lang="fr-FR" b="1" dirty="0" smtClean="0">
                <a:solidFill>
                  <a:schemeClr val="tx1"/>
                </a:solidFill>
                <a:latin typeface="Arial Black" pitchFamily="34" charset="0"/>
              </a:rPr>
              <a:t>on distingue trois classes de médicaments : </a:t>
            </a:r>
            <a:br>
              <a:rPr lang="fr-FR" b="1" dirty="0" smtClean="0">
                <a:solidFill>
                  <a:schemeClr val="tx1"/>
                </a:solidFill>
                <a:latin typeface="Arial Black" pitchFamily="34" charset="0"/>
              </a:rPr>
            </a:br>
            <a:r>
              <a:rPr lang="fr-FR" b="1" dirty="0" smtClean="0">
                <a:solidFill>
                  <a:schemeClr val="tx1"/>
                </a:solidFill>
                <a:latin typeface="Arial Black" pitchFamily="34" charset="0"/>
              </a:rPr>
              <a:t/>
            </a:r>
            <a:br>
              <a:rPr lang="fr-FR" b="1" dirty="0" smtClean="0">
                <a:solidFill>
                  <a:schemeClr val="tx1"/>
                </a:solidFill>
                <a:latin typeface="Arial Black" pitchFamily="34" charset="0"/>
              </a:rPr>
            </a:br>
            <a:r>
              <a:rPr lang="fr-FR" sz="3600" b="1" u="sng" dirty="0" smtClean="0">
                <a:solidFill>
                  <a:srgbClr val="00B0F0"/>
                </a:solidFill>
                <a:latin typeface="Arial Black" pitchFamily="34" charset="0"/>
              </a:rPr>
              <a:t>a) MÉDICAMENT MAGISTRAL : </a:t>
            </a:r>
            <a:br>
              <a:rPr lang="fr-FR" sz="3600" b="1" u="sng" dirty="0" smtClean="0">
                <a:solidFill>
                  <a:srgbClr val="00B0F0"/>
                </a:solidFill>
                <a:latin typeface="Arial Black" pitchFamily="34" charset="0"/>
              </a:rPr>
            </a:br>
            <a:r>
              <a:rPr lang="fr-FR" sz="3600" b="1" u="sng" dirty="0" smtClean="0">
                <a:solidFill>
                  <a:srgbClr val="00B0F0"/>
                </a:solidFill>
                <a:latin typeface="Arial Black" pitchFamily="34" charset="0"/>
              </a:rPr>
              <a:t/>
            </a:r>
            <a:br>
              <a:rPr lang="fr-FR" sz="3600" b="1" u="sng" dirty="0" smtClean="0">
                <a:solidFill>
                  <a:srgbClr val="00B0F0"/>
                </a:solidFill>
                <a:latin typeface="Arial Black" pitchFamily="34" charset="0"/>
              </a:rPr>
            </a:br>
            <a:r>
              <a:rPr lang="fr-FR" b="1" dirty="0" smtClean="0">
                <a:solidFill>
                  <a:schemeClr val="tx1"/>
                </a:solidFill>
                <a:latin typeface="Arial Black" pitchFamily="34" charset="0"/>
              </a:rPr>
              <a:t>il est préparé par le </a:t>
            </a:r>
            <a:r>
              <a:rPr lang="fr-FR" b="1" dirty="0" smtClean="0">
                <a:solidFill>
                  <a:srgbClr val="FF0000"/>
                </a:solidFill>
                <a:latin typeface="Arial Black" pitchFamily="34" charset="0"/>
              </a:rPr>
              <a:t>pharmacien</a:t>
            </a:r>
            <a:r>
              <a:rPr lang="fr-FR" b="1" dirty="0" smtClean="0">
                <a:solidFill>
                  <a:schemeClr val="tx1"/>
                </a:solidFill>
                <a:latin typeface="Arial Black" pitchFamily="34" charset="0"/>
              </a:rPr>
              <a:t> à la demande du </a:t>
            </a:r>
            <a:r>
              <a:rPr lang="fr-FR" b="1" dirty="0" smtClean="0">
                <a:solidFill>
                  <a:srgbClr val="FF0000"/>
                </a:solidFill>
                <a:latin typeface="Arial Black" pitchFamily="34" charset="0"/>
              </a:rPr>
              <a:t>médecin</a:t>
            </a:r>
            <a:r>
              <a:rPr lang="fr-FR" b="1" dirty="0" smtClean="0">
                <a:solidFill>
                  <a:schemeClr val="tx1"/>
                </a:solidFill>
                <a:latin typeface="Arial Black" pitchFamily="34" charset="0"/>
              </a:rPr>
              <a:t>. c’est une sorte de médicaments couramment utilisés par les dermatologues. </a:t>
            </a:r>
            <a:br>
              <a:rPr lang="fr-FR" b="1" dirty="0" smtClean="0">
                <a:solidFill>
                  <a:schemeClr val="tx1"/>
                </a:solidFill>
                <a:latin typeface="Arial Black" pitchFamily="34" charset="0"/>
              </a:rPr>
            </a:br>
            <a:r>
              <a:rPr lang="fr-FR" b="1" dirty="0" smtClean="0">
                <a:solidFill>
                  <a:schemeClr val="tx1"/>
                </a:solidFill>
              </a:rPr>
              <a:t/>
            </a:r>
            <a:br>
              <a:rPr lang="fr-FR" b="1" dirty="0" smtClean="0">
                <a:solidFill>
                  <a:schemeClr val="tx1"/>
                </a:solidFill>
              </a:rPr>
            </a:br>
            <a:r>
              <a:rPr lang="fr-FR" b="1" dirty="0" smtClean="0">
                <a:solidFill>
                  <a:schemeClr val="tx1"/>
                </a:solidFill>
              </a:rPr>
              <a:t/>
            </a:r>
            <a:br>
              <a:rPr lang="fr-FR" b="1" dirty="0" smtClean="0">
                <a:solidFill>
                  <a:schemeClr val="tx1"/>
                </a:solidFill>
              </a:rPr>
            </a:br>
            <a:endParaRPr lang="fr-FR" b="1" dirty="0">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429684" cy="6369072"/>
          </a:xfrm>
        </p:spPr>
        <p:txBody>
          <a:bodyPr>
            <a:normAutofit fontScale="90000"/>
          </a:bodyPr>
          <a:lstStyle/>
          <a:p>
            <a:pPr algn="ctr"/>
            <a:r>
              <a:rPr lang="fr-FR" sz="3600" b="1" u="sng" dirty="0" smtClean="0">
                <a:solidFill>
                  <a:srgbClr val="00B0F0"/>
                </a:solidFill>
                <a:latin typeface="Arial Black" pitchFamily="34" charset="0"/>
              </a:rPr>
              <a:t>B) MÉDICAMENT OFFICINAL: </a:t>
            </a:r>
            <a:r>
              <a:rPr lang="fr-FR" sz="3600" b="1" dirty="0" smtClean="0">
                <a:solidFill>
                  <a:srgbClr val="00B0F0"/>
                </a:solidFill>
                <a:latin typeface="Arial Black" pitchFamily="34" charset="0"/>
              </a:rPr>
              <a:t/>
            </a:r>
            <a:br>
              <a:rPr lang="fr-FR" sz="3600" b="1" dirty="0" smtClean="0">
                <a:solidFill>
                  <a:srgbClr val="00B0F0"/>
                </a:solidFill>
                <a:latin typeface="Arial Black" pitchFamily="34" charset="0"/>
              </a:rPr>
            </a:br>
            <a:r>
              <a:rPr lang="fr-FR" dirty="0" smtClean="0">
                <a:latin typeface="Arial Black" pitchFamily="34" charset="0"/>
              </a:rPr>
              <a:t/>
            </a:r>
            <a:br>
              <a:rPr lang="fr-FR" dirty="0" smtClean="0">
                <a:latin typeface="Arial Black" pitchFamily="34" charset="0"/>
              </a:rPr>
            </a:br>
            <a:r>
              <a:rPr lang="fr-FR" b="1" dirty="0" smtClean="0">
                <a:solidFill>
                  <a:schemeClr val="tx1"/>
                </a:solidFill>
                <a:latin typeface="Arial Black" pitchFamily="34" charset="0"/>
              </a:rPr>
              <a:t>il désigne des médicaments préparés à la pharmacie ou à l’hôpital suivant une prescription du « </a:t>
            </a:r>
            <a:r>
              <a:rPr lang="fr-FR" b="1" dirty="0" smtClean="0">
                <a:solidFill>
                  <a:srgbClr val="FF0000"/>
                </a:solidFill>
                <a:latin typeface="Arial Black" pitchFamily="34" charset="0"/>
              </a:rPr>
              <a:t>codex</a:t>
            </a:r>
            <a:r>
              <a:rPr lang="fr-FR" b="1" dirty="0" smtClean="0">
                <a:solidFill>
                  <a:schemeClr val="tx1"/>
                </a:solidFill>
                <a:latin typeface="Arial Black" pitchFamily="34" charset="0"/>
              </a:rPr>
              <a:t> »</a:t>
            </a:r>
            <a:br>
              <a:rPr lang="fr-FR" b="1" dirty="0" smtClean="0">
                <a:solidFill>
                  <a:schemeClr val="tx1"/>
                </a:solidFill>
                <a:latin typeface="Arial Black" pitchFamily="34" charset="0"/>
              </a:rPr>
            </a:br>
            <a:r>
              <a:rPr lang="fr-FR" b="1" dirty="0" smtClean="0">
                <a:solidFill>
                  <a:schemeClr val="tx1"/>
                </a:solidFill>
                <a:latin typeface="Arial Black" pitchFamily="34" charset="0"/>
              </a:rPr>
              <a:t>exemple : la teinture d’iode, la solution d’éosine 2%, mercurochrome, l’alcool chirurgical...etc. </a:t>
            </a:r>
            <a:br>
              <a:rPr lang="fr-FR" b="1" dirty="0" smtClean="0">
                <a:solidFill>
                  <a:schemeClr val="tx1"/>
                </a:solidFill>
                <a:latin typeface="Arial Black" pitchFamily="34" charset="0"/>
              </a:rPr>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sz="2200" b="1" dirty="0" smtClean="0">
                <a:solidFill>
                  <a:srgbClr val="FF0000"/>
                </a:solidFill>
                <a:latin typeface="Arial Black" pitchFamily="34" charset="0"/>
              </a:rPr>
              <a:t>N.B/  « le codex » est un manuel où sont représentées                 les préparations pharmaceutiques. </a:t>
            </a:r>
            <a:endParaRPr lang="fr-FR" b="1" dirty="0">
              <a:solidFill>
                <a:srgbClr val="FF0000"/>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462174" cy="6226196"/>
          </a:xfrm>
        </p:spPr>
        <p:txBody>
          <a:bodyPr/>
          <a:lstStyle/>
          <a:p>
            <a:pPr algn="ctr"/>
            <a:r>
              <a:rPr lang="fr-FR" b="1" u="sng" dirty="0" smtClean="0">
                <a:solidFill>
                  <a:srgbClr val="00B0F0"/>
                </a:solidFill>
                <a:latin typeface="Arial Black" pitchFamily="34" charset="0"/>
              </a:rPr>
              <a:t>C) MÉDICAMENTS SPÉCIALISÉS:</a:t>
            </a:r>
            <a:br>
              <a:rPr lang="fr-FR" b="1" u="sng" dirty="0" smtClean="0">
                <a:solidFill>
                  <a:srgbClr val="00B0F0"/>
                </a:solidFill>
                <a:latin typeface="Arial Black" pitchFamily="34" charset="0"/>
              </a:rPr>
            </a:br>
            <a:r>
              <a:rPr lang="fr-FR" b="1" dirty="0" smtClean="0">
                <a:solidFill>
                  <a:srgbClr val="00B0F0"/>
                </a:solidFill>
              </a:rPr>
              <a:t> </a:t>
            </a:r>
            <a:r>
              <a:rPr lang="fr-FR" dirty="0" smtClean="0"/>
              <a:t/>
            </a:r>
            <a:br>
              <a:rPr lang="fr-FR" dirty="0" smtClean="0"/>
            </a:br>
            <a:r>
              <a:rPr lang="fr-FR" b="1" dirty="0" smtClean="0">
                <a:solidFill>
                  <a:schemeClr val="tx1"/>
                </a:solidFill>
                <a:latin typeface="Arial Black" pitchFamily="34" charset="0"/>
              </a:rPr>
              <a:t>ce sont des médicaments préparés à l’avance par l’industrie pharmaceutique, conditionnés de manière standardisée  et vendus en officine</a:t>
            </a:r>
            <a:r>
              <a:rPr lang="fr-FR" dirty="0" smtClean="0">
                <a:latin typeface="Arial Black" pitchFamily="34" charset="0"/>
              </a:rPr>
              <a:t>. </a:t>
            </a:r>
            <a:br>
              <a:rPr lang="fr-FR" dirty="0" smtClean="0">
                <a:latin typeface="Arial Black" pitchFamily="34" charset="0"/>
              </a:rPr>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582990"/>
          </a:xfrm>
        </p:spPr>
        <p:txBody>
          <a:bodyPr>
            <a:normAutofit fontScale="90000"/>
          </a:bodyPr>
          <a:lstStyle/>
          <a:p>
            <a:pPr algn="ctr"/>
            <a:r>
              <a:rPr lang="fr-FR" b="1" dirty="0" smtClean="0">
                <a:solidFill>
                  <a:srgbClr val="FF0000"/>
                </a:solidFill>
                <a:latin typeface="Arial Black" pitchFamily="34" charset="0"/>
              </a:rPr>
              <a:t>1942:</a:t>
            </a:r>
            <a:r>
              <a:rPr lang="fr-FR" b="1" dirty="0" smtClean="0">
                <a:latin typeface="Arial Black" pitchFamily="34" charset="0"/>
              </a:rPr>
              <a:t>  </a:t>
            </a:r>
            <a:r>
              <a:rPr lang="fr-FR" b="1" dirty="0" smtClean="0">
                <a:solidFill>
                  <a:schemeClr val="tx1"/>
                </a:solidFill>
                <a:latin typeface="Arial Black" pitchFamily="34" charset="0"/>
              </a:rPr>
              <a:t>Découverte de la </a:t>
            </a:r>
            <a:r>
              <a:rPr lang="fr-FR" b="1" dirty="0" smtClean="0">
                <a:solidFill>
                  <a:srgbClr val="0070C0"/>
                </a:solidFill>
                <a:latin typeface="Arial Black" pitchFamily="34" charset="0"/>
              </a:rPr>
              <a:t>chimiothérapie</a:t>
            </a:r>
            <a:r>
              <a:rPr lang="fr-FR" b="1" dirty="0" smtClean="0">
                <a:solidFill>
                  <a:schemeClr val="tx1"/>
                </a:solidFill>
                <a:latin typeface="Arial Black" pitchFamily="34" charset="0"/>
              </a:rPr>
              <a:t> </a:t>
            </a:r>
            <a:r>
              <a:rPr lang="fr-FR" b="1" dirty="0" smtClean="0">
                <a:solidFill>
                  <a:srgbClr val="FF0000"/>
                </a:solidFill>
                <a:latin typeface="Arial Black" pitchFamily="34" charset="0"/>
              </a:rPr>
              <a:t>contre le cancer</a:t>
            </a:r>
            <a:r>
              <a:rPr lang="fr-FR" b="1" dirty="0" smtClean="0">
                <a:solidFill>
                  <a:schemeClr val="tx1"/>
                </a:solidFill>
                <a:latin typeface="Arial Black" pitchFamily="34" charset="0"/>
              </a:rPr>
              <a:t>. C’est </a:t>
            </a:r>
            <a:r>
              <a:rPr lang="fr-FR" sz="3600" b="1" dirty="0" smtClean="0">
                <a:solidFill>
                  <a:schemeClr val="tx1"/>
                </a:solidFill>
                <a:latin typeface="Arial Black" pitchFamily="34" charset="0"/>
              </a:rPr>
              <a:t>un traitement comportant l'administration de plusieurs médicaments qui agissent sur les cellules cancéreuses, soit en les détruisant, soit en les empêchant de se multiplier</a:t>
            </a:r>
            <a:r>
              <a:rPr lang="fr-FR" sz="3600" dirty="0" smtClean="0">
                <a:latin typeface="Arial Black" pitchFamily="34" charset="0"/>
              </a:rPr>
              <a:t>. </a:t>
            </a:r>
            <a:endParaRPr lang="fr-FR" dirty="0">
              <a:latin typeface="Arial Black" pitchFamily="34" charset="0"/>
            </a:endParaRPr>
          </a:p>
        </p:txBody>
      </p:sp>
      <p:pic>
        <p:nvPicPr>
          <p:cNvPr id="4098" name="Picture 2" descr="C:\Users\TOSHIBA\Desktop\cancer_la_chimiotherapie_peut_rendre_resistantes_les_cellules_malignes_0.jpg"/>
          <p:cNvPicPr>
            <a:picLocks noChangeAspect="1" noChangeArrowheads="1"/>
          </p:cNvPicPr>
          <p:nvPr/>
        </p:nvPicPr>
        <p:blipFill>
          <a:blip r:embed="rId2" cstate="print"/>
          <a:srcRect/>
          <a:stretch>
            <a:fillRect/>
          </a:stretch>
        </p:blipFill>
        <p:spPr bwMode="auto">
          <a:xfrm>
            <a:off x="1928794" y="3929066"/>
            <a:ext cx="5072098" cy="2589854"/>
          </a:xfrm>
          <a:prstGeom prst="rect">
            <a:avLst/>
          </a:prstGeom>
          <a:noFill/>
          <a:ln w="57150">
            <a:solidFill>
              <a:schemeClr val="tx1"/>
            </a:solidFill>
          </a:ln>
        </p:spPr>
      </p:pic>
    </p:spTree>
  </p:cSld>
  <p:clrMapOvr>
    <a:masterClrMapping/>
  </p:clrMapOvr>
  <p:transition>
    <p:newsflash/>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424936" cy="6250706"/>
          </a:xfrm>
        </p:spPr>
        <p:txBody>
          <a:bodyPr>
            <a:normAutofit/>
          </a:bodyPr>
          <a:lstStyle/>
          <a:p>
            <a:r>
              <a:rPr lang="fr-FR" dirty="0" smtClean="0">
                <a:solidFill>
                  <a:srgbClr val="1F1F1F"/>
                </a:solidFill>
                <a:latin typeface="Google Sans"/>
              </a:rPr>
              <a:t>    </a:t>
            </a:r>
            <a:r>
              <a:rPr lang="fr-FR" sz="2800" u="sng" dirty="0" smtClean="0">
                <a:solidFill>
                  <a:srgbClr val="0070C0"/>
                </a:solidFill>
                <a:latin typeface="Arial Black" pitchFamily="34" charset="0"/>
              </a:rPr>
              <a:t>CLASSIFICATION DU MEDICAMENT :</a:t>
            </a:r>
            <a:br>
              <a:rPr lang="fr-FR" sz="2800" u="sng" dirty="0" smtClean="0">
                <a:solidFill>
                  <a:srgbClr val="0070C0"/>
                </a:solidFill>
                <a:latin typeface="Arial Black" pitchFamily="34" charset="0"/>
              </a:rPr>
            </a:br>
            <a:r>
              <a:rPr lang="fr-FR" sz="2800" dirty="0" smtClean="0">
                <a:solidFill>
                  <a:srgbClr val="0070C0"/>
                </a:solidFill>
                <a:latin typeface="Arial Black" pitchFamily="34" charset="0"/>
              </a:rPr>
              <a:t> </a:t>
            </a:r>
            <a:r>
              <a:rPr lang="fr-FR" sz="2800" dirty="0" smtClean="0">
                <a:solidFill>
                  <a:srgbClr val="1F1F1F"/>
                </a:solidFill>
                <a:latin typeface="Arial Black" pitchFamily="34" charset="0"/>
              </a:rPr>
              <a:t/>
            </a:r>
            <a:br>
              <a:rPr lang="fr-FR" sz="2800" dirty="0" smtClean="0">
                <a:solidFill>
                  <a:srgbClr val="1F1F1F"/>
                </a:solidFill>
                <a:latin typeface="Arial Black" pitchFamily="34" charset="0"/>
              </a:rPr>
            </a:br>
            <a:r>
              <a:rPr lang="fr-FR" sz="2800" dirty="0">
                <a:solidFill>
                  <a:srgbClr val="1F1F1F"/>
                </a:solidFill>
                <a:latin typeface="Arial Black" pitchFamily="34" charset="0"/>
              </a:rPr>
              <a:t/>
            </a:r>
            <a:br>
              <a:rPr lang="fr-FR" sz="2800" dirty="0">
                <a:solidFill>
                  <a:srgbClr val="1F1F1F"/>
                </a:solidFill>
                <a:latin typeface="Arial Black" pitchFamily="34" charset="0"/>
              </a:rPr>
            </a:br>
            <a:r>
              <a:rPr lang="fr-FR" sz="2800" dirty="0" smtClean="0">
                <a:solidFill>
                  <a:srgbClr val="1F1F1F"/>
                </a:solidFill>
                <a:latin typeface="Arial Black" pitchFamily="34" charset="0"/>
              </a:rPr>
              <a:t/>
            </a:r>
            <a:br>
              <a:rPr lang="fr-FR" sz="2800" dirty="0" smtClean="0">
                <a:solidFill>
                  <a:srgbClr val="1F1F1F"/>
                </a:solidFill>
                <a:latin typeface="Arial Black" pitchFamily="34" charset="0"/>
              </a:rPr>
            </a:br>
            <a:r>
              <a:rPr lang="fr-FR" sz="2800" dirty="0" smtClean="0">
                <a:solidFill>
                  <a:srgbClr val="FF0000"/>
                </a:solidFill>
                <a:latin typeface="Arial Black" pitchFamily="34" charset="0"/>
              </a:rPr>
              <a:t>TABLEAU A</a:t>
            </a:r>
            <a:r>
              <a:rPr lang="fr-FR" sz="2800" dirty="0" smtClean="0">
                <a:solidFill>
                  <a:srgbClr val="474747"/>
                </a:solidFill>
                <a:latin typeface="Arial Black" pitchFamily="34" charset="0"/>
              </a:rPr>
              <a:t> : </a:t>
            </a:r>
            <a:r>
              <a:rPr lang="fr-FR" sz="2800" dirty="0" smtClean="0">
                <a:solidFill>
                  <a:srgbClr val="040C28"/>
                </a:solidFill>
                <a:latin typeface="Arial Black" pitchFamily="34" charset="0"/>
              </a:rPr>
              <a:t>PRODUITS TOXIQUES</a:t>
            </a:r>
            <a:r>
              <a:rPr lang="fr-FR" sz="2800" dirty="0">
                <a:solidFill>
                  <a:srgbClr val="474747"/>
                </a:solidFill>
                <a:latin typeface="Arial Black" pitchFamily="34" charset="0"/>
              </a:rPr>
              <a:t> ; </a:t>
            </a:r>
            <a:r>
              <a:rPr lang="fr-FR" sz="2800" dirty="0" smtClean="0">
                <a:solidFill>
                  <a:srgbClr val="474747"/>
                </a:solidFill>
                <a:latin typeface="Arial Black" pitchFamily="34" charset="0"/>
              </a:rPr>
              <a:t/>
            </a:r>
            <a:br>
              <a:rPr lang="fr-FR" sz="2800" dirty="0" smtClean="0">
                <a:solidFill>
                  <a:srgbClr val="474747"/>
                </a:solidFill>
                <a:latin typeface="Arial Black" pitchFamily="34" charset="0"/>
              </a:rPr>
            </a:br>
            <a:r>
              <a:rPr lang="fr-FR" sz="2800" dirty="0" smtClean="0">
                <a:solidFill>
                  <a:srgbClr val="474747"/>
                </a:solidFill>
                <a:latin typeface="Arial Black" pitchFamily="34" charset="0"/>
              </a:rPr>
              <a:t/>
            </a:r>
            <a:br>
              <a:rPr lang="fr-FR" sz="2800" dirty="0" smtClean="0">
                <a:solidFill>
                  <a:srgbClr val="474747"/>
                </a:solidFill>
                <a:latin typeface="Arial Black" pitchFamily="34" charset="0"/>
              </a:rPr>
            </a:br>
            <a:r>
              <a:rPr lang="fr-FR" sz="2800" dirty="0" smtClean="0">
                <a:solidFill>
                  <a:srgbClr val="FF0000"/>
                </a:solidFill>
                <a:latin typeface="Arial Black" pitchFamily="34" charset="0"/>
              </a:rPr>
              <a:t>TABLEAU B</a:t>
            </a:r>
            <a:r>
              <a:rPr lang="fr-FR" sz="2800" dirty="0" smtClean="0">
                <a:solidFill>
                  <a:srgbClr val="474747"/>
                </a:solidFill>
                <a:latin typeface="Arial Black" pitchFamily="34" charset="0"/>
              </a:rPr>
              <a:t> : PRODUITS STUPÉFIANTS ; </a:t>
            </a:r>
            <a:br>
              <a:rPr lang="fr-FR" sz="2800" dirty="0" smtClean="0">
                <a:solidFill>
                  <a:srgbClr val="474747"/>
                </a:solidFill>
                <a:latin typeface="Arial Black" pitchFamily="34" charset="0"/>
              </a:rPr>
            </a:br>
            <a:r>
              <a:rPr lang="fr-FR" sz="2800" dirty="0" smtClean="0">
                <a:solidFill>
                  <a:srgbClr val="474747"/>
                </a:solidFill>
                <a:latin typeface="Arial Black" pitchFamily="34" charset="0"/>
              </a:rPr>
              <a:t/>
            </a:r>
            <a:br>
              <a:rPr lang="fr-FR" sz="2800" dirty="0" smtClean="0">
                <a:solidFill>
                  <a:srgbClr val="474747"/>
                </a:solidFill>
                <a:latin typeface="Arial Black" pitchFamily="34" charset="0"/>
              </a:rPr>
            </a:br>
            <a:r>
              <a:rPr lang="fr-FR" sz="2800" dirty="0" smtClean="0">
                <a:solidFill>
                  <a:srgbClr val="FF0000"/>
                </a:solidFill>
                <a:latin typeface="Arial Black" pitchFamily="34" charset="0"/>
              </a:rPr>
              <a:t>TABLEAU C</a:t>
            </a:r>
            <a:r>
              <a:rPr lang="fr-FR" sz="2800" dirty="0" smtClean="0">
                <a:solidFill>
                  <a:srgbClr val="474747"/>
                </a:solidFill>
                <a:latin typeface="Arial Black" pitchFamily="34" charset="0"/>
              </a:rPr>
              <a:t> : PRODUITS DANGEREUX.</a:t>
            </a:r>
            <a:r>
              <a:rPr lang="fr-FR" sz="2800" dirty="0">
                <a:solidFill>
                  <a:srgbClr val="1F1F1F"/>
                </a:solidFill>
                <a:latin typeface="Arial Black" pitchFamily="34" charset="0"/>
              </a:rPr>
              <a:t/>
            </a:r>
            <a:br>
              <a:rPr lang="fr-FR" sz="2800" dirty="0">
                <a:solidFill>
                  <a:srgbClr val="1F1F1F"/>
                </a:solidFill>
                <a:latin typeface="Arial Black" pitchFamily="34" charset="0"/>
              </a:rPr>
            </a:br>
            <a:r>
              <a:rPr lang="fr-FR" sz="2000" dirty="0" smtClean="0">
                <a:solidFill>
                  <a:srgbClr val="1F1F1F"/>
                </a:solidFill>
                <a:latin typeface="Google Sans"/>
              </a:rPr>
              <a:t/>
            </a:r>
            <a:br>
              <a:rPr lang="fr-FR" sz="2000" dirty="0" smtClean="0">
                <a:solidFill>
                  <a:srgbClr val="1F1F1F"/>
                </a:solidFill>
                <a:latin typeface="Google Sans"/>
              </a:rPr>
            </a:br>
            <a:r>
              <a:rPr lang="fr-FR" sz="2000" dirty="0" smtClean="0">
                <a:solidFill>
                  <a:srgbClr val="1F1F1F"/>
                </a:solidFill>
                <a:latin typeface="Google Sans"/>
              </a:rPr>
              <a:t/>
            </a:r>
            <a:br>
              <a:rPr lang="fr-FR" sz="2000" dirty="0" smtClean="0">
                <a:solidFill>
                  <a:srgbClr val="1F1F1F"/>
                </a:solidFill>
                <a:latin typeface="Google Sans"/>
              </a:rPr>
            </a:br>
            <a:r>
              <a:rPr lang="fr-FR" sz="2000" dirty="0">
                <a:solidFill>
                  <a:srgbClr val="1F1F1F"/>
                </a:solidFill>
                <a:latin typeface="Google Sans"/>
              </a:rPr>
              <a:t/>
            </a:r>
            <a:br>
              <a:rPr lang="fr-FR" sz="2000" dirty="0">
                <a:solidFill>
                  <a:srgbClr val="1F1F1F"/>
                </a:solidFill>
                <a:latin typeface="Google Sans"/>
              </a:rPr>
            </a:br>
            <a:r>
              <a:rPr lang="fr-FR" sz="2000" dirty="0">
                <a:solidFill>
                  <a:srgbClr val="1F1F1F"/>
                </a:solidFill>
                <a:latin typeface="Arial"/>
              </a:rPr>
              <a:t/>
            </a:r>
            <a:br>
              <a:rPr lang="fr-FR" sz="2000" dirty="0">
                <a:solidFill>
                  <a:srgbClr val="1F1F1F"/>
                </a:solidFill>
                <a:latin typeface="Arial"/>
              </a:rPr>
            </a:br>
            <a:endParaRPr lang="fr-FR" dirty="0"/>
          </a:p>
        </p:txBody>
      </p:sp>
    </p:spTree>
    <p:extLst>
      <p:ext uri="{BB962C8B-B14F-4D97-AF65-F5344CB8AC3E}">
        <p14:creationId xmlns:p14="http://schemas.microsoft.com/office/powerpoint/2010/main" val="849144514"/>
      </p:ext>
    </p:extLst>
  </p:cSld>
  <p:clrMapOvr>
    <a:masterClrMapping/>
  </p:clrMapOvr>
  <p:transition>
    <p:newsflash/>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564904"/>
            <a:ext cx="8496944" cy="1800200"/>
          </a:xfrm>
        </p:spPr>
        <p:style>
          <a:lnRef idx="3">
            <a:schemeClr val="lt1"/>
          </a:lnRef>
          <a:fillRef idx="1">
            <a:schemeClr val="accent3"/>
          </a:fillRef>
          <a:effectRef idx="1">
            <a:schemeClr val="accent3"/>
          </a:effectRef>
          <a:fontRef idx="minor">
            <a:schemeClr val="lt1"/>
          </a:fontRef>
        </p:style>
        <p:txBody>
          <a:bodyPr/>
          <a:lstStyle/>
          <a:p>
            <a:pPr algn="ctr"/>
            <a:r>
              <a:rPr lang="fr-FR" dirty="0" smtClean="0"/>
              <a:t> </a:t>
            </a:r>
            <a:r>
              <a:rPr lang="fr-FR" dirty="0" smtClean="0">
                <a:latin typeface="Arial Black" pitchFamily="34" charset="0"/>
              </a:rPr>
              <a:t>X- </a:t>
            </a:r>
            <a:r>
              <a:rPr lang="fr-FR" dirty="0" smtClean="0">
                <a:solidFill>
                  <a:schemeClr val="bg1"/>
                </a:solidFill>
                <a:latin typeface="Arial Black" pitchFamily="34" charset="0"/>
              </a:rPr>
              <a:t>QUEL EST L’OBJECTIF THÉRAPEUTIQUE DU MÉDCAMENT ?</a:t>
            </a:r>
            <a:br>
              <a:rPr lang="fr-FR" dirty="0" smtClean="0">
                <a:solidFill>
                  <a:schemeClr val="bg1"/>
                </a:solidFill>
                <a:latin typeface="Arial Black" pitchFamily="34" charset="0"/>
              </a:rPr>
            </a:br>
            <a:endParaRPr lang="fr-FR" dirty="0">
              <a:solidFill>
                <a:schemeClr val="bg1"/>
              </a:solidFill>
              <a:latin typeface="Arial Black" pitchFamily="34" charset="0"/>
            </a:endParaRPr>
          </a:p>
        </p:txBody>
      </p:sp>
    </p:spTree>
    <p:extLst>
      <p:ext uri="{BB962C8B-B14F-4D97-AF65-F5344CB8AC3E}">
        <p14:creationId xmlns:p14="http://schemas.microsoft.com/office/powerpoint/2010/main" val="2659764087"/>
      </p:ext>
    </p:extLst>
  </p:cSld>
  <p:clrMapOvr>
    <a:masterClrMapping/>
  </p:clrMapOvr>
  <p:transition>
    <p:newsflash/>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501122" cy="6297634"/>
          </a:xfrm>
        </p:spPr>
        <p:txBody>
          <a:bodyPr>
            <a:normAutofit fontScale="90000"/>
          </a:bodyPr>
          <a:lstStyle/>
          <a:p>
            <a:pPr algn="ctr"/>
            <a:r>
              <a:rPr lang="fr-FR" sz="3200" b="1" u="sng" dirty="0" smtClean="0">
                <a:solidFill>
                  <a:srgbClr val="00B0F0"/>
                </a:solidFill>
                <a:latin typeface="Arial Black" pitchFamily="34" charset="0"/>
              </a:rPr>
              <a:t>OBJECTIF N°1 : </a:t>
            </a:r>
            <a:r>
              <a:rPr lang="fr-FR" sz="3200" b="1" dirty="0" smtClean="0">
                <a:solidFill>
                  <a:srgbClr val="FF0000"/>
                </a:solidFill>
              </a:rPr>
              <a:t/>
            </a:r>
            <a:br>
              <a:rPr lang="fr-FR" sz="3200" b="1" dirty="0" smtClean="0">
                <a:solidFill>
                  <a:srgbClr val="FF0000"/>
                </a:solidFill>
              </a:rPr>
            </a:br>
            <a:r>
              <a:rPr lang="fr-FR" sz="3200" b="1" dirty="0" smtClean="0">
                <a:solidFill>
                  <a:srgbClr val="FF0000"/>
                </a:solidFill>
              </a:rPr>
              <a:t/>
            </a:r>
            <a:br>
              <a:rPr lang="fr-FR" sz="3200" b="1" dirty="0" smtClean="0">
                <a:solidFill>
                  <a:srgbClr val="FF0000"/>
                </a:solidFill>
              </a:rPr>
            </a:br>
            <a:r>
              <a:rPr lang="fr-FR" sz="3200" b="1" dirty="0" smtClean="0">
                <a:solidFill>
                  <a:srgbClr val="00B0F0"/>
                </a:solidFill>
                <a:latin typeface="Arial Black" pitchFamily="34" charset="0"/>
              </a:rPr>
              <a:t>►</a:t>
            </a:r>
            <a:r>
              <a:rPr lang="fr-FR" sz="3200" b="1" dirty="0" smtClean="0">
                <a:solidFill>
                  <a:srgbClr val="FF0000"/>
                </a:solidFill>
                <a:latin typeface="Arial Black" pitchFamily="34" charset="0"/>
              </a:rPr>
              <a:t>le médicament </a:t>
            </a:r>
            <a:r>
              <a:rPr lang="fr-FR" sz="3200" b="1" dirty="0" smtClean="0">
                <a:solidFill>
                  <a:schemeClr val="tx1"/>
                </a:solidFill>
                <a:latin typeface="Arial Black" pitchFamily="34" charset="0"/>
              </a:rPr>
              <a:t>a un effet sur les symptômes de la maladie sans agir sur les causes : (</a:t>
            </a:r>
            <a:r>
              <a:rPr lang="fr-FR" sz="3200" b="1" dirty="0" smtClean="0">
                <a:solidFill>
                  <a:srgbClr val="00B0F0"/>
                </a:solidFill>
                <a:latin typeface="Arial Black" pitchFamily="34" charset="0"/>
              </a:rPr>
              <a:t>effet</a:t>
            </a:r>
            <a:r>
              <a:rPr lang="fr-FR" sz="3200" b="1" dirty="0" smtClean="0">
                <a:solidFill>
                  <a:schemeClr val="tx1"/>
                </a:solidFill>
                <a:latin typeface="Arial Black" pitchFamily="34" charset="0"/>
              </a:rPr>
              <a:t> </a:t>
            </a:r>
            <a:r>
              <a:rPr lang="fr-FR" sz="3200" b="1" dirty="0" smtClean="0">
                <a:solidFill>
                  <a:srgbClr val="00B0F0"/>
                </a:solidFill>
                <a:latin typeface="Arial Black" pitchFamily="34" charset="0"/>
              </a:rPr>
              <a:t>symptomatologique). </a:t>
            </a:r>
            <a:r>
              <a:rPr lang="fr-FR" sz="3200" b="1" dirty="0" smtClean="0">
                <a:solidFill>
                  <a:schemeClr val="tx1"/>
                </a:solidFill>
                <a:latin typeface="Arial Black" pitchFamily="34" charset="0"/>
              </a:rPr>
              <a:t/>
            </a:r>
            <a:br>
              <a:rPr lang="fr-FR" sz="3200" b="1" dirty="0" smtClean="0">
                <a:solidFill>
                  <a:schemeClr val="tx1"/>
                </a:solidFill>
                <a:latin typeface="Arial Black" pitchFamily="34" charset="0"/>
              </a:rPr>
            </a:br>
            <a:r>
              <a:rPr lang="fr-FR" sz="3200" b="1" dirty="0" smtClean="0">
                <a:solidFill>
                  <a:schemeClr val="tx1"/>
                </a:solidFill>
                <a:latin typeface="Arial Black" pitchFamily="34" charset="0"/>
              </a:rPr>
              <a:t/>
            </a:r>
            <a:br>
              <a:rPr lang="fr-FR" sz="3200" b="1" dirty="0" smtClean="0">
                <a:solidFill>
                  <a:schemeClr val="tx1"/>
                </a:solidFill>
                <a:latin typeface="Arial Black" pitchFamily="34" charset="0"/>
              </a:rPr>
            </a:br>
            <a:r>
              <a:rPr lang="fr-FR" sz="3200" b="1" dirty="0" smtClean="0">
                <a:solidFill>
                  <a:srgbClr val="00B0F0"/>
                </a:solidFill>
                <a:latin typeface="Arial Black" pitchFamily="34" charset="0"/>
              </a:rPr>
              <a:t>Exemple</a:t>
            </a:r>
            <a:r>
              <a:rPr lang="fr-FR" sz="3200" b="1" dirty="0" smtClean="0">
                <a:solidFill>
                  <a:schemeClr val="tx1"/>
                </a:solidFill>
                <a:latin typeface="Arial Black" pitchFamily="34" charset="0"/>
              </a:rPr>
              <a:t> : </a:t>
            </a:r>
            <a:r>
              <a:rPr lang="fr-FR" sz="3200" b="1" i="1" dirty="0" smtClean="0">
                <a:solidFill>
                  <a:srgbClr val="C00000"/>
                </a:solidFill>
                <a:latin typeface="Arial Black" pitchFamily="34" charset="0"/>
              </a:rPr>
              <a:t>Aspirine</a:t>
            </a:r>
            <a:r>
              <a:rPr lang="fr-FR" sz="3200" b="1" dirty="0" smtClean="0">
                <a:solidFill>
                  <a:schemeClr val="tx1"/>
                </a:solidFill>
                <a:latin typeface="Arial Black" pitchFamily="34" charset="0"/>
              </a:rPr>
              <a:t>, supprime ou diminue la douleur sans guérir la maladie dentaire causée par la carie ou par inflammation de la gencive.</a:t>
            </a:r>
            <a:br>
              <a:rPr lang="fr-FR" sz="3200" b="1" dirty="0" smtClean="0">
                <a:solidFill>
                  <a:schemeClr val="tx1"/>
                </a:solidFill>
                <a:latin typeface="Arial Black" pitchFamily="34" charset="0"/>
              </a:rPr>
            </a:br>
            <a:r>
              <a:rPr lang="fr-FR" sz="3200" b="1" dirty="0">
                <a:solidFill>
                  <a:schemeClr val="tx1"/>
                </a:solidFill>
                <a:latin typeface="Arial Black" pitchFamily="34" charset="0"/>
              </a:rPr>
              <a:t/>
            </a:r>
            <a:br>
              <a:rPr lang="fr-FR" sz="3200" b="1" dirty="0">
                <a:solidFill>
                  <a:schemeClr val="tx1"/>
                </a:solidFill>
                <a:latin typeface="Arial Black" pitchFamily="34" charset="0"/>
              </a:rPr>
            </a:br>
            <a:r>
              <a:rPr lang="fr-FR" sz="3200" b="1" dirty="0" smtClean="0">
                <a:solidFill>
                  <a:schemeClr val="tx1"/>
                </a:solidFill>
                <a:latin typeface="Arial Black" pitchFamily="34" charset="0"/>
              </a:rPr>
              <a:t> </a:t>
            </a:r>
            <a:r>
              <a:rPr lang="fr-FR" sz="3200" b="1" dirty="0" smtClean="0">
                <a:solidFill>
                  <a:srgbClr val="FF0000"/>
                </a:solidFill>
                <a:latin typeface="Arial Black" pitchFamily="34" charset="0"/>
              </a:rPr>
              <a:t/>
            </a:r>
            <a:br>
              <a:rPr lang="fr-FR" sz="3200" b="1" dirty="0" smtClean="0">
                <a:solidFill>
                  <a:srgbClr val="FF0000"/>
                </a:solidFill>
                <a:latin typeface="Arial Black" pitchFamily="34" charset="0"/>
              </a:rPr>
            </a:br>
            <a:endParaRPr lang="fr-FR" b="1" dirty="0">
              <a:solidFill>
                <a:srgbClr val="FF0000"/>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286808" cy="6226196"/>
          </a:xfrm>
        </p:spPr>
        <p:txBody>
          <a:bodyPr>
            <a:normAutofit fontScale="90000"/>
          </a:bodyPr>
          <a:lstStyle/>
          <a:p>
            <a:pPr algn="ctr"/>
            <a:r>
              <a:rPr lang="fr-FR" sz="3600" b="1" u="sng" dirty="0" smtClean="0">
                <a:solidFill>
                  <a:srgbClr val="00B0F0"/>
                </a:solidFill>
                <a:latin typeface="Arial Black" pitchFamily="34" charset="0"/>
              </a:rPr>
              <a:t>OBJECTIF N° 2:</a:t>
            </a:r>
            <a:br>
              <a:rPr lang="fr-FR" sz="3600" b="1" u="sng" dirty="0" smtClean="0">
                <a:solidFill>
                  <a:srgbClr val="00B0F0"/>
                </a:solidFill>
                <a:latin typeface="Arial Black" pitchFamily="34" charset="0"/>
              </a:rPr>
            </a:br>
            <a:r>
              <a:rPr lang="fr-FR" sz="3600" b="1" u="sng" dirty="0" smtClean="0">
                <a:solidFill>
                  <a:srgbClr val="FF0000"/>
                </a:solidFill>
                <a:latin typeface="Arial Black" pitchFamily="34" charset="0"/>
              </a:rPr>
              <a:t>Le médicament </a:t>
            </a:r>
            <a:r>
              <a:rPr lang="fr-FR" sz="3600" b="1" dirty="0" smtClean="0">
                <a:solidFill>
                  <a:schemeClr val="tx1"/>
                </a:solidFill>
                <a:latin typeface="Arial Black" pitchFamily="34" charset="0"/>
              </a:rPr>
              <a:t>est prescrit sous une forme de </a:t>
            </a:r>
            <a:r>
              <a:rPr lang="fr-FR" sz="3600" b="1" dirty="0" smtClean="0">
                <a:solidFill>
                  <a:srgbClr val="FF0000"/>
                </a:solidFill>
                <a:latin typeface="Arial Black" pitchFamily="34" charset="0"/>
              </a:rPr>
              <a:t>posologie. </a:t>
            </a:r>
            <a:r>
              <a:rPr lang="fr-FR" sz="3600" b="1" dirty="0" smtClean="0">
                <a:solidFill>
                  <a:schemeClr val="tx1"/>
                </a:solidFill>
                <a:latin typeface="Arial Black" pitchFamily="34" charset="0"/>
              </a:rPr>
              <a:t>Elle désigne la quantité de médicament par jour et par prise pour obtenir l’effet thérapeutique sans toxicité.</a:t>
            </a:r>
            <a:r>
              <a:rPr lang="fr-FR" sz="3600" b="1" dirty="0" smtClean="0">
                <a:solidFill>
                  <a:srgbClr val="FF0000"/>
                </a:solidFill>
                <a:latin typeface="Arial Black" pitchFamily="34" charset="0"/>
              </a:rPr>
              <a:t/>
            </a:r>
            <a:br>
              <a:rPr lang="fr-FR" sz="3600" b="1" dirty="0" smtClean="0">
                <a:solidFill>
                  <a:srgbClr val="FF0000"/>
                </a:solidFill>
                <a:latin typeface="Arial Black" pitchFamily="34" charset="0"/>
              </a:rPr>
            </a:br>
            <a:r>
              <a:rPr lang="fr-FR" sz="3600" b="1" dirty="0" smtClean="0">
                <a:solidFill>
                  <a:srgbClr val="FF0000"/>
                </a:solidFill>
                <a:latin typeface="Arial Black" pitchFamily="34" charset="0"/>
              </a:rPr>
              <a:t/>
            </a:r>
            <a:br>
              <a:rPr lang="fr-FR" sz="3600" b="1" dirty="0" smtClean="0">
                <a:solidFill>
                  <a:srgbClr val="FF0000"/>
                </a:solidFill>
                <a:latin typeface="Arial Black" pitchFamily="34" charset="0"/>
              </a:rPr>
            </a:br>
            <a:r>
              <a:rPr lang="fr-FR" sz="3600" b="1" dirty="0" smtClean="0">
                <a:solidFill>
                  <a:schemeClr val="tx1"/>
                </a:solidFill>
                <a:latin typeface="Arial Black" pitchFamily="34" charset="0"/>
                <a:cs typeface="Calibri"/>
              </a:rPr>
              <a:t>● </a:t>
            </a:r>
            <a:r>
              <a:rPr lang="fr-FR" sz="3600" b="1" dirty="0" smtClean="0">
                <a:solidFill>
                  <a:srgbClr val="FF0000"/>
                </a:solidFill>
                <a:latin typeface="Arial Black" pitchFamily="34" charset="0"/>
                <a:cs typeface="Calibri"/>
              </a:rPr>
              <a:t>1mg/ Kg </a:t>
            </a:r>
            <a:r>
              <a:rPr lang="fr-FR" sz="3600" b="1" dirty="0" smtClean="0">
                <a:solidFill>
                  <a:schemeClr val="tx1"/>
                </a:solidFill>
                <a:latin typeface="Arial Black" pitchFamily="34" charset="0"/>
                <a:cs typeface="Calibri"/>
              </a:rPr>
              <a:t>de poids sur les 24h             chez l’adulte.</a:t>
            </a:r>
            <a:br>
              <a:rPr lang="fr-FR" sz="3600" b="1" dirty="0" smtClean="0">
                <a:solidFill>
                  <a:schemeClr val="tx1"/>
                </a:solidFill>
                <a:latin typeface="Arial Black" pitchFamily="34" charset="0"/>
                <a:cs typeface="Calibri"/>
              </a:rPr>
            </a:br>
            <a:r>
              <a:rPr lang="fr-FR" sz="3600" b="1" dirty="0" smtClean="0">
                <a:solidFill>
                  <a:schemeClr val="tx1"/>
                </a:solidFill>
                <a:latin typeface="Arial Black" pitchFamily="34" charset="0"/>
                <a:cs typeface="Calibri"/>
              </a:rPr>
              <a:t>● En </a:t>
            </a:r>
            <a:r>
              <a:rPr lang="fr-FR" sz="3600" b="1" dirty="0" smtClean="0">
                <a:solidFill>
                  <a:srgbClr val="FF0000"/>
                </a:solidFill>
                <a:latin typeface="Arial Black" pitchFamily="34" charset="0"/>
                <a:cs typeface="Calibri"/>
              </a:rPr>
              <a:t>m2 de surface corporelle             </a:t>
            </a:r>
            <a:r>
              <a:rPr lang="fr-FR" sz="3600" b="1" dirty="0" smtClean="0">
                <a:solidFill>
                  <a:schemeClr val="tx1"/>
                </a:solidFill>
                <a:latin typeface="Arial Black" pitchFamily="34" charset="0"/>
                <a:cs typeface="Calibri"/>
              </a:rPr>
              <a:t>sur  24h chez l’enfant.</a:t>
            </a:r>
            <a:r>
              <a:rPr lang="fr-FR" dirty="0">
                <a:solidFill>
                  <a:srgbClr val="1F1F1F"/>
                </a:solidFill>
                <a:latin typeface="Google Sans"/>
              </a:rPr>
              <a:t> </a:t>
            </a:r>
            <a:r>
              <a:rPr lang="fr-FR" dirty="0" smtClean="0">
                <a:solidFill>
                  <a:srgbClr val="1F1F1F"/>
                </a:solidFill>
                <a:latin typeface="Google Sans"/>
              </a:rPr>
              <a:t>                             </a:t>
            </a:r>
            <a:br>
              <a:rPr lang="fr-FR" dirty="0" smtClean="0">
                <a:solidFill>
                  <a:srgbClr val="1F1F1F"/>
                </a:solidFill>
                <a:latin typeface="Google Sans"/>
              </a:rPr>
            </a:br>
            <a:r>
              <a:rPr lang="fr-FR" dirty="0" smtClean="0">
                <a:solidFill>
                  <a:srgbClr val="FF0000"/>
                </a:solidFill>
                <a:latin typeface="Arial Black" pitchFamily="34" charset="0"/>
              </a:rPr>
              <a:t>S.C = </a:t>
            </a:r>
            <a:r>
              <a:rPr lang="fr-FR" dirty="0">
                <a:solidFill>
                  <a:srgbClr val="FF0000"/>
                </a:solidFill>
                <a:latin typeface="Arial Black" pitchFamily="34" charset="0"/>
              </a:rPr>
              <a:t>(4 P + 7) / (P + 90).</a:t>
            </a:r>
            <a:r>
              <a:rPr lang="fr-FR" sz="3600" b="1" dirty="0" smtClean="0">
                <a:solidFill>
                  <a:srgbClr val="FF0000"/>
                </a:solidFill>
                <a:latin typeface="Arial Black" pitchFamily="34" charset="0"/>
                <a:cs typeface="Calibri"/>
              </a:rPr>
              <a:t>  </a:t>
            </a:r>
            <a:endParaRPr lang="fr-FR" sz="3600" b="1" dirty="0">
              <a:solidFill>
                <a:srgbClr val="FF0000"/>
              </a:solidFill>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215370" cy="6369072"/>
          </a:xfrm>
        </p:spPr>
        <p:txBody>
          <a:bodyPr>
            <a:normAutofit fontScale="90000"/>
          </a:bodyPr>
          <a:lstStyle/>
          <a:p>
            <a:pPr algn="ctr"/>
            <a:r>
              <a:rPr lang="fr-FR" sz="3600" b="1" u="sng" dirty="0" smtClean="0">
                <a:solidFill>
                  <a:srgbClr val="0070C0"/>
                </a:solidFill>
                <a:latin typeface="Arial Black" pitchFamily="34" charset="0"/>
              </a:rPr>
              <a:t>OBJECTIF N° 3:</a:t>
            </a:r>
            <a:br>
              <a:rPr lang="fr-FR" sz="3600" b="1" u="sng" dirty="0" smtClean="0">
                <a:solidFill>
                  <a:srgbClr val="0070C0"/>
                </a:solidFill>
                <a:latin typeface="Arial Black" pitchFamily="34" charset="0"/>
              </a:rPr>
            </a:br>
            <a:r>
              <a:rPr lang="fr-FR" b="1" u="sng" dirty="0">
                <a:solidFill>
                  <a:srgbClr val="FF0000"/>
                </a:solidFill>
              </a:rPr>
              <a:t/>
            </a:r>
            <a:br>
              <a:rPr lang="fr-FR" b="1" u="sng" dirty="0">
                <a:solidFill>
                  <a:srgbClr val="FF0000"/>
                </a:solidFill>
              </a:rPr>
            </a:br>
            <a:r>
              <a:rPr lang="fr-FR" b="1" u="sng" dirty="0" smtClean="0">
                <a:solidFill>
                  <a:srgbClr val="FF0000"/>
                </a:solidFill>
              </a:rPr>
              <a:t/>
            </a:r>
            <a:br>
              <a:rPr lang="fr-FR" b="1" u="sng" dirty="0" smtClean="0">
                <a:solidFill>
                  <a:srgbClr val="FF0000"/>
                </a:solidFill>
              </a:rPr>
            </a:br>
            <a:r>
              <a:rPr lang="fr-FR" sz="4000" b="1" dirty="0" smtClean="0">
                <a:solidFill>
                  <a:srgbClr val="FF0000"/>
                </a:solidFill>
                <a:latin typeface="Arial Black" pitchFamily="34" charset="0"/>
              </a:rPr>
              <a:t>les critères d’efficacité d’un médicament </a:t>
            </a:r>
            <a:r>
              <a:rPr lang="fr-FR" sz="4000" b="1" dirty="0" smtClean="0">
                <a:solidFill>
                  <a:schemeClr val="tx1"/>
                </a:solidFill>
                <a:latin typeface="Arial Black" pitchFamily="34" charset="0"/>
              </a:rPr>
              <a:t>peuvent être </a:t>
            </a:r>
            <a:r>
              <a:rPr lang="fr-FR" sz="4000" b="1" u="sng" dirty="0" smtClean="0">
                <a:solidFill>
                  <a:srgbClr val="0070C0"/>
                </a:solidFill>
                <a:latin typeface="Arial Black" pitchFamily="34" charset="0"/>
              </a:rPr>
              <a:t>subjectifs</a:t>
            </a:r>
            <a:r>
              <a:rPr lang="fr-FR" sz="4000" b="1" dirty="0" smtClean="0">
                <a:solidFill>
                  <a:schemeClr val="tx1"/>
                </a:solidFill>
                <a:latin typeface="Arial Black" pitchFamily="34" charset="0"/>
              </a:rPr>
              <a:t> (se sentir mieux), soit </a:t>
            </a:r>
            <a:r>
              <a:rPr lang="fr-FR" sz="4000" b="1" u="sng" dirty="0" smtClean="0">
                <a:solidFill>
                  <a:srgbClr val="0070C0"/>
                </a:solidFill>
                <a:latin typeface="Arial Black" pitchFamily="34" charset="0"/>
              </a:rPr>
              <a:t>objectifs</a:t>
            </a:r>
            <a:r>
              <a:rPr lang="fr-FR" sz="4000" b="1" dirty="0" smtClean="0">
                <a:solidFill>
                  <a:schemeClr val="tx1"/>
                </a:solidFill>
                <a:latin typeface="Arial Black" pitchFamily="34" charset="0"/>
              </a:rPr>
              <a:t> basés sur les signes biologiques et cliniques. </a:t>
            </a:r>
            <a:br>
              <a:rPr lang="fr-FR" sz="4000" b="1" dirty="0" smtClean="0">
                <a:solidFill>
                  <a:schemeClr val="tx1"/>
                </a:solidFill>
                <a:latin typeface="Arial Black" pitchFamily="34" charset="0"/>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smtClean="0">
                <a:solidFill>
                  <a:srgbClr val="FF0000"/>
                </a:solidFill>
              </a:rPr>
              <a:t> </a:t>
            </a:r>
            <a:endParaRPr lang="fr-FR" b="1"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215370" cy="6226196"/>
          </a:xfrm>
        </p:spPr>
        <p:txBody>
          <a:bodyPr>
            <a:normAutofit/>
          </a:bodyPr>
          <a:lstStyle/>
          <a:p>
            <a:pPr algn="ctr"/>
            <a:r>
              <a:rPr lang="fr-FR" b="1" dirty="0" smtClean="0">
                <a:solidFill>
                  <a:srgbClr val="00B0F0"/>
                </a:solidFill>
                <a:latin typeface="Arial Black" pitchFamily="34" charset="0"/>
              </a:rPr>
              <a:t>☺</a:t>
            </a:r>
            <a:r>
              <a:rPr lang="fr-FR" b="1" i="1" dirty="0" smtClean="0">
                <a:solidFill>
                  <a:srgbClr val="FF0000"/>
                </a:solidFill>
                <a:latin typeface="Arial Black" pitchFamily="34" charset="0"/>
              </a:rPr>
              <a:t>les signes cliniques </a:t>
            </a:r>
            <a:r>
              <a:rPr lang="fr-FR" b="1" dirty="0" smtClean="0">
                <a:solidFill>
                  <a:schemeClr val="tx1"/>
                </a:solidFill>
                <a:latin typeface="Arial Black" pitchFamily="34" charset="0"/>
              </a:rPr>
              <a:t>:</a:t>
            </a:r>
            <a:r>
              <a:rPr lang="fr-FR" dirty="0" smtClean="0">
                <a:solidFill>
                  <a:schemeClr val="tx1"/>
                </a:solidFill>
                <a:latin typeface="Arial Black" pitchFamily="34" charset="0"/>
              </a:rPr>
              <a:t> </a:t>
            </a:r>
            <a:r>
              <a:rPr lang="fr-FR" b="1" dirty="0" smtClean="0">
                <a:solidFill>
                  <a:schemeClr val="tx1"/>
                </a:solidFill>
                <a:latin typeface="Arial Black" pitchFamily="34" charset="0"/>
              </a:rPr>
              <a:t>amélioration de l’état général, disparition des signes d’affection, normalisation de la pression artérielle…etc. </a:t>
            </a: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dirty="0" smtClean="0">
                <a:latin typeface="Arial Black" pitchFamily="34" charset="0"/>
              </a:rPr>
              <a:t/>
            </a:r>
            <a:br>
              <a:rPr lang="fr-FR" dirty="0" smtClean="0">
                <a:latin typeface="Arial Black" pitchFamily="34" charset="0"/>
              </a:rPr>
            </a:br>
            <a:r>
              <a:rPr lang="fr-FR" b="1" dirty="0" smtClean="0">
                <a:solidFill>
                  <a:srgbClr val="00B0F0"/>
                </a:solidFill>
                <a:latin typeface="Arial Black" pitchFamily="34" charset="0"/>
              </a:rPr>
              <a:t>☺</a:t>
            </a:r>
            <a:r>
              <a:rPr lang="fr-FR" b="1" i="1" dirty="0" smtClean="0">
                <a:solidFill>
                  <a:srgbClr val="FF0000"/>
                </a:solidFill>
                <a:latin typeface="Arial Black" pitchFamily="34" charset="0"/>
              </a:rPr>
              <a:t>les signes biologiques </a:t>
            </a:r>
            <a:r>
              <a:rPr lang="fr-FR" b="1" dirty="0" smtClean="0">
                <a:solidFill>
                  <a:schemeClr val="tx1"/>
                </a:solidFill>
                <a:latin typeface="Arial Black" pitchFamily="34" charset="0"/>
              </a:rPr>
              <a:t>:</a:t>
            </a:r>
            <a:r>
              <a:rPr lang="fr-FR" b="1" dirty="0" smtClean="0">
                <a:solidFill>
                  <a:srgbClr val="00B0F0"/>
                </a:solidFill>
                <a:latin typeface="Arial Black" pitchFamily="34" charset="0"/>
              </a:rPr>
              <a:t> </a:t>
            </a:r>
            <a:r>
              <a:rPr lang="fr-FR" b="1" dirty="0" smtClean="0">
                <a:solidFill>
                  <a:schemeClr val="tx1"/>
                </a:solidFill>
                <a:latin typeface="Arial Black" pitchFamily="34" charset="0"/>
              </a:rPr>
              <a:t>avec comme exemple, la diminution du taux du glucose dans le sang (glycémie) lors de la prise d’</a:t>
            </a:r>
            <a:r>
              <a:rPr lang="fr-FR" b="1" dirty="0" err="1" smtClean="0">
                <a:solidFill>
                  <a:schemeClr val="tx1"/>
                </a:solidFill>
                <a:latin typeface="Arial Black" pitchFamily="34" charset="0"/>
              </a:rPr>
              <a:t>hypoglicémiants</a:t>
            </a:r>
            <a:r>
              <a:rPr lang="fr-FR" b="1" dirty="0" smtClean="0">
                <a:solidFill>
                  <a:schemeClr val="tx1"/>
                </a:solidFill>
                <a:latin typeface="Arial Black" pitchFamily="34" charset="0"/>
              </a:rPr>
              <a:t>.</a:t>
            </a:r>
            <a:br>
              <a:rPr lang="fr-FR" b="1" dirty="0" smtClean="0">
                <a:solidFill>
                  <a:schemeClr val="tx1"/>
                </a:solidFill>
                <a:latin typeface="Arial Black" pitchFamily="34" charset="0"/>
              </a:rPr>
            </a:br>
            <a:r>
              <a:rPr lang="fr-FR" b="1" dirty="0" smtClean="0">
                <a:solidFill>
                  <a:schemeClr val="tx1"/>
                </a:solidFill>
              </a:rPr>
              <a:t/>
            </a:r>
            <a:br>
              <a:rPr lang="fr-FR" b="1" dirty="0" smtClean="0">
                <a:solidFill>
                  <a:schemeClr val="tx1"/>
                </a:solidFill>
              </a:rPr>
            </a:br>
            <a:endParaRPr lang="fr-FR" b="1" dirty="0">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215370" cy="6226196"/>
          </a:xfrm>
        </p:spPr>
        <p:txBody>
          <a:bodyPr>
            <a:normAutofit fontScale="90000"/>
          </a:bodyPr>
          <a:lstStyle/>
          <a:p>
            <a:r>
              <a:rPr lang="fr-FR" b="1" dirty="0" smtClean="0">
                <a:solidFill>
                  <a:srgbClr val="0070C0"/>
                </a:solidFill>
                <a:latin typeface="Arial Black" pitchFamily="34" charset="0"/>
              </a:rPr>
              <a:t>     </a:t>
            </a:r>
            <a:r>
              <a:rPr lang="fr-FR" b="1" u="sng" dirty="0" smtClean="0">
                <a:solidFill>
                  <a:srgbClr val="0070C0"/>
                </a:solidFill>
                <a:latin typeface="Arial Black" pitchFamily="34" charset="0"/>
              </a:rPr>
              <a:t>LE MÉDICAMENT EST CONSIDÉRÉ </a:t>
            </a:r>
            <a:br>
              <a:rPr lang="fr-FR" b="1" u="sng" dirty="0" smtClean="0">
                <a:solidFill>
                  <a:srgbClr val="0070C0"/>
                </a:solidFill>
                <a:latin typeface="Arial Black" pitchFamily="34" charset="0"/>
              </a:rPr>
            </a:br>
            <a:r>
              <a:rPr lang="fr-FR" b="1" dirty="0">
                <a:solidFill>
                  <a:srgbClr val="0070C0"/>
                </a:solidFill>
                <a:latin typeface="Arial Black" pitchFamily="34" charset="0"/>
              </a:rPr>
              <a:t> </a:t>
            </a:r>
            <a:r>
              <a:rPr lang="fr-FR" b="1" dirty="0" smtClean="0">
                <a:solidFill>
                  <a:srgbClr val="0070C0"/>
                </a:solidFill>
                <a:latin typeface="Arial Black" pitchFamily="34" charset="0"/>
              </a:rPr>
              <a:t>           </a:t>
            </a:r>
            <a:r>
              <a:rPr lang="fr-FR" b="1" u="sng" dirty="0" smtClean="0">
                <a:solidFill>
                  <a:srgbClr val="0070C0"/>
                </a:solidFill>
                <a:latin typeface="Arial Black" pitchFamily="34" charset="0"/>
              </a:rPr>
              <a:t>INNÉFICACE LORSQUE:</a:t>
            </a:r>
            <a:br>
              <a:rPr lang="fr-FR" b="1" u="sng" dirty="0" smtClean="0">
                <a:solidFill>
                  <a:srgbClr val="0070C0"/>
                </a:solidFill>
                <a:latin typeface="Arial Black" pitchFamily="34" charset="0"/>
              </a:rPr>
            </a:br>
            <a:r>
              <a:rPr lang="fr-FR" b="1" u="sng" dirty="0" smtClean="0">
                <a:solidFill>
                  <a:srgbClr val="FF0000"/>
                </a:solidFill>
                <a:latin typeface="Arial Black" pitchFamily="34" charset="0"/>
              </a:rPr>
              <a:t/>
            </a:r>
            <a:br>
              <a:rPr lang="fr-FR" b="1" u="sng" dirty="0" smtClean="0">
                <a:solidFill>
                  <a:srgbClr val="FF0000"/>
                </a:solidFill>
                <a:latin typeface="Arial Black" pitchFamily="34" charset="0"/>
              </a:rPr>
            </a:br>
            <a:r>
              <a:rPr lang="fr-FR" b="1" dirty="0" smtClean="0">
                <a:solidFill>
                  <a:srgbClr val="FF0000"/>
                </a:solidFill>
                <a:latin typeface="Arial Black" pitchFamily="34" charset="0"/>
                <a:cs typeface="Calibri"/>
              </a:rPr>
              <a:t>❶ </a:t>
            </a:r>
            <a:r>
              <a:rPr lang="fr-FR" b="1" dirty="0" smtClean="0">
                <a:solidFill>
                  <a:schemeClr val="tx1"/>
                </a:solidFill>
                <a:latin typeface="Arial Black" pitchFamily="34" charset="0"/>
                <a:cs typeface="Calibri"/>
              </a:rPr>
              <a:t>Le malade ne suit pas convenablement son traitement. </a:t>
            </a:r>
            <a:br>
              <a:rPr lang="fr-FR" b="1" dirty="0" smtClean="0">
                <a:solidFill>
                  <a:schemeClr val="tx1"/>
                </a:solidFill>
                <a:latin typeface="Arial Black" pitchFamily="34" charset="0"/>
                <a:cs typeface="Calibri"/>
              </a:rPr>
            </a:br>
            <a:r>
              <a:rPr lang="fr-FR" b="1" dirty="0">
                <a:solidFill>
                  <a:srgbClr val="FF0000"/>
                </a:solidFill>
                <a:latin typeface="Arial Black" pitchFamily="34" charset="0"/>
                <a:cs typeface="Calibri"/>
              </a:rPr>
              <a:t/>
            </a:r>
            <a:br>
              <a:rPr lang="fr-FR" b="1" dirty="0">
                <a:solidFill>
                  <a:srgbClr val="FF0000"/>
                </a:solidFill>
                <a:latin typeface="Arial Black" pitchFamily="34" charset="0"/>
                <a:cs typeface="Calibri"/>
              </a:rPr>
            </a:br>
            <a:r>
              <a:rPr lang="fr-FR" b="1" dirty="0" smtClean="0">
                <a:solidFill>
                  <a:srgbClr val="FF0000"/>
                </a:solidFill>
                <a:latin typeface="Arial Black" pitchFamily="34" charset="0"/>
                <a:cs typeface="Calibri"/>
              </a:rPr>
              <a:t>❷ </a:t>
            </a:r>
            <a:r>
              <a:rPr lang="fr-FR" b="1" dirty="0" smtClean="0">
                <a:solidFill>
                  <a:schemeClr val="tx1"/>
                </a:solidFill>
                <a:latin typeface="Arial Black" pitchFamily="34" charset="0"/>
                <a:cs typeface="Calibri"/>
              </a:rPr>
              <a:t>Une mauvaise adaptation du traitement: utilisation d’un antibiotique inefficace contre un germe résistant. </a:t>
            </a:r>
            <a:br>
              <a:rPr lang="fr-FR" b="1" dirty="0" smtClean="0">
                <a:solidFill>
                  <a:schemeClr val="tx1"/>
                </a:solidFill>
                <a:latin typeface="Arial Black" pitchFamily="34" charset="0"/>
                <a:cs typeface="Calibri"/>
              </a:rPr>
            </a:br>
            <a:r>
              <a:rPr lang="fr-FR" b="1" dirty="0" smtClean="0">
                <a:solidFill>
                  <a:schemeClr val="tx1"/>
                </a:solidFill>
                <a:latin typeface="Arial Black" pitchFamily="34" charset="0"/>
                <a:cs typeface="Calibri"/>
              </a:rPr>
              <a:t/>
            </a:r>
            <a:br>
              <a:rPr lang="fr-FR" b="1" dirty="0" smtClean="0">
                <a:solidFill>
                  <a:schemeClr val="tx1"/>
                </a:solidFill>
                <a:latin typeface="Arial Black" pitchFamily="34" charset="0"/>
                <a:cs typeface="Calibri"/>
              </a:rPr>
            </a:br>
            <a:r>
              <a:rPr lang="fr-FR" b="1" dirty="0" smtClean="0">
                <a:solidFill>
                  <a:srgbClr val="FF0000"/>
                </a:solidFill>
                <a:latin typeface="Arial Black" pitchFamily="34" charset="0"/>
                <a:cs typeface="Calibri"/>
              </a:rPr>
              <a:t>❸ </a:t>
            </a:r>
            <a:r>
              <a:rPr lang="fr-FR" b="1" dirty="0" smtClean="0">
                <a:solidFill>
                  <a:schemeClr val="tx1"/>
                </a:solidFill>
                <a:latin typeface="Arial Black" pitchFamily="34" charset="0"/>
                <a:cs typeface="Calibri"/>
              </a:rPr>
              <a:t>Utilisation d’un autre médicament en même temps, pouvant neutraliser  le premier par l’effet d’interaction. </a:t>
            </a:r>
            <a:r>
              <a:rPr lang="fr-FR" b="1" u="sng" dirty="0" smtClean="0">
                <a:solidFill>
                  <a:schemeClr val="tx1"/>
                </a:solidFill>
                <a:latin typeface="Arial Black" pitchFamily="34" charset="0"/>
              </a:rPr>
              <a:t/>
            </a:r>
            <a:br>
              <a:rPr lang="fr-FR" b="1" u="sng" dirty="0" smtClean="0">
                <a:solidFill>
                  <a:schemeClr val="tx1"/>
                </a:solidFill>
                <a:latin typeface="Arial Black" pitchFamily="34" charset="0"/>
              </a:rPr>
            </a:br>
            <a:endParaRPr lang="fr-FR" dirty="0"/>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4862914" cy="6250706"/>
          </a:xfrm>
        </p:spPr>
        <p:txBody>
          <a:bodyPr>
            <a:noAutofit/>
          </a:bodyPr>
          <a:lstStyle/>
          <a:p>
            <a:pPr algn="ctr"/>
            <a:r>
              <a:rPr lang="fr-FR" sz="2400" b="1" dirty="0" smtClean="0">
                <a:solidFill>
                  <a:srgbClr val="FF0000"/>
                </a:solidFill>
              </a:rPr>
              <a:t/>
            </a:r>
            <a:br>
              <a:rPr lang="fr-FR" sz="2400" b="1" dirty="0" smtClean="0">
                <a:solidFill>
                  <a:srgbClr val="FF0000"/>
                </a:solidFill>
              </a:rPr>
            </a:br>
            <a:r>
              <a:rPr lang="fr-FR" sz="2400" b="1" dirty="0" smtClean="0">
                <a:solidFill>
                  <a:srgbClr val="FF0000"/>
                </a:solidFill>
              </a:rPr>
              <a:t/>
            </a:r>
            <a:br>
              <a:rPr lang="fr-FR" sz="2400" b="1" dirty="0" smtClean="0">
                <a:solidFill>
                  <a:srgbClr val="FF0000"/>
                </a:solidFill>
              </a:rPr>
            </a:br>
            <a:r>
              <a:rPr lang="fr-FR" sz="2400" b="1" dirty="0" smtClean="0">
                <a:solidFill>
                  <a:srgbClr val="FF0000"/>
                </a:solidFill>
              </a:rPr>
              <a:t/>
            </a:r>
            <a:br>
              <a:rPr lang="fr-FR" sz="2400" b="1" dirty="0" smtClean="0">
                <a:solidFill>
                  <a:srgbClr val="FF0000"/>
                </a:solidFill>
              </a:rPr>
            </a:br>
            <a:r>
              <a:rPr lang="fr-FR" sz="2400" b="1" dirty="0" smtClean="0">
                <a:solidFill>
                  <a:srgbClr val="FF0000"/>
                </a:solidFill>
              </a:rPr>
              <a:t/>
            </a:r>
            <a:br>
              <a:rPr lang="fr-FR" sz="2400" b="1" dirty="0" smtClean="0">
                <a:solidFill>
                  <a:srgbClr val="FF0000"/>
                </a:solidFill>
              </a:rPr>
            </a:br>
            <a:r>
              <a:rPr lang="fr-FR" sz="2800" b="1" dirty="0" smtClean="0">
                <a:solidFill>
                  <a:srgbClr val="FF0000"/>
                </a:solidFill>
                <a:latin typeface="Arial Black" pitchFamily="34" charset="0"/>
              </a:rPr>
              <a:t>1949 </a:t>
            </a:r>
            <a:r>
              <a:rPr lang="fr-FR" sz="2800" b="1" dirty="0" smtClean="0">
                <a:latin typeface="Arial Black" pitchFamily="34" charset="0"/>
              </a:rPr>
              <a:t>: </a:t>
            </a:r>
            <a:r>
              <a:rPr lang="fr-FR" sz="2800" b="1" dirty="0" smtClean="0">
                <a:solidFill>
                  <a:schemeClr val="tx1"/>
                </a:solidFill>
                <a:latin typeface="Arial Black" pitchFamily="34" charset="0"/>
              </a:rPr>
              <a:t>découverte de                   </a:t>
            </a:r>
            <a:r>
              <a:rPr lang="fr-FR" sz="2800" b="1" dirty="0" smtClean="0">
                <a:solidFill>
                  <a:srgbClr val="FF0000"/>
                </a:solidFill>
                <a:latin typeface="Arial Black" pitchFamily="34" charset="0"/>
              </a:rPr>
              <a:t>la cortisone</a:t>
            </a:r>
            <a:r>
              <a:rPr lang="fr-FR" sz="2800" b="1" dirty="0" smtClean="0">
                <a:latin typeface="Arial Black" pitchFamily="34" charset="0"/>
              </a:rPr>
              <a:t>, </a:t>
            </a:r>
            <a:r>
              <a:rPr lang="fr-FR" sz="2800" b="1" dirty="0" smtClean="0">
                <a:solidFill>
                  <a:schemeClr val="tx1"/>
                </a:solidFill>
                <a:latin typeface="Arial Black" pitchFamily="34" charset="0"/>
              </a:rPr>
              <a:t>produite                     dans la</a:t>
            </a:r>
            <a:r>
              <a:rPr lang="fr-FR" sz="2800" b="1" dirty="0" smtClean="0">
                <a:latin typeface="Arial Black" pitchFamily="34" charset="0"/>
              </a:rPr>
              <a:t> </a:t>
            </a:r>
            <a:r>
              <a:rPr lang="fr-FR" sz="2800" b="1" i="1" dirty="0" smtClean="0">
                <a:latin typeface="Arial Black" pitchFamily="34" charset="0"/>
                <a:hlinkClick r:id="rId2" tooltip="Glande surrénale"/>
              </a:rPr>
              <a:t>zona </a:t>
            </a:r>
            <a:r>
              <a:rPr lang="fr-FR" sz="2800" b="1" i="1" dirty="0" err="1" smtClean="0">
                <a:latin typeface="Arial Black" pitchFamily="34" charset="0"/>
                <a:hlinkClick r:id="rId2" tooltip="Glande surrénale"/>
              </a:rPr>
              <a:t>fasciculata</a:t>
            </a:r>
            <a:r>
              <a:rPr lang="fr-FR" sz="2800" b="1" dirty="0" smtClean="0">
                <a:latin typeface="Arial Black" pitchFamily="34" charset="0"/>
              </a:rPr>
              <a:t> </a:t>
            </a:r>
            <a:br>
              <a:rPr lang="fr-FR" sz="2800" b="1" dirty="0" smtClean="0">
                <a:latin typeface="Arial Black" pitchFamily="34" charset="0"/>
              </a:rPr>
            </a:br>
            <a:r>
              <a:rPr lang="fr-FR" sz="2800" b="1" dirty="0" smtClean="0">
                <a:solidFill>
                  <a:schemeClr val="tx1"/>
                </a:solidFill>
                <a:latin typeface="Arial Black" pitchFamily="34" charset="0"/>
              </a:rPr>
              <a:t>des</a:t>
            </a:r>
            <a:r>
              <a:rPr lang="fr-FR" sz="2800" b="1" dirty="0" smtClean="0">
                <a:latin typeface="Arial Black" pitchFamily="34" charset="0"/>
              </a:rPr>
              <a:t> </a:t>
            </a:r>
            <a:r>
              <a:rPr lang="fr-FR" sz="2800" b="1" dirty="0" smtClean="0">
                <a:latin typeface="Arial Black" pitchFamily="34" charset="0"/>
                <a:hlinkClick r:id="rId2" tooltip="Glande surrénale"/>
              </a:rPr>
              <a:t>corticosurrénales</a:t>
            </a:r>
            <a:r>
              <a:rPr lang="fr-FR" sz="2800" b="1" dirty="0" smtClean="0">
                <a:latin typeface="Arial Black" pitchFamily="34" charset="0"/>
              </a:rPr>
              <a:t> </a:t>
            </a:r>
            <a:r>
              <a:rPr lang="fr-FR" sz="2800" b="1" dirty="0" smtClean="0">
                <a:solidFill>
                  <a:schemeClr val="tx1"/>
                </a:solidFill>
                <a:latin typeface="Arial Black" pitchFamily="34" charset="0"/>
              </a:rPr>
              <a:t>situées au pôle supérieur des</a:t>
            </a:r>
            <a:r>
              <a:rPr lang="fr-FR" sz="2800" b="1" dirty="0" smtClean="0">
                <a:latin typeface="Arial Black" pitchFamily="34" charset="0"/>
              </a:rPr>
              <a:t> </a:t>
            </a:r>
            <a:r>
              <a:rPr lang="fr-FR" sz="2800" b="1" dirty="0" smtClean="0">
                <a:latin typeface="Arial Black" pitchFamily="34" charset="0"/>
                <a:hlinkClick r:id="rId3" tooltip="Rein"/>
              </a:rPr>
              <a:t>reins</a:t>
            </a:r>
            <a:r>
              <a:rPr lang="fr-FR" sz="2800" b="1" dirty="0" smtClean="0">
                <a:latin typeface="Arial Black" pitchFamily="34" charset="0"/>
              </a:rPr>
              <a:t>, </a:t>
            </a:r>
            <a:r>
              <a:rPr lang="fr-FR" sz="2800" b="1" dirty="0" smtClean="0">
                <a:solidFill>
                  <a:schemeClr val="tx1"/>
                </a:solidFill>
                <a:latin typeface="Arial Black" pitchFamily="34" charset="0"/>
              </a:rPr>
              <a:t>est un précurseur inactif du</a:t>
            </a:r>
            <a:r>
              <a:rPr lang="fr-FR" sz="2800" b="1" dirty="0" smtClean="0">
                <a:latin typeface="Arial Black" pitchFamily="34" charset="0"/>
              </a:rPr>
              <a:t> </a:t>
            </a:r>
            <a:r>
              <a:rPr lang="fr-FR" sz="2800" b="1" dirty="0" smtClean="0">
                <a:latin typeface="Arial Black" pitchFamily="34" charset="0"/>
                <a:hlinkClick r:id="rId4" tooltip="Cortisol"/>
              </a:rPr>
              <a:t>cortisol</a:t>
            </a:r>
            <a:r>
              <a:rPr lang="fr-FR" sz="2800" b="1" dirty="0" smtClean="0">
                <a:latin typeface="Arial Black" pitchFamily="34" charset="0"/>
              </a:rPr>
              <a:t>. </a:t>
            </a:r>
            <a:br>
              <a:rPr lang="fr-FR" sz="2800" b="1" dirty="0" smtClean="0">
                <a:latin typeface="Arial Black" pitchFamily="34" charset="0"/>
              </a:rPr>
            </a:br>
            <a:r>
              <a:rPr lang="fr-FR" sz="2400" b="1" dirty="0"/>
              <a:t/>
            </a:r>
            <a:br>
              <a:rPr lang="fr-FR" sz="2400" b="1" dirty="0"/>
            </a:br>
            <a:r>
              <a:rPr lang="fr-FR" sz="2400" b="1" dirty="0" smtClean="0"/>
              <a:t/>
            </a:r>
            <a:br>
              <a:rPr lang="fr-FR" sz="2400" b="1" dirty="0" smtClean="0"/>
            </a:br>
            <a:r>
              <a:rPr lang="fr-FR" sz="2400" b="1" dirty="0"/>
              <a:t/>
            </a:r>
            <a:br>
              <a:rPr lang="fr-FR" sz="2400" b="1" dirty="0"/>
            </a:br>
            <a:r>
              <a:rPr lang="fr-FR" sz="2400" b="1" dirty="0" smtClean="0"/>
              <a:t/>
            </a:r>
            <a:br>
              <a:rPr lang="fr-FR" sz="2400" b="1" dirty="0" smtClean="0"/>
            </a:br>
            <a:r>
              <a:rPr lang="fr-FR" sz="2400" b="1" dirty="0" smtClean="0"/>
              <a:t/>
            </a:r>
            <a:br>
              <a:rPr lang="fr-FR" sz="2400" b="1" dirty="0" smtClean="0"/>
            </a:br>
            <a:r>
              <a:rPr lang="fr-FR" sz="2000" b="1" dirty="0" smtClean="0"/>
              <a:t/>
            </a:r>
            <a:br>
              <a:rPr lang="fr-FR" sz="2000" b="1" dirty="0" smtClean="0"/>
            </a:br>
            <a:endParaRPr lang="fr-FR" sz="2400" b="1" dirty="0"/>
          </a:p>
        </p:txBody>
      </p:sp>
      <p:pic>
        <p:nvPicPr>
          <p:cNvPr id="5122" name="Picture 2" descr="C:\Users\TOSHIBA\Desktop\1090-prp-MS.jpg"/>
          <p:cNvPicPr>
            <a:picLocks noChangeAspect="1" noChangeArrowheads="1"/>
          </p:cNvPicPr>
          <p:nvPr/>
        </p:nvPicPr>
        <p:blipFill>
          <a:blip r:embed="rId5" cstate="print"/>
          <a:srcRect/>
          <a:stretch>
            <a:fillRect/>
          </a:stretch>
        </p:blipFill>
        <p:spPr bwMode="auto">
          <a:xfrm>
            <a:off x="755576" y="4509120"/>
            <a:ext cx="2736304" cy="2088232"/>
          </a:xfrm>
          <a:prstGeom prst="rect">
            <a:avLst/>
          </a:prstGeom>
          <a:noFill/>
        </p:spPr>
      </p:pic>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476672"/>
            <a:ext cx="349590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4871</TotalTime>
  <Words>913</Words>
  <Application>Microsoft Office PowerPoint</Application>
  <PresentationFormat>Affichage à l'écran (4:3)</PresentationFormat>
  <Paragraphs>130</Paragraphs>
  <Slides>86</Slides>
  <Notes>1</Notes>
  <HiddenSlides>0</HiddenSlides>
  <MMClips>0</MMClips>
  <ScaleCrop>false</ScaleCrop>
  <HeadingPairs>
    <vt:vector size="4" baseType="variant">
      <vt:variant>
        <vt:lpstr>Thème</vt:lpstr>
      </vt:variant>
      <vt:variant>
        <vt:i4>1</vt:i4>
      </vt:variant>
      <vt:variant>
        <vt:lpstr>Titres des diapositives</vt:lpstr>
      </vt:variant>
      <vt:variant>
        <vt:i4>86</vt:i4>
      </vt:variant>
    </vt:vector>
  </HeadingPairs>
  <TitlesOfParts>
    <vt:vector size="87" baseType="lpstr">
      <vt:lpstr>Oriel</vt:lpstr>
      <vt:lpstr>                                                                                            INTRODUCTION  À LA  PSYCHOPHARMACOLOGIE Séminaire N°2</vt:lpstr>
      <vt:lpstr>                                         I- POURQUOI  DE LA PSYCHOPHARMACOLOGIE  POUR PSYCHOLOGUES ?  </vt:lpstr>
      <vt:lpstr> la psychologie clinique et  la psychiatrie ont relativement                       le même objet d’étude :   le patient ou le malade mental.  En plus la psychologie clinique, tend théoriquement vers le champ moderne des « neurosciences ». Autrement dit, les sciences du cerveau où se déroule la plupart de nos activités mentales…     </vt:lpstr>
      <vt:lpstr> Pour que le psychologue clinicien puisse travailler efficacement, il faut qu’il soit formé parfaitement sur deux volets principaux :   1- Une connaissance théorico-pratique sur      les thérapies cognitives et      comportementales, la thérapies      Interpersonnelles, la thérapie systémique,      les thérapies de médiation, le      neurobiofeedback...etc.  2- Une formation de qualité sur les      indications et les contre-indications des      médicaments psychotropes destinés aux      malades mentaux. </vt:lpstr>
      <vt:lpstr>Présentation PowerPoint</vt:lpstr>
      <vt:lpstr>En guise d’histoire des résultats de recherche en pharmacologie…</vt:lpstr>
      <vt:lpstr>    1940: Découverte  de                        la  pénicilline (antibiotique) PAR ALEXANDER FLEMING  biologiste et   pharmacologue britannique  À la base, la pénicilline est une toxine synthétisée par certaines espèces de moisissures du genre Penicillium .      </vt:lpstr>
      <vt:lpstr>1942:  Découverte de la chimiothérapie contre le cancer. C’est un traitement comportant l'administration de plusieurs médicaments qui agissent sur les cellules cancéreuses, soit en les détruisant, soit en les empêchant de se multiplier. </vt:lpstr>
      <vt:lpstr>    1949 : découverte de                   la cortisone, produite                     dans la zona fasciculata  des corticosurrénales situées au pôle supérieur des reins, est un précurseur inactif du cortisol.        </vt:lpstr>
      <vt:lpstr>      La cortisone a un rôle essentiel dans la régulation de certaines grandes fonctions de l'organisme : métabolisme des sucres, les défenses immunitaires, action sur l'inflammation…  Chaque individu produit de façon quotidienne du cortisol qui est nécessaire au bon fonctionnement de l'organisme. </vt:lpstr>
      <vt:lpstr> 1950: Découverte DES NEUROLEPTIQUES,                       Une véritable révolution EN PSYCHIATRIE.          </vt:lpstr>
      <vt:lpstr>1953:  Découverte de la structure de l’ADN.</vt:lpstr>
      <vt:lpstr> 1953: Découverte de la contraception orale.   </vt:lpstr>
      <vt:lpstr>1967:  Découverte des premiers  broncho-dilatateurs inhalés (asthme) </vt:lpstr>
      <vt:lpstr>1970: Découverte de la Levodopa (dopamine pour la maladie de  Parkinson).  </vt:lpstr>
      <vt:lpstr>1976 : Découverte de la cyclosporine (immunosuppresseur  dans la transplantation) </vt:lpstr>
      <vt:lpstr>1977: éradication de la variole par le técovirimat. </vt:lpstr>
      <vt:lpstr>1978: naissance de Louise Brown, 1er bébé issu de la fécondation in vitro. </vt:lpstr>
      <vt:lpstr>1980: production des interférons par  recombinaison génétique.           </vt:lpstr>
      <vt:lpstr>1983 : identification du virus VIH. </vt:lpstr>
      <vt:lpstr>1983 : Découverte du TRIPTAN (ANTIMIGRAINEUX).</vt:lpstr>
      <vt:lpstr>1984 : éradication de                  l’helicobacter Pylori  (ulcère  gastroduodénal).</vt:lpstr>
      <vt:lpstr>1987: Découverte de la Zidovudine , premier traitement contre le  VIH/ SIDA. </vt:lpstr>
      <vt:lpstr>1989: Découverte de l’OMEPRAZOLE. </vt:lpstr>
      <vt:lpstr> 1993: Découverte de l’interféron ß, premier traitement contre                                  la sclérose en plaques.</vt:lpstr>
      <vt:lpstr>1995: Découverte de la première  monothérapie contre l’épilepsie. </vt:lpstr>
      <vt:lpstr>1996: Découverte de l’OLANZAPINE, nouvelle génération de Neuroleptique contre                        la schizophrénie. </vt:lpstr>
      <vt:lpstr>1996 : LANCEMENT DES TRITHÉRAPIES ANTIRÉTROVIRALE CONTRE LE VIH/SIDA A SAVOIR :  1/- LAMIVUDINE  2/- EMTRICITABINE 3/- TENOFOVIR         N.B/ La trithérapie se dit de tout traitement Médicamenteux comprenant trois principes actifs agissant différemment.</vt:lpstr>
      <vt:lpstr> 1997: Premiers traitements anti-Alzheimer</vt:lpstr>
      <vt:lpstr>Présentation PowerPoint</vt:lpstr>
      <vt:lpstr>  III- GÉNÉRALITÉS  SUR  LA PHARMACIE… </vt:lpstr>
      <vt:lpstr>          DÉFINITION : Le terme « pharmacie » vient du grec (pharmakôn) qui signifie littéralement DROGUE, VENIN  ou POISON.  </vt:lpstr>
      <vt:lpstr>   EN PHARMACIE ON ÉTUDIE:  ° la mise en forme, ° Le contrôle, ° La conservation et  ° La dispense des médicaments.   </vt:lpstr>
      <vt:lpstr>Présentation PowerPoint</vt:lpstr>
      <vt:lpstr>I / La pharmacie s'intéresse  à concevoir  et  préparer les médicaments. tenant compte, des interférences entre les molécules chimiques, ainsi que le contrôle des doses et des contre-indications.     </vt:lpstr>
      <vt:lpstr>       L’activité pharmaceutique        est liée à d’autres disciplines scientifiques :  LA BIOLOGIE,                       LA BIOCHIMIE, et                LES SCIENCES MÉDICALES.</vt:lpstr>
      <vt:lpstr>L’activité pharmaceutique se distingue par trois catégories qui se regroupent par leurs activités de recherche, de fabrication et de commercialisation des médicaments pour la médecine humaine ou vétérinaire:        </vt:lpstr>
      <vt:lpstr>   a) LA PHARMACIE CHIMIQUE ou PHARMACOCHIMIE  :                         C’est l’étude des produits chimiques, organiques et minéraux, utilisés comme médicaments, seuls ou en combinaisons. (ex: solutions, sirops, pommades, ….etc.).  </vt:lpstr>
      <vt:lpstr>B/ LA PHARMACIE GALÉNIQUE :                 C’est l’étude des modes          de préparation et des formes sous lesquelles                   les médicaments sont administrés aux malades.  </vt:lpstr>
      <vt:lpstr>C/ La PARAPHARMACIE : Ensemble des articles vendus en pharmacie        à l'exclusion des médicaments et des autres produits spécifiquement du ressort du pharmacien : (ex: maquillage, crème solaire, purées amaigrissantes,  pèse-personne… etc .</vt:lpstr>
      <vt:lpstr>             IV- QU’EST-CE QUE LA PHARMACOLOGIE ? </vt:lpstr>
      <vt:lpstr>Présentation PowerPoint</vt:lpstr>
      <vt:lpstr>Présentation PowerPoint</vt:lpstr>
      <vt:lpstr>Présentation PowerPoint</vt:lpstr>
      <vt:lpstr>La pharmacologie médicale se subdivise en spécialités multiples :</vt:lpstr>
      <vt:lpstr>     A- LA PHARMACOLOGIE MOLÉCULAIRE : elle étudie les effets membranaires et cytosoliques.           B- LA PHARMACOCINÉTIQUE : elle étudie le devenir des médicaments au sein des organismes vivants.  </vt:lpstr>
      <vt:lpstr>Présentation PowerPoint</vt:lpstr>
      <vt:lpstr>F- LA PHARMACOVIGILANCE : étudie les effets indésirables des médicaments.  G- LA PHARMACODÉPENDANCE :  étudie les abus ou dépendance aux substances psycho-actives ( ex: les addictions).  H- LA TOXICOLOGIE : étudie les effets des surdosages médicamenteux.  I- LA PHARMACO-ÉPIDÉMIOLOGIE : étudie les effets des médicaments sur les populations.</vt:lpstr>
      <vt:lpstr>   J- LA PHARMACO-ÉCONOMIE : étudie les effets économiques des médicament.  K- LA PHARMACOGÉNÉTIQUE : étudie les relations entre le gènes et les  médicaments.      L- LA PHARMACOLOGIE SOCIALE : étudie la consommation des médicaments au sein des sociétés.</vt:lpstr>
      <vt:lpstr>V - QU’EST-CE QU’UN MÉDICAMENT ? </vt:lpstr>
      <vt:lpstr>          Le médicament est toute substance ou composition  présentée comme possédant des propriétés préventives ou curative à l’égard des maladies humaines  ou animales.  C’est aussi, tout produit pouvant être administré à l’homme ou l’animal en vue d’établir un diagnostic médical, restaurer, corriger ou modifier leurs fonctions organiques. </vt:lpstr>
      <vt:lpstr>        l’article 170 de la loi algérienne 85-05 DU 16/02/1985 relative à  la promotion de la santé, définit le médicament               comme suit :     </vt:lpstr>
      <vt:lpstr>Présentation PowerPoint</vt:lpstr>
      <vt:lpstr>        </vt:lpstr>
      <vt:lpstr>La vie d’un médicament passe par un ensemble d’étapes durant environ 15ans.  1ère étape : démarrage de la recherche publique ou privée et étude des marchés.  2ème étape : Screening c’est-à-dire triage rapide de la molécule de choix.  3ème étape : Pharmacologie expérimentale  c’est-à-dire une fois le tri de la molécule est effectué, elle est utilisée d’abord chez l’animal ensuite chez l’être  humain.   </vt:lpstr>
      <vt:lpstr>L’étape expérimentale passe par trois phases:  PHASE I: C’est déterminer les doses tolérées chez des sujets sains et sur des patients (malades).  PHASE II: Elle a pour Objectifs d’établir la relation dose-effet du produit sur un petit nombre de patients (malades).  PHASE III : C’est la démonstration de l’efficacité  et de la tolérance du produit dans les conditions d’utilisation les plus larges.</vt:lpstr>
      <vt:lpstr>Lorsque les études montrent que le médicament présente un bénéfice potentiel pour les patients et pour les laboratoires, le producteur demande alors une autorisation pour le commercialiser  AMM  sur laquelle sont mentionnées clairement  :  1/- Les indications thérapeutiques. 2/- Les modalités d’administrations.                                         (doses, rythme, durée, … ) 3/- Les précautions d’emploi. 4/- Les contre-indications. </vt:lpstr>
      <vt:lpstr>Le médicament  peut être utilisé :  1/- A titre préventif : ex: vaccins comme       prévention des maladies… 2/- A titre substitutif : ex: vitamines,       insuline…  3/- A titre curatif : pour éliminer les causes        des maladies.  4/- A titre correctif : pour réduire les       conséquences de certaines maladies                         (diabète, maladies C.V, troubles        psychiatriques ) ou retarder leur        évolution (cancer, sida, Alzheimer ,        rhumatismes). </vt:lpstr>
      <vt:lpstr>VI - DE QUOI EST COMPOSÉ  UN MÉDICAMENT ? </vt:lpstr>
      <vt:lpstr>  Un médicament comprend une partie responsable de ses effets sur l’organisme humain :  UNE SUBSTANCE ACTIVE,  et le plus souvent, une partie inactive faite D’UN OU PLUSIEURS EXCIPIENTS.   </vt:lpstr>
      <vt:lpstr>Présentation PowerPoint</vt:lpstr>
      <vt:lpstr>  La Dénomination des médicaments : On distingue trois dénominations pour                un médicament :  1/-  LE NOM CHIMIQUE qui correspond à la          formule chimique ; exemple : acide        acétyle salicylique.  2/- LA DÉNOMINATION COMMUNE         INTERNATIONALE (DCI):  exemple Aspirine  3/- LE ou LES  NOMS COMMERCIAUX :  exemple       Aspégic*, Kardégic*, etc.  </vt:lpstr>
      <vt:lpstr>VII - QU’EST-CE QU’UN MÉDICAMENT GÉNÉRIQUE  ? </vt:lpstr>
      <vt:lpstr>   On désigne par médicament générique toute spécialité dont la composition en principe(s) actif(s) est essentiellement similaire au médicament princeps tant sur le plan qualitatif et quantitatif.    </vt:lpstr>
      <vt:lpstr>Il est présenté sous la même forme pharmaceutique et que lorsque nécessaire  la bioéquivalence avec           le princeps a été démontrée.</vt:lpstr>
      <vt:lpstr>ALORS, UN MEDICAMENT PRINCEPS, C’est  tout produit pharmaceutique original  (le premier prototype).      </vt:lpstr>
      <vt:lpstr>Exemple: AMOXICILLINE Nom de la marque: CLAMOXYL par le laboratoire GlaxoSmithKline (princeps)   Générique : AMOXYPEN  fabriqué par SAIDAL (Générique).      </vt:lpstr>
      <vt:lpstr>  VIII – D’OÙ EST L’ORIGINE            DES  MÉDICAMENTS  ? </vt:lpstr>
      <vt:lpstr>  LES MÉDICAMENTS PEUVENT AVOIR                PLUSIEURS ORIGINES :   A - Une origine NATURELLE.   B - Une origine SEMI-SYNTHÉTIQUE.   C - Une origine SYNTHÉTIQUE.   </vt:lpstr>
      <vt:lpstr>          A - L’ORIGINE NATURELLE :  Les principes actifs sont isolés dans ce cas à partir du :  1- L’ANIMAL :  Il s’agit essentiellement d’hormones extraites de pancréas de bœuf ou de porc, qu’on utilise dans le traitement palliatif de maladies caractérisées par un déficit sécrétoire.          Exemple :  INSULINE,  </vt:lpstr>
      <vt:lpstr>2 -LE VÉGÉTAL :  Exemple 1: Atropine , est extraite à partir de la  belladone, douée d’activités antispasmodique, anti-sécrétoire, antidiarréhique , utilisé aussi contre le mal de transport.     Exemple 2: Codéine, extraite à partir du pavot à opium, douée d’activité antitussive et analgésique .  </vt:lpstr>
      <vt:lpstr>3 - LE MINÉRALE :   exemple 1: Sels d’aluminium et de magnésium, pour les  pansements gastriques utilisés comme antiacide par exemple : malox.   Exemple 2: sels de lithium, utilisés pour e traitement des dépressions.  </vt:lpstr>
      <vt:lpstr>B -  L’ORIGINE SEMI-SYNTHÉTIQUE : l’hémisynthèse est une production de molécules par adjonction de groupements chimique sur une substance naturelle, afin d’améliorer les propriétés pharmacocinétiques et pharmacodynamiques et ou diminuer la toxicité.    </vt:lpstr>
      <vt:lpstr>Présentation PowerPoint</vt:lpstr>
      <vt:lpstr>C- Synthétique:  molécules nouvelles qu’on ne retrouve pas dans la nature, qui ne dérivent pas de substances naturelles; elles sont obtenues par synthèse chimique totale.   exemple:  acébutotol c’est-à-dire le sectral (béta bloquant) pour les pathologies cardiovasculaires.     </vt:lpstr>
      <vt:lpstr> IX- QU’ELLES SONT LES CLASSIFICATIONS DES MÉDICAMENTS ?  </vt:lpstr>
      <vt:lpstr>on distingue trois classes de médicaments :   a) MÉDICAMENT MAGISTRAL :   il est préparé par le pharmacien à la demande du médecin. c’est une sorte de médicaments couramment utilisés par les dermatologues.    </vt:lpstr>
      <vt:lpstr>B) MÉDICAMENT OFFICINAL:   il désigne des médicaments préparés à la pharmacie ou à l’hôpital suivant une prescription du « codex » exemple : la teinture d’iode, la solution d’éosine 2%, mercurochrome, l’alcool chirurgical...etc.       N.B/  « le codex » est un manuel où sont représentées                 les préparations pharmaceutiques. </vt:lpstr>
      <vt:lpstr>C) MÉDICAMENTS SPÉCIALISÉS:   ce sont des médicaments préparés à l’avance par l’industrie pharmaceutique, conditionnés de manière standardisée  et vendus en officine.     </vt:lpstr>
      <vt:lpstr>    CLASSIFICATION DU MEDICAMENT :     TABLEAU A : PRODUITS TOXIQUES ;   TABLEAU B : PRODUITS STUPÉFIANTS ;   TABLEAU C : PRODUITS DANGEREUX.     </vt:lpstr>
      <vt:lpstr> X- QUEL EST L’OBJECTIF THÉRAPEUTIQUE DU MÉDCAMENT ? </vt:lpstr>
      <vt:lpstr>OBJECTIF N°1 :   ►le médicament a un effet sur les symptômes de la maladie sans agir sur les causes : (effet symptomatologique).   Exemple : Aspirine, supprime ou diminue la douleur sans guérir la maladie dentaire causée par la carie ou par inflammation de la gencive.    </vt:lpstr>
      <vt:lpstr>OBJECTIF N° 2: Le médicament est prescrit sous une forme de posologie. Elle désigne la quantité de médicament par jour et par prise pour obtenir l’effet thérapeutique sans toxicité.  ● 1mg/ Kg de poids sur les 24h             chez l’adulte. ● En m2 de surface corporelle             sur  24h chez l’enfant.                               S.C = (4 P + 7) / (P + 90).  </vt:lpstr>
      <vt:lpstr>OBJECTIF N° 3:   les critères d’efficacité d’un médicament peuvent être subjectifs (se sentir mieux), soit objectifs basés sur les signes biologiques et cliniques.       </vt:lpstr>
      <vt:lpstr>☺les signes cliniques : amélioration de l’état général, disparition des signes d’affection, normalisation de la pression artérielle…etc.    ☺les signes biologiques : avec comme exemple, la diminution du taux du glucose dans le sang (glycémie) lors de la prise d’hypoglicémiants.  </vt:lpstr>
      <vt:lpstr>     LE MÉDICAMENT EST CONSIDÉRÉ              INNÉFICACE LORSQUE:  ❶ Le malade ne suit pas convenablement son traitement.   ❷ Une mauvaise adaptation du traitement: utilisation d’un antibiotique inefficace contre un germe résistant.   ❸ Utilisation d’un autre médicament en même temps, pouvant neutraliser  le premier par l’effet d’interaction.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PSYCHOPHARMACOLOGIE</dc:title>
  <dc:creator>Mcd</dc:creator>
  <cp:lastModifiedBy>smarttech</cp:lastModifiedBy>
  <cp:revision>510</cp:revision>
  <dcterms:created xsi:type="dcterms:W3CDTF">2014-02-21T10:26:55Z</dcterms:created>
  <dcterms:modified xsi:type="dcterms:W3CDTF">2026-03-12T22:33:49Z</dcterms:modified>
</cp:coreProperties>
</file>