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9" r:id="rId4"/>
    <p:sldId id="263" r:id="rId5"/>
    <p:sldId id="290" r:id="rId6"/>
    <p:sldId id="291" r:id="rId7"/>
    <p:sldId id="292" r:id="rId8"/>
    <p:sldId id="264" r:id="rId9"/>
    <p:sldId id="294" r:id="rId10"/>
    <p:sldId id="295" r:id="rId11"/>
    <p:sldId id="296" r:id="rId12"/>
    <p:sldId id="297" r:id="rId13"/>
    <p:sldId id="265" r:id="rId14"/>
    <p:sldId id="300" r:id="rId15"/>
    <p:sldId id="301" r:id="rId16"/>
    <p:sldId id="302" r:id="rId17"/>
    <p:sldId id="303" r:id="rId18"/>
    <p:sldId id="283" r:id="rId19"/>
    <p:sldId id="284" r:id="rId20"/>
    <p:sldId id="285" r:id="rId21"/>
    <p:sldId id="287" r:id="rId22"/>
    <p:sldId id="288" r:id="rId23"/>
    <p:sldId id="266" r:id="rId24"/>
    <p:sldId id="267" r:id="rId25"/>
    <p:sldId id="268" r:id="rId26"/>
    <p:sldId id="269" r:id="rId27"/>
    <p:sldId id="304" r:id="rId28"/>
    <p:sldId id="272" r:id="rId29"/>
    <p:sldId id="305" r:id="rId30"/>
    <p:sldId id="275" r:id="rId31"/>
    <p:sldId id="306" r:id="rId32"/>
    <p:sldId id="276" r:id="rId33"/>
    <p:sldId id="277" r:id="rId34"/>
    <p:sldId id="279" r:id="rId35"/>
    <p:sldId id="280" r:id="rId36"/>
    <p:sldId id="281" r:id="rId37"/>
    <p:sldId id="278" r:id="rId38"/>
    <p:sldId id="270" r:id="rId39"/>
    <p:sldId id="271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4CFF-D56E-479E-9A2A-F4A091C6BA1E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8F58-FBC4-4CF2-BD2F-EF7C03765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6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4CFF-D56E-479E-9A2A-F4A091C6BA1E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8F58-FBC4-4CF2-BD2F-EF7C03765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4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4CFF-D56E-479E-9A2A-F4A091C6BA1E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8F58-FBC4-4CF2-BD2F-EF7C03765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32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4CFF-D56E-479E-9A2A-F4A091C6BA1E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8F58-FBC4-4CF2-BD2F-EF7C03765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06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4CFF-D56E-479E-9A2A-F4A091C6BA1E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8F58-FBC4-4CF2-BD2F-EF7C03765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14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4CFF-D56E-479E-9A2A-F4A091C6BA1E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8F58-FBC4-4CF2-BD2F-EF7C03765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75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4CFF-D56E-479E-9A2A-F4A091C6BA1E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8F58-FBC4-4CF2-BD2F-EF7C03765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6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4CFF-D56E-479E-9A2A-F4A091C6BA1E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8F58-FBC4-4CF2-BD2F-EF7C03765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1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4CFF-D56E-479E-9A2A-F4A091C6BA1E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8F58-FBC4-4CF2-BD2F-EF7C03765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37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4CFF-D56E-479E-9A2A-F4A091C6BA1E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8F58-FBC4-4CF2-BD2F-EF7C03765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6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4CFF-D56E-479E-9A2A-F4A091C6BA1E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8F58-FBC4-4CF2-BD2F-EF7C03765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15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4CFF-D56E-479E-9A2A-F4A091C6BA1E}" type="datetimeFigureOut">
              <a:rPr lang="fr-FR" smtClean="0"/>
              <a:t>05/01/2020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8F58-FBC4-4CF2-BD2F-EF7C03765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84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i="1" dirty="0" smtClean="0">
                <a:latin typeface="Times New Roman" pitchFamily="18" charset="0"/>
                <a:cs typeface="Times New Roman" pitchFamily="18" charset="0"/>
              </a:rPr>
              <a:t>Salmonella</a:t>
            </a:r>
            <a:endParaRPr lang="fr-FR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3718773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charset="2"/>
              <a:buNone/>
              <a:tabLst>
                <a:tab pos="1616075" algn="l"/>
                <a:tab pos="2001838" algn="l"/>
              </a:tabLst>
            </a:pPr>
            <a:r>
              <a:rPr lang="fr-FR" dirty="0" smtClean="0"/>
              <a:t>Genre le plus complexe et le plus vaste de la famille des entérobactéries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11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323850"/>
            <a:ext cx="8077200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Symptomatologie des fièvres typho</a:t>
            </a:r>
            <a:r>
              <a:rPr lang="en-GB" altLang="ja-JP" smtClean="0">
                <a:ea typeface="ヒラギノ角ゴ Pro W3" pitchFamily="1" charset="-128"/>
              </a:rPr>
              <a:t>ï</a:t>
            </a:r>
            <a:r>
              <a:rPr lang="en-GB" smtClean="0"/>
              <a:t>des</a:t>
            </a:r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811214"/>
            <a:ext cx="9144000" cy="6046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Incubation : 5 à 30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jours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(15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jours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moyenne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Période d'invasion : </a:t>
            </a:r>
          </a:p>
          <a:p>
            <a:pPr lvl="1" algn="just">
              <a:buFontTx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fièvre, céphalées, vertiges</a:t>
            </a:r>
          </a:p>
          <a:p>
            <a:pPr lvl="1" algn="just">
              <a:buFontTx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constipation, puis diarrhée, vomissements, douleurs abdominales</a:t>
            </a:r>
          </a:p>
          <a:p>
            <a:pPr lvl="1" algn="just">
              <a:buFontTx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hépatosplénomégalie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inconstante</a:t>
            </a:r>
          </a:p>
          <a:p>
            <a:pPr lvl="1" algn="just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Période d'état :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buFontTx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Tuphos (état d’obnubilation: baisse de la vigilance, liée à une atteinte du système nerveux central + phases de délire) inconstant</a:t>
            </a:r>
          </a:p>
          <a:p>
            <a:pPr lvl="1" algn="just">
              <a:buFontTx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taches rosées lenticulaires (2-4 mm diamètre) inconstantes</a:t>
            </a:r>
          </a:p>
          <a:p>
            <a:pPr algn="just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Guérison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en 3-4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semaines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fatigue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résiduelle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Rechutes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fréquentes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(8 à 30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jours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après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l’arrêt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traitement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54013"/>
            <a:ext cx="8077200" cy="503237"/>
          </a:xfrm>
        </p:spPr>
        <p:txBody>
          <a:bodyPr>
            <a:normAutofit fontScale="90000"/>
          </a:bodyPr>
          <a:lstStyle/>
          <a:p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Salmonelloses mineures </a:t>
            </a:r>
            <a:endParaRPr lang="en-GB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588" y="1052736"/>
            <a:ext cx="9182100" cy="561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itchFamily="2" charset="2"/>
              <a:buChar char="§"/>
            </a:pPr>
            <a:r>
              <a:rPr lang="fr-FR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Sérotypes</a:t>
            </a:r>
            <a:r>
              <a:rPr lang="fr-FR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: très nombreux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algn="just"/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Typhimurium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Enteritidis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Hadar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Heidelberg, Virchow, Dublin …</a:t>
            </a:r>
          </a:p>
          <a:p>
            <a:pPr lvl="2" algn="just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lvl="2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Ingestion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d’eau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d’aliments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contaminés</a:t>
            </a:r>
          </a:p>
          <a:p>
            <a:pPr lvl="2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Aliments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incriminés: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produits contaminés (viandes, charcuterie, laitages, œufs, volailles), fruits et légumes souillés</a:t>
            </a:r>
          </a:p>
          <a:p>
            <a:pPr lvl="2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Infection souvent collective : repas préparés à l'avance, défaut dans la conservation des aliments (chaîne du froid)</a:t>
            </a:r>
          </a:p>
          <a:p>
            <a:pPr lvl="2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faut ingérer beaucoup de germes pour =&gt; maladie (10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523038" y="3495675"/>
            <a:ext cx="63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9798050" y="25908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9740900" y="29749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503863" y="2347913"/>
            <a:ext cx="3559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es autres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sérovars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« mineurs »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habituellement responsables de toxi-infections alimentaires qui se manifestent par des gastro-entérites avec diarrhées et vomissements survenant dans les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8 à 10 heures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suivant l'ingestion de l'aliment contaminant et dont l'évolution est en règle spontanément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favorable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en quelques jours. 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4624"/>
            <a:ext cx="8928992" cy="67413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entérites à salmonelles s'observent surtout chez les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nourrissons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parfois au cours d'épidémies au sein de collectivités.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sérovars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« mineurs » peuvent cependant être responsables de rares infections extradigestives (infections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ostéoarticulaires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septicémies voire méningites) de type opportuniste sur certains terrains favorisants (drépanocytose, immunodépression, période néonatale).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2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7492" y="44624"/>
            <a:ext cx="9043988" cy="465138"/>
          </a:xfrm>
          <a:prstGeom prst="rect">
            <a:avLst/>
          </a:prstGeom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Diagnostic direct des salmonelloses</a:t>
            </a:r>
            <a:endParaRPr lang="fr-F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08520" y="764704"/>
            <a:ext cx="9252520" cy="5791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Prélèvements pour culture</a:t>
            </a:r>
          </a:p>
          <a:p>
            <a:pPr algn="just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Monotype Sorts" charset="2"/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1.	Suspicion de fièvre typhoïde</a:t>
            </a:r>
          </a:p>
          <a:p>
            <a:pPr lvl="1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Hémoculture (au début de la maladie, lors des ascensions thermiques)</a:t>
            </a:r>
          </a:p>
          <a:p>
            <a:pPr lvl="2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Prélever au moins 10 ml de sang</a:t>
            </a:r>
          </a:p>
          <a:p>
            <a:pPr lvl="2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1ère semaine : + dans 90 % des cas</a:t>
            </a:r>
          </a:p>
          <a:p>
            <a:pPr lvl="2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3ème semaine : + dans 40 % des cas</a:t>
            </a:r>
          </a:p>
          <a:p>
            <a:pPr lvl="1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Coproculture (négative au début, peut rester longtemps positive après la négativation de l'hémoculture)</a:t>
            </a:r>
          </a:p>
          <a:p>
            <a:pPr lvl="1" algn="just">
              <a:buFont typeface="Monotype Sorts" charset="2"/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Monotype Sorts" charset="2"/>
              <a:buNone/>
            </a:pPr>
            <a:r>
              <a:rPr lang="fr-FR" sz="3300" b="1" dirty="0" smtClean="0">
                <a:latin typeface="Times New Roman" pitchFamily="18" charset="0"/>
                <a:cs typeface="Times New Roman" pitchFamily="18" charset="0"/>
              </a:rPr>
              <a:t>2. Salmonelloses mineures</a:t>
            </a:r>
          </a:p>
          <a:p>
            <a:pPr lvl="1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Coproculture</a:t>
            </a:r>
          </a:p>
          <a:p>
            <a:pPr lvl="1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L'hémoculture reste négative </a:t>
            </a:r>
          </a:p>
          <a:p>
            <a:pPr lvl="1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Autres prélèvements : en fonction du contexte (pus, LCR…)</a:t>
            </a:r>
          </a:p>
          <a:p>
            <a:pPr lvl="1"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Aliments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188640"/>
            <a:ext cx="9036496" cy="6408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Milieux d ’isolement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	Dans un prélèvement théoriquement stérile (hémoculture)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Dans les selles : </a:t>
            </a:r>
          </a:p>
          <a:p>
            <a:pPr algn="just">
              <a:lnSpc>
                <a:spcPct val="200000"/>
              </a:lnSpc>
              <a:buFont typeface="Monotype Sorts" charset="2"/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	l'excrétion des germes peut être faible au cours des salmonelloses, et leur nombre est inférieur à celui des espèces commensales :</a:t>
            </a:r>
          </a:p>
          <a:p>
            <a:pPr lvl="1" algn="just">
              <a:lnSpc>
                <a:spcPct val="20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Culture sur milieu sélectif contenant des inhibiteurs</a:t>
            </a:r>
          </a:p>
          <a:p>
            <a:pPr lvl="1" algn="just">
              <a:lnSpc>
                <a:spcPct val="20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Utilisation d'un milieu liquide d'enrichissement</a:t>
            </a:r>
          </a:p>
          <a:p>
            <a:pPr lvl="1" algn="just">
              <a:lnSpc>
                <a:spcPct val="200000"/>
              </a:lnSpc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Monotype Sorts" charset="2"/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5" y="44624"/>
            <a:ext cx="8856984" cy="341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Milieux sélectifs généralement utilisés :</a:t>
            </a:r>
            <a:endParaRPr lang="fr-FR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130000"/>
              </a:lnSpc>
            </a:pPr>
            <a:r>
              <a:rPr lang="fr-FR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Hektoen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: contient des sels biliaires, du lactose et des indicateurs (mise en évidence de la production de H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S)</a:t>
            </a:r>
          </a:p>
          <a:p>
            <a:pPr marL="1562100" lvl="3" algn="just">
              <a:lnSpc>
                <a:spcPct val="130000"/>
              </a:lnSpc>
              <a:buFont typeface="Helvetica" pitchFamily="1" charset="0"/>
              <a:buNone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: colonies verdâtres (lactose -) à centre noir si H</a:t>
            </a:r>
            <a:r>
              <a:rPr lang="fr-FR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S+</a:t>
            </a:r>
          </a:p>
          <a:p>
            <a:pPr lvl="2" algn="just">
              <a:lnSpc>
                <a:spcPct val="130000"/>
              </a:lnSpc>
            </a:pPr>
            <a:r>
              <a:rPr lang="fr-FR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Milieux chromogènes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très spécifiques de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Salmonella</a:t>
            </a:r>
            <a:b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(colonies roses, oxydase -)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1"/>
          <a:stretch>
            <a:fillRect/>
          </a:stretch>
        </p:blipFill>
        <p:spPr bwMode="auto">
          <a:xfrm>
            <a:off x="-1" y="3373531"/>
            <a:ext cx="4535997" cy="34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r="12674"/>
          <a:stretch>
            <a:fillRect/>
          </a:stretch>
        </p:blipFill>
        <p:spPr bwMode="auto">
          <a:xfrm>
            <a:off x="4535996" y="3501008"/>
            <a:ext cx="4428492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3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2009" y="144462"/>
            <a:ext cx="9036495" cy="336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333500" lvl="3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</a:pP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n"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Milieux d'enrichissement</a:t>
            </a:r>
          </a:p>
          <a:p>
            <a:pPr marL="742950" lvl="1" indent="-2857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contiennent des antiseptiques sélectifs inhibant les autres bactéries</a:t>
            </a:r>
          </a:p>
          <a:p>
            <a:pPr marL="1562100" lvl="3" indent="-22860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Helvetica" pitchFamily="1" charset="0"/>
              <a:buChar char="–"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Müller-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Kauffmann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(au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tétrathionate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de Na et vert brillant)</a:t>
            </a:r>
          </a:p>
          <a:p>
            <a:pPr marL="1562100" lvl="3" indent="-22860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Helvetica" pitchFamily="1" charset="0"/>
              <a:buChar char="–"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Sélénite (au sélénite de sodium).</a:t>
            </a:r>
          </a:p>
        </p:txBody>
      </p:sp>
    </p:spTree>
    <p:extLst>
      <p:ext uri="{BB962C8B-B14F-4D97-AF65-F5344CB8AC3E}">
        <p14:creationId xmlns:p14="http://schemas.microsoft.com/office/powerpoint/2010/main" val="29680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12" y="-1136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Salmonelles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Outre leur impact majeur dans les pays en voie de développement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les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salmonelles constituent la première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cause de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TIAC en Europe. Leur détection classiquement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réalisée à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partir d'un milieu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Hektoen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après une étape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d'enrichissement en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milieu liquide est désormais facilitée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par des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milieux chromogènes plus sensibles et spécifiques.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Sites de dépistage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prélèvement de selles est bien entendu utilisé.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milieux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culture sont ensemencés directement ou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après enrichissement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préalable en milieu liquide. Dans 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cas éventuel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salmonelloses majeures, le repiquage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flacons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d'hémocultures positifs à bacilles à Gram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négatif peut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être réalisé sur les milieux dédiés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59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Milieux de culture chromogènes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milieux chromogènes destinés à la recherche des salmonelles contiennent des antibiotiques qui inhibent les bactéries à Gram positif et les levures. Certaines géloses contiennent en outre de la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cefsulodine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en tant qu'antibiotique inhibiteur de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Pseudomonas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réactions enzymatiques et les substrats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chromogéniques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employés ne sont le plus souvent pas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connus;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colonies présentent généralement une coloration rose à mauve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 Quel que soit le milieu utilisé, l'identification présomptive doit être confirmée éventuellement par une galerie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d'identification. </a:t>
            </a: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est indispensable de réaliser les tests d'agglutination recherchant les antigènes somatiques O et flagellaires H afin de déterminer l'identification exacte du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sérotype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existe également des milieux dédiés aux prélèvements d'origine alimentaire tels que le milieu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RAPID'Salmonella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Biorad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70000"/>
              </a:lnSpc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858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Les hybridations ADN-ADN ont démontré que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toutes les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souches de salmonelles appartenaient à deux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espèces: </a:t>
            </a:r>
          </a:p>
          <a:p>
            <a:pPr algn="just">
              <a:lnSpc>
                <a:spcPct val="170000"/>
              </a:lnSpc>
            </a:pPr>
            <a:r>
              <a:rPr lang="it-IT" sz="2200" b="1" i="1" dirty="0" smtClean="0"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it-IT" sz="2200" b="1" i="1" dirty="0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it-IT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et </a:t>
            </a:r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it-IT" sz="2200" b="1" i="1" dirty="0" smtClean="0">
                <a:latin typeface="Times New Roman" pitchFamily="18" charset="0"/>
                <a:cs typeface="Times New Roman" pitchFamily="18" charset="0"/>
              </a:rPr>
              <a:t>Salmonella bongorii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, qui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exceptionnellement isolée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chez l'homme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L'espèce </a:t>
            </a:r>
            <a:r>
              <a:rPr lang="fr-FR" sz="22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b="1" i="1" dirty="0" err="1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est divisée en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06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sous-espèces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fr-FR" sz="2200" b="1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200" b="1" i="1" dirty="0" err="1" smtClean="0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b="1" i="1" dirty="0" err="1" smtClean="0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i="1" dirty="0" err="1" smtClean="0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i="1" dirty="0" err="1">
                <a:latin typeface="Times New Roman" pitchFamily="18" charset="0"/>
                <a:cs typeface="Times New Roman" pitchFamily="18" charset="0"/>
              </a:rPr>
              <a:t>arizonae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i="1" dirty="0" err="1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i="1" dirty="0" err="1">
                <a:latin typeface="Times New Roman" pitchFamily="18" charset="0"/>
                <a:cs typeface="Times New Roman" pitchFamily="18" charset="0"/>
              </a:rPr>
              <a:t>diarizonae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i="1" dirty="0" err="1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i="1" dirty="0" err="1">
                <a:latin typeface="Times New Roman" pitchFamily="18" charset="0"/>
                <a:cs typeface="Times New Roman" pitchFamily="18" charset="0"/>
              </a:rPr>
              <a:t>houtenae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fr-FR" sz="2200" i="1" dirty="0" err="1" smtClean="0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i="1" dirty="0" err="1">
                <a:latin typeface="Times New Roman" pitchFamily="18" charset="0"/>
                <a:cs typeface="Times New Roman" pitchFamily="18" charset="0"/>
              </a:rPr>
              <a:t>indica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et</a:t>
            </a:r>
          </a:p>
          <a:p>
            <a:pPr marL="457200" indent="-457200" algn="just">
              <a:lnSpc>
                <a:spcPct val="170000"/>
              </a:lnSpc>
              <a:buAutoNum type="arabicPeriod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200" i="1" dirty="0" err="1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200" i="1" dirty="0" err="1">
                <a:latin typeface="Times New Roman" pitchFamily="18" charset="0"/>
                <a:cs typeface="Times New Roman" pitchFamily="18" charset="0"/>
              </a:rPr>
              <a:t>salamae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7" y="332656"/>
            <a:ext cx="9057143" cy="639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" y="2333624"/>
            <a:ext cx="8995345" cy="282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8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7413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L'orientation s'effectue selon l'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aspect des colonies :</a:t>
            </a:r>
          </a:p>
          <a:p>
            <a:pPr marL="0" indent="0"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sur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milieu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Hektoen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après 24 heures à 37 °C,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colonies suspectes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H2S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+ et lactose – ;</a:t>
            </a:r>
          </a:p>
          <a:p>
            <a:pPr marL="0" indent="0"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sur la gélose SS,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la présence de colonies incolores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ou faiblement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colorées avec ou sans centre noir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forte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présomption de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de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Shigella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• sur les milieux chromogènes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la détection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spécifique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l'estérase des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donne une coloration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colonies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variant du rose au mauve.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La démarche diagnostique de la recherche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salmonelles et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shigelles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résumée: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On repère au moins cinq colonies suspectes isolées.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La recherche de l'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uréase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(milieu urée-indole) est faite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colonie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suspecte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• éliminer les colonies de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Proteus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uréase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milieu urée-indole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rouge en 2 heures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• ensemencer avec les autres colonies à partir du milieu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urée-indole 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galerie d'identification (API 20 E® ou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galerie automatisée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et un antibiogramme d'entérobactéries ;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• ensemencer les colonies suspectes sur milieu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Kligler-Hajna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Devant les caractères biochimiques présomptifs,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tente une première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agglutination.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-288032"/>
            <a:ext cx="8964488" cy="674136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Identification</a:t>
            </a:r>
          </a:p>
          <a:p>
            <a:pPr algn="just">
              <a:lnSpc>
                <a:spcPct val="170000"/>
              </a:lnSpc>
            </a:pP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Identification biochimique</a:t>
            </a:r>
          </a:p>
          <a:p>
            <a:pPr algn="just">
              <a:lnSpc>
                <a:spcPct val="170000"/>
              </a:lnSpc>
            </a:pP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Comme pour toutes les </a:t>
            </a:r>
            <a:r>
              <a:rPr lang="fr-FR" sz="1900" i="1" dirty="0" err="1" smtClean="0">
                <a:latin typeface="Times New Roman" pitchFamily="18" charset="0"/>
                <a:cs typeface="Times New Roman" pitchFamily="18" charset="0"/>
              </a:rPr>
              <a:t>Enterobacteriaceae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, l'identification doit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d'abord être biochimique, ce qui conduit pour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les salmonelles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au diagnostic de genre, puis sérologique,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ce qui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amène pour les salmonelles au diagnostic de </a:t>
            </a:r>
            <a:r>
              <a:rPr lang="fr-FR" sz="1900" dirty="0" err="1">
                <a:latin typeface="Times New Roman" pitchFamily="18" charset="0"/>
                <a:cs typeface="Times New Roman" pitchFamily="18" charset="0"/>
              </a:rPr>
              <a:t>sérovar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La plupart des salmonelles isolées dans un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laboratoire de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bactériologie le sont à partir de coprocultures. La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galerie minimale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d'orientation comporte classiquement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trois tubes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 milieu urée indole, milieu de </a:t>
            </a:r>
            <a:r>
              <a:rPr lang="fr-FR" sz="1900" b="1" dirty="0" err="1">
                <a:latin typeface="Times New Roman" pitchFamily="18" charset="0"/>
                <a:cs typeface="Times New Roman" pitchFamily="18" charset="0"/>
              </a:rPr>
              <a:t>Kligler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, milieu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mannitol mobilité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Il est possible d'anticiper l'identification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biochimique complète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et de commencer le typage antigénique.</a:t>
            </a:r>
          </a:p>
          <a:p>
            <a:pPr algn="just">
              <a:lnSpc>
                <a:spcPct val="170000"/>
              </a:lnSpc>
            </a:pP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Il conviendra alors de donner les résultats sous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réserve au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clinicien, à la condition toutefois que le </a:t>
            </a:r>
            <a:r>
              <a:rPr lang="fr-FR" sz="1900" dirty="0" err="1">
                <a:latin typeface="Times New Roman" pitchFamily="18" charset="0"/>
                <a:cs typeface="Times New Roman" pitchFamily="18" charset="0"/>
              </a:rPr>
              <a:t>sérovar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déterminé soit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parmi les plus fréquemment isolés.</a:t>
            </a:r>
          </a:p>
          <a:p>
            <a:pPr algn="just">
              <a:lnSpc>
                <a:spcPct val="170000"/>
              </a:lnSpc>
            </a:pP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À l'exception du </a:t>
            </a:r>
            <a:r>
              <a:rPr lang="fr-FR" sz="1900" dirty="0" err="1">
                <a:latin typeface="Times New Roman" pitchFamily="18" charset="0"/>
                <a:cs typeface="Times New Roman" pitchFamily="18" charset="0"/>
              </a:rPr>
              <a:t>sérovar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 aviaire – </a:t>
            </a:r>
            <a:r>
              <a:rPr lang="fr-FR" sz="1900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900" dirty="0" err="1" smtClean="0">
                <a:latin typeface="Times New Roman" pitchFamily="18" charset="0"/>
                <a:cs typeface="Times New Roman" pitchFamily="18" charset="0"/>
              </a:rPr>
              <a:t>Gallinarum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900" dirty="0" err="1" smtClean="0">
                <a:latin typeface="Times New Roman" pitchFamily="18" charset="0"/>
                <a:cs typeface="Times New Roman" pitchFamily="18" charset="0"/>
              </a:rPr>
              <a:t>pullorum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 –,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les salmonelles sont en général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mobiles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0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7413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Quelques réactions sont particulièrement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remarquables pour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certaines souches importantes 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18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est: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gaz -,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citrate de Simmons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-, faiblement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mobile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l'isolement,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et sur milieu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KIA elle produit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en 24 heures une pointe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d'</a:t>
            </a:r>
            <a:r>
              <a:rPr lang="fr-F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H2S</a:t>
            </a:r>
            <a:r>
              <a:rPr lang="fr-FR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très évocatrice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18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est le plus souvent </a:t>
            </a:r>
            <a:r>
              <a:rPr lang="fr-F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H2S -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 LDC -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citrates de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Simmons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18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fr-F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H2S +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contrairement aux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souches diphasiques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8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Choleraesuis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qui sont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H2S négatif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alors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que les souches monophasiques de ce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sérovar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variété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Kunzendorf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– sont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H2S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Du point de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vue antigénique </a:t>
            </a:r>
            <a:r>
              <a:rPr lang="fr-FR" sz="18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est très proche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18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1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Choleraesuis : Ag O : 6,7 ; Ag H c : 1,5,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mais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peut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posséder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l'antigène Vi.</a:t>
            </a:r>
          </a:p>
          <a:p>
            <a:pPr algn="just">
              <a:lnSpc>
                <a:spcPct val="150000"/>
              </a:lnSpc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Les problèmes d'identification des salmonelles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se posent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en pratique courante avec certaines espèces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i="1" dirty="0" err="1" smtClean="0">
                <a:latin typeface="Times New Roman" pitchFamily="18" charset="0"/>
                <a:cs typeface="Times New Roman" pitchFamily="18" charset="0"/>
              </a:rPr>
              <a:t>Hafnia</a:t>
            </a:r>
            <a:r>
              <a:rPr lang="fr-FR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i="1" dirty="0" err="1">
                <a:latin typeface="Times New Roman" pitchFamily="18" charset="0"/>
                <a:cs typeface="Times New Roman" pitchFamily="18" charset="0"/>
              </a:rPr>
              <a:t>halvei</a:t>
            </a:r>
            <a:r>
              <a:rPr lang="fr-FR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1800" i="1" dirty="0" err="1">
                <a:latin typeface="Times New Roman" pitchFamily="18" charset="0"/>
                <a:cs typeface="Times New Roman" pitchFamily="18" charset="0"/>
              </a:rPr>
              <a:t>Citrobacter</a:t>
            </a:r>
            <a:r>
              <a:rPr lang="fr-FR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i="1" dirty="0" err="1">
                <a:latin typeface="Times New Roman" pitchFamily="18" charset="0"/>
                <a:cs typeface="Times New Roman" pitchFamily="18" charset="0"/>
              </a:rPr>
              <a:t>freundii</a:t>
            </a:r>
            <a:r>
              <a:rPr lang="fr-FR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cause de leur caractère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H2S positif</a:t>
            </a:r>
          </a:p>
          <a:p>
            <a:pPr algn="just">
              <a:lnSpc>
                <a:spcPct val="150000"/>
              </a:lnSpc>
            </a:pPr>
            <a:r>
              <a:rPr lang="fr-FR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peut exister des souches de </a:t>
            </a:r>
            <a:r>
              <a:rPr lang="fr-FR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fr-FR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ayant acquis </a:t>
            </a:r>
            <a:r>
              <a:rPr lang="fr-FR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plasmide métabolique lactose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. Ces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souches sont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principalement isolées d'hémocultures car elles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sont ignorées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dans les coprocultures du fait de leur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caractère lactose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76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60040"/>
            <a:ext cx="8928992" cy="609329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tableau ci-après indique les principales réactions permettant de distinguer les salmonelles des autres espèces précitées. 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lyse par les bactériophages spécifiques – phage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01 de Felix et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Callow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phage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Hafnia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Guinée et Valkenburg (Diagnostics Pasteur) – est pratiquée sur la boite d'antibiogramme en déposant une microgoutte de chacune des suspensions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phagiques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Souvent, à partir de la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5e heure d'incubation à 37°C,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peut déjà voir la plage de lyse au niveau du dépôt de la goutte, plage caractéristique de l'espèce en cause.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679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981"/>
            <a:ext cx="8712968" cy="658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52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382000" cy="427038"/>
          </a:xfrm>
        </p:spPr>
        <p:txBody>
          <a:bodyPr>
            <a:normAutofit fontScale="90000"/>
          </a:bodyPr>
          <a:lstStyle/>
          <a:p>
            <a:r>
              <a:rPr lang="fr-FR" sz="2800" b="1">
                <a:latin typeface="Times New Roman" pitchFamily="18" charset="0"/>
                <a:cs typeface="Times New Roman" pitchFamily="18" charset="0"/>
              </a:rPr>
              <a:t>Caractères d'identification : </a:t>
            </a:r>
            <a:r>
              <a:rPr lang="fr-FR" sz="2400" b="1">
                <a:latin typeface="Times New Roman" pitchFamily="18" charset="0"/>
                <a:cs typeface="Times New Roman" pitchFamily="18" charset="0"/>
              </a:rPr>
              <a:t>API 20 E</a:t>
            </a:r>
            <a:endParaRPr lang="fr-F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28501"/>
            <a:ext cx="9144000" cy="6029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Caractères des entérobactéries 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Gaz en glucose (sauf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Mobiles (sauf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Gallinarum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Lactose -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ONPG -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ODC + (sauf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LDC + (sauf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Citrate de Simmons + (sauf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A)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H2S + (sauf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Parayphi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Choleraesuis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Uréase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-, TDA-,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gélatinase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VP -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35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Typage antigénique des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Salmonella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Il s'agit de l'étape essentielle pour la détermination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sérovars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salmonelles.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typage repose sur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détermination des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antigènes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O (LPS), H (flagelle)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éventuellement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(capsule)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la souche.</a:t>
            </a:r>
          </a:p>
        </p:txBody>
      </p:sp>
    </p:spTree>
    <p:extLst>
      <p:ext uri="{BB962C8B-B14F-4D97-AF65-F5344CB8AC3E}">
        <p14:creationId xmlns:p14="http://schemas.microsoft.com/office/powerpoint/2010/main" val="119169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Antigènes O</a:t>
            </a:r>
          </a:p>
          <a:p>
            <a:pPr lvl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Spécifique du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lipopolysaccharide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paroi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Antigène H</a:t>
            </a:r>
          </a:p>
          <a:p>
            <a:pPr lvl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Portés par les flagelles contenant une protéine,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u="sng" dirty="0" err="1" smtClean="0">
                <a:latin typeface="Times New Roman" pitchFamily="18" charset="0"/>
                <a:cs typeface="Times New Roman" pitchFamily="18" charset="0"/>
              </a:rPr>
              <a:t>flagelline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qui détermine le type antigénique</a:t>
            </a:r>
          </a:p>
          <a:p>
            <a:pPr lvl="1">
              <a:lnSpc>
                <a:spcPct val="150000"/>
              </a:lnSpc>
            </a:pP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Habituellement diphasiques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les salmonelles ont deux systèmes de synthèse codant pour </a:t>
            </a:r>
            <a:r>
              <a:rPr lang="fr-FR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4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flagellines</a:t>
            </a:r>
            <a:r>
              <a:rPr lang="fr-FR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différentes</a:t>
            </a:r>
          </a:p>
          <a:p>
            <a:pPr lvl="1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Antigène Vi</a:t>
            </a:r>
          </a:p>
          <a:p>
            <a:pPr lvl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Polyoside capsulaire retrouvé que chez 3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sérotypes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mais de façon inconstante :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C, et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Dublin</a:t>
            </a:r>
          </a:p>
          <a:p>
            <a:pPr lvl="1"/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est O-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inagglutinable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par la présence d'un antigène Vi.</a:t>
            </a:r>
          </a:p>
          <a:p>
            <a:pPr lvl="1">
              <a:buFont typeface="Monotype Sorts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=&gt; devient O-agglutinables après chauffage à 100°C, qui fait passer  l'antigène Vi dans le surnageant.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2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Chacune de ces sous-espèces se divise en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sérovars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définis par les antigènes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 (LPS)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H (flagelle)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Vi (capsule)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sous-espèce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représente la très grande majorité des souches isolées chez l'homme et les animaux à sang chaud, les autres sous-espèces étant rencontrées principalement chez les animaux à sang froid.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9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L'attitude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pratique générale est résumée ainsi 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ne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sérotyper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que les souches identifiées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biochimiquement;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utiliser des cultures humides surtout pour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recherche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antigènes H 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la technique est une agglutination sur lame 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déterminer les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antigènes O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l'éventuelle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présence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Vi 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à l'intérieur du groupe sérologique O ainsi déterminé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rechercher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antigènes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mono-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biphasiques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compatibles avec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sérovars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de ce groupe 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si une seule phase H est décelée, pratiquer une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inversion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selon la méthode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Sven Gard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en cas de discrimination insuffisante avec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batterie d'antisérums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utilisée, adresser les souches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l’institut Pasteur.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54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06" y="28146"/>
            <a:ext cx="8737600" cy="465137"/>
          </a:xfrm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fr-FR" sz="2800" b="1">
                <a:latin typeface="Times New Roman" pitchFamily="18" charset="0"/>
                <a:cs typeface="Times New Roman" pitchFamily="18" charset="0"/>
              </a:rPr>
              <a:t>Diagnostic indirect des salmonelloses</a:t>
            </a:r>
            <a:endParaRPr lang="fr-FR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40332" y="469250"/>
            <a:ext cx="9284332" cy="6388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ct val="150000"/>
              </a:lnSpc>
              <a:buFont typeface="Monotype Sorts" charset="2"/>
              <a:buNone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recherche des anticorps: sérodiagnostic de Widal et Félix</a:t>
            </a:r>
          </a:p>
          <a:p>
            <a:pPr lvl="1"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Utile uniquement pour le diagnostic des fièvres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typhoïdes et paratyphoïdes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 particulier lorsque l'isolement de la bactérie n'est plus possible</a:t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(malade vu tardivement ou antibiothérapie donnée "à l'aveugle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").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Permet de rechercher dans le sérum les anticorps (agglutinines) correspondant aux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antigènes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A, B, C</a:t>
            </a:r>
          </a:p>
          <a:p>
            <a:pPr lvl="1"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Nombreuses causes d'erreurs : demander en parallèle une coproculture et une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hémoculture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pour isolement du germe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Méthode : 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Utilisation de suspensions antigéniques: TO, TH, AO, AH, BO, BH, CO, CH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 sont des bactéries tuées :</a:t>
            </a:r>
          </a:p>
          <a:p>
            <a:pPr lvl="2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soit par l'alcool (détruit les antigènes H)</a:t>
            </a:r>
          </a:p>
          <a:p>
            <a:pPr lvl="2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soit par le formol (détruit les antigènes O)</a:t>
            </a:r>
          </a:p>
          <a:p>
            <a:pPr lvl="1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Chaque suspension antigénique est mise en présence de dilutions croissantes du sérum du malade pour déterminer le titre en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agglutinines.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99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Typages des antigènes somatiques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O et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de l'antigène Vi</a:t>
            </a:r>
          </a:p>
          <a:p>
            <a:pPr algn="just">
              <a:lnSpc>
                <a:spcPct val="170000"/>
              </a:lnSpc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Des sérums « mélanges » de dépistage permettent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l'orientation vers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certains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sérogroupes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. Ces sérums ont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malheureusement été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appelés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OMA, OMB, OMC jusqu'à OMF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qui est une </a:t>
            </a:r>
            <a:r>
              <a:rPr lang="fr-FR" sz="1600" b="1" u="sng" dirty="0">
                <a:latin typeface="Times New Roman" pitchFamily="18" charset="0"/>
                <a:cs typeface="Times New Roman" pitchFamily="18" charset="0"/>
              </a:rPr>
              <a:t>source perpétuelle de confusion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sérogroupes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A, B, C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. L'agglutination est immédiate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et massive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présence de l'antigène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peut masquer l'agglutination O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. Cet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antigène </a:t>
            </a:r>
            <a:r>
              <a:rPr lang="fr-FR" sz="1600" u="sng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fr-FR" sz="1600" u="sng" dirty="0">
                <a:latin typeface="Times New Roman" pitchFamily="18" charset="0"/>
                <a:cs typeface="Times New Roman" pitchFamily="18" charset="0"/>
              </a:rPr>
              <a:t>n'est présent que chez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600" b="1" dirty="0" err="1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600" b="1" dirty="0" err="1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chez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d'exceptionnelles souches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600" b="1" i="1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. Dublin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600" u="sng" dirty="0" smtClean="0">
                <a:latin typeface="Times New Roman" pitchFamily="18" charset="0"/>
                <a:cs typeface="Times New Roman" pitchFamily="18" charset="0"/>
              </a:rPr>
              <a:t>Pour rendre les </a:t>
            </a:r>
            <a:r>
              <a:rPr lang="fr-FR" sz="1600" u="sng" dirty="0">
                <a:latin typeface="Times New Roman" pitchFamily="18" charset="0"/>
                <a:cs typeface="Times New Roman" pitchFamily="18" charset="0"/>
              </a:rPr>
              <a:t>souches O agglutinables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, il conviendra de </a:t>
            </a:r>
            <a:r>
              <a:rPr lang="fr-FR" sz="1600" u="sng" dirty="0" smtClean="0">
                <a:latin typeface="Times New Roman" pitchFamily="18" charset="0"/>
                <a:cs typeface="Times New Roman" pitchFamily="18" charset="0"/>
              </a:rPr>
              <a:t>chauffer une </a:t>
            </a:r>
            <a:r>
              <a:rPr lang="fr-FR" sz="1600" u="sng" dirty="0">
                <a:latin typeface="Times New Roman" pitchFamily="18" charset="0"/>
                <a:cs typeface="Times New Roman" pitchFamily="18" charset="0"/>
              </a:rPr>
              <a:t>suspension de la souche </a:t>
            </a:r>
            <a:r>
              <a:rPr lang="fr-FR" sz="1600" b="1" u="sng" dirty="0">
                <a:latin typeface="Times New Roman" pitchFamily="18" charset="0"/>
                <a:cs typeface="Times New Roman" pitchFamily="18" charset="0"/>
              </a:rPr>
              <a:t>1 heure à 60 °C</a:t>
            </a:r>
            <a:r>
              <a:rPr lang="fr-FR" sz="16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Compte tenu du fait que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98 %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des souches isolées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chez l'homme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ont un antigène O correspondant aux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sérums mélanges 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OMA et OMB</a:t>
            </a:r>
            <a:r>
              <a: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u="sng" dirty="0">
                <a:latin typeface="Times New Roman" pitchFamily="18" charset="0"/>
                <a:cs typeface="Times New Roman" pitchFamily="18" charset="0"/>
              </a:rPr>
              <a:t>on commencera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agglutinations avec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ces deux sérums et le sérum </a:t>
            </a:r>
            <a:r>
              <a:rPr lang="fr-FR" sz="1600" b="1" dirty="0" err="1">
                <a:latin typeface="Times New Roman" pitchFamily="18" charset="0"/>
                <a:cs typeface="Times New Roman" pitchFamily="18" charset="0"/>
              </a:rPr>
              <a:t>anti-Vi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. Ce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n'est qu'en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l'absence d'agglutination avec ceux-ci que l'on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testera la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souche vis-à-vis des autres sérums « mélanges ».</a:t>
            </a:r>
          </a:p>
          <a:p>
            <a:pPr algn="just">
              <a:lnSpc>
                <a:spcPct val="170000"/>
              </a:lnSpc>
            </a:pPr>
            <a:r>
              <a:rPr lang="fr-FR" sz="1600" u="sng" dirty="0">
                <a:latin typeface="Times New Roman" pitchFamily="18" charset="0"/>
                <a:cs typeface="Times New Roman" pitchFamily="18" charset="0"/>
              </a:rPr>
              <a:t>Dans un deuxième temps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, on pratiquera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l'agglutination avec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les sérums « monovalents » entrant dans la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composition du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sérum « mélange » et l'on déterminera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ainsi le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groupe antigénique voire le sous-groupe. 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Le tableau indique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la composition des sérums « mélanges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3648" y="-1035493"/>
            <a:ext cx="6408712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6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Typage des antigènes flagellaires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;inversion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de phase</a:t>
            </a:r>
          </a:p>
          <a:p>
            <a:pPr algn="just">
              <a:lnSpc>
                <a:spcPct val="17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Les souches flagellées peuvent avoir </a:t>
            </a:r>
            <a:r>
              <a:rPr lang="fr-FR" sz="2200" u="sng" dirty="0">
                <a:latin typeface="Times New Roman" pitchFamily="18" charset="0"/>
                <a:cs typeface="Times New Roman" pitchFamily="18" charset="0"/>
              </a:rPr>
              <a:t>des antigènes </a:t>
            </a:r>
            <a:r>
              <a:rPr lang="fr-FR" sz="2200" b="1" u="sng" dirty="0" smtClean="0">
                <a:latin typeface="Times New Roman" pitchFamily="18" charset="0"/>
                <a:cs typeface="Times New Roman" pitchFamily="18" charset="0"/>
              </a:rPr>
              <a:t>H mono- </a:t>
            </a:r>
            <a:r>
              <a:rPr lang="fr-FR" sz="2200" b="1" u="sng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200" b="1" u="sng" dirty="0" err="1">
                <a:latin typeface="Times New Roman" pitchFamily="18" charset="0"/>
                <a:cs typeface="Times New Roman" pitchFamily="18" charset="0"/>
              </a:rPr>
              <a:t>biphasiques</a:t>
            </a:r>
            <a:r>
              <a:rPr lang="fr-FR" sz="2200" u="sng" dirty="0">
                <a:latin typeface="Times New Roman" pitchFamily="18" charset="0"/>
                <a:cs typeface="Times New Roman" pitchFamily="18" charset="0"/>
              </a:rPr>
              <a:t>, c'est-à-dire avec </a:t>
            </a:r>
            <a:r>
              <a:rPr lang="fr-FR" sz="2200" b="1" u="sng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200" b="1" u="sng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200" b="1" u="sng" dirty="0" smtClean="0">
                <a:latin typeface="Times New Roman" pitchFamily="18" charset="0"/>
                <a:cs typeface="Times New Roman" pitchFamily="18" charset="0"/>
              </a:rPr>
              <a:t>2 spécificités </a:t>
            </a:r>
            <a:r>
              <a:rPr lang="fr-FR" sz="2200" b="1" u="sng" dirty="0">
                <a:latin typeface="Times New Roman" pitchFamily="18" charset="0"/>
                <a:cs typeface="Times New Roman" pitchFamily="18" charset="0"/>
              </a:rPr>
              <a:t>H.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Pour les souches </a:t>
            </a:r>
            <a:r>
              <a:rPr lang="fr-FR" sz="2200" u="sng" dirty="0" err="1">
                <a:latin typeface="Times New Roman" pitchFamily="18" charset="0"/>
                <a:cs typeface="Times New Roman" pitchFamily="18" charset="0"/>
              </a:rPr>
              <a:t>biphasiques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, les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2 spécificités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existent simultanément, mais une de ces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spécificités est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souvent prépondérante et l'on ne pourra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détecter la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seconde que par un artifice technique :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l'inversion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de phase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selon Sven Gard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. Cette inversion de phase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consiste </a:t>
            </a:r>
            <a:r>
              <a:rPr lang="fr-FR" sz="2200" u="sng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200" u="sng" dirty="0">
                <a:latin typeface="Times New Roman" pitchFamily="18" charset="0"/>
                <a:cs typeface="Times New Roman" pitchFamily="18" charset="0"/>
              </a:rPr>
              <a:t>inhiber la mobilité des bactéries sur lesquelles les </a:t>
            </a:r>
            <a:r>
              <a:rPr lang="fr-FR" sz="2200" u="sng" dirty="0" smtClean="0">
                <a:latin typeface="Times New Roman" pitchFamily="18" charset="0"/>
                <a:cs typeface="Times New Roman" pitchFamily="18" charset="0"/>
              </a:rPr>
              <a:t>flagelles ont </a:t>
            </a:r>
            <a:r>
              <a:rPr lang="fr-FR" sz="2200" u="sng" dirty="0">
                <a:latin typeface="Times New Roman" pitchFamily="18" charset="0"/>
                <a:cs typeface="Times New Roman" pitchFamily="18" charset="0"/>
              </a:rPr>
              <a:t>une première spécificité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grâce à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l'antisérum dirigé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contre cette spécificité. </a:t>
            </a:r>
            <a:r>
              <a:rPr lang="fr-FR" sz="2200" u="sng" dirty="0">
                <a:latin typeface="Times New Roman" pitchFamily="18" charset="0"/>
                <a:cs typeface="Times New Roman" pitchFamily="18" charset="0"/>
              </a:rPr>
              <a:t>Les bactéries qui </a:t>
            </a:r>
            <a:r>
              <a:rPr lang="fr-FR" sz="2200" u="sng" dirty="0" smtClean="0">
                <a:latin typeface="Times New Roman" pitchFamily="18" charset="0"/>
                <a:cs typeface="Times New Roman" pitchFamily="18" charset="0"/>
              </a:rPr>
              <a:t>restent mobiles </a:t>
            </a:r>
            <a:r>
              <a:rPr lang="fr-FR" sz="2200" u="sng" dirty="0">
                <a:latin typeface="Times New Roman" pitchFamily="18" charset="0"/>
                <a:cs typeface="Times New Roman" pitchFamily="18" charset="0"/>
              </a:rPr>
              <a:t>et qui peuvent envahir une gélose molle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ont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alors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deuxième spécificité ou phase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En pratique, on consultera le schéma de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Kaufmann-White (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tableau 2)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pour les souches les plus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fréquentes.</a:t>
            </a:r>
          </a:p>
        </p:txBody>
      </p:sp>
    </p:spTree>
    <p:extLst>
      <p:ext uri="{BB962C8B-B14F-4D97-AF65-F5344CB8AC3E}">
        <p14:creationId xmlns:p14="http://schemas.microsoft.com/office/powerpoint/2010/main" val="3487306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-27384"/>
            <a:ext cx="9144000" cy="662473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À l'intérieur du groupe antigénique O que l'on a déterminé, on cherchera quels antigènes H peuvent être présents. À l'aide des sérums H « mélange », on oriente le diagnostic de la phase H. Le tableau suivant indique la composition des sérums mélanges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HM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et des sérums « mélanges intermédiaires » en sérums monovalents.</a:t>
            </a:r>
          </a:p>
          <a:p>
            <a:pPr algn="just">
              <a:lnSpc>
                <a:spcPct val="170000"/>
              </a:lnSpc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Une fois la première phase H déterminée, on peut tenter de chercher la deuxième phase. Elle peut parfois être détectable d'emblée. En cas d'échec, il faudra pratiquer l'inversion de phase.</a:t>
            </a:r>
          </a:p>
          <a:p>
            <a:pPr algn="just">
              <a:lnSpc>
                <a:spcPct val="170000"/>
              </a:lnSpc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À une gélose molle gardée en surfusion (10 ml de gélose nutritive + 20 ml de bouillon nutritif) ou à la gélose de Sven Gard (Diagnostics Pasteur), on ajoutera 1 goutte de sérum pour inversion de phase (sérum SG pour Sven Gard Diagnostics Pasteur) choisi pour contenir les anticorps de la première spécificité déterminée, ou 3 gouttes de sérum monovalent ou sérum mélange intermédiaire correspondant à la première phase détectée.</a:t>
            </a:r>
          </a:p>
          <a:p>
            <a:pPr algn="just">
              <a:lnSpc>
                <a:spcPct val="170000"/>
              </a:lnSpc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On ensemencera cette gélose en touche centrale et on incubera la boîte sans la retourner 24 heures à 37 °C.</a:t>
            </a:r>
          </a:p>
          <a:p>
            <a:pPr algn="just">
              <a:lnSpc>
                <a:spcPct val="170000"/>
              </a:lnSpc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En prenant soin d'éviter d'arracher des particules de gélose, on prélèvera la culture en périphérie de la zone d'envahissement, pour rechercher par agglutination la deuxième phase à l'aide des antisérums compatibles, en s'aidant du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schéma de Kaufmann-White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70000"/>
              </a:lnSpc>
            </a:pP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44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se peut que cette recherche soit infructueuse et il faudra vérifier que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culture en périphérie n'agglutine pas avec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l'antisérum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première phase déterminée, ce qui témoignerait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l'échec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l'inversion de phase. Il faudrait alors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recommencer en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augmentant légèrement la dose de sérum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ajoutée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gélose molle.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batterie minimale d'antisérums dont devrait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disposer tout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laboratoire de bactériologie est indiquée dans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tableaux ci-après.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Cette batterie ne permet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pas d'arriver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 diagnostic exact de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sérovar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mais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constitue bien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souvent une approche relativement satisfaisante.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formulation de la réponse faite au clinicien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dépendra donc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partie des possibilités de chaque laboratoire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43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58" y="44624"/>
            <a:ext cx="5570874" cy="669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490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0"/>
            <a:ext cx="8562975" cy="1227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8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0"/>
            <a:ext cx="859155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74136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Au sein de cette sous-espèce (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), plus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1400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sérovars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sont individualisés. </a:t>
            </a:r>
          </a:p>
          <a:p>
            <a:pPr algn="just">
              <a:lnSpc>
                <a:spcPct val="17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04 de ces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sérovars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correspondent aux salmonelles dites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« majeures »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strictement humaines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B et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C)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responsables des fièvres typhoïdes et paratyphoïdes.</a:t>
            </a:r>
          </a:p>
          <a:p>
            <a:pPr algn="just">
              <a:lnSpc>
                <a:spcPct val="170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autres sont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d'origine animale, pouvant se retrouver dans la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flore digestive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l'homme en portage asymptomatique ou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être responsables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diarrhées bénignes en l'absence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facteurs prédisposant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à l'infection systémique (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immunodépression, etc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.). La plupart de ces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sérovars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mineurs »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sont désignés par des noms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géographiques 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Wien, Dublin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etc.).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Afin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simplifier la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dénomination des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sérovars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de salmonelle, il est usuel de juxtaposer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nom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sérovar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à celui du genre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Nous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dirons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donc </a:t>
            </a: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it-IT" sz="2000" b="1" i="1" dirty="0">
                <a:latin typeface="Times New Roman" pitchFamily="18" charset="0"/>
                <a:cs typeface="Times New Roman" pitchFamily="18" charset="0"/>
              </a:rPr>
              <a:t>Salmonella enterica </a:t>
            </a:r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sérovar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16632"/>
            <a:ext cx="8712968" cy="6624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smtClean="0">
                <a:latin typeface="Times New Roman" pitchFamily="18" charset="0"/>
                <a:cs typeface="Times New Roman" pitchFamily="18" charset="0"/>
              </a:rPr>
              <a:t>Genre, espèce, sous espèce</a:t>
            </a:r>
            <a:r>
              <a:rPr lang="fr-FR" sz="20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fr-FR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toujours en italique</a:t>
            </a:r>
          </a:p>
          <a:p>
            <a:pPr lvl="1"/>
            <a:r>
              <a:rPr lang="fr-FR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 :</a:t>
            </a:r>
            <a:r>
              <a:rPr lang="fr-FR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Salmonella enterica subspecies enterica</a:t>
            </a:r>
            <a:r>
              <a:rPr lang="fr-FR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Monotype Sorts" charset="2"/>
              <a:buNone/>
            </a:pPr>
            <a:r>
              <a:rPr lang="fr-FR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		Salmonella enterica subspecies</a:t>
            </a:r>
            <a:r>
              <a:rPr lang="fr-FR" b="1" i="1" smtClean="0">
                <a:latin typeface="Times New Roman" pitchFamily="18" charset="0"/>
                <a:cs typeface="Times New Roman" pitchFamily="18" charset="0"/>
              </a:rPr>
              <a:t> arizonae</a:t>
            </a:r>
          </a:p>
          <a:p>
            <a:r>
              <a:rPr lang="fr-FR" sz="2000" b="1" smtClean="0">
                <a:latin typeface="Times New Roman" pitchFamily="18" charset="0"/>
                <a:cs typeface="Times New Roman" pitchFamily="18" charset="0"/>
              </a:rPr>
              <a:t>Sérotype :</a:t>
            </a:r>
            <a:endParaRPr lang="fr-FR" b="1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b="1" smtClean="0">
                <a:latin typeface="Times New Roman" pitchFamily="18" charset="0"/>
                <a:cs typeface="Times New Roman" pitchFamily="18" charset="0"/>
              </a:rPr>
              <a:t> Jamais en italique</a:t>
            </a:r>
          </a:p>
          <a:p>
            <a:pPr lvl="1"/>
            <a:r>
              <a:rPr lang="fr-FR" b="1" smtClean="0">
                <a:latin typeface="Times New Roman" pitchFamily="18" charset="0"/>
                <a:cs typeface="Times New Roman" pitchFamily="18" charset="0"/>
              </a:rPr>
              <a:t> Commence par une majuscule</a:t>
            </a:r>
          </a:p>
          <a:p>
            <a:pPr lvl="1"/>
            <a:r>
              <a:rPr lang="fr-FR" b="1" smtClean="0">
                <a:latin typeface="Times New Roman" pitchFamily="18" charset="0"/>
                <a:cs typeface="Times New Roman" pitchFamily="18" charset="0"/>
              </a:rPr>
              <a:t> Ex</a:t>
            </a:r>
            <a:r>
              <a:rPr lang="fr-FR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b="1" i="1" smtClean="0">
                <a:latin typeface="Times New Roman" pitchFamily="18" charset="0"/>
                <a:cs typeface="Times New Roman" pitchFamily="18" charset="0"/>
              </a:rPr>
              <a:t>Salmonella enterica subsp. enterica</a:t>
            </a:r>
            <a:r>
              <a:rPr lang="fr-FR" b="1" smtClean="0">
                <a:latin typeface="Times New Roman" pitchFamily="18" charset="0"/>
                <a:cs typeface="Times New Roman" pitchFamily="18" charset="0"/>
              </a:rPr>
              <a:t> sérotype Typhi </a:t>
            </a:r>
            <a:endParaRPr lang="fr-FR" b="1" i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sz="1800" b="1" i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i="1" smtClean="0">
                <a:latin typeface="Times New Roman" pitchFamily="18" charset="0"/>
                <a:cs typeface="Times New Roman" pitchFamily="18" charset="0"/>
              </a:rPr>
              <a:t>Salmonella enterica subspecies enterica</a:t>
            </a:r>
            <a:r>
              <a:rPr lang="fr-FR" sz="20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fr-FR" b="1" smtClean="0">
                <a:latin typeface="Times New Roman" pitchFamily="18" charset="0"/>
                <a:cs typeface="Times New Roman" pitchFamily="18" charset="0"/>
              </a:rPr>
              <a:t>  seul groupe  isolé chez l ’homme</a:t>
            </a:r>
          </a:p>
          <a:p>
            <a:pPr lvl="2">
              <a:buFont typeface="Helvetica" pitchFamily="1" charset="0"/>
              <a:buNone/>
            </a:pPr>
            <a:r>
              <a:rPr lang="fr-FR" sz="2000" b="1" smtClean="0">
                <a:latin typeface="Times New Roman" pitchFamily="18" charset="0"/>
                <a:cs typeface="Times New Roman" pitchFamily="18" charset="0"/>
              </a:rPr>
              <a:t>=&gt; la sous espèce et l ’espèce ne sont pas mentionnés</a:t>
            </a:r>
          </a:p>
          <a:p>
            <a:pPr lvl="2">
              <a:buFont typeface="Helvetica" pitchFamily="1" charset="0"/>
              <a:buNone/>
            </a:pPr>
            <a:r>
              <a:rPr lang="fr-FR" sz="2000" b="1" smtClean="0">
                <a:latin typeface="Times New Roman" pitchFamily="18" charset="0"/>
                <a:cs typeface="Times New Roman" pitchFamily="18" charset="0"/>
              </a:rPr>
              <a:t>=&gt; seul le sérotype est précisé</a:t>
            </a:r>
          </a:p>
          <a:p>
            <a:pPr lvl="2">
              <a:buFont typeface="Helvetica" pitchFamily="1" charset="0"/>
              <a:buNone/>
            </a:pPr>
            <a:r>
              <a:rPr lang="fr-FR" sz="2000" b="1" smtClean="0">
                <a:latin typeface="Times New Roman" pitchFamily="18" charset="0"/>
                <a:cs typeface="Times New Roman" pitchFamily="18" charset="0"/>
              </a:rPr>
              <a:t>=&gt; nomenclature usuelle : genre + sérotype</a:t>
            </a:r>
          </a:p>
          <a:p>
            <a:pPr lvl="2">
              <a:buFont typeface="Helvetica" pitchFamily="1" charset="0"/>
              <a:buNone/>
            </a:pPr>
            <a:r>
              <a:rPr lang="fr-FR" sz="2000" b="1" smtClean="0">
                <a:latin typeface="Times New Roman" pitchFamily="18" charset="0"/>
                <a:cs typeface="Times New Roman" pitchFamily="18" charset="0"/>
              </a:rPr>
              <a:t>Ex : 	</a:t>
            </a:r>
            <a:r>
              <a:rPr lang="fr-FR" b="1" i="1" smtClean="0"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fr-FR" b="1" smtClean="0">
                <a:latin typeface="Times New Roman" pitchFamily="18" charset="0"/>
                <a:cs typeface="Times New Roman" pitchFamily="18" charset="0"/>
              </a:rPr>
              <a:t>Typhi</a:t>
            </a:r>
          </a:p>
          <a:p>
            <a:pPr lvl="2">
              <a:buFont typeface="Helvetica" pitchFamily="1" charset="0"/>
              <a:buNone/>
            </a:pPr>
            <a:r>
              <a:rPr lang="fr-FR" b="1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fr-FR" b="1" i="1" smtClean="0"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fr-FR" b="1" smtClean="0">
                <a:latin typeface="Times New Roman" pitchFamily="18" charset="0"/>
                <a:cs typeface="Times New Roman" pitchFamily="18" charset="0"/>
              </a:rPr>
              <a:t>Enteritidis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14313"/>
            <a:ext cx="8077200" cy="97472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Sous-espèce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enterica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fr-FR" b="1" dirty="0">
                <a:latin typeface="Times New Roman" pitchFamily="18" charset="0"/>
                <a:cs typeface="Times New Roman" pitchFamily="18" charset="0"/>
              </a:rPr>
            </a:br>
            <a:r>
              <a:rPr lang="fr-FR" b="1" dirty="0">
                <a:latin typeface="Times New Roman" pitchFamily="18" charset="0"/>
                <a:cs typeface="Times New Roman" pitchFamily="18" charset="0"/>
              </a:rPr>
              <a:t> 2 types de salmonelloses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420888"/>
            <a:ext cx="9182100" cy="300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charset="2"/>
              <a:buNone/>
            </a:pPr>
            <a:r>
              <a:rPr lang="en-GB" sz="3400" b="1" smtClean="0">
                <a:latin typeface="Times New Roman" pitchFamily="18" charset="0"/>
                <a:cs typeface="Times New Roman" pitchFamily="18" charset="0"/>
              </a:rPr>
              <a:t> Salmonelloses majeures</a:t>
            </a:r>
          </a:p>
          <a:p>
            <a:pPr algn="ctr"/>
            <a:endParaRPr lang="en-GB" sz="34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4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4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Monotype Sorts" charset="2"/>
              <a:buNone/>
            </a:pPr>
            <a:r>
              <a:rPr lang="en-GB" sz="3400" b="1" smtClean="0">
                <a:latin typeface="Times New Roman" pitchFamily="18" charset="0"/>
                <a:cs typeface="Times New Roman" pitchFamily="18" charset="0"/>
              </a:rPr>
              <a:t> Salmonelloses mineures</a:t>
            </a:r>
            <a:endParaRPr lang="en-GB" sz="3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764705"/>
            <a:ext cx="9036497" cy="56934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charset="2"/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	Affections strictement humaines</a:t>
            </a:r>
          </a:p>
          <a:p>
            <a:pPr algn="ctr">
              <a:buFont typeface="Monotype Sorts" charset="2"/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fréquentes en zone tropicale</a:t>
            </a:r>
          </a:p>
          <a:p>
            <a:pPr lvl="1"/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Sérotypes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lvl="2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: cosmopolite 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 : surtout répandu en Afrique</a:t>
            </a:r>
          </a:p>
          <a:p>
            <a:pPr lvl="2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B : Europe</a:t>
            </a:r>
          </a:p>
          <a:p>
            <a:pPr lvl="2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C :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Extrême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-Orient</a:t>
            </a:r>
          </a:p>
          <a:p>
            <a:pPr lvl="2"/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Transmission :</a:t>
            </a:r>
          </a:p>
          <a:p>
            <a:pPr lvl="2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Directe au contact des malades ou des porteurs</a:t>
            </a:r>
          </a:p>
          <a:p>
            <a:pPr lvl="2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Indirecte par ingestion d’eau ou d’aliments souillés par les selles de sujets infectés (malades, convalescents ou porteurs chroniques)</a:t>
            </a:r>
          </a:p>
          <a:p>
            <a:pPr lvl="2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Très peu de salmonelles suffisent pour =&gt; la maladie</a:t>
            </a:r>
          </a:p>
          <a:p>
            <a:pPr lvl="2"/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92375" y="44624"/>
            <a:ext cx="4568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latin typeface="Times New Roman" pitchFamily="18" charset="0"/>
                <a:cs typeface="Times New Roman" pitchFamily="18" charset="0"/>
              </a:rPr>
              <a:t>Salmonelloses majeures</a:t>
            </a:r>
          </a:p>
        </p:txBody>
      </p:sp>
    </p:spTree>
    <p:extLst>
      <p:ext uri="{BB962C8B-B14F-4D97-AF65-F5344CB8AC3E}">
        <p14:creationId xmlns:p14="http://schemas.microsoft.com/office/powerpoint/2010/main" val="3022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43408"/>
            <a:ext cx="9144000" cy="661459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Pouvoir pathogène et habitat</a:t>
            </a:r>
          </a:p>
          <a:p>
            <a:pPr algn="just">
              <a:lnSpc>
                <a:spcPct val="170000"/>
              </a:lnSpc>
            </a:pP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Du point de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vue médical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, il convient de distinguer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deux grands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groupes à l'intérieur du genre </a:t>
            </a:r>
            <a:r>
              <a:rPr lang="fr-FR" sz="1900" i="1" dirty="0"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les salmonelles majeures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, agents de fièvres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typhoïdes et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paratyphoïdes – </a:t>
            </a:r>
            <a:endParaRPr lang="fr-FR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9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900" b="1" dirty="0" err="1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fr-F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9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900" b="1" dirty="0" err="1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dirty="0">
                <a:latin typeface="Times New Roman" pitchFamily="18" charset="0"/>
                <a:cs typeface="Times New Roman" pitchFamily="18" charset="0"/>
              </a:rPr>
              <a:t>A, </a:t>
            </a:r>
            <a:endParaRPr lang="fr-FR" sz="1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900" b="1" dirty="0" err="1" smtClean="0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900" b="1" dirty="0" err="1">
                <a:latin typeface="Times New Roman" pitchFamily="18" charset="0"/>
                <a:cs typeface="Times New Roman" pitchFamily="18" charset="0"/>
              </a:rPr>
              <a:t>Paratyphi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9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Ces </a:t>
            </a:r>
            <a:r>
              <a:rPr lang="fr-FR" sz="1900" dirty="0" err="1">
                <a:latin typeface="Times New Roman" pitchFamily="18" charset="0"/>
                <a:cs typeface="Times New Roman" pitchFamily="18" charset="0"/>
              </a:rPr>
              <a:t>sérovars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 sont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responsables de </a:t>
            </a:r>
            <a:r>
              <a:rPr lang="fr-FR" sz="1900" b="1" u="sng" dirty="0">
                <a:latin typeface="Times New Roman" pitchFamily="18" charset="0"/>
                <a:cs typeface="Times New Roman" pitchFamily="18" charset="0"/>
              </a:rPr>
              <a:t>septicémies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 à point de départ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lymphatique par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envahissement des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ganglions mésentériques. </a:t>
            </a:r>
            <a:endParaRPr lang="fr-F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Le diagnostic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repose à la fois sur l'isolement du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germe dans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les prélèvements de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selles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et les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 hémocultures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1900" dirty="0">
                <a:latin typeface="Times New Roman" pitchFamily="18" charset="0"/>
                <a:cs typeface="Times New Roman" pitchFamily="18" charset="0"/>
              </a:rPr>
              <a:t>sur le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sérodiagnostic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de Widal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et Felix </a:t>
            </a:r>
            <a:r>
              <a:rPr lang="fr-FR" sz="19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116632"/>
            <a:ext cx="8784976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200000"/>
              </a:lnSpc>
            </a:pPr>
            <a:r>
              <a:rPr lang="fr-FR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Physiopathologie</a:t>
            </a:r>
          </a:p>
          <a:p>
            <a:pPr lvl="2">
              <a:lnSpc>
                <a:spcPct val="200000"/>
              </a:lnSpc>
            </a:pPr>
            <a:r>
              <a:rPr lang="fr-FR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Passage à travers la barrière intestinale</a:t>
            </a:r>
          </a:p>
          <a:p>
            <a:pPr lvl="2">
              <a:lnSpc>
                <a:spcPct val="200000"/>
              </a:lnSpc>
            </a:pPr>
            <a:r>
              <a:rPr lang="fr-FR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Colonisation des ganglions lymphatiques intestinaux</a:t>
            </a:r>
          </a:p>
          <a:p>
            <a:pPr lvl="2"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Passage dans le sang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septicémie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Possibilité de multiplication dans différents organes : </a:t>
            </a:r>
          </a:p>
          <a:p>
            <a:pPr lvl="2">
              <a:lnSpc>
                <a:spcPct val="200000"/>
              </a:lnSpc>
              <a:buFont typeface="Helvetica" pitchFamily="1" charset="0"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foie, vésicule biliaire</a:t>
            </a:r>
          </a:p>
          <a:p>
            <a:pPr lvl="2"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Passage dans le colon =&gt;  germes retrouvés dans les selles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2671</Words>
  <Application>Microsoft Office PowerPoint</Application>
  <PresentationFormat>Affichage à l'écran (4:3)</PresentationFormat>
  <Paragraphs>224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Salmonella</vt:lpstr>
      <vt:lpstr>Présentation PowerPoint</vt:lpstr>
      <vt:lpstr>Présentation PowerPoint</vt:lpstr>
      <vt:lpstr>Présentation PowerPoint</vt:lpstr>
      <vt:lpstr>Présentation PowerPoint</vt:lpstr>
      <vt:lpstr>Sous-espèce enterica :  2 types de salmonelloses</vt:lpstr>
      <vt:lpstr>Présentation PowerPoint</vt:lpstr>
      <vt:lpstr>Présentation PowerPoint</vt:lpstr>
      <vt:lpstr>Présentation PowerPoint</vt:lpstr>
      <vt:lpstr>Présentation PowerPoint</vt:lpstr>
      <vt:lpstr>Salmonelloses mineures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Caractères d'identification : API 20 E</vt:lpstr>
      <vt:lpstr>Présentation PowerPoint</vt:lpstr>
      <vt:lpstr>Présentation PowerPoint</vt:lpstr>
      <vt:lpstr>Présentation PowerPoint</vt:lpstr>
      <vt:lpstr>Diagnostic indirect des salmonelloses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Salmonella</dc:title>
  <dc:creator>acer</dc:creator>
  <cp:lastModifiedBy>acer</cp:lastModifiedBy>
  <cp:revision>97</cp:revision>
  <dcterms:created xsi:type="dcterms:W3CDTF">2016-10-18T02:52:24Z</dcterms:created>
  <dcterms:modified xsi:type="dcterms:W3CDTF">2020-01-05T08:27:07Z</dcterms:modified>
</cp:coreProperties>
</file>