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3/10/2026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338252" y="1871131"/>
            <a:ext cx="7537268" cy="1515533"/>
          </a:xfrm>
        </p:spPr>
        <p:txBody>
          <a:bodyPr/>
          <a:lstStyle/>
          <a:p>
            <a:r>
              <a:rPr lang="fr-FR" sz="3600" b="1" dirty="0" smtClean="0">
                <a:solidFill>
                  <a:srgbClr val="C00000"/>
                </a:solidFill>
              </a:rPr>
              <a:t>La recherche Documentaire dans les différents domaines scientifiques </a:t>
            </a:r>
            <a:endParaRPr lang="fr-FR" sz="3600" b="1" dirty="0">
              <a:solidFill>
                <a:srgbClr val="C00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fr-FR" dirty="0" smtClean="0"/>
          </a:p>
          <a:p>
            <a:endParaRPr lang="fr-FR" dirty="0"/>
          </a:p>
          <a:p>
            <a:pPr algn="r"/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fr-FR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Cours : </a:t>
            </a:r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endParaRPr 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169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 smtClean="0">
                <a:solidFill>
                  <a:srgbClr val="C00000"/>
                </a:solidFill>
              </a:rPr>
              <a:t>3-Sciences </a:t>
            </a:r>
            <a:r>
              <a:rPr lang="fr-FR" sz="4000" b="1" dirty="0">
                <a:solidFill>
                  <a:srgbClr val="C00000"/>
                </a:solidFill>
              </a:rPr>
              <a:t>Médicales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sciences médicales regroupent les disciplines qui étudient </a:t>
            </a:r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santé humaine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 maladies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leur </a:t>
            </a:r>
            <a:r>
              <a:rPr lang="fr-F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prévention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leur </a:t>
            </a:r>
            <a:r>
              <a:rPr lang="fr-F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diagnostic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leur </a:t>
            </a:r>
            <a:r>
              <a:rPr lang="fr-F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traitement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4306" y="-43149029"/>
            <a:ext cx="3404284" cy="3176686"/>
          </a:xfrm>
          <a:prstGeom prst="rect">
            <a:avLst/>
          </a:prstGeom>
        </p:spPr>
      </p:pic>
      <p:pic>
        <p:nvPicPr>
          <p:cNvPr id="5124" name="Picture 4" descr="BTS Biologie Médicale ou Licence Sciences de la Vie : que chois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05349" cy="270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013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Sciences médicales : disciplines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Médecine </a:t>
            </a:r>
            <a:r>
              <a:rPr lang="fr-FR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générale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prise en charge globale du patient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fr-FR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Pharmacie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étude des médicaments et de leur usage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fr-FR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Médecine </a:t>
            </a:r>
            <a:r>
              <a:rPr lang="fr-FR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dentaire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santé bucco-dentaire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fr-FR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Sciences </a:t>
            </a:r>
            <a:r>
              <a:rPr lang="fr-FR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infirmières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soins et accompagnement des patients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fr-FR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Santé </a:t>
            </a:r>
            <a:r>
              <a:rPr lang="fr-FR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publique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prévention et politiques de santé.</a:t>
            </a:r>
          </a:p>
        </p:txBody>
      </p:sp>
    </p:spTree>
    <p:extLst>
      <p:ext uri="{BB962C8B-B14F-4D97-AF65-F5344CB8AC3E}">
        <p14:creationId xmlns:p14="http://schemas.microsoft.com/office/powerpoint/2010/main" val="3041794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800" b="1" dirty="0">
                <a:solidFill>
                  <a:srgbClr val="C00000"/>
                </a:solidFill>
              </a:rPr>
              <a:t>Sciences médicales : bases de données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PubMed</a:t>
            </a:r>
            <a:r>
              <a:rPr lang="fr-FR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référence majeure en sciences médicales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fr-FR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Cochrane </a:t>
            </a:r>
            <a:r>
              <a:rPr lang="fr-FR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Library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revues systématiques médicales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fr-FR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ClinicalKey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ressources cliniques et médicales.</a:t>
            </a:r>
          </a:p>
        </p:txBody>
      </p:sp>
    </p:spTree>
    <p:extLst>
      <p:ext uri="{BB962C8B-B14F-4D97-AF65-F5344CB8AC3E}">
        <p14:creationId xmlns:p14="http://schemas.microsoft.com/office/powerpoint/2010/main" val="3899162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800" b="1" dirty="0" smtClean="0">
                <a:solidFill>
                  <a:srgbClr val="C00000"/>
                </a:solidFill>
              </a:rPr>
              <a:t>4-Sciences </a:t>
            </a:r>
            <a:r>
              <a:rPr lang="fr-FR" sz="3800" b="1" dirty="0">
                <a:solidFill>
                  <a:srgbClr val="C00000"/>
                </a:solidFill>
              </a:rPr>
              <a:t>Économiques et Gestion – Comptabilité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pPr marL="0" indent="0" algn="ctr">
              <a:buNone/>
            </a:pPr>
            <a:endParaRPr lang="fr-FR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 regroupe les disciplines qui analysent les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mécanismes économiques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gestion des organisations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finance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la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comptabilité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344" y="4582961"/>
            <a:ext cx="3209656" cy="227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95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Sciences économiques et gestion : disciplines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sz="800" dirty="0" smtClean="0"/>
          </a:p>
          <a:p>
            <a:r>
              <a:rPr lang="fr-FR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Économie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analyse des phénomènes économiques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fr-FR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Gestion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organisation et management des entreprises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fr-FR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Finance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gestion des ressources financières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fr-FR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Comptabilité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enregistrement et analyse financière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fr-FR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Marketing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étude des marchés et des comportements des consommateurs.</a:t>
            </a:r>
          </a:p>
        </p:txBody>
      </p:sp>
    </p:spTree>
    <p:extLst>
      <p:ext uri="{BB962C8B-B14F-4D97-AF65-F5344CB8AC3E}">
        <p14:creationId xmlns:p14="http://schemas.microsoft.com/office/powerpoint/2010/main" val="689685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Sciences économiques et gestion : sources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fr-FR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EconLit</a:t>
            </a:r>
            <a:r>
              <a:rPr lang="fr-FR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référence en économie.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Cairn.info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revues en économie et gestion.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ScienceDirect</a:t>
            </a:r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articles économiques et managériaux.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7398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800" b="1" dirty="0" smtClean="0">
                <a:solidFill>
                  <a:srgbClr val="C00000"/>
                </a:solidFill>
              </a:rPr>
              <a:t>5.Sciences </a:t>
            </a:r>
            <a:r>
              <a:rPr lang="fr-FR" sz="3800" b="1" dirty="0">
                <a:solidFill>
                  <a:srgbClr val="C00000"/>
                </a:solidFill>
              </a:rPr>
              <a:t>Humaines et Sociales (SHS)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pPr marL="0" indent="0" algn="ctr">
              <a:buNone/>
            </a:pPr>
            <a:endParaRPr lang="fr-FR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sciences humaines et sociales étudient les </a:t>
            </a:r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sociétés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les </a:t>
            </a:r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comportements humains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les </a:t>
            </a:r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institutions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les </a:t>
            </a:r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cultures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les </a:t>
            </a:r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relations sociales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dans leurs dimensions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historiques, psychologiques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contemporaines.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8540" y="4480562"/>
            <a:ext cx="2643460" cy="237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95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C00000"/>
                </a:solidFill>
              </a:rPr>
              <a:t>SHS : disciplines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Sociologie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étude des faits sociaux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fr-FR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Psychologie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étude des comportements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individuels et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processus mentaux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fr-FR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Anthropologie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étude des cultures et sociétés humaines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fr-FR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Histoire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analyse des sociétés dans le temps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fr-FR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Sciences </a:t>
            </a:r>
            <a:r>
              <a:rPr lang="fr-FR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l’éducation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étude des pratiques éducatives.</a:t>
            </a:r>
          </a:p>
        </p:txBody>
      </p:sp>
    </p:spTree>
    <p:extLst>
      <p:ext uri="{BB962C8B-B14F-4D97-AF65-F5344CB8AC3E}">
        <p14:creationId xmlns:p14="http://schemas.microsoft.com/office/powerpoint/2010/main" val="735737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SHS : sources principales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Cairn.info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revues en SHS.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Persée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archives scientifiques.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 </a:t>
            </a:r>
            <a:r>
              <a:rPr lang="fr-FR" sz="2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Scholar</a:t>
            </a:r>
            <a:r>
              <a:rPr lang="fr-FR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recherche transdisciplinaire.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187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C00000"/>
                </a:solidFill>
              </a:rPr>
              <a:t>Conclusion 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 algn="ctr">
              <a:buNone/>
            </a:pPr>
            <a:r>
              <a:rPr lang="fr-F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recherche documentaire varie selon les domaines scientifiques, mais repose </a:t>
            </a:r>
            <a:r>
              <a:rPr lang="fr-F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surtout 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 une démarche rigoureuse de sélection, d’analyse et de citation des sources. Maîtriser les outils documentaires propres à chaque discipline permet de produire des travaux académiques 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fiables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pertinents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scientifiquement valides.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8104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C00000"/>
                </a:solidFill>
              </a:rPr>
              <a:t>Objectifs du cours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la fin de ce cours, l’étudiant sera capable de 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Comprendre les spécificités de la recherche documentaire selon les domaines scientifiques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Identifier les principales disciplines de chaque champ scientifique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Connaître les sources et bases de données adaptées à chaque domaine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Adopter une démarche efficace de recherche de l’information scientifique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117565"/>
            <a:ext cx="3317966" cy="212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77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2" y="982133"/>
            <a:ext cx="9601196" cy="489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72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C00000"/>
                </a:solidFill>
              </a:rPr>
              <a:t>Introduction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95401" y="2873828"/>
            <a:ext cx="9601196" cy="2651761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fr-FR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fr-FR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recherche documentaire constitue une étape essentielle de toute démarche scientifique. Elle permet d’</a:t>
            </a:r>
            <a:r>
              <a:rPr lang="fr-FR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identifier</a:t>
            </a:r>
            <a:r>
              <a:rPr lang="fr-FR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d’</a:t>
            </a:r>
            <a:r>
              <a:rPr lang="fr-FR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analyser</a:t>
            </a:r>
            <a:r>
              <a:rPr lang="fr-FR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d’</a:t>
            </a:r>
            <a:r>
              <a:rPr lang="fr-FR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exploiter</a:t>
            </a:r>
            <a:r>
              <a:rPr lang="fr-FR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des sources fiables afin de construire un travail académique rigoureux. </a:t>
            </a:r>
            <a:endParaRPr lang="fr-FR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Selon </a:t>
            </a:r>
            <a:r>
              <a:rPr lang="fr-FR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 domaines scientifiques, les types de documents, les disciplines et les bases de données diffèrent, ce qui nécessite une adaptation des stratégies de recherche.</a:t>
            </a:r>
          </a:p>
        </p:txBody>
      </p:sp>
    </p:spTree>
    <p:extLst>
      <p:ext uri="{BB962C8B-B14F-4D97-AF65-F5344CB8AC3E}">
        <p14:creationId xmlns:p14="http://schemas.microsoft.com/office/powerpoint/2010/main" val="324656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C00000"/>
                </a:solidFill>
              </a:rPr>
              <a:t>1-Sciences </a:t>
            </a:r>
            <a:r>
              <a:rPr lang="fr-FR" sz="3600" b="1" dirty="0">
                <a:solidFill>
                  <a:srgbClr val="C00000"/>
                </a:solidFill>
              </a:rPr>
              <a:t>et Technologies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sciences et technologies regroupent l’ensemble des disciplines qui étudient, conçoivent et appliquent des solutions techniques et technologiques visant à répondre aux besoins </a:t>
            </a:r>
            <a:r>
              <a:rPr lang="fr-FR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industriels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numériques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fr-FR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scientifiques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la société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fr-F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445"/>
            <a:ext cx="2532016" cy="198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38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Sciences et Technologies : disciplines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95402" y="2844315"/>
            <a:ext cx="9601196" cy="28510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Informatique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étude des systèmes informatiques, des algorithmes et des logiciels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fr-FR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Génie </a:t>
            </a:r>
            <a:r>
              <a:rPr lang="fr-FR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civil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conception et réalisation des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infrastructures.</a:t>
            </a:r>
          </a:p>
          <a:p>
            <a:pPr marL="0" indent="0">
              <a:buNone/>
            </a:pPr>
            <a:r>
              <a:rPr lang="fr-FR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Génie </a:t>
            </a:r>
            <a:r>
              <a:rPr lang="fr-FR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électrique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étude des systèmes électriques et énergétiques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fr-FR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Génie </a:t>
            </a:r>
            <a:r>
              <a:rPr lang="fr-FR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mécanique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conception et analyse des systèmes mécaniques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fr-FR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Télécommunications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transmission et traitement de l’information.</a:t>
            </a:r>
          </a:p>
        </p:txBody>
      </p:sp>
    </p:spTree>
    <p:extLst>
      <p:ext uri="{BB962C8B-B14F-4D97-AF65-F5344CB8AC3E}">
        <p14:creationId xmlns:p14="http://schemas.microsoft.com/office/powerpoint/2010/main" val="2418453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107925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>
                <a:solidFill>
                  <a:srgbClr val="C00000"/>
                </a:solidFill>
              </a:rPr>
              <a:t>Principales bases </a:t>
            </a:r>
            <a:r>
              <a:rPr lang="fr-FR" b="1" dirty="0">
                <a:solidFill>
                  <a:srgbClr val="C00000"/>
                </a:solidFill>
              </a:rPr>
              <a:t>de données</a:t>
            </a:r>
            <a:br>
              <a:rPr lang="fr-FR" b="1" dirty="0">
                <a:solidFill>
                  <a:srgbClr val="C00000"/>
                </a:solidFill>
              </a:rPr>
            </a:b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IEEE </a:t>
            </a:r>
            <a:r>
              <a:rPr lang="fr-F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Xplore</a:t>
            </a:r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littérature en ingénierie, informatique et électronique</a:t>
            </a:r>
            <a:r>
              <a:rPr lang="fr-F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fr-FR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ScienceDirect</a:t>
            </a:r>
            <a:r>
              <a:rPr lang="fr-F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revues et ouvrages scientifiques techniques</a:t>
            </a:r>
            <a:r>
              <a:rPr lang="fr-F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fr-FR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SpringerLink</a:t>
            </a:r>
            <a:r>
              <a:rPr lang="fr-F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ressources en sciences appliquées et technologies.</a:t>
            </a:r>
          </a:p>
        </p:txBody>
      </p:sp>
    </p:spTree>
    <p:extLst>
      <p:ext uri="{BB962C8B-B14F-4D97-AF65-F5344CB8AC3E}">
        <p14:creationId xmlns:p14="http://schemas.microsoft.com/office/powerpoint/2010/main" val="3759851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2-Sciences </a:t>
            </a:r>
            <a:r>
              <a:rPr lang="fr-FR" b="1" dirty="0">
                <a:solidFill>
                  <a:srgbClr val="C00000"/>
                </a:solidFill>
              </a:rPr>
              <a:t>de la Nature et de la Vie (SNV)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  <a:p>
            <a:pPr marL="0" indent="0" algn="ctr">
              <a:buNone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sciences de la nature et de la vie étudient les êtres vivants, leur fonctionnement, leur évolution et leurs interactions avec l’environnement naturel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3662" y="-66042"/>
            <a:ext cx="2492828" cy="235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03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800" b="1" dirty="0" smtClean="0">
                <a:solidFill>
                  <a:srgbClr val="C00000"/>
                </a:solidFill>
              </a:rPr>
              <a:t>Ses différentes disciplines</a:t>
            </a:r>
            <a:endParaRPr lang="fr-FR" sz="3800" b="1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95401" y="2939142"/>
            <a:ext cx="9601196" cy="29367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Biologie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étude des organismes vivants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fr-FR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Écologie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relations entre les êtres vivants et leur environnement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fr-FR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Biochimie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étude des réactions chimiques du vivant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fr-FR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Génétique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transmission et expression des caractères héréditaires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fr-FR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Microbiologie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étude des micro-organismes.</a:t>
            </a:r>
          </a:p>
        </p:txBody>
      </p:sp>
    </p:spTree>
    <p:extLst>
      <p:ext uri="{BB962C8B-B14F-4D97-AF65-F5344CB8AC3E}">
        <p14:creationId xmlns:p14="http://schemas.microsoft.com/office/powerpoint/2010/main" val="4049996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800" b="1" dirty="0" smtClean="0">
                <a:solidFill>
                  <a:srgbClr val="C00000"/>
                </a:solidFill>
              </a:rPr>
              <a:t>Ses sources </a:t>
            </a:r>
            <a:r>
              <a:rPr lang="fr-FR" sz="3800" b="1" dirty="0">
                <a:solidFill>
                  <a:srgbClr val="C00000"/>
                </a:solidFill>
              </a:rPr>
              <a:t>principales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PubMed</a:t>
            </a:r>
            <a:r>
              <a:rPr lang="fr-FR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articles scientifiques en biologie et sciences du vivant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fr-FR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ScienceDirect</a:t>
            </a:r>
            <a:r>
              <a:rPr lang="fr-FR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revues en sciences biologiques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fr-FR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SpringerLink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ouvrages et articles spécialisés.</a:t>
            </a:r>
          </a:p>
        </p:txBody>
      </p:sp>
    </p:spTree>
    <p:extLst>
      <p:ext uri="{BB962C8B-B14F-4D97-AF65-F5344CB8AC3E}">
        <p14:creationId xmlns:p14="http://schemas.microsoft.com/office/powerpoint/2010/main" val="39402642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que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186</TotalTime>
  <Words>713</Words>
  <Application>Microsoft Office PowerPoint</Application>
  <PresentationFormat>Grand écran</PresentationFormat>
  <Paragraphs>93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4" baseType="lpstr">
      <vt:lpstr>Arial</vt:lpstr>
      <vt:lpstr>Garamond</vt:lpstr>
      <vt:lpstr>Times New Roman</vt:lpstr>
      <vt:lpstr>Organique</vt:lpstr>
      <vt:lpstr>La recherche Documentaire dans les différents domaines scientifiques </vt:lpstr>
      <vt:lpstr>Objectifs du cours</vt:lpstr>
      <vt:lpstr>Introduction</vt:lpstr>
      <vt:lpstr>1-Sciences et Technologies</vt:lpstr>
      <vt:lpstr>Sciences et Technologies : disciplines</vt:lpstr>
      <vt:lpstr> Principales bases de données </vt:lpstr>
      <vt:lpstr>2-Sciences de la Nature et de la Vie (SNV)</vt:lpstr>
      <vt:lpstr>Ses différentes disciplines</vt:lpstr>
      <vt:lpstr>Ses sources principales</vt:lpstr>
      <vt:lpstr>3-Sciences Médicales</vt:lpstr>
      <vt:lpstr>Sciences médicales : disciplines</vt:lpstr>
      <vt:lpstr>Sciences médicales : bases de données</vt:lpstr>
      <vt:lpstr>4-Sciences Économiques et Gestion – Comptabilité</vt:lpstr>
      <vt:lpstr>Sciences économiques et gestion : disciplines</vt:lpstr>
      <vt:lpstr>Sciences économiques et gestion : sources</vt:lpstr>
      <vt:lpstr>5.Sciences Humaines et Sociales (SHS)</vt:lpstr>
      <vt:lpstr>SHS : disciplines</vt:lpstr>
      <vt:lpstr>SHS : sources principales</vt:lpstr>
      <vt:lpstr>Conclusion 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recherche Documentaire dans les différents domaines scientifiques</dc:title>
  <dc:creator>ATLAS PC</dc:creator>
  <cp:lastModifiedBy>ATLAS PC</cp:lastModifiedBy>
  <cp:revision>20</cp:revision>
  <dcterms:created xsi:type="dcterms:W3CDTF">2026-02-21T19:49:43Z</dcterms:created>
  <dcterms:modified xsi:type="dcterms:W3CDTF">2026-03-10T20:47:45Z</dcterms:modified>
</cp:coreProperties>
</file>