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1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8" name="Google Shape;63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15.png"/><Relationship Id="rId5" Type="http://schemas.openxmlformats.org/officeDocument/2006/relationships/image" Target="../media/image5.png"/><Relationship Id="rId6" Type="http://schemas.openxmlformats.org/officeDocument/2006/relationships/image" Target="../media/image11.png"/><Relationship Id="rId7" Type="http://schemas.openxmlformats.org/officeDocument/2006/relationships/image" Target="../media/image36.png"/><Relationship Id="rId8" Type="http://schemas.openxmlformats.org/officeDocument/2006/relationships/image" Target="../media/image12.png"/></Relationships>
</file>

<file path=ppt/slides/_rels/slide10.xml.rels><?xml version="1.0" encoding="UTF-8" standalone="yes"?><Relationships xmlns="http://schemas.openxmlformats.org/package/2006/relationships"><Relationship Id="rId11" Type="http://schemas.openxmlformats.org/officeDocument/2006/relationships/image" Target="../media/image88.png"/><Relationship Id="rId10" Type="http://schemas.openxmlformats.org/officeDocument/2006/relationships/image" Target="../media/image90.png"/><Relationship Id="rId13" Type="http://schemas.openxmlformats.org/officeDocument/2006/relationships/image" Target="../media/image2.png"/><Relationship Id="rId12" Type="http://schemas.openxmlformats.org/officeDocument/2006/relationships/image" Target="../media/image9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5.png"/><Relationship Id="rId4" Type="http://schemas.openxmlformats.org/officeDocument/2006/relationships/image" Target="../media/image42.png"/><Relationship Id="rId9" Type="http://schemas.openxmlformats.org/officeDocument/2006/relationships/image" Target="../media/image84.png"/><Relationship Id="rId15" Type="http://schemas.openxmlformats.org/officeDocument/2006/relationships/image" Target="../media/image86.png"/><Relationship Id="rId14" Type="http://schemas.openxmlformats.org/officeDocument/2006/relationships/image" Target="../media/image93.png"/><Relationship Id="rId16" Type="http://schemas.openxmlformats.org/officeDocument/2006/relationships/image" Target="../media/image85.png"/><Relationship Id="rId5" Type="http://schemas.openxmlformats.org/officeDocument/2006/relationships/image" Target="../media/image20.png"/><Relationship Id="rId6" Type="http://schemas.openxmlformats.org/officeDocument/2006/relationships/image" Target="../media/image8.png"/><Relationship Id="rId7" Type="http://schemas.openxmlformats.org/officeDocument/2006/relationships/image" Target="../media/image79.png"/><Relationship Id="rId8" Type="http://schemas.openxmlformats.org/officeDocument/2006/relationships/image" Target="../media/image76.png"/></Relationships>
</file>

<file path=ppt/slides/_rels/slide1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04.png"/><Relationship Id="rId10" Type="http://schemas.openxmlformats.org/officeDocument/2006/relationships/image" Target="../media/image97.png"/><Relationship Id="rId13" Type="http://schemas.openxmlformats.org/officeDocument/2006/relationships/image" Target="../media/image106.png"/><Relationship Id="rId12" Type="http://schemas.openxmlformats.org/officeDocument/2006/relationships/image" Target="../media/image10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3.jpg"/><Relationship Id="rId4" Type="http://schemas.openxmlformats.org/officeDocument/2006/relationships/image" Target="../media/image99.png"/><Relationship Id="rId9" Type="http://schemas.openxmlformats.org/officeDocument/2006/relationships/image" Target="../media/image101.png"/><Relationship Id="rId14" Type="http://schemas.openxmlformats.org/officeDocument/2006/relationships/image" Target="../media/image98.png"/><Relationship Id="rId5" Type="http://schemas.openxmlformats.org/officeDocument/2006/relationships/image" Target="../media/image15.png"/><Relationship Id="rId6" Type="http://schemas.openxmlformats.org/officeDocument/2006/relationships/image" Target="../media/image87.png"/><Relationship Id="rId7" Type="http://schemas.openxmlformats.org/officeDocument/2006/relationships/image" Target="../media/image95.png"/><Relationship Id="rId8" Type="http://schemas.openxmlformats.org/officeDocument/2006/relationships/image" Target="../media/image9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Relationship Id="rId4" Type="http://schemas.openxmlformats.org/officeDocument/2006/relationships/image" Target="../media/image2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2.png"/><Relationship Id="rId4" Type="http://schemas.openxmlformats.org/officeDocument/2006/relationships/image" Target="../media/image7.png"/><Relationship Id="rId11" Type="http://schemas.openxmlformats.org/officeDocument/2006/relationships/image" Target="../media/image41.png"/><Relationship Id="rId10" Type="http://schemas.openxmlformats.org/officeDocument/2006/relationships/image" Target="../media/image6.png"/><Relationship Id="rId12" Type="http://schemas.openxmlformats.org/officeDocument/2006/relationships/image" Target="../media/image29.png"/><Relationship Id="rId9" Type="http://schemas.openxmlformats.org/officeDocument/2006/relationships/image" Target="../media/image35.png"/><Relationship Id="rId5" Type="http://schemas.openxmlformats.org/officeDocument/2006/relationships/image" Target="../media/image8.png"/><Relationship Id="rId6" Type="http://schemas.openxmlformats.org/officeDocument/2006/relationships/image" Target="../media/image2.png"/><Relationship Id="rId7" Type="http://schemas.openxmlformats.org/officeDocument/2006/relationships/image" Target="../media/image4.png"/><Relationship Id="rId8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image" Target="../media/image17.png"/><Relationship Id="rId10" Type="http://schemas.openxmlformats.org/officeDocument/2006/relationships/image" Target="../media/image26.png"/><Relationship Id="rId13" Type="http://schemas.openxmlformats.org/officeDocument/2006/relationships/image" Target="../media/image21.png"/><Relationship Id="rId1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2.png"/><Relationship Id="rId4" Type="http://schemas.openxmlformats.org/officeDocument/2006/relationships/image" Target="../media/image3.png"/><Relationship Id="rId9" Type="http://schemas.openxmlformats.org/officeDocument/2006/relationships/image" Target="../media/image18.png"/><Relationship Id="rId15" Type="http://schemas.openxmlformats.org/officeDocument/2006/relationships/image" Target="../media/image20.png"/><Relationship Id="rId14" Type="http://schemas.openxmlformats.org/officeDocument/2006/relationships/image" Target="../media/image38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9.png"/><Relationship Id="rId8" Type="http://schemas.openxmlformats.org/officeDocument/2006/relationships/image" Target="../media/image1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8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32.png"/><Relationship Id="rId7" Type="http://schemas.openxmlformats.org/officeDocument/2006/relationships/image" Target="../media/image4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9.png"/><Relationship Id="rId4" Type="http://schemas.openxmlformats.org/officeDocument/2006/relationships/image" Target="../media/image6.png"/><Relationship Id="rId9" Type="http://schemas.openxmlformats.org/officeDocument/2006/relationships/image" Target="../media/image37.png"/><Relationship Id="rId5" Type="http://schemas.openxmlformats.org/officeDocument/2006/relationships/image" Target="../media/image33.png"/><Relationship Id="rId6" Type="http://schemas.openxmlformats.org/officeDocument/2006/relationships/image" Target="../media/image34.png"/><Relationship Id="rId7" Type="http://schemas.openxmlformats.org/officeDocument/2006/relationships/image" Target="../media/image31.png"/><Relationship Id="rId8" Type="http://schemas.openxmlformats.org/officeDocument/2006/relationships/image" Target="../media/image45.png"/></Relationships>
</file>

<file path=ppt/slides/_rels/slide7.xml.rels><?xml version="1.0" encoding="UTF-8" standalone="yes"?><Relationships xmlns="http://schemas.openxmlformats.org/package/2006/relationships"><Relationship Id="rId10" Type="http://schemas.openxmlformats.org/officeDocument/2006/relationships/image" Target="../media/image4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3.png"/><Relationship Id="rId4" Type="http://schemas.openxmlformats.org/officeDocument/2006/relationships/image" Target="../media/image46.png"/><Relationship Id="rId9" Type="http://schemas.openxmlformats.org/officeDocument/2006/relationships/image" Target="../media/image65.png"/><Relationship Id="rId5" Type="http://schemas.openxmlformats.org/officeDocument/2006/relationships/image" Target="../media/image61.png"/><Relationship Id="rId6" Type="http://schemas.openxmlformats.org/officeDocument/2006/relationships/image" Target="../media/image57.png"/><Relationship Id="rId7" Type="http://schemas.openxmlformats.org/officeDocument/2006/relationships/image" Target="../media/image45.png"/><Relationship Id="rId8" Type="http://schemas.openxmlformats.org/officeDocument/2006/relationships/image" Target="../media/image59.png"/></Relationships>
</file>

<file path=ppt/slides/_rels/slide8.xml.rels><?xml version="1.0" encoding="UTF-8" standalone="yes"?><Relationships xmlns="http://schemas.openxmlformats.org/package/2006/relationships"><Relationship Id="rId20" Type="http://schemas.openxmlformats.org/officeDocument/2006/relationships/image" Target="../media/image68.png"/><Relationship Id="rId11" Type="http://schemas.openxmlformats.org/officeDocument/2006/relationships/image" Target="../media/image29.png"/><Relationship Id="rId10" Type="http://schemas.openxmlformats.org/officeDocument/2006/relationships/image" Target="../media/image56.png"/><Relationship Id="rId21" Type="http://schemas.openxmlformats.org/officeDocument/2006/relationships/image" Target="../media/image71.png"/><Relationship Id="rId13" Type="http://schemas.openxmlformats.org/officeDocument/2006/relationships/image" Target="../media/image67.png"/><Relationship Id="rId12" Type="http://schemas.openxmlformats.org/officeDocument/2006/relationships/image" Target="../media/image7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3.png"/><Relationship Id="rId4" Type="http://schemas.openxmlformats.org/officeDocument/2006/relationships/image" Target="../media/image74.png"/><Relationship Id="rId9" Type="http://schemas.openxmlformats.org/officeDocument/2006/relationships/image" Target="../media/image78.png"/><Relationship Id="rId15" Type="http://schemas.openxmlformats.org/officeDocument/2006/relationships/image" Target="../media/image89.png"/><Relationship Id="rId14" Type="http://schemas.openxmlformats.org/officeDocument/2006/relationships/image" Target="../media/image64.png"/><Relationship Id="rId17" Type="http://schemas.openxmlformats.org/officeDocument/2006/relationships/image" Target="../media/image66.png"/><Relationship Id="rId16" Type="http://schemas.openxmlformats.org/officeDocument/2006/relationships/image" Target="../media/image62.png"/><Relationship Id="rId5" Type="http://schemas.openxmlformats.org/officeDocument/2006/relationships/image" Target="../media/image23.png"/><Relationship Id="rId19" Type="http://schemas.openxmlformats.org/officeDocument/2006/relationships/image" Target="../media/image73.png"/><Relationship Id="rId6" Type="http://schemas.openxmlformats.org/officeDocument/2006/relationships/image" Target="../media/image54.png"/><Relationship Id="rId18" Type="http://schemas.openxmlformats.org/officeDocument/2006/relationships/image" Target="../media/image69.png"/><Relationship Id="rId7" Type="http://schemas.openxmlformats.org/officeDocument/2006/relationships/image" Target="../media/image55.png"/><Relationship Id="rId8" Type="http://schemas.openxmlformats.org/officeDocument/2006/relationships/image" Target="../media/image5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0.png"/><Relationship Id="rId4" Type="http://schemas.openxmlformats.org/officeDocument/2006/relationships/image" Target="../media/image93.png"/><Relationship Id="rId9" Type="http://schemas.openxmlformats.org/officeDocument/2006/relationships/image" Target="../media/image91.png"/><Relationship Id="rId5" Type="http://schemas.openxmlformats.org/officeDocument/2006/relationships/image" Target="../media/image34.png"/><Relationship Id="rId6" Type="http://schemas.openxmlformats.org/officeDocument/2006/relationships/image" Target="../media/image31.png"/><Relationship Id="rId7" Type="http://schemas.openxmlformats.org/officeDocument/2006/relationships/image" Target="../media/image105.png"/><Relationship Id="rId8" Type="http://schemas.openxmlformats.org/officeDocument/2006/relationships/image" Target="../media/image8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>
            <a:gsLst>
              <a:gs pos="0">
                <a:srgbClr val="141E30">
                  <a:alpha val="84705"/>
                </a:srgbClr>
              </a:gs>
              <a:gs pos="100000">
                <a:srgbClr val="243B55">
                  <a:alpha val="84705"/>
                </a:srgbClr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666733" y="1676400"/>
            <a:ext cx="6372065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043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88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La nature de la recherche sociale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666733" y="3238500"/>
            <a:ext cx="6372065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E0E0E0"/>
                </a:solidFill>
                <a:latin typeface="Arial"/>
                <a:ea typeface="Arial"/>
                <a:cs typeface="Arial"/>
                <a:sym typeface="Arial"/>
              </a:rPr>
              <a:t>Cours de Méthodologie de Recherche en Sociologie 1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666733" y="3848099"/>
            <a:ext cx="6372065" cy="295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3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Dr SMAIL Idir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666733" y="4248150"/>
            <a:ext cx="6372065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E0E0E0"/>
                </a:solidFill>
                <a:latin typeface="Arial"/>
                <a:ea typeface="Arial"/>
                <a:cs typeface="Arial"/>
                <a:sym typeface="Arial"/>
              </a:rPr>
              <a:t>Université Abderrahmane Mira de Bejaia</a:t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666733" y="4514850"/>
            <a:ext cx="6372065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E0E0E0"/>
                </a:solidFill>
                <a:latin typeface="Arial"/>
                <a:ea typeface="Arial"/>
                <a:cs typeface="Arial"/>
                <a:sym typeface="Arial"/>
              </a:rPr>
              <a:t>Faculté des sciences humaines et sociales, Département de sociologie</a:t>
            </a:r>
            <a:endParaRPr/>
          </a:p>
        </p:txBody>
      </p:sp>
      <p:sp>
        <p:nvSpPr>
          <p:cNvPr id="90" name="Google Shape;90;p13"/>
          <p:cNvSpPr txBox="1"/>
          <p:nvPr/>
        </p:nvSpPr>
        <p:spPr>
          <a:xfrm>
            <a:off x="666733" y="4781549"/>
            <a:ext cx="6372065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E0E0E0"/>
                </a:solidFill>
                <a:latin typeface="Arial"/>
                <a:ea typeface="Arial"/>
                <a:cs typeface="Arial"/>
                <a:sym typeface="Arial"/>
              </a:rPr>
              <a:t>Étudiants de sociologie, niveau L2</a:t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7419789" y="2266950"/>
            <a:ext cx="3962300" cy="2333624"/>
          </a:xfrm>
          <a:prstGeom prst="roundRect">
            <a:avLst>
              <a:gd fmla="val 8163" name="adj"/>
            </a:avLst>
          </a:prstGeom>
          <a:solidFill>
            <a:srgbClr val="FFFFFF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92" name="Google Shape;92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57908" y="2521267"/>
            <a:ext cx="228594" cy="177164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/>
          <p:nvPr/>
        </p:nvSpPr>
        <p:spPr>
          <a:xfrm>
            <a:off x="7981750" y="2505074"/>
            <a:ext cx="2657408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Démarche scientifique et rigoureuse</a:t>
            </a:r>
            <a:endParaRPr/>
          </a:p>
        </p:txBody>
      </p:sp>
      <p:pic>
        <p:nvPicPr>
          <p:cNvPr descr="image.png" id="94" name="Google Shape;94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657908" y="2907982"/>
            <a:ext cx="228594" cy="165734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3"/>
          <p:cNvSpPr txBox="1"/>
          <p:nvPr/>
        </p:nvSpPr>
        <p:spPr>
          <a:xfrm>
            <a:off x="7981750" y="2876549"/>
            <a:ext cx="2400239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Production de savoirs vérifiables</a:t>
            </a:r>
            <a:endParaRPr/>
          </a:p>
        </p:txBody>
      </p:sp>
      <p:pic>
        <p:nvPicPr>
          <p:cNvPr descr="image.png" id="96" name="Google Shape;96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657908" y="3281362"/>
            <a:ext cx="228594" cy="14287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3"/>
          <p:cNvSpPr txBox="1"/>
          <p:nvPr/>
        </p:nvSpPr>
        <p:spPr>
          <a:xfrm>
            <a:off x="7981750" y="3248024"/>
            <a:ext cx="2447863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Analyse des phénomènes sociaux</a:t>
            </a:r>
            <a:endParaRPr/>
          </a:p>
        </p:txBody>
      </p:sp>
      <p:pic>
        <p:nvPicPr>
          <p:cNvPr descr="image.png" id="98" name="Google Shape;98;p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657908" y="3636645"/>
            <a:ext cx="228594" cy="194309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3"/>
          <p:cNvSpPr txBox="1"/>
          <p:nvPr/>
        </p:nvSpPr>
        <p:spPr>
          <a:xfrm>
            <a:off x="7981750" y="3619499"/>
            <a:ext cx="2028774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Spécificité méthodologique</a:t>
            </a:r>
            <a:endParaRPr/>
          </a:p>
        </p:txBody>
      </p:sp>
      <p:pic>
        <p:nvPicPr>
          <p:cNvPr descr="image.png" id="100" name="Google Shape;100;p1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657908" y="4007167"/>
            <a:ext cx="228594" cy="177164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3"/>
          <p:cNvSpPr txBox="1"/>
          <p:nvPr/>
        </p:nvSpPr>
        <p:spPr>
          <a:xfrm>
            <a:off x="7981750" y="3990974"/>
            <a:ext cx="1838279" cy="2190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Comprendre et expliquer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22"/>
          <p:cNvSpPr/>
          <p:nvPr/>
        </p:nvSpPr>
        <p:spPr>
          <a:xfrm>
            <a:off x="0" y="0"/>
            <a:ext cx="12048900" cy="747900"/>
          </a:xfrm>
          <a:prstGeom prst="rect">
            <a:avLst/>
          </a:prstGeom>
          <a:solidFill>
            <a:srgbClr val="263238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22"/>
          <p:cNvSpPr txBox="1"/>
          <p:nvPr/>
        </p:nvSpPr>
        <p:spPr>
          <a:xfrm>
            <a:off x="666733" y="249309"/>
            <a:ext cx="107154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Synthèse et applications</a:t>
            </a:r>
            <a:endParaRPr/>
          </a:p>
        </p:txBody>
      </p:sp>
      <p:sp>
        <p:nvSpPr>
          <p:cNvPr id="590" name="Google Shape;590;p22"/>
          <p:cNvSpPr/>
          <p:nvPr/>
        </p:nvSpPr>
        <p:spPr>
          <a:xfrm>
            <a:off x="666733" y="934912"/>
            <a:ext cx="6286200" cy="5703000"/>
          </a:xfrm>
          <a:prstGeom prst="roundRect">
            <a:avLst>
              <a:gd fmla="val 3636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22"/>
          <p:cNvSpPr/>
          <p:nvPr/>
        </p:nvSpPr>
        <p:spPr>
          <a:xfrm>
            <a:off x="904852" y="1090730"/>
            <a:ext cx="476100" cy="3117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92" name="Google Shape;59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9624" y="1178260"/>
            <a:ext cx="266693" cy="136578"/>
          </a:xfrm>
          <a:prstGeom prst="rect">
            <a:avLst/>
          </a:prstGeom>
          <a:noFill/>
          <a:ln>
            <a:noFill/>
          </a:ln>
        </p:spPr>
      </p:pic>
      <p:sp>
        <p:nvSpPr>
          <p:cNvPr id="593" name="Google Shape;593;p22"/>
          <p:cNvSpPr txBox="1"/>
          <p:nvPr/>
        </p:nvSpPr>
        <p:spPr>
          <a:xfrm>
            <a:off x="1523961" y="1146825"/>
            <a:ext cx="27051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Synthèse des concepts clés</a:t>
            </a:r>
            <a:endParaRPr/>
          </a:p>
        </p:txBody>
      </p:sp>
      <p:pic>
        <p:nvPicPr>
          <p:cNvPr descr="image.png" id="594" name="Google Shape;594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1632751"/>
            <a:ext cx="228594" cy="115928"/>
          </a:xfrm>
          <a:prstGeom prst="rect">
            <a:avLst/>
          </a:prstGeom>
          <a:noFill/>
          <a:ln>
            <a:noFill/>
          </a:ln>
        </p:spPr>
      </p:pic>
      <p:sp>
        <p:nvSpPr>
          <p:cNvPr id="595" name="Google Shape;595;p22"/>
          <p:cNvSpPr txBox="1"/>
          <p:nvPr/>
        </p:nvSpPr>
        <p:spPr>
          <a:xfrm>
            <a:off x="1247743" y="1527022"/>
            <a:ext cx="54672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Recherche sociale : démarche </a:t>
            </a: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systématique et rigoureuse</a:t>
            </a: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visant à produire des connaissances nouvelles et vérifiables </a:t>
            </a:r>
            <a:endParaRPr/>
          </a:p>
        </p:txBody>
      </p:sp>
      <p:pic>
        <p:nvPicPr>
          <p:cNvPr descr="image.png" id="596" name="Google Shape;596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04852" y="2124595"/>
            <a:ext cx="228594" cy="93491"/>
          </a:xfrm>
          <a:prstGeom prst="rect">
            <a:avLst/>
          </a:prstGeom>
          <a:noFill/>
          <a:ln>
            <a:noFill/>
          </a:ln>
        </p:spPr>
      </p:pic>
      <p:sp>
        <p:nvSpPr>
          <p:cNvPr id="597" name="Google Shape;597;p22"/>
          <p:cNvSpPr txBox="1"/>
          <p:nvPr/>
        </p:nvSpPr>
        <p:spPr>
          <a:xfrm>
            <a:off x="1196943" y="1994948"/>
            <a:ext cx="54672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Distinction avec le sens commun : caractère </a:t>
            </a: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méthodique</a:t>
            </a: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et respect des principes méthodologiques fondamentaux </a:t>
            </a:r>
            <a:endParaRPr/>
          </a:p>
        </p:txBody>
      </p:sp>
      <p:pic>
        <p:nvPicPr>
          <p:cNvPr descr="image.png" id="598" name="Google Shape;598;p2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04852" y="2626492"/>
            <a:ext cx="228594" cy="127147"/>
          </a:xfrm>
          <a:prstGeom prst="rect">
            <a:avLst/>
          </a:prstGeom>
          <a:noFill/>
          <a:ln>
            <a:noFill/>
          </a:ln>
        </p:spPr>
      </p:pic>
      <p:sp>
        <p:nvSpPr>
          <p:cNvPr id="599" name="Google Shape;599;p22"/>
          <p:cNvSpPr txBox="1"/>
          <p:nvPr/>
        </p:nvSpPr>
        <p:spPr>
          <a:xfrm>
            <a:off x="1247743" y="2500973"/>
            <a:ext cx="54672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Diversité des types de recherche : fondamentale vs. appliquée, quantitative vs. qualitative</a:t>
            </a:r>
            <a:endParaRPr/>
          </a:p>
        </p:txBody>
      </p:sp>
      <p:pic>
        <p:nvPicPr>
          <p:cNvPr descr="image.png" id="600" name="Google Shape;600;p2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04852" y="3114596"/>
            <a:ext cx="228594" cy="112190"/>
          </a:xfrm>
          <a:prstGeom prst="rect">
            <a:avLst/>
          </a:prstGeom>
          <a:noFill/>
          <a:ln>
            <a:noFill/>
          </a:ln>
        </p:spPr>
      </p:pic>
      <p:sp>
        <p:nvSpPr>
          <p:cNvPr id="601" name="Google Shape;601;p22"/>
          <p:cNvSpPr txBox="1"/>
          <p:nvPr/>
        </p:nvSpPr>
        <p:spPr>
          <a:xfrm>
            <a:off x="1184243" y="3019698"/>
            <a:ext cx="52863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Complémentarité des approches : souvent </a:t>
            </a: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possible et souhaitable</a:t>
            </a: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descr="image.png" id="602" name="Google Shape;602;p2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04852" y="3511474"/>
            <a:ext cx="228594" cy="108449"/>
          </a:xfrm>
          <a:prstGeom prst="rect">
            <a:avLst/>
          </a:prstGeom>
          <a:noFill/>
          <a:ln>
            <a:noFill/>
          </a:ln>
        </p:spPr>
      </p:pic>
      <p:sp>
        <p:nvSpPr>
          <p:cNvPr id="603" name="Google Shape;603;p22"/>
          <p:cNvSpPr txBox="1"/>
          <p:nvPr/>
        </p:nvSpPr>
        <p:spPr>
          <a:xfrm>
            <a:off x="1247743" y="3376606"/>
            <a:ext cx="5467200" cy="57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Variété des sources : documentaires (primaires, secondaires, tertiaires) et de terrain</a:t>
            </a:r>
            <a:endParaRPr/>
          </a:p>
        </p:txBody>
      </p:sp>
      <p:sp>
        <p:nvSpPr>
          <p:cNvPr id="604" name="Google Shape;604;p22"/>
          <p:cNvSpPr/>
          <p:nvPr/>
        </p:nvSpPr>
        <p:spPr>
          <a:xfrm>
            <a:off x="7191196" y="934912"/>
            <a:ext cx="4191000" cy="2686200"/>
          </a:xfrm>
          <a:prstGeom prst="roundRect">
            <a:avLst>
              <a:gd fmla="val 5568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22"/>
          <p:cNvSpPr/>
          <p:nvPr/>
        </p:nvSpPr>
        <p:spPr>
          <a:xfrm>
            <a:off x="7429315" y="1090730"/>
            <a:ext cx="476100" cy="3117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606" name="Google Shape;606;p2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534087" y="1172569"/>
            <a:ext cx="266693" cy="147960"/>
          </a:xfrm>
          <a:prstGeom prst="rect">
            <a:avLst/>
          </a:prstGeom>
          <a:noFill/>
          <a:ln>
            <a:noFill/>
          </a:ln>
        </p:spPr>
      </p:pic>
      <p:sp>
        <p:nvSpPr>
          <p:cNvPr id="607" name="Google Shape;607;p22"/>
          <p:cNvSpPr txBox="1"/>
          <p:nvPr/>
        </p:nvSpPr>
        <p:spPr>
          <a:xfrm>
            <a:off x="8048424" y="1146825"/>
            <a:ext cx="22575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Applications pratiques</a:t>
            </a:r>
            <a:endParaRPr/>
          </a:p>
        </p:txBody>
      </p:sp>
      <p:sp>
        <p:nvSpPr>
          <p:cNvPr id="608" name="Google Shape;608;p22"/>
          <p:cNvSpPr/>
          <p:nvPr/>
        </p:nvSpPr>
        <p:spPr>
          <a:xfrm>
            <a:off x="7429315" y="1527022"/>
            <a:ext cx="3714600" cy="878700"/>
          </a:xfrm>
          <a:prstGeom prst="roundRect">
            <a:avLst>
              <a:gd fmla="val 14184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609" name="Google Shape;609;p2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572186" y="1637342"/>
            <a:ext cx="228594" cy="115928"/>
          </a:xfrm>
          <a:prstGeom prst="rect">
            <a:avLst/>
          </a:prstGeom>
          <a:noFill/>
          <a:ln>
            <a:noFill/>
          </a:ln>
        </p:spPr>
      </p:pic>
      <p:sp>
        <p:nvSpPr>
          <p:cNvPr id="610" name="Google Shape;610;p22"/>
          <p:cNvSpPr txBox="1"/>
          <p:nvPr/>
        </p:nvSpPr>
        <p:spPr>
          <a:xfrm>
            <a:off x="7896028" y="1620513"/>
            <a:ext cx="27432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Analyse d'une recherche concrète</a:t>
            </a:r>
            <a:endParaRPr/>
          </a:p>
        </p:txBody>
      </p:sp>
      <p:sp>
        <p:nvSpPr>
          <p:cNvPr id="611" name="Google Shape;611;p22"/>
          <p:cNvSpPr txBox="1"/>
          <p:nvPr/>
        </p:nvSpPr>
        <p:spPr>
          <a:xfrm>
            <a:off x="7572186" y="1838660"/>
            <a:ext cx="34290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Identifier le type, les sources, les caractéristiques méthodologiques et les principes scientifiques respectés</a:t>
            </a:r>
            <a:endParaRPr/>
          </a:p>
        </p:txBody>
      </p:sp>
      <p:sp>
        <p:nvSpPr>
          <p:cNvPr id="612" name="Google Shape;612;p22"/>
          <p:cNvSpPr/>
          <p:nvPr/>
        </p:nvSpPr>
        <p:spPr>
          <a:xfrm>
            <a:off x="7429315" y="2499331"/>
            <a:ext cx="3714600" cy="878700"/>
          </a:xfrm>
          <a:prstGeom prst="roundRect">
            <a:avLst>
              <a:gd fmla="val 14184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613" name="Google Shape;613;p2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572186" y="2609651"/>
            <a:ext cx="228594" cy="115928"/>
          </a:xfrm>
          <a:prstGeom prst="rect">
            <a:avLst/>
          </a:prstGeom>
          <a:noFill/>
          <a:ln>
            <a:noFill/>
          </a:ln>
        </p:spPr>
      </p:pic>
      <p:sp>
        <p:nvSpPr>
          <p:cNvPr id="614" name="Google Shape;614;p22"/>
          <p:cNvSpPr txBox="1"/>
          <p:nvPr/>
        </p:nvSpPr>
        <p:spPr>
          <a:xfrm>
            <a:off x="7896028" y="2592822"/>
            <a:ext cx="2971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Conception d'un projet de recherche</a:t>
            </a:r>
            <a:endParaRPr/>
          </a:p>
        </p:txBody>
      </p:sp>
      <p:sp>
        <p:nvSpPr>
          <p:cNvPr id="615" name="Google Shape;615;p22"/>
          <p:cNvSpPr txBox="1"/>
          <p:nvPr/>
        </p:nvSpPr>
        <p:spPr>
          <a:xfrm>
            <a:off x="7572186" y="2810968"/>
            <a:ext cx="34290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Choisir un phénomène, formuler une question, identifier le type, proposer des sources, justifier la méthodologie</a:t>
            </a:r>
            <a:endParaRPr/>
          </a:p>
        </p:txBody>
      </p:sp>
      <p:sp>
        <p:nvSpPr>
          <p:cNvPr id="616" name="Google Shape;616;p22"/>
          <p:cNvSpPr/>
          <p:nvPr/>
        </p:nvSpPr>
        <p:spPr>
          <a:xfrm>
            <a:off x="7191196" y="3870536"/>
            <a:ext cx="4191000" cy="2767200"/>
          </a:xfrm>
          <a:prstGeom prst="roundRect">
            <a:avLst>
              <a:gd fmla="val 5454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22"/>
          <p:cNvSpPr/>
          <p:nvPr/>
        </p:nvSpPr>
        <p:spPr>
          <a:xfrm>
            <a:off x="7429315" y="4026354"/>
            <a:ext cx="476100" cy="3117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618" name="Google Shape;618;p2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534087" y="4111038"/>
            <a:ext cx="266693" cy="142269"/>
          </a:xfrm>
          <a:prstGeom prst="rect">
            <a:avLst/>
          </a:prstGeom>
          <a:noFill/>
          <a:ln>
            <a:noFill/>
          </a:ln>
        </p:spPr>
      </p:pic>
      <p:sp>
        <p:nvSpPr>
          <p:cNvPr id="619" name="Google Shape;619;p22"/>
          <p:cNvSpPr txBox="1"/>
          <p:nvPr/>
        </p:nvSpPr>
        <p:spPr>
          <a:xfrm>
            <a:off x="8048424" y="4088682"/>
            <a:ext cx="21144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Critères d'évaluation</a:t>
            </a:r>
            <a:endParaRPr/>
          </a:p>
        </p:txBody>
      </p:sp>
      <p:sp>
        <p:nvSpPr>
          <p:cNvPr id="620" name="Google Shape;620;p22"/>
          <p:cNvSpPr/>
          <p:nvPr/>
        </p:nvSpPr>
        <p:spPr>
          <a:xfrm>
            <a:off x="7429315" y="4462646"/>
            <a:ext cx="1790700" cy="959700"/>
          </a:xfrm>
          <a:prstGeom prst="roundRect">
            <a:avLst>
              <a:gd fmla="val 12987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621" name="Google Shape;621;p22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572186" y="4646329"/>
            <a:ext cx="190495" cy="106323"/>
          </a:xfrm>
          <a:prstGeom prst="rect">
            <a:avLst/>
          </a:prstGeom>
          <a:noFill/>
          <a:ln>
            <a:noFill/>
          </a:ln>
        </p:spPr>
      </p:pic>
      <p:sp>
        <p:nvSpPr>
          <p:cNvPr id="622" name="Google Shape;622;p22"/>
          <p:cNvSpPr txBox="1"/>
          <p:nvPr/>
        </p:nvSpPr>
        <p:spPr>
          <a:xfrm>
            <a:off x="7762674" y="4556150"/>
            <a:ext cx="15048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Clarté de la question</a:t>
            </a:r>
            <a:endParaRPr/>
          </a:p>
        </p:txBody>
      </p:sp>
      <p:sp>
        <p:nvSpPr>
          <p:cNvPr id="623" name="Google Shape;623;p22"/>
          <p:cNvSpPr txBox="1"/>
          <p:nvPr/>
        </p:nvSpPr>
        <p:spPr>
          <a:xfrm>
            <a:off x="7572186" y="4892705"/>
            <a:ext cx="15048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Précision de la formulation et faisabilité du projet</a:t>
            </a:r>
            <a:endParaRPr/>
          </a:p>
        </p:txBody>
      </p:sp>
      <p:sp>
        <p:nvSpPr>
          <p:cNvPr id="624" name="Google Shape;624;p22"/>
          <p:cNvSpPr/>
          <p:nvPr/>
        </p:nvSpPr>
        <p:spPr>
          <a:xfrm>
            <a:off x="9353318" y="4462646"/>
            <a:ext cx="1790700" cy="959700"/>
          </a:xfrm>
          <a:prstGeom prst="roundRect">
            <a:avLst>
              <a:gd fmla="val 12987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625" name="Google Shape;625;p22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9505714" y="4646329"/>
            <a:ext cx="190495" cy="106323"/>
          </a:xfrm>
          <a:prstGeom prst="rect">
            <a:avLst/>
          </a:prstGeom>
          <a:noFill/>
          <a:ln>
            <a:noFill/>
          </a:ln>
        </p:spPr>
      </p:pic>
      <p:sp>
        <p:nvSpPr>
          <p:cNvPr id="626" name="Google Shape;626;p22"/>
          <p:cNvSpPr txBox="1"/>
          <p:nvPr/>
        </p:nvSpPr>
        <p:spPr>
          <a:xfrm>
            <a:off x="9772399" y="4556150"/>
            <a:ext cx="13716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Pertinence du type</a:t>
            </a:r>
            <a:endParaRPr/>
          </a:p>
        </p:txBody>
      </p:sp>
      <p:sp>
        <p:nvSpPr>
          <p:cNvPr id="627" name="Google Shape;627;p22"/>
          <p:cNvSpPr txBox="1"/>
          <p:nvPr/>
        </p:nvSpPr>
        <p:spPr>
          <a:xfrm>
            <a:off x="9505714" y="4892705"/>
            <a:ext cx="15048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Adéquation entre objectifs et méthodes choisies</a:t>
            </a:r>
            <a:endParaRPr/>
          </a:p>
        </p:txBody>
      </p:sp>
      <p:sp>
        <p:nvSpPr>
          <p:cNvPr id="628" name="Google Shape;628;p22"/>
          <p:cNvSpPr/>
          <p:nvPr/>
        </p:nvSpPr>
        <p:spPr>
          <a:xfrm>
            <a:off x="7429315" y="5515981"/>
            <a:ext cx="1790700" cy="966000"/>
          </a:xfrm>
          <a:prstGeom prst="roundRect">
            <a:avLst>
              <a:gd fmla="val 1290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629" name="Google Shape;629;p2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7572186" y="5706996"/>
            <a:ext cx="190495" cy="91658"/>
          </a:xfrm>
          <a:prstGeom prst="rect">
            <a:avLst/>
          </a:prstGeom>
          <a:noFill/>
          <a:ln>
            <a:noFill/>
          </a:ln>
        </p:spPr>
      </p:pic>
      <p:sp>
        <p:nvSpPr>
          <p:cNvPr id="630" name="Google Shape;630;p22"/>
          <p:cNvSpPr txBox="1"/>
          <p:nvPr/>
        </p:nvSpPr>
        <p:spPr>
          <a:xfrm>
            <a:off x="7838874" y="5609475"/>
            <a:ext cx="1504800" cy="4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Diversité des sources</a:t>
            </a:r>
            <a:endParaRPr/>
          </a:p>
        </p:txBody>
      </p:sp>
      <p:sp>
        <p:nvSpPr>
          <p:cNvPr id="631" name="Google Shape;631;p22"/>
          <p:cNvSpPr txBox="1"/>
          <p:nvPr/>
        </p:nvSpPr>
        <p:spPr>
          <a:xfrm>
            <a:off x="7572186" y="5946040"/>
            <a:ext cx="1504800" cy="4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Variété, accessibilité et fiabilité proposées</a:t>
            </a:r>
            <a:endParaRPr/>
          </a:p>
        </p:txBody>
      </p:sp>
      <p:sp>
        <p:nvSpPr>
          <p:cNvPr id="632" name="Google Shape;632;p22"/>
          <p:cNvSpPr/>
          <p:nvPr/>
        </p:nvSpPr>
        <p:spPr>
          <a:xfrm>
            <a:off x="9353325" y="5515975"/>
            <a:ext cx="1790700" cy="1060200"/>
          </a:xfrm>
          <a:prstGeom prst="roundRect">
            <a:avLst>
              <a:gd fmla="val 1290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633" name="Google Shape;633;p22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9505714" y="5638436"/>
            <a:ext cx="190495" cy="91658"/>
          </a:xfrm>
          <a:prstGeom prst="rect">
            <a:avLst/>
          </a:prstGeom>
          <a:noFill/>
          <a:ln>
            <a:noFill/>
          </a:ln>
        </p:spPr>
      </p:pic>
      <p:sp>
        <p:nvSpPr>
          <p:cNvPr id="634" name="Google Shape;634;p22"/>
          <p:cNvSpPr txBox="1"/>
          <p:nvPr/>
        </p:nvSpPr>
        <p:spPr>
          <a:xfrm>
            <a:off x="9772397" y="5572275"/>
            <a:ext cx="13716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Justification</a:t>
            </a:r>
            <a:endParaRPr/>
          </a:p>
        </p:txBody>
      </p:sp>
      <p:sp>
        <p:nvSpPr>
          <p:cNvPr id="635" name="Google Shape;635;p22"/>
          <p:cNvSpPr txBox="1"/>
          <p:nvPr/>
        </p:nvSpPr>
        <p:spPr>
          <a:xfrm>
            <a:off x="9505714" y="5802687"/>
            <a:ext cx="1504800" cy="77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Cohérence de l'argumentation et références aux auteurs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9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23"/>
          <p:cNvSpPr/>
          <p:nvPr/>
        </p:nvSpPr>
        <p:spPr>
          <a:xfrm>
            <a:off x="0" y="0"/>
            <a:ext cx="12191700" cy="6384300"/>
          </a:xfrm>
          <a:prstGeom prst="rect">
            <a:avLst/>
          </a:prstGeom>
          <a:gradFill>
            <a:gsLst>
              <a:gs pos="0">
                <a:srgbClr val="141E30">
                  <a:alpha val="84705"/>
                </a:srgbClr>
              </a:gs>
              <a:gs pos="100000">
                <a:srgbClr val="243B55">
                  <a:alpha val="84705"/>
                </a:srgbClr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23"/>
          <p:cNvSpPr txBox="1"/>
          <p:nvPr/>
        </p:nvSpPr>
        <p:spPr>
          <a:xfrm>
            <a:off x="666733" y="354686"/>
            <a:ext cx="107154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  <a:endParaRPr/>
          </a:p>
        </p:txBody>
      </p:sp>
      <p:sp>
        <p:nvSpPr>
          <p:cNvPr id="642" name="Google Shape;642;p23"/>
          <p:cNvSpPr/>
          <p:nvPr/>
        </p:nvSpPr>
        <p:spPr>
          <a:xfrm>
            <a:off x="666733" y="1241406"/>
            <a:ext cx="6257700" cy="5329200"/>
          </a:xfrm>
          <a:prstGeom prst="roundRect">
            <a:avLst>
              <a:gd fmla="val 3993" name="adj"/>
            </a:avLst>
          </a:prstGeom>
          <a:solidFill>
            <a:srgbClr val="FFFFFF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643" name="Google Shape;643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1502987"/>
            <a:ext cx="266693" cy="186211"/>
          </a:xfrm>
          <a:prstGeom prst="rect">
            <a:avLst/>
          </a:prstGeom>
          <a:noFill/>
          <a:ln>
            <a:noFill/>
          </a:ln>
        </p:spPr>
      </p:pic>
      <p:sp>
        <p:nvSpPr>
          <p:cNvPr id="644" name="Google Shape;644;p23"/>
          <p:cNvSpPr txBox="1"/>
          <p:nvPr/>
        </p:nvSpPr>
        <p:spPr>
          <a:xfrm>
            <a:off x="1285843" y="1463085"/>
            <a:ext cx="19812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90CAF9"/>
                </a:solidFill>
                <a:latin typeface="Arial"/>
                <a:ea typeface="Arial"/>
                <a:cs typeface="Arial"/>
                <a:sym typeface="Arial"/>
              </a:rPr>
              <a:t>Points clés à retenir</a:t>
            </a:r>
            <a:endParaRPr/>
          </a:p>
        </p:txBody>
      </p:sp>
      <p:pic>
        <p:nvPicPr>
          <p:cNvPr descr="image.png" id="645" name="Google Shape;645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04852" y="1939253"/>
            <a:ext cx="228594" cy="164929"/>
          </a:xfrm>
          <a:prstGeom prst="rect">
            <a:avLst/>
          </a:prstGeom>
          <a:noFill/>
          <a:ln>
            <a:noFill/>
          </a:ln>
        </p:spPr>
      </p:pic>
      <p:sp>
        <p:nvSpPr>
          <p:cNvPr id="646" name="Google Shape;646;p23"/>
          <p:cNvSpPr txBox="1"/>
          <p:nvPr/>
        </p:nvSpPr>
        <p:spPr>
          <a:xfrm>
            <a:off x="1247744" y="1915312"/>
            <a:ext cx="5438700" cy="57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Recherche sociale : approche </a:t>
            </a:r>
            <a:r>
              <a:rPr b="1" i="0" lang="en-US" sz="1196" u="none" cap="none" strike="noStrike">
                <a:solidFill>
                  <a:srgbClr val="90CAF9"/>
                </a:solidFill>
                <a:latin typeface="Arial"/>
                <a:ea typeface="Arial"/>
                <a:cs typeface="Arial"/>
                <a:sym typeface="Arial"/>
              </a:rPr>
              <a:t>systématique et rigoureuse</a:t>
            </a: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pour comprendre les phénomènes sociaux </a:t>
            </a:r>
            <a:endParaRPr/>
          </a:p>
        </p:txBody>
      </p:sp>
      <p:pic>
        <p:nvPicPr>
          <p:cNvPr descr="image.png" id="647" name="Google Shape;647;p2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04852" y="2584784"/>
            <a:ext cx="228594" cy="133008"/>
          </a:xfrm>
          <a:prstGeom prst="rect">
            <a:avLst/>
          </a:prstGeom>
          <a:noFill/>
          <a:ln>
            <a:noFill/>
          </a:ln>
        </p:spPr>
      </p:pic>
      <p:sp>
        <p:nvSpPr>
          <p:cNvPr id="648" name="Google Shape;648;p23"/>
          <p:cNvSpPr txBox="1"/>
          <p:nvPr/>
        </p:nvSpPr>
        <p:spPr>
          <a:xfrm>
            <a:off x="1247744" y="2544881"/>
            <a:ext cx="5438700" cy="57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Distinction fondamentale avec le sens commun par son </a:t>
            </a:r>
            <a:r>
              <a:rPr b="1" i="0" lang="en-US" sz="1196" u="none" cap="none" strike="noStrike">
                <a:solidFill>
                  <a:srgbClr val="90CAF9"/>
                </a:solidFill>
                <a:latin typeface="Arial"/>
                <a:ea typeface="Arial"/>
                <a:cs typeface="Arial"/>
                <a:sym typeface="Arial"/>
              </a:rPr>
              <a:t>caractère méthodologique</a:t>
            </a: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descr="image.png" id="649" name="Google Shape;649;p2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04852" y="3190413"/>
            <a:ext cx="228594" cy="180890"/>
          </a:xfrm>
          <a:prstGeom prst="rect">
            <a:avLst/>
          </a:prstGeom>
          <a:noFill/>
          <a:ln>
            <a:noFill/>
          </a:ln>
        </p:spPr>
      </p:pic>
      <p:sp>
        <p:nvSpPr>
          <p:cNvPr id="650" name="Google Shape;650;p23"/>
          <p:cNvSpPr txBox="1"/>
          <p:nvPr/>
        </p:nvSpPr>
        <p:spPr>
          <a:xfrm>
            <a:off x="1247744" y="3174452"/>
            <a:ext cx="5438700" cy="57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Multiplicité des approches : fondamentale/appliquée, quantitative/qualitative, mixte</a:t>
            </a:r>
            <a:endParaRPr/>
          </a:p>
        </p:txBody>
      </p:sp>
      <p:pic>
        <p:nvPicPr>
          <p:cNvPr descr="image.png" id="651" name="Google Shape;651;p2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04852" y="3833283"/>
            <a:ext cx="228594" cy="154288"/>
          </a:xfrm>
          <a:prstGeom prst="rect">
            <a:avLst/>
          </a:prstGeom>
          <a:noFill/>
          <a:ln>
            <a:noFill/>
          </a:ln>
        </p:spPr>
      </p:pic>
      <p:sp>
        <p:nvSpPr>
          <p:cNvPr id="652" name="Google Shape;652;p23"/>
          <p:cNvSpPr txBox="1"/>
          <p:nvPr/>
        </p:nvSpPr>
        <p:spPr>
          <a:xfrm>
            <a:off x="1247744" y="3804022"/>
            <a:ext cx="54387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Choix méthodologique dépend des objectifs et questions de recherche</a:t>
            </a:r>
            <a:endParaRPr/>
          </a:p>
        </p:txBody>
      </p:sp>
      <p:pic>
        <p:nvPicPr>
          <p:cNvPr descr="image.png" id="653" name="Google Shape;653;p2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04852" y="4444233"/>
            <a:ext cx="228594" cy="191530"/>
          </a:xfrm>
          <a:prstGeom prst="rect">
            <a:avLst/>
          </a:prstGeom>
          <a:noFill/>
          <a:ln>
            <a:noFill/>
          </a:ln>
        </p:spPr>
      </p:pic>
      <p:sp>
        <p:nvSpPr>
          <p:cNvPr id="654" name="Google Shape;654;p23"/>
          <p:cNvSpPr txBox="1"/>
          <p:nvPr/>
        </p:nvSpPr>
        <p:spPr>
          <a:xfrm>
            <a:off x="1247744" y="4433592"/>
            <a:ext cx="54387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Évaluation critique des sources essentielle pour la qualité de la recherche</a:t>
            </a:r>
            <a:endParaRPr/>
          </a:p>
        </p:txBody>
      </p:sp>
      <p:sp>
        <p:nvSpPr>
          <p:cNvPr id="655" name="Google Shape;655;p23"/>
          <p:cNvSpPr/>
          <p:nvPr/>
        </p:nvSpPr>
        <p:spPr>
          <a:xfrm>
            <a:off x="904852" y="4930153"/>
            <a:ext cx="5781600" cy="1418700"/>
          </a:xfrm>
          <a:prstGeom prst="roundRect">
            <a:avLst>
              <a:gd fmla="val 0" name="adj"/>
            </a:avLst>
          </a:prstGeom>
          <a:solidFill>
            <a:srgbClr val="90CAF9">
              <a:alpha val="14901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23"/>
          <p:cNvSpPr/>
          <p:nvPr/>
        </p:nvSpPr>
        <p:spPr>
          <a:xfrm rot="-5400000">
            <a:off x="261503" y="5573551"/>
            <a:ext cx="1418700" cy="132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90CAF9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" name="Google Shape;657;p23"/>
          <p:cNvSpPr txBox="1"/>
          <p:nvPr/>
        </p:nvSpPr>
        <p:spPr>
          <a:xfrm>
            <a:off x="1133446" y="5107498"/>
            <a:ext cx="5362500" cy="119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"La recherche sociale constitue un outil indispensable pour comprendre notre monde social complexe. Maîtriser ses principes et ses méthodes est essentiel pour tout sociologue souhaitant produire des connaissances fiables et pertinentes."</a:t>
            </a:r>
            <a:endParaRPr/>
          </a:p>
        </p:txBody>
      </p:sp>
      <p:sp>
        <p:nvSpPr>
          <p:cNvPr id="658" name="Google Shape;658;p23"/>
          <p:cNvSpPr/>
          <p:nvPr/>
        </p:nvSpPr>
        <p:spPr>
          <a:xfrm>
            <a:off x="7210247" y="1241406"/>
            <a:ext cx="4171800" cy="4477800"/>
          </a:xfrm>
          <a:prstGeom prst="roundRect">
            <a:avLst>
              <a:gd fmla="val 5479" name="adj"/>
            </a:avLst>
          </a:prstGeom>
          <a:solidFill>
            <a:srgbClr val="FFFFFF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659" name="Google Shape;659;p2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448366" y="1490843"/>
            <a:ext cx="266693" cy="210499"/>
          </a:xfrm>
          <a:prstGeom prst="rect">
            <a:avLst/>
          </a:prstGeom>
          <a:noFill/>
          <a:ln>
            <a:noFill/>
          </a:ln>
        </p:spPr>
      </p:pic>
      <p:sp>
        <p:nvSpPr>
          <p:cNvPr id="660" name="Google Shape;660;p23"/>
          <p:cNvSpPr txBox="1"/>
          <p:nvPr/>
        </p:nvSpPr>
        <p:spPr>
          <a:xfrm>
            <a:off x="7829357" y="1463085"/>
            <a:ext cx="12858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90CAF9"/>
                </a:solidFill>
                <a:latin typeface="Arial"/>
                <a:ea typeface="Arial"/>
                <a:cs typeface="Arial"/>
                <a:sym typeface="Arial"/>
              </a:rPr>
              <a:t>Perspectives</a:t>
            </a:r>
            <a:endParaRPr/>
          </a:p>
        </p:txBody>
      </p:sp>
      <p:pic>
        <p:nvPicPr>
          <p:cNvPr descr="image.png" id="661" name="Google Shape;661;p2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448366" y="1963194"/>
            <a:ext cx="228594" cy="117046"/>
          </a:xfrm>
          <a:prstGeom prst="rect">
            <a:avLst/>
          </a:prstGeom>
          <a:noFill/>
          <a:ln>
            <a:noFill/>
          </a:ln>
        </p:spPr>
      </p:pic>
      <p:sp>
        <p:nvSpPr>
          <p:cNvPr id="662" name="Google Shape;662;p23"/>
          <p:cNvSpPr txBox="1"/>
          <p:nvPr/>
        </p:nvSpPr>
        <p:spPr>
          <a:xfrm>
            <a:off x="7791258" y="1915312"/>
            <a:ext cx="3352800" cy="57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Développement constant de nouvelles méthodologies</a:t>
            </a:r>
            <a:endParaRPr/>
          </a:p>
        </p:txBody>
      </p:sp>
      <p:pic>
        <p:nvPicPr>
          <p:cNvPr descr="image.png" id="663" name="Google Shape;663;p2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448366" y="2560843"/>
            <a:ext cx="228594" cy="180890"/>
          </a:xfrm>
          <a:prstGeom prst="rect">
            <a:avLst/>
          </a:prstGeom>
          <a:noFill/>
          <a:ln>
            <a:noFill/>
          </a:ln>
        </p:spPr>
      </p:pic>
      <p:sp>
        <p:nvSpPr>
          <p:cNvPr id="664" name="Google Shape;664;p23"/>
          <p:cNvSpPr txBox="1"/>
          <p:nvPr/>
        </p:nvSpPr>
        <p:spPr>
          <a:xfrm>
            <a:off x="7791258" y="2544881"/>
            <a:ext cx="3352800" cy="57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Importance croissante de la recherche comparative</a:t>
            </a:r>
            <a:endParaRPr/>
          </a:p>
        </p:txBody>
      </p:sp>
      <p:pic>
        <p:nvPicPr>
          <p:cNvPr descr="image.png" id="665" name="Google Shape;665;p23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448366" y="3203713"/>
            <a:ext cx="228594" cy="154288"/>
          </a:xfrm>
          <a:prstGeom prst="rect">
            <a:avLst/>
          </a:prstGeom>
          <a:noFill/>
          <a:ln>
            <a:noFill/>
          </a:ln>
        </p:spPr>
      </p:pic>
      <p:sp>
        <p:nvSpPr>
          <p:cNvPr id="666" name="Google Shape;666;p23"/>
          <p:cNvSpPr txBox="1"/>
          <p:nvPr/>
        </p:nvSpPr>
        <p:spPr>
          <a:xfrm>
            <a:off x="7791258" y="3174452"/>
            <a:ext cx="3352800" cy="57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Impact des technologies numériques sur les méthodes</a:t>
            </a:r>
            <a:endParaRPr/>
          </a:p>
        </p:txBody>
      </p:sp>
      <p:pic>
        <p:nvPicPr>
          <p:cNvPr descr="image.png" id="667" name="Google Shape;667;p2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7448366" y="3833283"/>
            <a:ext cx="228594" cy="154288"/>
          </a:xfrm>
          <a:prstGeom prst="rect">
            <a:avLst/>
          </a:prstGeom>
          <a:noFill/>
          <a:ln>
            <a:noFill/>
          </a:ln>
        </p:spPr>
      </p:pic>
      <p:sp>
        <p:nvSpPr>
          <p:cNvPr id="668" name="Google Shape;668;p23"/>
          <p:cNvSpPr txBox="1"/>
          <p:nvPr/>
        </p:nvSpPr>
        <p:spPr>
          <a:xfrm>
            <a:off x="7791258" y="3804022"/>
            <a:ext cx="3352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Enjeux éthiques et déontologiques renforcés</a:t>
            </a:r>
            <a:endParaRPr/>
          </a:p>
        </p:txBody>
      </p:sp>
      <p:sp>
        <p:nvSpPr>
          <p:cNvPr id="669" name="Google Shape;669;p23"/>
          <p:cNvSpPr txBox="1"/>
          <p:nvPr/>
        </p:nvSpPr>
        <p:spPr>
          <a:xfrm>
            <a:off x="7299147" y="5740593"/>
            <a:ext cx="41718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90CAF9"/>
                </a:solidFill>
                <a:latin typeface="Arial"/>
                <a:ea typeface="Arial"/>
                <a:cs typeface="Arial"/>
                <a:sym typeface="Arial"/>
              </a:rPr>
              <a:t>Merci pour votre attention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/>
          <p:nvPr/>
        </p:nvSpPr>
        <p:spPr>
          <a:xfrm>
            <a:off x="0" y="0"/>
            <a:ext cx="12048823" cy="1143000"/>
          </a:xfrm>
          <a:prstGeom prst="rect">
            <a:avLst/>
          </a:prstGeom>
          <a:solidFill>
            <a:srgbClr val="263238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4"/>
          <p:cNvSpPr txBox="1"/>
          <p:nvPr/>
        </p:nvSpPr>
        <p:spPr>
          <a:xfrm>
            <a:off x="666733" y="380999"/>
            <a:ext cx="10715357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Introduction et Objectifs du cours</a:t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666733" y="2971800"/>
            <a:ext cx="3905152" cy="1771650"/>
          </a:xfrm>
          <a:prstGeom prst="roundRect">
            <a:avLst>
              <a:gd fmla="val 10752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09" name="Google Shape;10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4852" y="3264217"/>
            <a:ext cx="228594" cy="177164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4"/>
          <p:cNvSpPr txBox="1"/>
          <p:nvPr/>
        </p:nvSpPr>
        <p:spPr>
          <a:xfrm>
            <a:off x="1228704" y="3209925"/>
            <a:ext cx="15582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Prérequis</a:t>
            </a:r>
            <a:endParaRPr/>
          </a:p>
        </p:txBody>
      </p:sp>
      <p:sp>
        <p:nvSpPr>
          <p:cNvPr id="111" name="Google Shape;111;p14"/>
          <p:cNvSpPr txBox="1"/>
          <p:nvPr/>
        </p:nvSpPr>
        <p:spPr>
          <a:xfrm>
            <a:off x="904852" y="3648074"/>
            <a:ext cx="3428914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6304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Être initié aux </a:t>
            </a: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bases de la sociologie</a:t>
            </a: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et maîtriser les </a:t>
            </a: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étapes élémentaires</a:t>
            </a: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de la recherche scientifique</a:t>
            </a:r>
            <a:endParaRPr/>
          </a:p>
        </p:txBody>
      </p:sp>
      <p:pic>
        <p:nvPicPr>
          <p:cNvPr descr="image.png" id="112" name="Google Shape;11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52876" y="2741295"/>
            <a:ext cx="228594" cy="194309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4"/>
          <p:cNvSpPr txBox="1"/>
          <p:nvPr/>
        </p:nvSpPr>
        <p:spPr>
          <a:xfrm>
            <a:off x="5276718" y="2686050"/>
            <a:ext cx="1752556" cy="295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Objectifs du cours</a:t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4952876" y="3181350"/>
            <a:ext cx="342891" cy="3429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4"/>
          <p:cNvSpPr txBox="1"/>
          <p:nvPr/>
        </p:nvSpPr>
        <p:spPr>
          <a:xfrm>
            <a:off x="4952876" y="3181350"/>
            <a:ext cx="34289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116" name="Google Shape;116;p14"/>
          <p:cNvSpPr txBox="1"/>
          <p:nvPr/>
        </p:nvSpPr>
        <p:spPr>
          <a:xfrm>
            <a:off x="5438639" y="3181350"/>
            <a:ext cx="4924301" cy="314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Comprendre la </a:t>
            </a: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spécificité</a:t>
            </a: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de la recherche en sciences sociales</a:t>
            </a:r>
            <a:endParaRPr/>
          </a:p>
        </p:txBody>
      </p:sp>
      <p:sp>
        <p:nvSpPr>
          <p:cNvPr id="117" name="Google Shape;117;p14"/>
          <p:cNvSpPr/>
          <p:nvPr/>
        </p:nvSpPr>
        <p:spPr>
          <a:xfrm>
            <a:off x="4952876" y="3714750"/>
            <a:ext cx="342891" cy="3429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4"/>
          <p:cNvSpPr txBox="1"/>
          <p:nvPr/>
        </p:nvSpPr>
        <p:spPr>
          <a:xfrm>
            <a:off x="4952876" y="3714750"/>
            <a:ext cx="34289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119" name="Google Shape;119;p14"/>
          <p:cNvSpPr txBox="1"/>
          <p:nvPr/>
        </p:nvSpPr>
        <p:spPr>
          <a:xfrm>
            <a:off x="5438639" y="3714750"/>
            <a:ext cx="5933926" cy="314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Maîtriser les </a:t>
            </a: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étapes préliminaires</a:t>
            </a: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de construction d'un projet de recherche</a:t>
            </a:r>
            <a:endParaRPr/>
          </a:p>
        </p:txBody>
      </p:sp>
      <p:sp>
        <p:nvSpPr>
          <p:cNvPr id="120" name="Google Shape;120;p14"/>
          <p:cNvSpPr/>
          <p:nvPr/>
        </p:nvSpPr>
        <p:spPr>
          <a:xfrm>
            <a:off x="4952876" y="4248150"/>
            <a:ext cx="342891" cy="3429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4952876" y="4248150"/>
            <a:ext cx="34289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122" name="Google Shape;122;p14"/>
          <p:cNvSpPr txBox="1"/>
          <p:nvPr/>
        </p:nvSpPr>
        <p:spPr>
          <a:xfrm>
            <a:off x="5438639" y="4248150"/>
            <a:ext cx="3886102" cy="314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Savoir formuler une </a:t>
            </a: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problématique</a:t>
            </a: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sociologique</a:t>
            </a:r>
            <a:endParaRPr/>
          </a:p>
        </p:txBody>
      </p:sp>
      <p:sp>
        <p:nvSpPr>
          <p:cNvPr id="123" name="Google Shape;123;p14"/>
          <p:cNvSpPr/>
          <p:nvPr/>
        </p:nvSpPr>
        <p:spPr>
          <a:xfrm>
            <a:off x="4952876" y="4781549"/>
            <a:ext cx="342891" cy="3429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4"/>
          <p:cNvSpPr txBox="1"/>
          <p:nvPr/>
        </p:nvSpPr>
        <p:spPr>
          <a:xfrm>
            <a:off x="4952876" y="4781549"/>
            <a:ext cx="342891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125" name="Google Shape;125;p14"/>
          <p:cNvSpPr txBox="1"/>
          <p:nvPr/>
        </p:nvSpPr>
        <p:spPr>
          <a:xfrm>
            <a:off x="5438639" y="4781549"/>
            <a:ext cx="4686182" cy="314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21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Initier à la construction d'un </a:t>
            </a: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cadre théorique</a:t>
            </a:r>
            <a:r>
              <a:rPr b="0" i="0" lang="en-US" sz="119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et conceptuel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15"/>
          <p:cNvGrpSpPr/>
          <p:nvPr/>
        </p:nvGrpSpPr>
        <p:grpSpPr>
          <a:xfrm>
            <a:off x="0" y="0"/>
            <a:ext cx="12048823" cy="6738122"/>
            <a:chOff x="0" y="0"/>
            <a:chExt cx="12048823" cy="8067675"/>
          </a:xfrm>
        </p:grpSpPr>
        <p:sp>
          <p:nvSpPr>
            <p:cNvPr id="131" name="Google Shape;131;p15"/>
            <p:cNvSpPr/>
            <p:nvPr/>
          </p:nvSpPr>
          <p:spPr>
            <a:xfrm>
              <a:off x="0" y="0"/>
              <a:ext cx="12048823" cy="1143000"/>
            </a:xfrm>
            <a:prstGeom prst="rect">
              <a:avLst/>
            </a:prstGeom>
            <a:solidFill>
              <a:srgbClr val="263238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5"/>
            <p:cNvSpPr txBox="1"/>
            <p:nvPr/>
          </p:nvSpPr>
          <p:spPr>
            <a:xfrm>
              <a:off x="666733" y="380999"/>
              <a:ext cx="10715400" cy="573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392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Concept et définition de la recherche sociale</a:t>
              </a:r>
              <a:endParaRPr/>
            </a:p>
          </p:txBody>
        </p:sp>
        <p:pic>
          <p:nvPicPr>
            <p:cNvPr descr="image.png" id="133" name="Google Shape;133;p1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66733" y="1492567"/>
              <a:ext cx="228594" cy="1771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4" name="Google Shape;134;p15"/>
            <p:cNvSpPr txBox="1"/>
            <p:nvPr/>
          </p:nvSpPr>
          <p:spPr>
            <a:xfrm>
              <a:off x="990575" y="1428750"/>
              <a:ext cx="1238100" cy="39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35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Introduction</a:t>
              </a:r>
              <a:endParaRPr/>
            </a:p>
          </p:txBody>
        </p:sp>
        <p:sp>
          <p:nvSpPr>
            <p:cNvPr id="135" name="Google Shape;135;p15"/>
            <p:cNvSpPr txBox="1"/>
            <p:nvPr/>
          </p:nvSpPr>
          <p:spPr>
            <a:xfrm>
              <a:off x="666733" y="1866899"/>
              <a:ext cx="5076600" cy="143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lnSpc>
                  <a:spcPct val="16304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19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La recherche sociale constitue le </a:t>
              </a:r>
              <a:r>
                <a:rPr b="1" i="0" lang="en-US" sz="119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fondement</a:t>
              </a:r>
              <a:r>
                <a:rPr b="0" i="0" lang="en-US" sz="119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 de la production des connaissances en sociologie. Démarche </a:t>
              </a:r>
              <a:r>
                <a:rPr b="1" i="0" lang="en-US" sz="119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scientifique</a:t>
              </a:r>
              <a:r>
                <a:rPr b="0" i="0" lang="en-US" sz="119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, systématique et rigoureuse visant à produire des savoirs </a:t>
              </a:r>
              <a:r>
                <a:rPr b="1" i="0" lang="en-US" sz="119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nouveaux et vérifiables</a:t>
              </a:r>
              <a:r>
                <a:rPr b="0" i="0" lang="en-US" sz="119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 sur les phénomènes sociaux.</a:t>
              </a:r>
              <a:endParaRPr/>
            </a:p>
          </p:txBody>
        </p:sp>
        <p:pic>
          <p:nvPicPr>
            <p:cNvPr descr="image.png" id="136" name="Google Shape;136;p1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66733" y="3495675"/>
              <a:ext cx="228594" cy="1714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7" name="Google Shape;137;p15"/>
            <p:cNvSpPr txBox="1"/>
            <p:nvPr/>
          </p:nvSpPr>
          <p:spPr>
            <a:xfrm>
              <a:off x="990575" y="3438525"/>
              <a:ext cx="2600400" cy="39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35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Définitions fondamentales</a:t>
              </a:r>
              <a:endParaRPr/>
            </a:p>
          </p:txBody>
        </p:sp>
        <p:sp>
          <p:nvSpPr>
            <p:cNvPr id="138" name="Google Shape;138;p15"/>
            <p:cNvSpPr/>
            <p:nvPr/>
          </p:nvSpPr>
          <p:spPr>
            <a:xfrm>
              <a:off x="666733" y="3876674"/>
              <a:ext cx="5076698" cy="1304925"/>
            </a:xfrm>
            <a:prstGeom prst="roundRect">
              <a:avLst>
                <a:gd fmla="val 14598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5"/>
            <p:cNvSpPr txBox="1"/>
            <p:nvPr/>
          </p:nvSpPr>
          <p:spPr>
            <a:xfrm>
              <a:off x="809604" y="4019549"/>
              <a:ext cx="4791000" cy="33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BOUDON (1988)</a:t>
              </a:r>
              <a:endParaRPr/>
            </a:p>
          </p:txBody>
        </p:sp>
        <p:sp>
          <p:nvSpPr>
            <p:cNvPr id="140" name="Google Shape;140;p15"/>
            <p:cNvSpPr txBox="1"/>
            <p:nvPr/>
          </p:nvSpPr>
          <p:spPr>
            <a:xfrm>
              <a:off x="809604" y="4314825"/>
              <a:ext cx="4791000" cy="63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lnSpc>
                  <a:spcPct val="151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07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Démarche d'investigation structurée mobilisant des procédures scientifiques pour </a:t>
              </a: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décrire, expliquer ou comprendre</a:t>
              </a:r>
              <a:r>
                <a:rPr b="0" i="0" lang="en-US" sz="107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 les phénomènes sociaux.</a:t>
              </a:r>
              <a:endParaRPr/>
            </a:p>
          </p:txBody>
        </p:sp>
        <p:sp>
          <p:nvSpPr>
            <p:cNvPr id="141" name="Google Shape;141;p15"/>
            <p:cNvSpPr/>
            <p:nvPr/>
          </p:nvSpPr>
          <p:spPr>
            <a:xfrm>
              <a:off x="666733" y="5324474"/>
              <a:ext cx="5076698" cy="1304925"/>
            </a:xfrm>
            <a:prstGeom prst="roundRect">
              <a:avLst>
                <a:gd fmla="val 14598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15"/>
            <p:cNvSpPr txBox="1"/>
            <p:nvPr/>
          </p:nvSpPr>
          <p:spPr>
            <a:xfrm>
              <a:off x="809604" y="5467349"/>
              <a:ext cx="4791000" cy="33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QUIVY &amp; VAN CAMPENHOUDT (2011)</a:t>
              </a:r>
              <a:endParaRPr/>
            </a:p>
          </p:txBody>
        </p:sp>
        <p:sp>
          <p:nvSpPr>
            <p:cNvPr id="143" name="Google Shape;143;p15"/>
            <p:cNvSpPr txBox="1"/>
            <p:nvPr/>
          </p:nvSpPr>
          <p:spPr>
            <a:xfrm>
              <a:off x="809604" y="5762625"/>
              <a:ext cx="4791000" cy="63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lnSpc>
                  <a:spcPct val="151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07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Entreprise méthodiquement organisée visant la production de </a:t>
              </a: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connaissances nouvelles</a:t>
              </a:r>
              <a:r>
                <a:rPr b="0" i="0" lang="en-US" sz="107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 grâce à une démarche rigoureuse et séquencée.</a:t>
              </a:r>
              <a:endParaRPr/>
            </a:p>
          </p:txBody>
        </p:sp>
        <p:sp>
          <p:nvSpPr>
            <p:cNvPr id="144" name="Google Shape;144;p15"/>
            <p:cNvSpPr/>
            <p:nvPr/>
          </p:nvSpPr>
          <p:spPr>
            <a:xfrm>
              <a:off x="666733" y="6762750"/>
              <a:ext cx="5076698" cy="1304925"/>
            </a:xfrm>
            <a:prstGeom prst="roundRect">
              <a:avLst>
                <a:gd fmla="val 14598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15"/>
            <p:cNvSpPr txBox="1"/>
            <p:nvPr/>
          </p:nvSpPr>
          <p:spPr>
            <a:xfrm>
              <a:off x="809604" y="6905625"/>
              <a:ext cx="4791000" cy="33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ANGERS (1977)</a:t>
              </a:r>
              <a:endParaRPr/>
            </a:p>
          </p:txBody>
        </p:sp>
        <p:sp>
          <p:nvSpPr>
            <p:cNvPr id="146" name="Google Shape;146;p15"/>
            <p:cNvSpPr txBox="1"/>
            <p:nvPr/>
          </p:nvSpPr>
          <p:spPr>
            <a:xfrm>
              <a:off x="809604" y="7200900"/>
              <a:ext cx="4791000" cy="63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lnSpc>
                  <a:spcPct val="1510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07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Activité intellectuelle produisant des </a:t>
              </a: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savoirs innovants</a:t>
              </a:r>
              <a:r>
                <a:rPr b="0" i="0" lang="en-US" sz="107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 sur l'humain et la société, s'appuyant sur une problématisation explicite.</a:t>
              </a:r>
              <a:endParaRPr/>
            </a:p>
          </p:txBody>
        </p:sp>
        <p:pic>
          <p:nvPicPr>
            <p:cNvPr descr="image.png" id="147" name="Google Shape;147;p1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305392" y="1483995"/>
              <a:ext cx="228594" cy="1943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8" name="Google Shape;148;p15"/>
            <p:cNvSpPr txBox="1"/>
            <p:nvPr/>
          </p:nvSpPr>
          <p:spPr>
            <a:xfrm>
              <a:off x="6629234" y="1428750"/>
              <a:ext cx="3095400" cy="39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35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Éléments constitutifs essentiels</a:t>
              </a:r>
              <a:endParaRPr/>
            </a:p>
          </p:txBody>
        </p:sp>
        <p:sp>
          <p:nvSpPr>
            <p:cNvPr id="149" name="Google Shape;149;p15"/>
            <p:cNvSpPr txBox="1"/>
            <p:nvPr/>
          </p:nvSpPr>
          <p:spPr>
            <a:xfrm>
              <a:off x="6305392" y="1866899"/>
              <a:ext cx="5076600" cy="71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lnSpc>
                  <a:spcPct val="16304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19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Toute recherche sociale complète doit comprendre plusieurs éléments fondamentaux :</a:t>
              </a:r>
              <a:endParaRPr/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6305392" y="2628900"/>
              <a:ext cx="1657308" cy="409574"/>
            </a:xfrm>
            <a:prstGeom prst="roundRect">
              <a:avLst>
                <a:gd fmla="val 37209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image.png" id="151" name="Google Shape;151;p15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6457788" y="2757207"/>
              <a:ext cx="190495" cy="16248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2" name="Google Shape;152;p15"/>
            <p:cNvSpPr txBox="1"/>
            <p:nvPr/>
          </p:nvSpPr>
          <p:spPr>
            <a:xfrm>
              <a:off x="6724481" y="2724150"/>
              <a:ext cx="1104900" cy="33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Problématique</a:t>
              </a:r>
              <a:endParaRPr/>
            </a:p>
          </p:txBody>
        </p:sp>
        <p:sp>
          <p:nvSpPr>
            <p:cNvPr id="153" name="Google Shape;153;p15"/>
            <p:cNvSpPr/>
            <p:nvPr/>
          </p:nvSpPr>
          <p:spPr>
            <a:xfrm>
              <a:off x="8057948" y="2628900"/>
              <a:ext cx="1743031" cy="409574"/>
            </a:xfrm>
            <a:prstGeom prst="roundRect">
              <a:avLst>
                <a:gd fmla="val 37209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image.png" id="154" name="Google Shape;154;p15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8200819" y="2762810"/>
              <a:ext cx="190495" cy="15127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5" name="Google Shape;155;p15"/>
            <p:cNvSpPr txBox="1"/>
            <p:nvPr/>
          </p:nvSpPr>
          <p:spPr>
            <a:xfrm>
              <a:off x="8467527" y="2679747"/>
              <a:ext cx="1390500" cy="33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Cadre théorique</a:t>
              </a:r>
              <a:endParaRPr/>
            </a:p>
          </p:txBody>
        </p:sp>
        <p:sp>
          <p:nvSpPr>
            <p:cNvPr id="156" name="Google Shape;156;p15"/>
            <p:cNvSpPr/>
            <p:nvPr/>
          </p:nvSpPr>
          <p:spPr>
            <a:xfrm>
              <a:off x="6305392" y="3133724"/>
              <a:ext cx="1571585" cy="409574"/>
            </a:xfrm>
            <a:prstGeom prst="roundRect">
              <a:avLst>
                <a:gd fmla="val 37209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image.png" id="157" name="Google Shape;157;p15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457788" y="3263713"/>
              <a:ext cx="190495" cy="14007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8" name="Google Shape;158;p15"/>
            <p:cNvSpPr txBox="1"/>
            <p:nvPr/>
          </p:nvSpPr>
          <p:spPr>
            <a:xfrm>
              <a:off x="6724474" y="3228987"/>
              <a:ext cx="1190700" cy="33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Méthodologie</a:t>
              </a:r>
              <a:endParaRPr/>
            </a:p>
          </p:txBody>
        </p:sp>
        <p:sp>
          <p:nvSpPr>
            <p:cNvPr id="159" name="Google Shape;159;p15"/>
            <p:cNvSpPr/>
            <p:nvPr/>
          </p:nvSpPr>
          <p:spPr>
            <a:xfrm>
              <a:off x="7972225" y="3133724"/>
              <a:ext cx="1076298" cy="409574"/>
            </a:xfrm>
            <a:prstGeom prst="roundRect">
              <a:avLst>
                <a:gd fmla="val 37209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image.png" id="160" name="Google Shape;160;p15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8115097" y="3252507"/>
              <a:ext cx="190495" cy="16248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1" name="Google Shape;161;p15"/>
            <p:cNvSpPr txBox="1"/>
            <p:nvPr/>
          </p:nvSpPr>
          <p:spPr>
            <a:xfrm>
              <a:off x="8381804" y="3193724"/>
              <a:ext cx="747900" cy="33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Terrain</a:t>
              </a:r>
              <a:endParaRPr/>
            </a:p>
          </p:txBody>
        </p:sp>
        <p:sp>
          <p:nvSpPr>
            <p:cNvPr id="162" name="Google Shape;162;p15"/>
            <p:cNvSpPr/>
            <p:nvPr/>
          </p:nvSpPr>
          <p:spPr>
            <a:xfrm>
              <a:off x="9277099" y="3109854"/>
              <a:ext cx="1238100" cy="409500"/>
            </a:xfrm>
            <a:prstGeom prst="roundRect">
              <a:avLst>
                <a:gd fmla="val 37209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image.png" id="163" name="Google Shape;163;p15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9286642" y="3258110"/>
              <a:ext cx="190495" cy="15127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4" name="Google Shape;164;p15"/>
            <p:cNvSpPr txBox="1"/>
            <p:nvPr/>
          </p:nvSpPr>
          <p:spPr>
            <a:xfrm>
              <a:off x="9553322" y="3228987"/>
              <a:ext cx="747900" cy="33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Analyse</a:t>
              </a:r>
              <a:endParaRPr/>
            </a:p>
          </p:txBody>
        </p:sp>
        <p:sp>
          <p:nvSpPr>
            <p:cNvPr id="165" name="Google Shape;165;p15"/>
            <p:cNvSpPr/>
            <p:nvPr/>
          </p:nvSpPr>
          <p:spPr>
            <a:xfrm>
              <a:off x="6305392" y="3638550"/>
              <a:ext cx="1228694" cy="409574"/>
            </a:xfrm>
            <a:prstGeom prst="roundRect">
              <a:avLst>
                <a:gd fmla="val 37209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image.png" id="166" name="Google Shape;166;p15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6457788" y="3765456"/>
              <a:ext cx="190495" cy="1652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7" name="Google Shape;167;p15"/>
            <p:cNvSpPr txBox="1"/>
            <p:nvPr/>
          </p:nvSpPr>
          <p:spPr>
            <a:xfrm>
              <a:off x="6724473" y="3733806"/>
              <a:ext cx="860100" cy="33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07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Résultats</a:t>
              </a:r>
              <a:endParaRPr/>
            </a:p>
          </p:txBody>
        </p:sp>
        <p:pic>
          <p:nvPicPr>
            <p:cNvPr descr="image.png" id="168" name="Google Shape;168;p15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6305392" y="4341495"/>
              <a:ext cx="228594" cy="1943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9" name="Google Shape;169;p15"/>
            <p:cNvSpPr txBox="1"/>
            <p:nvPr/>
          </p:nvSpPr>
          <p:spPr>
            <a:xfrm>
              <a:off x="6629234" y="4286250"/>
              <a:ext cx="3114600" cy="39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35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Finalités de la recherche sociale</a:t>
              </a:r>
              <a:endParaRPr/>
            </a:p>
          </p:txBody>
        </p:sp>
        <p:sp>
          <p:nvSpPr>
            <p:cNvPr id="170" name="Google Shape;170;p15"/>
            <p:cNvSpPr txBox="1"/>
            <p:nvPr/>
          </p:nvSpPr>
          <p:spPr>
            <a:xfrm>
              <a:off x="6305392" y="4724399"/>
              <a:ext cx="5076600" cy="71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l">
                <a:lnSpc>
                  <a:spcPct val="16304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19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Selon COMBESSIE (1999) et DUVERGER (1961), la recherche sociale poursuit trois finalités principales :</a:t>
              </a:r>
              <a:endParaRPr/>
            </a:p>
          </p:txBody>
        </p:sp>
        <p:sp>
          <p:nvSpPr>
            <p:cNvPr id="171" name="Google Shape;171;p15"/>
            <p:cNvSpPr/>
            <p:nvPr/>
          </p:nvSpPr>
          <p:spPr>
            <a:xfrm>
              <a:off x="6305392" y="5486400"/>
              <a:ext cx="1523961" cy="1390650"/>
            </a:xfrm>
            <a:prstGeom prst="roundRect">
              <a:avLst>
                <a:gd fmla="val 13698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15"/>
            <p:cNvSpPr txBox="1"/>
            <p:nvPr/>
          </p:nvSpPr>
          <p:spPr>
            <a:xfrm>
              <a:off x="6457788" y="5629275"/>
              <a:ext cx="1238100" cy="35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19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Descriptive</a:t>
              </a:r>
              <a:endParaRPr/>
            </a:p>
          </p:txBody>
        </p:sp>
        <p:sp>
          <p:nvSpPr>
            <p:cNvPr id="173" name="Google Shape;173;p15"/>
            <p:cNvSpPr txBox="1"/>
            <p:nvPr/>
          </p:nvSpPr>
          <p:spPr>
            <a:xfrm>
              <a:off x="6457788" y="5859123"/>
              <a:ext cx="1238100" cy="102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ctr">
                <a:lnSpc>
                  <a:spcPct val="13598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95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Décrire avec précision les phénomènes sociaux</a:t>
              </a:r>
              <a:endParaRPr/>
            </a:p>
          </p:txBody>
        </p:sp>
        <p:sp>
          <p:nvSpPr>
            <p:cNvPr id="174" name="Google Shape;174;p15"/>
            <p:cNvSpPr/>
            <p:nvPr/>
          </p:nvSpPr>
          <p:spPr>
            <a:xfrm>
              <a:off x="8086522" y="5486400"/>
              <a:ext cx="1523961" cy="1390650"/>
            </a:xfrm>
            <a:prstGeom prst="roundRect">
              <a:avLst>
                <a:gd fmla="val 13698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15"/>
            <p:cNvSpPr txBox="1"/>
            <p:nvPr/>
          </p:nvSpPr>
          <p:spPr>
            <a:xfrm>
              <a:off x="8229394" y="5629275"/>
              <a:ext cx="1238100" cy="35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19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Explicative</a:t>
              </a:r>
              <a:endParaRPr/>
            </a:p>
          </p:txBody>
        </p:sp>
        <p:sp>
          <p:nvSpPr>
            <p:cNvPr id="176" name="Google Shape;176;p15"/>
            <p:cNvSpPr txBox="1"/>
            <p:nvPr/>
          </p:nvSpPr>
          <p:spPr>
            <a:xfrm>
              <a:off x="8229394" y="5887282"/>
              <a:ext cx="1238100" cy="1027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ctr">
                <a:lnSpc>
                  <a:spcPct val="13598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95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Comprendre les causes et mécanismes sous-jacents</a:t>
              </a:r>
              <a:endParaRPr/>
            </a:p>
          </p:txBody>
        </p:sp>
        <p:sp>
          <p:nvSpPr>
            <p:cNvPr id="177" name="Google Shape;177;p15"/>
            <p:cNvSpPr/>
            <p:nvPr/>
          </p:nvSpPr>
          <p:spPr>
            <a:xfrm>
              <a:off x="9858128" y="5486400"/>
              <a:ext cx="1523961" cy="1390650"/>
            </a:xfrm>
            <a:prstGeom prst="roundRect">
              <a:avLst>
                <a:gd fmla="val 13698" name="adj"/>
              </a:avLst>
            </a:prstGeom>
            <a:solidFill>
              <a:srgbClr val="E3F2FD"/>
            </a:solidFill>
            <a:ln>
              <a:noFill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15"/>
            <p:cNvSpPr txBox="1"/>
            <p:nvPr/>
          </p:nvSpPr>
          <p:spPr>
            <a:xfrm>
              <a:off x="10001000" y="5629280"/>
              <a:ext cx="1390500" cy="35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196" u="none" cap="none" strike="noStrike">
                  <a:solidFill>
                    <a:srgbClr val="1565C0"/>
                  </a:solidFill>
                  <a:latin typeface="Arial"/>
                  <a:ea typeface="Arial"/>
                  <a:cs typeface="Arial"/>
                  <a:sym typeface="Arial"/>
                </a:rPr>
                <a:t>Compréhensive</a:t>
              </a:r>
              <a:endParaRPr/>
            </a:p>
          </p:txBody>
        </p:sp>
        <p:sp>
          <p:nvSpPr>
            <p:cNvPr id="179" name="Google Shape;179;p15"/>
            <p:cNvSpPr txBox="1"/>
            <p:nvPr/>
          </p:nvSpPr>
          <p:spPr>
            <a:xfrm>
              <a:off x="10000999" y="5943600"/>
              <a:ext cx="1238100" cy="78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4850" lIns="73150" spcFirstLastPara="1" rIns="73150" wrap="square" tIns="54850">
              <a:spAutoFit/>
            </a:bodyPr>
            <a:lstStyle/>
            <a:p>
              <a:pPr indent="0" lvl="0" marL="0" marR="0" rtl="0" algn="ctr">
                <a:lnSpc>
                  <a:spcPct val="13598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956" u="none" cap="none" strike="noStrike">
                  <a:solidFill>
                    <a:srgbClr val="263238"/>
                  </a:solidFill>
                  <a:latin typeface="Arial"/>
                  <a:ea typeface="Arial"/>
                  <a:cs typeface="Arial"/>
                  <a:sym typeface="Arial"/>
                </a:rPr>
                <a:t>Saisir le sens que les acteurs donnent à leurs actions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6"/>
          <p:cNvSpPr/>
          <p:nvPr/>
        </p:nvSpPr>
        <p:spPr>
          <a:xfrm>
            <a:off x="0" y="0"/>
            <a:ext cx="12048823" cy="1143000"/>
          </a:xfrm>
          <a:prstGeom prst="rect">
            <a:avLst/>
          </a:prstGeom>
          <a:solidFill>
            <a:srgbClr val="263238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6"/>
          <p:cNvSpPr txBox="1"/>
          <p:nvPr/>
        </p:nvSpPr>
        <p:spPr>
          <a:xfrm>
            <a:off x="666733" y="380999"/>
            <a:ext cx="10715357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Caractéristiques fondamentales</a:t>
            </a:r>
            <a:endParaRPr/>
          </a:p>
        </p:txBody>
      </p:sp>
      <p:pic>
        <p:nvPicPr>
          <p:cNvPr descr="image.png" id="186" name="Google Shape;186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9604" y="1625917"/>
            <a:ext cx="228594" cy="177164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16"/>
          <p:cNvSpPr txBox="1"/>
          <p:nvPr/>
        </p:nvSpPr>
        <p:spPr>
          <a:xfrm>
            <a:off x="1133446" y="1571625"/>
            <a:ext cx="3962300" cy="295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Spécificités de la recherche sociologique</a:t>
            </a:r>
            <a:endParaRPr/>
          </a:p>
        </p:txBody>
      </p:sp>
      <p:sp>
        <p:nvSpPr>
          <p:cNvPr id="188" name="Google Shape;188;p16"/>
          <p:cNvSpPr/>
          <p:nvPr/>
        </p:nvSpPr>
        <p:spPr>
          <a:xfrm>
            <a:off x="809604" y="2009774"/>
            <a:ext cx="5076698" cy="1095374"/>
          </a:xfrm>
          <a:prstGeom prst="roundRect">
            <a:avLst>
              <a:gd fmla="val 17391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89" name="Google Shape;18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2476" y="2174531"/>
            <a:ext cx="209544" cy="203886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16"/>
          <p:cNvSpPr txBox="1"/>
          <p:nvPr/>
        </p:nvSpPr>
        <p:spPr>
          <a:xfrm>
            <a:off x="1238219" y="2152650"/>
            <a:ext cx="3019349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Complexité des phénomènes sociaux</a:t>
            </a:r>
            <a:endParaRPr/>
          </a:p>
        </p:txBody>
      </p:sp>
      <p:sp>
        <p:nvSpPr>
          <p:cNvPr id="191" name="Google Shape;191;p16"/>
          <p:cNvSpPr txBox="1"/>
          <p:nvPr/>
        </p:nvSpPr>
        <p:spPr>
          <a:xfrm>
            <a:off x="952476" y="2486025"/>
            <a:ext cx="4790955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1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Phénomènes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multidimensionnels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impliquant l'imbrication de facteurs économiques, culturels et politiques </a:t>
            </a:r>
            <a:endParaRPr/>
          </a:p>
        </p:txBody>
      </p:sp>
      <p:sp>
        <p:nvSpPr>
          <p:cNvPr id="192" name="Google Shape;192;p16"/>
          <p:cNvSpPr/>
          <p:nvPr/>
        </p:nvSpPr>
        <p:spPr>
          <a:xfrm>
            <a:off x="809604" y="3248024"/>
            <a:ext cx="5076698" cy="1095374"/>
          </a:xfrm>
          <a:prstGeom prst="roundRect">
            <a:avLst>
              <a:gd fmla="val 17391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93" name="Google Shape;193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476" y="3438267"/>
            <a:ext cx="209544" cy="152914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16"/>
          <p:cNvSpPr txBox="1"/>
          <p:nvPr/>
        </p:nvSpPr>
        <p:spPr>
          <a:xfrm>
            <a:off x="1238219" y="3390899"/>
            <a:ext cx="2228794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Interaction chercheur-sujet</a:t>
            </a:r>
            <a:endParaRPr/>
          </a:p>
        </p:txBody>
      </p:sp>
      <p:sp>
        <p:nvSpPr>
          <p:cNvPr id="195" name="Google Shape;195;p16"/>
          <p:cNvSpPr txBox="1"/>
          <p:nvPr/>
        </p:nvSpPr>
        <p:spPr>
          <a:xfrm>
            <a:off x="952476" y="3724274"/>
            <a:ext cx="4790955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1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Le sociologue fait partie de la réalité qu'il étudie (BOURDIEU, 1992 ; GRAWITZ, 1993)</a:t>
            </a:r>
            <a:endParaRPr/>
          </a:p>
        </p:txBody>
      </p:sp>
      <p:sp>
        <p:nvSpPr>
          <p:cNvPr id="196" name="Google Shape;196;p16"/>
          <p:cNvSpPr/>
          <p:nvPr/>
        </p:nvSpPr>
        <p:spPr>
          <a:xfrm>
            <a:off x="809604" y="4495799"/>
            <a:ext cx="5076698" cy="1095374"/>
          </a:xfrm>
          <a:prstGeom prst="roundRect">
            <a:avLst>
              <a:gd fmla="val 17391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97" name="Google Shape;197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52476" y="4676517"/>
            <a:ext cx="209544" cy="152914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16"/>
          <p:cNvSpPr txBox="1"/>
          <p:nvPr/>
        </p:nvSpPr>
        <p:spPr>
          <a:xfrm>
            <a:off x="1238219" y="4638674"/>
            <a:ext cx="2543111" cy="23812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Problème de l'expérimentation</a:t>
            </a:r>
            <a:endParaRPr/>
          </a:p>
        </p:txBody>
      </p:sp>
      <p:sp>
        <p:nvSpPr>
          <p:cNvPr id="199" name="Google Shape;199;p16"/>
          <p:cNvSpPr txBox="1"/>
          <p:nvPr/>
        </p:nvSpPr>
        <p:spPr>
          <a:xfrm>
            <a:off x="952476" y="4972050"/>
            <a:ext cx="4790955" cy="476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1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Contraintes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éthiques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, difficultés de contrôle des variables et de reproduction des conditions </a:t>
            </a:r>
            <a:endParaRPr/>
          </a:p>
        </p:txBody>
      </p:sp>
      <p:pic>
        <p:nvPicPr>
          <p:cNvPr descr="image.png" id="200" name="Google Shape;200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172045" y="1631632"/>
            <a:ext cx="228594" cy="165734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6"/>
          <p:cNvSpPr txBox="1"/>
          <p:nvPr/>
        </p:nvSpPr>
        <p:spPr>
          <a:xfrm>
            <a:off x="6495887" y="1571625"/>
            <a:ext cx="4181370" cy="295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Principes méthodologiques fondamentaux</a:t>
            </a:r>
            <a:endParaRPr/>
          </a:p>
        </p:txBody>
      </p:sp>
      <p:sp>
        <p:nvSpPr>
          <p:cNvPr id="202" name="Google Shape;202;p16"/>
          <p:cNvSpPr/>
          <p:nvPr/>
        </p:nvSpPr>
        <p:spPr>
          <a:xfrm>
            <a:off x="6172045" y="2009774"/>
            <a:ext cx="1619209" cy="1162050"/>
          </a:xfrm>
          <a:prstGeom prst="roundRect">
            <a:avLst>
              <a:gd fmla="val 13114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03" name="Google Shape;203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286342" y="2153210"/>
            <a:ext cx="190495" cy="151279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16"/>
          <p:cNvSpPr txBox="1"/>
          <p:nvPr/>
        </p:nvSpPr>
        <p:spPr>
          <a:xfrm>
            <a:off x="6553023" y="2124075"/>
            <a:ext cx="12381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Systématicité</a:t>
            </a:r>
            <a:endParaRPr/>
          </a:p>
        </p:txBody>
      </p:sp>
      <p:sp>
        <p:nvSpPr>
          <p:cNvPr id="205" name="Google Shape;205;p16"/>
          <p:cNvSpPr txBox="1"/>
          <p:nvPr/>
        </p:nvSpPr>
        <p:spPr>
          <a:xfrm>
            <a:off x="6286342" y="2419349"/>
            <a:ext cx="1390615" cy="400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59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Plan rigoureux et cohérent</a:t>
            </a:r>
            <a:endParaRPr/>
          </a:p>
        </p:txBody>
      </p:sp>
      <p:sp>
        <p:nvSpPr>
          <p:cNvPr id="206" name="Google Shape;206;p16"/>
          <p:cNvSpPr/>
          <p:nvPr/>
        </p:nvSpPr>
        <p:spPr>
          <a:xfrm>
            <a:off x="7896027" y="2009774"/>
            <a:ext cx="1619209" cy="1162050"/>
          </a:xfrm>
          <a:prstGeom prst="roundRect">
            <a:avLst>
              <a:gd fmla="val 13114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07" name="Google Shape;207;p1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010324" y="2150408"/>
            <a:ext cx="190495" cy="156882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16"/>
          <p:cNvSpPr txBox="1"/>
          <p:nvPr/>
        </p:nvSpPr>
        <p:spPr>
          <a:xfrm>
            <a:off x="8277026" y="2124075"/>
            <a:ext cx="968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Objectivité</a:t>
            </a:r>
            <a:endParaRPr/>
          </a:p>
        </p:txBody>
      </p:sp>
      <p:sp>
        <p:nvSpPr>
          <p:cNvPr id="209" name="Google Shape;209;p16"/>
          <p:cNvSpPr txBox="1"/>
          <p:nvPr/>
        </p:nvSpPr>
        <p:spPr>
          <a:xfrm>
            <a:off x="8010324" y="2419349"/>
            <a:ext cx="1390615" cy="400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59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Distanciation par rapport aux préjugés</a:t>
            </a:r>
            <a:endParaRPr/>
          </a:p>
        </p:txBody>
      </p:sp>
      <p:sp>
        <p:nvSpPr>
          <p:cNvPr id="210" name="Google Shape;210;p16"/>
          <p:cNvSpPr/>
          <p:nvPr/>
        </p:nvSpPr>
        <p:spPr>
          <a:xfrm>
            <a:off x="9620009" y="2009774"/>
            <a:ext cx="1619209" cy="1162050"/>
          </a:xfrm>
          <a:prstGeom prst="roundRect">
            <a:avLst>
              <a:gd fmla="val 13114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11" name="Google Shape;211;p1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734306" y="2142004"/>
            <a:ext cx="190495" cy="173691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16"/>
          <p:cNvSpPr txBox="1"/>
          <p:nvPr/>
        </p:nvSpPr>
        <p:spPr>
          <a:xfrm>
            <a:off x="10001000" y="2139250"/>
            <a:ext cx="7353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Validité</a:t>
            </a:r>
            <a:endParaRPr/>
          </a:p>
        </p:txBody>
      </p:sp>
      <p:sp>
        <p:nvSpPr>
          <p:cNvPr id="213" name="Google Shape;213;p16"/>
          <p:cNvSpPr txBox="1"/>
          <p:nvPr/>
        </p:nvSpPr>
        <p:spPr>
          <a:xfrm>
            <a:off x="9734306" y="2419349"/>
            <a:ext cx="1390615" cy="5905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59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Mesure effective de ce qu'on prétend mesurer</a:t>
            </a:r>
            <a:endParaRPr/>
          </a:p>
        </p:txBody>
      </p:sp>
      <p:sp>
        <p:nvSpPr>
          <p:cNvPr id="214" name="Google Shape;214;p16"/>
          <p:cNvSpPr/>
          <p:nvPr/>
        </p:nvSpPr>
        <p:spPr>
          <a:xfrm>
            <a:off x="6172045" y="3286125"/>
            <a:ext cx="1619209" cy="1162050"/>
          </a:xfrm>
          <a:prstGeom prst="roundRect">
            <a:avLst>
              <a:gd fmla="val 13114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15" name="Google Shape;215;p1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286342" y="3433482"/>
            <a:ext cx="190495" cy="162485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16"/>
          <p:cNvSpPr txBox="1"/>
          <p:nvPr/>
        </p:nvSpPr>
        <p:spPr>
          <a:xfrm>
            <a:off x="6553020" y="3368563"/>
            <a:ext cx="8289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Fiabilité</a:t>
            </a:r>
            <a:endParaRPr/>
          </a:p>
        </p:txBody>
      </p:sp>
      <p:sp>
        <p:nvSpPr>
          <p:cNvPr id="217" name="Google Shape;217;p16"/>
          <p:cNvSpPr txBox="1"/>
          <p:nvPr/>
        </p:nvSpPr>
        <p:spPr>
          <a:xfrm>
            <a:off x="6286342" y="3695699"/>
            <a:ext cx="1390615" cy="400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59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Stabilité des résultats dans le temps</a:t>
            </a:r>
            <a:endParaRPr/>
          </a:p>
        </p:txBody>
      </p:sp>
      <p:sp>
        <p:nvSpPr>
          <p:cNvPr id="218" name="Google Shape;218;p16"/>
          <p:cNvSpPr/>
          <p:nvPr/>
        </p:nvSpPr>
        <p:spPr>
          <a:xfrm>
            <a:off x="7896027" y="3286125"/>
            <a:ext cx="1619209" cy="1162050"/>
          </a:xfrm>
          <a:prstGeom prst="roundRect">
            <a:avLst>
              <a:gd fmla="val 13114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19" name="Google Shape;219;p1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8010324" y="3461497"/>
            <a:ext cx="190495" cy="106455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16"/>
          <p:cNvSpPr txBox="1"/>
          <p:nvPr/>
        </p:nvSpPr>
        <p:spPr>
          <a:xfrm>
            <a:off x="8277028" y="3368563"/>
            <a:ext cx="968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Précision</a:t>
            </a:r>
            <a:endParaRPr/>
          </a:p>
        </p:txBody>
      </p:sp>
      <p:sp>
        <p:nvSpPr>
          <p:cNvPr id="221" name="Google Shape;221;p16"/>
          <p:cNvSpPr txBox="1"/>
          <p:nvPr/>
        </p:nvSpPr>
        <p:spPr>
          <a:xfrm>
            <a:off x="8010324" y="3695699"/>
            <a:ext cx="1390615" cy="5905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59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Exactitude des mesures et observations</a:t>
            </a:r>
            <a:endParaRPr/>
          </a:p>
        </p:txBody>
      </p:sp>
      <p:sp>
        <p:nvSpPr>
          <p:cNvPr id="222" name="Google Shape;222;p16"/>
          <p:cNvSpPr/>
          <p:nvPr/>
        </p:nvSpPr>
        <p:spPr>
          <a:xfrm>
            <a:off x="9620009" y="3286125"/>
            <a:ext cx="1619209" cy="1162050"/>
          </a:xfrm>
          <a:prstGeom prst="roundRect">
            <a:avLst>
              <a:gd fmla="val 13114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23" name="Google Shape;223;p1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9734306" y="3439085"/>
            <a:ext cx="190495" cy="151279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6"/>
          <p:cNvSpPr txBox="1"/>
          <p:nvPr/>
        </p:nvSpPr>
        <p:spPr>
          <a:xfrm>
            <a:off x="10001000" y="3356804"/>
            <a:ext cx="968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Pertinence</a:t>
            </a:r>
            <a:endParaRPr/>
          </a:p>
        </p:txBody>
      </p:sp>
      <p:sp>
        <p:nvSpPr>
          <p:cNvPr id="225" name="Google Shape;225;p16"/>
          <p:cNvSpPr txBox="1"/>
          <p:nvPr/>
        </p:nvSpPr>
        <p:spPr>
          <a:xfrm>
            <a:off x="9734306" y="3695699"/>
            <a:ext cx="1390615" cy="5905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59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Utilité sociale ou théorique de la recherche</a:t>
            </a:r>
            <a:endParaRPr/>
          </a:p>
        </p:txBody>
      </p:sp>
      <p:sp>
        <p:nvSpPr>
          <p:cNvPr id="226" name="Google Shape;226;p16"/>
          <p:cNvSpPr/>
          <p:nvPr/>
        </p:nvSpPr>
        <p:spPr>
          <a:xfrm>
            <a:off x="6172045" y="4572000"/>
            <a:ext cx="1619209" cy="1162050"/>
          </a:xfrm>
          <a:prstGeom prst="roundRect">
            <a:avLst>
              <a:gd fmla="val 13114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27" name="Google Shape;227;p16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6286342" y="4715435"/>
            <a:ext cx="190495" cy="151279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16"/>
          <p:cNvSpPr txBox="1"/>
          <p:nvPr/>
        </p:nvSpPr>
        <p:spPr>
          <a:xfrm>
            <a:off x="6553021" y="4651022"/>
            <a:ext cx="8289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Éthique</a:t>
            </a:r>
            <a:endParaRPr/>
          </a:p>
        </p:txBody>
      </p:sp>
      <p:sp>
        <p:nvSpPr>
          <p:cNvPr id="229" name="Google Shape;229;p16"/>
          <p:cNvSpPr txBox="1"/>
          <p:nvPr/>
        </p:nvSpPr>
        <p:spPr>
          <a:xfrm>
            <a:off x="6286342" y="4981574"/>
            <a:ext cx="1390615" cy="590549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59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Respect des personnes et normes déontologiques</a:t>
            </a:r>
            <a:endParaRPr/>
          </a:p>
        </p:txBody>
      </p:sp>
      <p:pic>
        <p:nvPicPr>
          <p:cNvPr descr="image.png" id="230" name="Google Shape;230;p16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809604" y="6291262"/>
            <a:ext cx="228594" cy="142875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16"/>
          <p:cNvSpPr txBox="1"/>
          <p:nvPr/>
        </p:nvSpPr>
        <p:spPr>
          <a:xfrm>
            <a:off x="1133446" y="6210299"/>
            <a:ext cx="5505312" cy="295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Distinction entre recherche scientifique et sens commun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7"/>
          <p:cNvSpPr/>
          <p:nvPr/>
        </p:nvSpPr>
        <p:spPr>
          <a:xfrm>
            <a:off x="0" y="0"/>
            <a:ext cx="12048900" cy="1587000"/>
          </a:xfrm>
          <a:prstGeom prst="rect">
            <a:avLst/>
          </a:prstGeom>
          <a:solidFill>
            <a:srgbClr val="263238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7"/>
          <p:cNvSpPr txBox="1"/>
          <p:nvPr/>
        </p:nvSpPr>
        <p:spPr>
          <a:xfrm>
            <a:off x="666733" y="373433"/>
            <a:ext cx="107154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Types de recherche en sociologie : Classification selon les objectifs</a:t>
            </a:r>
            <a:endParaRPr/>
          </a:p>
        </p:txBody>
      </p:sp>
      <p:sp>
        <p:nvSpPr>
          <p:cNvPr id="238" name="Google Shape;238;p17"/>
          <p:cNvSpPr/>
          <p:nvPr/>
        </p:nvSpPr>
        <p:spPr>
          <a:xfrm>
            <a:off x="666733" y="1867171"/>
            <a:ext cx="3409800" cy="4882800"/>
          </a:xfrm>
          <a:prstGeom prst="roundRect">
            <a:avLst>
              <a:gd fmla="val 6703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7"/>
          <p:cNvSpPr/>
          <p:nvPr/>
        </p:nvSpPr>
        <p:spPr>
          <a:xfrm>
            <a:off x="904852" y="2128576"/>
            <a:ext cx="485700" cy="5601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40" name="Google Shape;24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575" y="2293749"/>
            <a:ext cx="304792" cy="229805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17"/>
          <p:cNvSpPr txBox="1"/>
          <p:nvPr/>
        </p:nvSpPr>
        <p:spPr>
          <a:xfrm>
            <a:off x="1533486" y="2100569"/>
            <a:ext cx="2314500" cy="58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54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 fondamentale</a:t>
            </a:r>
            <a:endParaRPr/>
          </a:p>
        </p:txBody>
      </p:sp>
      <p:pic>
        <p:nvPicPr>
          <p:cNvPr descr="image.png" id="242" name="Google Shape;242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926665"/>
            <a:ext cx="209544" cy="177633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17"/>
          <p:cNvSpPr txBox="1"/>
          <p:nvPr/>
        </p:nvSpPr>
        <p:spPr>
          <a:xfrm>
            <a:off x="1190602" y="2903450"/>
            <a:ext cx="9732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Objectif</a:t>
            </a:r>
            <a:endParaRPr/>
          </a:p>
        </p:txBody>
      </p:sp>
      <p:sp>
        <p:nvSpPr>
          <p:cNvPr id="244" name="Google Shape;244;p17"/>
          <p:cNvSpPr txBox="1"/>
          <p:nvPr/>
        </p:nvSpPr>
        <p:spPr>
          <a:xfrm>
            <a:off x="904852" y="3230208"/>
            <a:ext cx="2933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1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Développer les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théories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et comprendre les mécanismes sociaux fondamentaux </a:t>
            </a:r>
            <a:endParaRPr/>
          </a:p>
        </p:txBody>
      </p:sp>
      <p:pic>
        <p:nvPicPr>
          <p:cNvPr descr="image.png" id="245" name="Google Shape;245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04852" y="3916266"/>
            <a:ext cx="209544" cy="177633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p17"/>
          <p:cNvSpPr txBox="1"/>
          <p:nvPr/>
        </p:nvSpPr>
        <p:spPr>
          <a:xfrm>
            <a:off x="1190601" y="3883725"/>
            <a:ext cx="14640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Caractéristiques</a:t>
            </a:r>
            <a:endParaRPr/>
          </a:p>
        </p:txBody>
      </p:sp>
      <p:sp>
        <p:nvSpPr>
          <p:cNvPr id="247" name="Google Shape;247;p17"/>
          <p:cNvSpPr txBox="1"/>
          <p:nvPr/>
        </p:nvSpPr>
        <p:spPr>
          <a:xfrm>
            <a:off x="904852" y="4210472"/>
            <a:ext cx="2933700" cy="76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471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Préoccupation théorique dominante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Horizon temporel généralement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long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Approfondissement des connaissances </a:t>
            </a:r>
            <a:endParaRPr/>
          </a:p>
        </p:txBody>
      </p:sp>
      <p:sp>
        <p:nvSpPr>
          <p:cNvPr id="248" name="Google Shape;248;p17"/>
          <p:cNvSpPr/>
          <p:nvPr/>
        </p:nvSpPr>
        <p:spPr>
          <a:xfrm>
            <a:off x="904852" y="5200074"/>
            <a:ext cx="2933700" cy="924300"/>
          </a:xfrm>
          <a:prstGeom prst="roundRect">
            <a:avLst>
              <a:gd fmla="val 0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7"/>
          <p:cNvSpPr/>
          <p:nvPr/>
        </p:nvSpPr>
        <p:spPr>
          <a:xfrm rot="-5400000">
            <a:off x="508703" y="5596174"/>
            <a:ext cx="924300" cy="132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7"/>
          <p:cNvSpPr txBox="1"/>
          <p:nvPr/>
        </p:nvSpPr>
        <p:spPr>
          <a:xfrm>
            <a:off x="1085822" y="5312104"/>
            <a:ext cx="2609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Exemple</a:t>
            </a:r>
            <a:endParaRPr/>
          </a:p>
        </p:txBody>
      </p:sp>
      <p:sp>
        <p:nvSpPr>
          <p:cNvPr id="251" name="Google Shape;251;p17"/>
          <p:cNvSpPr txBox="1"/>
          <p:nvPr/>
        </p:nvSpPr>
        <p:spPr>
          <a:xfrm>
            <a:off x="1085822" y="5573509"/>
            <a:ext cx="26097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Étude des mécanismes de formation des classes sociales</a:t>
            </a:r>
            <a:endParaRPr/>
          </a:p>
        </p:txBody>
      </p:sp>
      <p:sp>
        <p:nvSpPr>
          <p:cNvPr id="252" name="Google Shape;252;p17"/>
          <p:cNvSpPr/>
          <p:nvPr/>
        </p:nvSpPr>
        <p:spPr>
          <a:xfrm>
            <a:off x="4314718" y="1867171"/>
            <a:ext cx="3409800" cy="4882800"/>
          </a:xfrm>
          <a:prstGeom prst="roundRect">
            <a:avLst>
              <a:gd fmla="val 6703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7"/>
          <p:cNvSpPr/>
          <p:nvPr/>
        </p:nvSpPr>
        <p:spPr>
          <a:xfrm>
            <a:off x="4552837" y="2128576"/>
            <a:ext cx="561900" cy="5601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54" name="Google Shape;254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686183" y="2293749"/>
            <a:ext cx="304792" cy="229805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p17"/>
          <p:cNvSpPr txBox="1"/>
          <p:nvPr/>
        </p:nvSpPr>
        <p:spPr>
          <a:xfrm>
            <a:off x="5257669" y="2100569"/>
            <a:ext cx="2238300" cy="35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54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 appliquée</a:t>
            </a:r>
            <a:endParaRPr/>
          </a:p>
        </p:txBody>
      </p:sp>
      <p:pic>
        <p:nvPicPr>
          <p:cNvPr descr="image.png" id="256" name="Google Shape;256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52837" y="2926665"/>
            <a:ext cx="209544" cy="177633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Google Shape;257;p17"/>
          <p:cNvSpPr txBox="1"/>
          <p:nvPr/>
        </p:nvSpPr>
        <p:spPr>
          <a:xfrm>
            <a:off x="4838573" y="2903450"/>
            <a:ext cx="9732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Objectif</a:t>
            </a:r>
            <a:endParaRPr/>
          </a:p>
        </p:txBody>
      </p:sp>
      <p:sp>
        <p:nvSpPr>
          <p:cNvPr id="258" name="Google Shape;258;p17"/>
          <p:cNvSpPr txBox="1"/>
          <p:nvPr/>
        </p:nvSpPr>
        <p:spPr>
          <a:xfrm>
            <a:off x="4552837" y="3230208"/>
            <a:ext cx="2933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1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Résoudre des problèmes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concrets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et évaluer des politiques publiques </a:t>
            </a:r>
            <a:endParaRPr/>
          </a:p>
        </p:txBody>
      </p:sp>
      <p:pic>
        <p:nvPicPr>
          <p:cNvPr descr="image.png" id="259" name="Google Shape;259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552837" y="3916266"/>
            <a:ext cx="209544" cy="177633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17"/>
          <p:cNvSpPr txBox="1"/>
          <p:nvPr/>
        </p:nvSpPr>
        <p:spPr>
          <a:xfrm>
            <a:off x="4838575" y="3883725"/>
            <a:ext cx="13860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Caractéristiques</a:t>
            </a:r>
            <a:endParaRPr/>
          </a:p>
        </p:txBody>
      </p:sp>
      <p:sp>
        <p:nvSpPr>
          <p:cNvPr id="261" name="Google Shape;261;p17"/>
          <p:cNvSpPr txBox="1"/>
          <p:nvPr/>
        </p:nvSpPr>
        <p:spPr>
          <a:xfrm>
            <a:off x="4552837" y="4210472"/>
            <a:ext cx="2933700" cy="10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471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Finalité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pratique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Répond souvent à une commande institutionnelle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Orientée vers l'action </a:t>
            </a:r>
            <a:endParaRPr/>
          </a:p>
        </p:txBody>
      </p:sp>
      <p:sp>
        <p:nvSpPr>
          <p:cNvPr id="262" name="Google Shape;262;p17"/>
          <p:cNvSpPr/>
          <p:nvPr/>
        </p:nvSpPr>
        <p:spPr>
          <a:xfrm>
            <a:off x="4552837" y="5433471"/>
            <a:ext cx="2933700" cy="924300"/>
          </a:xfrm>
          <a:prstGeom prst="roundRect">
            <a:avLst>
              <a:gd fmla="val 0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7"/>
          <p:cNvSpPr/>
          <p:nvPr/>
        </p:nvSpPr>
        <p:spPr>
          <a:xfrm rot="-5400000">
            <a:off x="4156687" y="5829570"/>
            <a:ext cx="924300" cy="132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7"/>
          <p:cNvSpPr txBox="1"/>
          <p:nvPr/>
        </p:nvSpPr>
        <p:spPr>
          <a:xfrm>
            <a:off x="4733807" y="5545501"/>
            <a:ext cx="2609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Exemple</a:t>
            </a:r>
            <a:endParaRPr/>
          </a:p>
        </p:txBody>
      </p:sp>
      <p:sp>
        <p:nvSpPr>
          <p:cNvPr id="265" name="Google Shape;265;p17"/>
          <p:cNvSpPr txBox="1"/>
          <p:nvPr/>
        </p:nvSpPr>
        <p:spPr>
          <a:xfrm>
            <a:off x="4733807" y="5806904"/>
            <a:ext cx="26097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Évaluation d'un programme de lutte contre le chômage des jeunes</a:t>
            </a:r>
            <a:endParaRPr/>
          </a:p>
        </p:txBody>
      </p:sp>
      <p:sp>
        <p:nvSpPr>
          <p:cNvPr id="266" name="Google Shape;266;p17"/>
          <p:cNvSpPr/>
          <p:nvPr/>
        </p:nvSpPr>
        <p:spPr>
          <a:xfrm>
            <a:off x="7972226" y="1867171"/>
            <a:ext cx="3409800" cy="4882800"/>
          </a:xfrm>
          <a:prstGeom prst="roundRect">
            <a:avLst>
              <a:gd fmla="val 6703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7"/>
          <p:cNvSpPr/>
          <p:nvPr/>
        </p:nvSpPr>
        <p:spPr>
          <a:xfrm>
            <a:off x="8210345" y="2100569"/>
            <a:ext cx="571500" cy="5601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68" name="Google Shape;268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343692" y="2300212"/>
            <a:ext cx="304792" cy="160864"/>
          </a:xfrm>
          <a:prstGeom prst="rect">
            <a:avLst/>
          </a:prstGeom>
          <a:noFill/>
          <a:ln>
            <a:noFill/>
          </a:ln>
        </p:spPr>
      </p:pic>
      <p:sp>
        <p:nvSpPr>
          <p:cNvPr id="269" name="Google Shape;269;p17"/>
          <p:cNvSpPr txBox="1"/>
          <p:nvPr/>
        </p:nvSpPr>
        <p:spPr>
          <a:xfrm>
            <a:off x="8924702" y="2221935"/>
            <a:ext cx="1914600" cy="35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54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Recherche-action</a:t>
            </a:r>
            <a:endParaRPr/>
          </a:p>
        </p:txBody>
      </p:sp>
      <p:pic>
        <p:nvPicPr>
          <p:cNvPr descr="image.png" id="270" name="Google Shape;270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345" y="2870650"/>
            <a:ext cx="209544" cy="177633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17"/>
          <p:cNvSpPr txBox="1"/>
          <p:nvPr/>
        </p:nvSpPr>
        <p:spPr>
          <a:xfrm>
            <a:off x="8496105" y="2847425"/>
            <a:ext cx="9114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Objectif</a:t>
            </a:r>
            <a:endParaRPr/>
          </a:p>
        </p:txBody>
      </p:sp>
      <p:sp>
        <p:nvSpPr>
          <p:cNvPr id="272" name="Google Shape;272;p17"/>
          <p:cNvSpPr txBox="1"/>
          <p:nvPr/>
        </p:nvSpPr>
        <p:spPr>
          <a:xfrm>
            <a:off x="8210345" y="3174192"/>
            <a:ext cx="2933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1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Transformer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une situation sociale tout en la comprenant </a:t>
            </a:r>
            <a:endParaRPr/>
          </a:p>
        </p:txBody>
      </p:sp>
      <p:pic>
        <p:nvPicPr>
          <p:cNvPr descr="image.png" id="273" name="Google Shape;273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210345" y="3860251"/>
            <a:ext cx="209544" cy="177633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17"/>
          <p:cNvSpPr txBox="1"/>
          <p:nvPr/>
        </p:nvSpPr>
        <p:spPr>
          <a:xfrm>
            <a:off x="8496101" y="3827700"/>
            <a:ext cx="14640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Caractéristiques</a:t>
            </a:r>
            <a:endParaRPr/>
          </a:p>
        </p:txBody>
      </p:sp>
      <p:sp>
        <p:nvSpPr>
          <p:cNvPr id="275" name="Google Shape;275;p17"/>
          <p:cNvSpPr txBox="1"/>
          <p:nvPr/>
        </p:nvSpPr>
        <p:spPr>
          <a:xfrm>
            <a:off x="8210345" y="4154457"/>
            <a:ext cx="2933700" cy="76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471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Implication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active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des acteurs concernés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Dimension transformative explicite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Co-construction des savoirs </a:t>
            </a:r>
            <a:endParaRPr/>
          </a:p>
        </p:txBody>
      </p:sp>
      <p:sp>
        <p:nvSpPr>
          <p:cNvPr id="276" name="Google Shape;276;p17"/>
          <p:cNvSpPr/>
          <p:nvPr/>
        </p:nvSpPr>
        <p:spPr>
          <a:xfrm>
            <a:off x="8210345" y="5377456"/>
            <a:ext cx="2933700" cy="1139100"/>
          </a:xfrm>
          <a:prstGeom prst="roundRect">
            <a:avLst>
              <a:gd fmla="val 0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7"/>
          <p:cNvSpPr/>
          <p:nvPr/>
        </p:nvSpPr>
        <p:spPr>
          <a:xfrm rot="-5400000">
            <a:off x="7706795" y="5880880"/>
            <a:ext cx="1139100" cy="132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7"/>
          <p:cNvSpPr txBox="1"/>
          <p:nvPr/>
        </p:nvSpPr>
        <p:spPr>
          <a:xfrm>
            <a:off x="8391316" y="5489486"/>
            <a:ext cx="2609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Exemple</a:t>
            </a:r>
            <a:endParaRPr/>
          </a:p>
        </p:txBody>
      </p:sp>
      <p:sp>
        <p:nvSpPr>
          <p:cNvPr id="279" name="Google Shape;279;p17"/>
          <p:cNvSpPr txBox="1"/>
          <p:nvPr/>
        </p:nvSpPr>
        <p:spPr>
          <a:xfrm>
            <a:off x="8391316" y="5750889"/>
            <a:ext cx="2609700" cy="73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Recherche menée avec des associations de quartier pour améliorer le cadre de vie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8"/>
          <p:cNvSpPr/>
          <p:nvPr/>
        </p:nvSpPr>
        <p:spPr>
          <a:xfrm>
            <a:off x="0" y="0"/>
            <a:ext cx="12048900" cy="1488300"/>
          </a:xfrm>
          <a:prstGeom prst="rect">
            <a:avLst/>
          </a:prstGeom>
          <a:solidFill>
            <a:srgbClr val="263238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8"/>
          <p:cNvSpPr txBox="1"/>
          <p:nvPr/>
        </p:nvSpPr>
        <p:spPr>
          <a:xfrm>
            <a:off x="666733" y="350156"/>
            <a:ext cx="10715400" cy="84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Types de recherche en sociologie : Classification selon l'approche méthodologique</a:t>
            </a:r>
            <a:endParaRPr/>
          </a:p>
        </p:txBody>
      </p:sp>
      <p:sp>
        <p:nvSpPr>
          <p:cNvPr id="286" name="Google Shape;286;p18"/>
          <p:cNvSpPr/>
          <p:nvPr/>
        </p:nvSpPr>
        <p:spPr>
          <a:xfrm>
            <a:off x="666733" y="1750786"/>
            <a:ext cx="3447900" cy="4928400"/>
          </a:xfrm>
          <a:prstGeom prst="roundRect">
            <a:avLst>
              <a:gd fmla="val 6629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8"/>
          <p:cNvSpPr/>
          <p:nvPr/>
        </p:nvSpPr>
        <p:spPr>
          <a:xfrm>
            <a:off x="857228" y="1925864"/>
            <a:ext cx="476100" cy="4377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88" name="Google Shape;28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000" y="2067450"/>
            <a:ext cx="266693" cy="154525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Google Shape;289;p18"/>
          <p:cNvSpPr txBox="1"/>
          <p:nvPr/>
        </p:nvSpPr>
        <p:spPr>
          <a:xfrm>
            <a:off x="1447763" y="2013404"/>
            <a:ext cx="23526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 quantitative</a:t>
            </a:r>
            <a:endParaRPr/>
          </a:p>
        </p:txBody>
      </p:sp>
      <p:pic>
        <p:nvPicPr>
          <p:cNvPr descr="image.png" id="290" name="Google Shape;290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7228" y="2521647"/>
            <a:ext cx="190495" cy="139033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Google Shape;291;p18"/>
          <p:cNvSpPr txBox="1"/>
          <p:nvPr/>
        </p:nvSpPr>
        <p:spPr>
          <a:xfrm>
            <a:off x="1104875" y="2494875"/>
            <a:ext cx="13335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Caractéristiques</a:t>
            </a:r>
            <a:endParaRPr/>
          </a:p>
        </p:txBody>
      </p:sp>
      <p:sp>
        <p:nvSpPr>
          <p:cNvPr id="292" name="Google Shape;292;p18"/>
          <p:cNvSpPr txBox="1"/>
          <p:nvPr/>
        </p:nvSpPr>
        <p:spPr>
          <a:xfrm>
            <a:off x="857228" y="2748734"/>
            <a:ext cx="3066900" cy="60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Importance accordée à la </a:t>
            </a: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mesure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Statistiques et généralisation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Objectivité apparente </a:t>
            </a:r>
            <a:endParaRPr/>
          </a:p>
        </p:txBody>
      </p:sp>
      <p:pic>
        <p:nvPicPr>
          <p:cNvPr descr="image.png" id="293" name="Google Shape;293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7228" y="3417896"/>
            <a:ext cx="190495" cy="167354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18"/>
          <p:cNvSpPr txBox="1"/>
          <p:nvPr/>
        </p:nvSpPr>
        <p:spPr>
          <a:xfrm>
            <a:off x="1104876" y="3396525"/>
            <a:ext cx="9810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Méthodes</a:t>
            </a:r>
            <a:endParaRPr/>
          </a:p>
        </p:txBody>
      </p:sp>
      <p:sp>
        <p:nvSpPr>
          <p:cNvPr id="295" name="Google Shape;295;p18"/>
          <p:cNvSpPr txBox="1"/>
          <p:nvPr/>
        </p:nvSpPr>
        <p:spPr>
          <a:xfrm>
            <a:off x="857228" y="3650390"/>
            <a:ext cx="3066900" cy="60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Questionnaires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Sondages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Analyse statistique </a:t>
            </a:r>
            <a:endParaRPr/>
          </a:p>
        </p:txBody>
      </p:sp>
      <p:sp>
        <p:nvSpPr>
          <p:cNvPr id="296" name="Google Shape;296;p18"/>
          <p:cNvSpPr/>
          <p:nvPr/>
        </p:nvSpPr>
        <p:spPr>
          <a:xfrm>
            <a:off x="857228" y="4376967"/>
            <a:ext cx="3066900" cy="752700"/>
          </a:xfrm>
          <a:prstGeom prst="roundRect">
            <a:avLst>
              <a:gd fmla="val 0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8"/>
          <p:cNvSpPr/>
          <p:nvPr/>
        </p:nvSpPr>
        <p:spPr>
          <a:xfrm rot="-5400000">
            <a:off x="546879" y="4687453"/>
            <a:ext cx="752700" cy="132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8"/>
          <p:cNvSpPr txBox="1"/>
          <p:nvPr/>
        </p:nvSpPr>
        <p:spPr>
          <a:xfrm>
            <a:off x="1009624" y="4464506"/>
            <a:ext cx="28002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Exemple</a:t>
            </a:r>
            <a:endParaRPr/>
          </a:p>
        </p:txBody>
      </p:sp>
      <p:sp>
        <p:nvSpPr>
          <p:cNvPr id="299" name="Google Shape;299;p18"/>
          <p:cNvSpPr txBox="1"/>
          <p:nvPr/>
        </p:nvSpPr>
        <p:spPr>
          <a:xfrm>
            <a:off x="1009624" y="4674600"/>
            <a:ext cx="28002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59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Enquête nationale sur les pratiques culturelles</a:t>
            </a:r>
            <a:endParaRPr/>
          </a:p>
        </p:txBody>
      </p:sp>
      <p:sp>
        <p:nvSpPr>
          <p:cNvPr id="300" name="Google Shape;300;p18"/>
          <p:cNvSpPr/>
          <p:nvPr/>
        </p:nvSpPr>
        <p:spPr>
          <a:xfrm>
            <a:off x="857228" y="5191082"/>
            <a:ext cx="1485900" cy="945300"/>
          </a:xfrm>
          <a:prstGeom prst="roundRect">
            <a:avLst>
              <a:gd fmla="val 14814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01" name="Google Shape;301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52476" y="5297541"/>
            <a:ext cx="171445" cy="137239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18"/>
          <p:cNvSpPr txBox="1"/>
          <p:nvPr/>
        </p:nvSpPr>
        <p:spPr>
          <a:xfrm>
            <a:off x="1181076" y="5278625"/>
            <a:ext cx="8118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Avantages</a:t>
            </a:r>
            <a:endParaRPr/>
          </a:p>
        </p:txBody>
      </p:sp>
      <p:sp>
        <p:nvSpPr>
          <p:cNvPr id="303" name="Google Shape;303;p18"/>
          <p:cNvSpPr txBox="1"/>
          <p:nvPr/>
        </p:nvSpPr>
        <p:spPr>
          <a:xfrm>
            <a:off x="952476" y="5506224"/>
            <a:ext cx="1295400" cy="60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Généralisation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Comparaisons faciles </a:t>
            </a:r>
            <a:endParaRPr/>
          </a:p>
        </p:txBody>
      </p:sp>
      <p:sp>
        <p:nvSpPr>
          <p:cNvPr id="304" name="Google Shape;304;p18"/>
          <p:cNvSpPr/>
          <p:nvPr/>
        </p:nvSpPr>
        <p:spPr>
          <a:xfrm>
            <a:off x="2438339" y="5191082"/>
            <a:ext cx="1485900" cy="945300"/>
          </a:xfrm>
          <a:prstGeom prst="roundRect">
            <a:avLst>
              <a:gd fmla="val 14814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05" name="Google Shape;305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533586" y="5297541"/>
            <a:ext cx="171445" cy="137239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Google Shape;306;p18"/>
          <p:cNvSpPr txBox="1"/>
          <p:nvPr/>
        </p:nvSpPr>
        <p:spPr>
          <a:xfrm>
            <a:off x="2762173" y="5278625"/>
            <a:ext cx="6666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Limites</a:t>
            </a:r>
            <a:endParaRPr/>
          </a:p>
        </p:txBody>
      </p:sp>
      <p:sp>
        <p:nvSpPr>
          <p:cNvPr id="307" name="Google Shape;307;p18"/>
          <p:cNvSpPr txBox="1"/>
          <p:nvPr/>
        </p:nvSpPr>
        <p:spPr>
          <a:xfrm>
            <a:off x="2533586" y="5506224"/>
            <a:ext cx="1295400" cy="60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Superficialité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Risque de réductionnisme </a:t>
            </a:r>
            <a:endParaRPr/>
          </a:p>
        </p:txBody>
      </p:sp>
      <p:sp>
        <p:nvSpPr>
          <p:cNvPr id="308" name="Google Shape;308;p18"/>
          <p:cNvSpPr/>
          <p:nvPr/>
        </p:nvSpPr>
        <p:spPr>
          <a:xfrm>
            <a:off x="4305193" y="1750786"/>
            <a:ext cx="3447900" cy="4928400"/>
          </a:xfrm>
          <a:prstGeom prst="roundRect">
            <a:avLst>
              <a:gd fmla="val 6629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8"/>
          <p:cNvSpPr/>
          <p:nvPr/>
        </p:nvSpPr>
        <p:spPr>
          <a:xfrm>
            <a:off x="4495688" y="1925864"/>
            <a:ext cx="476100" cy="4377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10" name="Google Shape;310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600460" y="2048801"/>
            <a:ext cx="266693" cy="191825"/>
          </a:xfrm>
          <a:prstGeom prst="rect">
            <a:avLst/>
          </a:prstGeom>
          <a:noFill/>
          <a:ln>
            <a:noFill/>
          </a:ln>
        </p:spPr>
      </p:pic>
      <p:sp>
        <p:nvSpPr>
          <p:cNvPr id="311" name="Google Shape;311;p18"/>
          <p:cNvSpPr txBox="1"/>
          <p:nvPr/>
        </p:nvSpPr>
        <p:spPr>
          <a:xfrm>
            <a:off x="5086223" y="2013404"/>
            <a:ext cx="22002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 qualitative</a:t>
            </a:r>
            <a:endParaRPr/>
          </a:p>
        </p:txBody>
      </p:sp>
      <p:pic>
        <p:nvPicPr>
          <p:cNvPr descr="image.png" id="312" name="Google Shape;312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95688" y="2521647"/>
            <a:ext cx="190495" cy="139033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18"/>
          <p:cNvSpPr txBox="1"/>
          <p:nvPr/>
        </p:nvSpPr>
        <p:spPr>
          <a:xfrm>
            <a:off x="4743324" y="2494875"/>
            <a:ext cx="13335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Caractéristiques</a:t>
            </a:r>
            <a:endParaRPr/>
          </a:p>
        </p:txBody>
      </p:sp>
      <p:sp>
        <p:nvSpPr>
          <p:cNvPr id="314" name="Google Shape;314;p18"/>
          <p:cNvSpPr txBox="1"/>
          <p:nvPr/>
        </p:nvSpPr>
        <p:spPr>
          <a:xfrm>
            <a:off x="4495688" y="2748734"/>
            <a:ext cx="3066900" cy="60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Compréhension en </a:t>
            </a: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profondeur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Prise en compte du contexte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Subjectivité contrôlée </a:t>
            </a:r>
            <a:endParaRPr/>
          </a:p>
        </p:txBody>
      </p:sp>
      <p:pic>
        <p:nvPicPr>
          <p:cNvPr descr="image.png" id="315" name="Google Shape;315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95688" y="3417896"/>
            <a:ext cx="190495" cy="167354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18"/>
          <p:cNvSpPr txBox="1"/>
          <p:nvPr/>
        </p:nvSpPr>
        <p:spPr>
          <a:xfrm>
            <a:off x="4743322" y="3396525"/>
            <a:ext cx="10068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Méthodes</a:t>
            </a:r>
            <a:endParaRPr/>
          </a:p>
        </p:txBody>
      </p:sp>
      <p:sp>
        <p:nvSpPr>
          <p:cNvPr id="317" name="Google Shape;317;p18"/>
          <p:cNvSpPr txBox="1"/>
          <p:nvPr/>
        </p:nvSpPr>
        <p:spPr>
          <a:xfrm>
            <a:off x="4495688" y="3650390"/>
            <a:ext cx="3066900" cy="60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Entretiens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Observation participante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Études de cas </a:t>
            </a:r>
            <a:endParaRPr/>
          </a:p>
        </p:txBody>
      </p:sp>
      <p:sp>
        <p:nvSpPr>
          <p:cNvPr id="318" name="Google Shape;318;p18"/>
          <p:cNvSpPr/>
          <p:nvPr/>
        </p:nvSpPr>
        <p:spPr>
          <a:xfrm>
            <a:off x="4495688" y="4376967"/>
            <a:ext cx="3066900" cy="752700"/>
          </a:xfrm>
          <a:prstGeom prst="roundRect">
            <a:avLst>
              <a:gd fmla="val 0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8"/>
          <p:cNvSpPr/>
          <p:nvPr/>
        </p:nvSpPr>
        <p:spPr>
          <a:xfrm rot="-5400000">
            <a:off x="4185338" y="4687453"/>
            <a:ext cx="752700" cy="132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8"/>
          <p:cNvSpPr txBox="1"/>
          <p:nvPr/>
        </p:nvSpPr>
        <p:spPr>
          <a:xfrm>
            <a:off x="4648084" y="4464506"/>
            <a:ext cx="28002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Exemple</a:t>
            </a:r>
            <a:endParaRPr/>
          </a:p>
        </p:txBody>
      </p:sp>
      <p:sp>
        <p:nvSpPr>
          <p:cNvPr id="321" name="Google Shape;321;p18"/>
          <p:cNvSpPr txBox="1"/>
          <p:nvPr/>
        </p:nvSpPr>
        <p:spPr>
          <a:xfrm>
            <a:off x="4648084" y="4674600"/>
            <a:ext cx="2800200" cy="45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59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Analyse des trajectoires de jeunes diplômés au chômage</a:t>
            </a:r>
            <a:endParaRPr/>
          </a:p>
        </p:txBody>
      </p:sp>
      <p:sp>
        <p:nvSpPr>
          <p:cNvPr id="322" name="Google Shape;322;p18"/>
          <p:cNvSpPr/>
          <p:nvPr/>
        </p:nvSpPr>
        <p:spPr>
          <a:xfrm>
            <a:off x="4495688" y="5191082"/>
            <a:ext cx="1485900" cy="1129200"/>
          </a:xfrm>
          <a:prstGeom prst="roundRect">
            <a:avLst>
              <a:gd fmla="val 12403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23" name="Google Shape;323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590936" y="5297541"/>
            <a:ext cx="171445" cy="137239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18"/>
          <p:cNvSpPr txBox="1"/>
          <p:nvPr/>
        </p:nvSpPr>
        <p:spPr>
          <a:xfrm>
            <a:off x="4819524" y="5278625"/>
            <a:ext cx="8118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Avantages</a:t>
            </a:r>
            <a:endParaRPr/>
          </a:p>
        </p:txBody>
      </p:sp>
      <p:sp>
        <p:nvSpPr>
          <p:cNvPr id="325" name="Google Shape;325;p18"/>
          <p:cNvSpPr txBox="1"/>
          <p:nvPr/>
        </p:nvSpPr>
        <p:spPr>
          <a:xfrm>
            <a:off x="4590936" y="5506224"/>
            <a:ext cx="1295400" cy="77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Richesse des données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Flexibilité méthodologique </a:t>
            </a:r>
            <a:endParaRPr/>
          </a:p>
        </p:txBody>
      </p:sp>
      <p:sp>
        <p:nvSpPr>
          <p:cNvPr id="326" name="Google Shape;326;p18"/>
          <p:cNvSpPr/>
          <p:nvPr/>
        </p:nvSpPr>
        <p:spPr>
          <a:xfrm>
            <a:off x="6076799" y="5191082"/>
            <a:ext cx="1485900" cy="1129200"/>
          </a:xfrm>
          <a:prstGeom prst="roundRect">
            <a:avLst>
              <a:gd fmla="val 12403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27" name="Google Shape;327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172046" y="5297541"/>
            <a:ext cx="171445" cy="137239"/>
          </a:xfrm>
          <a:prstGeom prst="rect">
            <a:avLst/>
          </a:prstGeom>
          <a:noFill/>
          <a:ln>
            <a:noFill/>
          </a:ln>
        </p:spPr>
      </p:pic>
      <p:sp>
        <p:nvSpPr>
          <p:cNvPr id="328" name="Google Shape;328;p18"/>
          <p:cNvSpPr txBox="1"/>
          <p:nvPr/>
        </p:nvSpPr>
        <p:spPr>
          <a:xfrm>
            <a:off x="6400656" y="5278625"/>
            <a:ext cx="7566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Limites</a:t>
            </a:r>
            <a:endParaRPr/>
          </a:p>
        </p:txBody>
      </p:sp>
      <p:sp>
        <p:nvSpPr>
          <p:cNvPr id="329" name="Google Shape;329;p18"/>
          <p:cNvSpPr txBox="1"/>
          <p:nvPr/>
        </p:nvSpPr>
        <p:spPr>
          <a:xfrm>
            <a:off x="6172046" y="5506224"/>
            <a:ext cx="1295400" cy="77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Difficulté de généralisation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Problèmes de subjectivité </a:t>
            </a:r>
            <a:endParaRPr/>
          </a:p>
        </p:txBody>
      </p:sp>
      <p:sp>
        <p:nvSpPr>
          <p:cNvPr id="330" name="Google Shape;330;p18"/>
          <p:cNvSpPr/>
          <p:nvPr/>
        </p:nvSpPr>
        <p:spPr>
          <a:xfrm>
            <a:off x="7934127" y="1750786"/>
            <a:ext cx="3447900" cy="4928400"/>
          </a:xfrm>
          <a:prstGeom prst="roundRect">
            <a:avLst>
              <a:gd fmla="val 6629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8"/>
          <p:cNvSpPr/>
          <p:nvPr/>
        </p:nvSpPr>
        <p:spPr>
          <a:xfrm>
            <a:off x="8124622" y="1925864"/>
            <a:ext cx="476100" cy="4377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32" name="Google Shape;332;p1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229395" y="2054129"/>
            <a:ext cx="266693" cy="18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33" name="Google Shape;333;p18"/>
          <p:cNvSpPr txBox="1"/>
          <p:nvPr/>
        </p:nvSpPr>
        <p:spPr>
          <a:xfrm>
            <a:off x="8715158" y="2013404"/>
            <a:ext cx="16764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 mixte</a:t>
            </a:r>
            <a:endParaRPr/>
          </a:p>
        </p:txBody>
      </p:sp>
      <p:pic>
        <p:nvPicPr>
          <p:cNvPr descr="image.png" id="334" name="Google Shape;334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24622" y="2521647"/>
            <a:ext cx="190495" cy="139033"/>
          </a:xfrm>
          <a:prstGeom prst="rect">
            <a:avLst/>
          </a:prstGeom>
          <a:noFill/>
          <a:ln>
            <a:noFill/>
          </a:ln>
        </p:spPr>
      </p:pic>
      <p:sp>
        <p:nvSpPr>
          <p:cNvPr id="335" name="Google Shape;335;p18"/>
          <p:cNvSpPr txBox="1"/>
          <p:nvPr/>
        </p:nvSpPr>
        <p:spPr>
          <a:xfrm>
            <a:off x="8372276" y="2494875"/>
            <a:ext cx="13335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Caractéristiques</a:t>
            </a:r>
            <a:endParaRPr/>
          </a:p>
        </p:txBody>
      </p:sp>
      <p:sp>
        <p:nvSpPr>
          <p:cNvPr id="336" name="Google Shape;336;p18"/>
          <p:cNvSpPr txBox="1"/>
          <p:nvPr/>
        </p:nvSpPr>
        <p:spPr>
          <a:xfrm>
            <a:off x="8124622" y="2748734"/>
            <a:ext cx="3066900" cy="77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</a:t>
            </a: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Combinaison</a:t>
            </a: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des approches quantitative et qualitative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Complémentarité des méthodes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Validation croisée des résultats </a:t>
            </a:r>
            <a:endParaRPr/>
          </a:p>
        </p:txBody>
      </p:sp>
      <p:pic>
        <p:nvPicPr>
          <p:cNvPr descr="image.png" id="337" name="Google Shape;337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24622" y="3601728"/>
            <a:ext cx="190495" cy="167354"/>
          </a:xfrm>
          <a:prstGeom prst="rect">
            <a:avLst/>
          </a:prstGeom>
          <a:noFill/>
          <a:ln>
            <a:noFill/>
          </a:ln>
        </p:spPr>
      </p:pic>
      <p:sp>
        <p:nvSpPr>
          <p:cNvPr id="338" name="Google Shape;338;p18"/>
          <p:cNvSpPr txBox="1"/>
          <p:nvPr/>
        </p:nvSpPr>
        <p:spPr>
          <a:xfrm>
            <a:off x="8372276" y="3580350"/>
            <a:ext cx="8118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Méthodes</a:t>
            </a:r>
            <a:endParaRPr/>
          </a:p>
        </p:txBody>
      </p:sp>
      <p:sp>
        <p:nvSpPr>
          <p:cNvPr id="339" name="Google Shape;339;p18"/>
          <p:cNvSpPr txBox="1"/>
          <p:nvPr/>
        </p:nvSpPr>
        <p:spPr>
          <a:xfrm>
            <a:off x="8124622" y="3834223"/>
            <a:ext cx="3066900" cy="60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Questionnaires + entretiens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Statistiques + observations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Études de cas quantifiées </a:t>
            </a:r>
            <a:endParaRPr/>
          </a:p>
        </p:txBody>
      </p:sp>
      <p:sp>
        <p:nvSpPr>
          <p:cNvPr id="340" name="Google Shape;340;p18"/>
          <p:cNvSpPr/>
          <p:nvPr/>
        </p:nvSpPr>
        <p:spPr>
          <a:xfrm>
            <a:off x="8124622" y="4560799"/>
            <a:ext cx="3066900" cy="752700"/>
          </a:xfrm>
          <a:prstGeom prst="roundRect">
            <a:avLst>
              <a:gd fmla="val 0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8"/>
          <p:cNvSpPr/>
          <p:nvPr/>
        </p:nvSpPr>
        <p:spPr>
          <a:xfrm rot="-5400000">
            <a:off x="7814273" y="4871286"/>
            <a:ext cx="752700" cy="132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8"/>
          <p:cNvSpPr txBox="1"/>
          <p:nvPr/>
        </p:nvSpPr>
        <p:spPr>
          <a:xfrm>
            <a:off x="8277019" y="4648338"/>
            <a:ext cx="28002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Exemple</a:t>
            </a:r>
            <a:endParaRPr/>
          </a:p>
        </p:txBody>
      </p:sp>
      <p:sp>
        <p:nvSpPr>
          <p:cNvPr id="343" name="Google Shape;343;p18"/>
          <p:cNvSpPr txBox="1"/>
          <p:nvPr/>
        </p:nvSpPr>
        <p:spPr>
          <a:xfrm>
            <a:off x="8277019" y="4858433"/>
            <a:ext cx="2800200" cy="45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59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Étude sur l'intégration des migrants combinant statistiques et récits de vie</a:t>
            </a:r>
            <a:endParaRPr/>
          </a:p>
        </p:txBody>
      </p:sp>
      <p:sp>
        <p:nvSpPr>
          <p:cNvPr id="344" name="Google Shape;344;p18"/>
          <p:cNvSpPr/>
          <p:nvPr/>
        </p:nvSpPr>
        <p:spPr>
          <a:xfrm>
            <a:off x="8124622" y="5374915"/>
            <a:ext cx="1485900" cy="1129200"/>
          </a:xfrm>
          <a:prstGeom prst="roundRect">
            <a:avLst>
              <a:gd fmla="val 12403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45" name="Google Shape;345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219870" y="5481374"/>
            <a:ext cx="171445" cy="137239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Google Shape;346;p18"/>
          <p:cNvSpPr txBox="1"/>
          <p:nvPr/>
        </p:nvSpPr>
        <p:spPr>
          <a:xfrm>
            <a:off x="8448478" y="5462450"/>
            <a:ext cx="8754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Avantages</a:t>
            </a:r>
            <a:endParaRPr/>
          </a:p>
        </p:txBody>
      </p:sp>
      <p:sp>
        <p:nvSpPr>
          <p:cNvPr id="347" name="Google Shape;347;p18"/>
          <p:cNvSpPr txBox="1"/>
          <p:nvPr/>
        </p:nvSpPr>
        <p:spPr>
          <a:xfrm>
            <a:off x="8219870" y="5690056"/>
            <a:ext cx="1295400" cy="60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Complémentarité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Richesse des données </a:t>
            </a:r>
            <a:endParaRPr/>
          </a:p>
        </p:txBody>
      </p:sp>
      <p:sp>
        <p:nvSpPr>
          <p:cNvPr id="348" name="Google Shape;348;p18"/>
          <p:cNvSpPr/>
          <p:nvPr/>
        </p:nvSpPr>
        <p:spPr>
          <a:xfrm>
            <a:off x="9705734" y="5374915"/>
            <a:ext cx="1485900" cy="1129200"/>
          </a:xfrm>
          <a:prstGeom prst="roundRect">
            <a:avLst>
              <a:gd fmla="val 12403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49" name="Google Shape;349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9800981" y="5481374"/>
            <a:ext cx="171445" cy="137239"/>
          </a:xfrm>
          <a:prstGeom prst="rect">
            <a:avLst/>
          </a:prstGeom>
          <a:noFill/>
          <a:ln>
            <a:noFill/>
          </a:ln>
        </p:spPr>
      </p:pic>
      <p:sp>
        <p:nvSpPr>
          <p:cNvPr id="350" name="Google Shape;350;p18"/>
          <p:cNvSpPr txBox="1"/>
          <p:nvPr/>
        </p:nvSpPr>
        <p:spPr>
          <a:xfrm>
            <a:off x="10029575" y="5462450"/>
            <a:ext cx="6666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Limites</a:t>
            </a:r>
            <a:endParaRPr/>
          </a:p>
        </p:txBody>
      </p:sp>
      <p:sp>
        <p:nvSpPr>
          <p:cNvPr id="351" name="Google Shape;351;p18"/>
          <p:cNvSpPr txBox="1"/>
          <p:nvPr/>
        </p:nvSpPr>
        <p:spPr>
          <a:xfrm>
            <a:off x="9800981" y="5690056"/>
            <a:ext cx="1295400" cy="77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Complexité de mise en œuvre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Compétences multiples requises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9"/>
          <p:cNvSpPr/>
          <p:nvPr/>
        </p:nvSpPr>
        <p:spPr>
          <a:xfrm>
            <a:off x="0" y="0"/>
            <a:ext cx="12048900" cy="1459500"/>
          </a:xfrm>
          <a:prstGeom prst="rect">
            <a:avLst/>
          </a:prstGeom>
          <a:solidFill>
            <a:srgbClr val="263238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9"/>
          <p:cNvSpPr txBox="1"/>
          <p:nvPr/>
        </p:nvSpPr>
        <p:spPr>
          <a:xfrm>
            <a:off x="666733" y="343430"/>
            <a:ext cx="10715400" cy="84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Types de recherche en sociologie : Classification selon le design de recherche</a:t>
            </a:r>
            <a:endParaRPr/>
          </a:p>
        </p:txBody>
      </p:sp>
      <p:sp>
        <p:nvSpPr>
          <p:cNvPr id="358" name="Google Shape;358;p19"/>
          <p:cNvSpPr/>
          <p:nvPr/>
        </p:nvSpPr>
        <p:spPr>
          <a:xfrm>
            <a:off x="666733" y="1717154"/>
            <a:ext cx="3447900" cy="2412600"/>
          </a:xfrm>
          <a:prstGeom prst="roundRect">
            <a:avLst>
              <a:gd fmla="val 8540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9"/>
          <p:cNvSpPr/>
          <p:nvPr/>
        </p:nvSpPr>
        <p:spPr>
          <a:xfrm>
            <a:off x="857228" y="1888870"/>
            <a:ext cx="476100" cy="4293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60" name="Google Shape;36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000" y="2001605"/>
            <a:ext cx="266693" cy="203819"/>
          </a:xfrm>
          <a:prstGeom prst="rect">
            <a:avLst/>
          </a:prstGeom>
          <a:noFill/>
          <a:ln>
            <a:noFill/>
          </a:ln>
        </p:spPr>
      </p:pic>
      <p:sp>
        <p:nvSpPr>
          <p:cNvPr id="361" name="Google Shape;361;p19"/>
          <p:cNvSpPr txBox="1"/>
          <p:nvPr/>
        </p:nvSpPr>
        <p:spPr>
          <a:xfrm>
            <a:off x="1447763" y="1983314"/>
            <a:ext cx="2143200" cy="31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1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 exploratoire</a:t>
            </a:r>
            <a:endParaRPr/>
          </a:p>
        </p:txBody>
      </p:sp>
      <p:pic>
        <p:nvPicPr>
          <p:cNvPr descr="image.png" id="362" name="Google Shape;36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7228" y="2468157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363" name="Google Shape;363;p19"/>
          <p:cNvSpPr txBox="1"/>
          <p:nvPr/>
        </p:nvSpPr>
        <p:spPr>
          <a:xfrm>
            <a:off x="1104881" y="2446950"/>
            <a:ext cx="818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But</a:t>
            </a:r>
            <a:endParaRPr/>
          </a:p>
        </p:txBody>
      </p:sp>
      <p:sp>
        <p:nvSpPr>
          <p:cNvPr id="364" name="Google Shape;364;p19"/>
          <p:cNvSpPr txBox="1"/>
          <p:nvPr/>
        </p:nvSpPr>
        <p:spPr>
          <a:xfrm>
            <a:off x="857228" y="2695932"/>
            <a:ext cx="30669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Première approche d'un phénomène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peu connu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descr="image.png" id="365" name="Google Shape;365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7228" y="3223706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366" name="Google Shape;366;p19"/>
          <p:cNvSpPr txBox="1"/>
          <p:nvPr/>
        </p:nvSpPr>
        <p:spPr>
          <a:xfrm>
            <a:off x="1104876" y="3202500"/>
            <a:ext cx="9048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Fonction</a:t>
            </a:r>
            <a:endParaRPr/>
          </a:p>
        </p:txBody>
      </p:sp>
      <p:sp>
        <p:nvSpPr>
          <p:cNvPr id="367" name="Google Shape;367;p19"/>
          <p:cNvSpPr txBox="1"/>
          <p:nvPr/>
        </p:nvSpPr>
        <p:spPr>
          <a:xfrm>
            <a:off x="857228" y="3451481"/>
            <a:ext cx="30669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Formuler des hypothèses et délimiter le champ d'étude</a:t>
            </a:r>
            <a:endParaRPr/>
          </a:p>
        </p:txBody>
      </p:sp>
      <p:sp>
        <p:nvSpPr>
          <p:cNvPr id="368" name="Google Shape;368;p19"/>
          <p:cNvSpPr/>
          <p:nvPr/>
        </p:nvSpPr>
        <p:spPr>
          <a:xfrm>
            <a:off x="4305193" y="1717154"/>
            <a:ext cx="3447900" cy="2412600"/>
          </a:xfrm>
          <a:prstGeom prst="roundRect">
            <a:avLst>
              <a:gd fmla="val 8540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9"/>
          <p:cNvSpPr/>
          <p:nvPr/>
        </p:nvSpPr>
        <p:spPr>
          <a:xfrm>
            <a:off x="4495688" y="1888870"/>
            <a:ext cx="476100" cy="4293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70" name="Google Shape;370;p1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600460" y="2001605"/>
            <a:ext cx="266693" cy="203819"/>
          </a:xfrm>
          <a:prstGeom prst="rect">
            <a:avLst/>
          </a:prstGeom>
          <a:noFill/>
          <a:ln>
            <a:noFill/>
          </a:ln>
        </p:spPr>
      </p:pic>
      <p:sp>
        <p:nvSpPr>
          <p:cNvPr id="371" name="Google Shape;371;p19"/>
          <p:cNvSpPr txBox="1"/>
          <p:nvPr/>
        </p:nvSpPr>
        <p:spPr>
          <a:xfrm>
            <a:off x="5086223" y="1983314"/>
            <a:ext cx="2038200" cy="31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1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 descriptive</a:t>
            </a:r>
            <a:endParaRPr/>
          </a:p>
        </p:txBody>
      </p:sp>
      <p:pic>
        <p:nvPicPr>
          <p:cNvPr descr="image.png" id="372" name="Google Shape;37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95688" y="2468157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373" name="Google Shape;373;p19"/>
          <p:cNvSpPr txBox="1"/>
          <p:nvPr/>
        </p:nvSpPr>
        <p:spPr>
          <a:xfrm>
            <a:off x="4743315" y="2446950"/>
            <a:ext cx="647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But</a:t>
            </a:r>
            <a:endParaRPr/>
          </a:p>
        </p:txBody>
      </p:sp>
      <p:sp>
        <p:nvSpPr>
          <p:cNvPr id="374" name="Google Shape;374;p19"/>
          <p:cNvSpPr txBox="1"/>
          <p:nvPr/>
        </p:nvSpPr>
        <p:spPr>
          <a:xfrm>
            <a:off x="4495688" y="2695932"/>
            <a:ext cx="30669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Établir une description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systématique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d'une situation sociale </a:t>
            </a:r>
            <a:endParaRPr/>
          </a:p>
        </p:txBody>
      </p:sp>
      <p:pic>
        <p:nvPicPr>
          <p:cNvPr descr="image.png" id="375" name="Google Shape;375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95688" y="3223706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376" name="Google Shape;376;p19"/>
          <p:cNvSpPr txBox="1"/>
          <p:nvPr/>
        </p:nvSpPr>
        <p:spPr>
          <a:xfrm>
            <a:off x="4743320" y="3202500"/>
            <a:ext cx="10962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Fonction</a:t>
            </a:r>
            <a:endParaRPr/>
          </a:p>
        </p:txBody>
      </p:sp>
      <p:sp>
        <p:nvSpPr>
          <p:cNvPr id="377" name="Google Shape;377;p19"/>
          <p:cNvSpPr txBox="1"/>
          <p:nvPr/>
        </p:nvSpPr>
        <p:spPr>
          <a:xfrm>
            <a:off x="4495688" y="3451481"/>
            <a:ext cx="30669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Réaliser un état des lieux, un diagnostic ou une cartographie sociale</a:t>
            </a:r>
            <a:endParaRPr/>
          </a:p>
        </p:txBody>
      </p:sp>
      <p:sp>
        <p:nvSpPr>
          <p:cNvPr id="378" name="Google Shape;378;p19"/>
          <p:cNvSpPr/>
          <p:nvPr/>
        </p:nvSpPr>
        <p:spPr>
          <a:xfrm>
            <a:off x="7934127" y="1717154"/>
            <a:ext cx="3447900" cy="2412600"/>
          </a:xfrm>
          <a:prstGeom prst="roundRect">
            <a:avLst>
              <a:gd fmla="val 8540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19"/>
          <p:cNvSpPr/>
          <p:nvPr/>
        </p:nvSpPr>
        <p:spPr>
          <a:xfrm>
            <a:off x="8124622" y="1888870"/>
            <a:ext cx="476100" cy="4293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80" name="Google Shape;380;p1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229395" y="2009444"/>
            <a:ext cx="266693" cy="188140"/>
          </a:xfrm>
          <a:prstGeom prst="rect">
            <a:avLst/>
          </a:prstGeom>
          <a:noFill/>
          <a:ln>
            <a:noFill/>
          </a:ln>
        </p:spPr>
      </p:pic>
      <p:sp>
        <p:nvSpPr>
          <p:cNvPr id="381" name="Google Shape;381;p19"/>
          <p:cNvSpPr txBox="1"/>
          <p:nvPr/>
        </p:nvSpPr>
        <p:spPr>
          <a:xfrm>
            <a:off x="8715158" y="1983314"/>
            <a:ext cx="2019300" cy="31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1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 explicative</a:t>
            </a:r>
            <a:endParaRPr/>
          </a:p>
        </p:txBody>
      </p:sp>
      <p:pic>
        <p:nvPicPr>
          <p:cNvPr descr="image.png" id="382" name="Google Shape;38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24622" y="2468157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383" name="Google Shape;383;p19"/>
          <p:cNvSpPr txBox="1"/>
          <p:nvPr/>
        </p:nvSpPr>
        <p:spPr>
          <a:xfrm>
            <a:off x="8372296" y="2446950"/>
            <a:ext cx="9048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But</a:t>
            </a:r>
            <a:endParaRPr/>
          </a:p>
        </p:txBody>
      </p:sp>
      <p:sp>
        <p:nvSpPr>
          <p:cNvPr id="384" name="Google Shape;384;p19"/>
          <p:cNvSpPr txBox="1"/>
          <p:nvPr/>
        </p:nvSpPr>
        <p:spPr>
          <a:xfrm>
            <a:off x="8124622" y="2695932"/>
            <a:ext cx="30669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Établir les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causes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et les relations entre les phénomènes </a:t>
            </a:r>
            <a:endParaRPr/>
          </a:p>
        </p:txBody>
      </p:sp>
      <p:pic>
        <p:nvPicPr>
          <p:cNvPr descr="image.png" id="385" name="Google Shape;385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24622" y="3223706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386" name="Google Shape;386;p19"/>
          <p:cNvSpPr txBox="1"/>
          <p:nvPr/>
        </p:nvSpPr>
        <p:spPr>
          <a:xfrm>
            <a:off x="8372280" y="3202500"/>
            <a:ext cx="9951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Fonction</a:t>
            </a:r>
            <a:endParaRPr/>
          </a:p>
        </p:txBody>
      </p:sp>
      <p:sp>
        <p:nvSpPr>
          <p:cNvPr id="387" name="Google Shape;387;p19"/>
          <p:cNvSpPr txBox="1"/>
          <p:nvPr/>
        </p:nvSpPr>
        <p:spPr>
          <a:xfrm>
            <a:off x="8124622" y="3451481"/>
            <a:ext cx="30669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Tester des hypothèses et vérifier des théories</a:t>
            </a:r>
            <a:endParaRPr/>
          </a:p>
        </p:txBody>
      </p:sp>
      <p:sp>
        <p:nvSpPr>
          <p:cNvPr id="388" name="Google Shape;388;p19"/>
          <p:cNvSpPr/>
          <p:nvPr/>
        </p:nvSpPr>
        <p:spPr>
          <a:xfrm>
            <a:off x="666733" y="4301473"/>
            <a:ext cx="3447900" cy="2412600"/>
          </a:xfrm>
          <a:prstGeom prst="roundRect">
            <a:avLst>
              <a:gd fmla="val 8540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19"/>
          <p:cNvSpPr/>
          <p:nvPr/>
        </p:nvSpPr>
        <p:spPr>
          <a:xfrm>
            <a:off x="857228" y="4473189"/>
            <a:ext cx="476100" cy="4293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390" name="Google Shape;390;p1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62000" y="4575471"/>
            <a:ext cx="266693" cy="224723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19"/>
          <p:cNvSpPr txBox="1"/>
          <p:nvPr/>
        </p:nvSpPr>
        <p:spPr>
          <a:xfrm>
            <a:off x="1447763" y="4567631"/>
            <a:ext cx="1971600" cy="31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1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 évaluative</a:t>
            </a:r>
            <a:endParaRPr/>
          </a:p>
        </p:txBody>
      </p:sp>
      <p:pic>
        <p:nvPicPr>
          <p:cNvPr descr="image.png" id="392" name="Google Shape;39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7228" y="5052476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393" name="Google Shape;393;p19"/>
          <p:cNvSpPr txBox="1"/>
          <p:nvPr/>
        </p:nvSpPr>
        <p:spPr>
          <a:xfrm>
            <a:off x="1104883" y="5031275"/>
            <a:ext cx="9510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But</a:t>
            </a:r>
            <a:endParaRPr/>
          </a:p>
        </p:txBody>
      </p:sp>
      <p:sp>
        <p:nvSpPr>
          <p:cNvPr id="394" name="Google Shape;394;p19"/>
          <p:cNvSpPr txBox="1"/>
          <p:nvPr/>
        </p:nvSpPr>
        <p:spPr>
          <a:xfrm>
            <a:off x="857228" y="5280252"/>
            <a:ext cx="30669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Porter un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jugement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sur l'efficacité d'une intervention sociale </a:t>
            </a:r>
            <a:endParaRPr/>
          </a:p>
        </p:txBody>
      </p:sp>
      <p:pic>
        <p:nvPicPr>
          <p:cNvPr descr="image.png" id="395" name="Google Shape;395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7228" y="5808024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396" name="Google Shape;396;p19"/>
          <p:cNvSpPr txBox="1"/>
          <p:nvPr/>
        </p:nvSpPr>
        <p:spPr>
          <a:xfrm>
            <a:off x="1104877" y="5778225"/>
            <a:ext cx="11892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Fonction</a:t>
            </a:r>
            <a:endParaRPr/>
          </a:p>
        </p:txBody>
      </p:sp>
      <p:sp>
        <p:nvSpPr>
          <p:cNvPr id="397" name="Google Shape;397;p19"/>
          <p:cNvSpPr txBox="1"/>
          <p:nvPr/>
        </p:nvSpPr>
        <p:spPr>
          <a:xfrm>
            <a:off x="857228" y="6027214"/>
            <a:ext cx="30669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Évaluer des politiques, des programmes ou des actions sociales</a:t>
            </a:r>
            <a:endParaRPr/>
          </a:p>
        </p:txBody>
      </p:sp>
      <p:sp>
        <p:nvSpPr>
          <p:cNvPr id="398" name="Google Shape;398;p19"/>
          <p:cNvSpPr/>
          <p:nvPr/>
        </p:nvSpPr>
        <p:spPr>
          <a:xfrm>
            <a:off x="4305193" y="4301473"/>
            <a:ext cx="3447900" cy="2412600"/>
          </a:xfrm>
          <a:prstGeom prst="roundRect">
            <a:avLst>
              <a:gd fmla="val 8540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19"/>
          <p:cNvSpPr/>
          <p:nvPr/>
        </p:nvSpPr>
        <p:spPr>
          <a:xfrm>
            <a:off x="4495688" y="4473189"/>
            <a:ext cx="476100" cy="4293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400" name="Google Shape;400;p19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600460" y="4622506"/>
            <a:ext cx="266693" cy="130653"/>
          </a:xfrm>
          <a:prstGeom prst="rect">
            <a:avLst/>
          </a:prstGeom>
          <a:noFill/>
          <a:ln>
            <a:noFill/>
          </a:ln>
        </p:spPr>
      </p:pic>
      <p:sp>
        <p:nvSpPr>
          <p:cNvPr id="401" name="Google Shape;401;p19"/>
          <p:cNvSpPr txBox="1"/>
          <p:nvPr/>
        </p:nvSpPr>
        <p:spPr>
          <a:xfrm>
            <a:off x="5086223" y="4567631"/>
            <a:ext cx="2247900" cy="31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1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 longitudinale</a:t>
            </a:r>
            <a:endParaRPr/>
          </a:p>
        </p:txBody>
      </p:sp>
      <p:pic>
        <p:nvPicPr>
          <p:cNvPr descr="image.png" id="402" name="Google Shape;40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95688" y="5052476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403" name="Google Shape;403;p19"/>
          <p:cNvSpPr txBox="1"/>
          <p:nvPr/>
        </p:nvSpPr>
        <p:spPr>
          <a:xfrm>
            <a:off x="4686167" y="5036450"/>
            <a:ext cx="5901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But</a:t>
            </a:r>
            <a:endParaRPr/>
          </a:p>
        </p:txBody>
      </p:sp>
      <p:sp>
        <p:nvSpPr>
          <p:cNvPr id="404" name="Google Shape;404;p19"/>
          <p:cNvSpPr txBox="1"/>
          <p:nvPr/>
        </p:nvSpPr>
        <p:spPr>
          <a:xfrm>
            <a:off x="4495688" y="5280252"/>
            <a:ext cx="30669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Suivre l'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évolution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d'un phénomène dans le temps </a:t>
            </a:r>
            <a:endParaRPr/>
          </a:p>
        </p:txBody>
      </p:sp>
      <p:pic>
        <p:nvPicPr>
          <p:cNvPr descr="image.png" id="405" name="Google Shape;405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95688" y="5808024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406" name="Google Shape;406;p19"/>
          <p:cNvSpPr txBox="1"/>
          <p:nvPr/>
        </p:nvSpPr>
        <p:spPr>
          <a:xfrm>
            <a:off x="4743322" y="5778225"/>
            <a:ext cx="9510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Fonction</a:t>
            </a:r>
            <a:endParaRPr/>
          </a:p>
        </p:txBody>
      </p:sp>
      <p:sp>
        <p:nvSpPr>
          <p:cNvPr id="407" name="Google Shape;407;p19"/>
          <p:cNvSpPr txBox="1"/>
          <p:nvPr/>
        </p:nvSpPr>
        <p:spPr>
          <a:xfrm>
            <a:off x="4495688" y="6027214"/>
            <a:ext cx="30669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Étudier les changements sociaux et les trajectoires individuelles</a:t>
            </a:r>
            <a:endParaRPr/>
          </a:p>
        </p:txBody>
      </p:sp>
      <p:sp>
        <p:nvSpPr>
          <p:cNvPr id="408" name="Google Shape;408;p19"/>
          <p:cNvSpPr/>
          <p:nvPr/>
        </p:nvSpPr>
        <p:spPr>
          <a:xfrm>
            <a:off x="7934127" y="4301473"/>
            <a:ext cx="3447900" cy="2412600"/>
          </a:xfrm>
          <a:prstGeom prst="roundRect">
            <a:avLst>
              <a:gd fmla="val 8540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9"/>
          <p:cNvSpPr/>
          <p:nvPr/>
        </p:nvSpPr>
        <p:spPr>
          <a:xfrm>
            <a:off x="8124622" y="4473189"/>
            <a:ext cx="476100" cy="4293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410" name="Google Shape;410;p19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229395" y="4593763"/>
            <a:ext cx="266693" cy="188140"/>
          </a:xfrm>
          <a:prstGeom prst="rect">
            <a:avLst/>
          </a:prstGeom>
          <a:noFill/>
          <a:ln>
            <a:noFill/>
          </a:ln>
        </p:spPr>
      </p:pic>
      <p:sp>
        <p:nvSpPr>
          <p:cNvPr id="411" name="Google Shape;411;p19"/>
          <p:cNvSpPr txBox="1"/>
          <p:nvPr/>
        </p:nvSpPr>
        <p:spPr>
          <a:xfrm>
            <a:off x="8715158" y="4567631"/>
            <a:ext cx="2162100" cy="31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31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Recherche transversale</a:t>
            </a:r>
            <a:endParaRPr/>
          </a:p>
        </p:txBody>
      </p:sp>
      <p:pic>
        <p:nvPicPr>
          <p:cNvPr descr="image.png" id="412" name="Google Shape;41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24622" y="5052476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413" name="Google Shape;413;p19"/>
          <p:cNvSpPr txBox="1"/>
          <p:nvPr/>
        </p:nvSpPr>
        <p:spPr>
          <a:xfrm>
            <a:off x="8372285" y="5031275"/>
            <a:ext cx="5451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But</a:t>
            </a:r>
            <a:endParaRPr/>
          </a:p>
        </p:txBody>
      </p:sp>
      <p:sp>
        <p:nvSpPr>
          <p:cNvPr id="414" name="Google Shape;414;p19"/>
          <p:cNvSpPr txBox="1"/>
          <p:nvPr/>
        </p:nvSpPr>
        <p:spPr>
          <a:xfrm>
            <a:off x="8124622" y="5280252"/>
            <a:ext cx="30669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Prendre une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photographie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d'une situation à un moment donné </a:t>
            </a:r>
            <a:endParaRPr/>
          </a:p>
        </p:txBody>
      </p:sp>
      <p:pic>
        <p:nvPicPr>
          <p:cNvPr descr="image.png" id="415" name="Google Shape;415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124622" y="5808024"/>
            <a:ext cx="190495" cy="146463"/>
          </a:xfrm>
          <a:prstGeom prst="rect">
            <a:avLst/>
          </a:prstGeom>
          <a:noFill/>
          <a:ln>
            <a:noFill/>
          </a:ln>
        </p:spPr>
      </p:pic>
      <p:sp>
        <p:nvSpPr>
          <p:cNvPr id="416" name="Google Shape;416;p19"/>
          <p:cNvSpPr txBox="1"/>
          <p:nvPr/>
        </p:nvSpPr>
        <p:spPr>
          <a:xfrm>
            <a:off x="8372278" y="5778225"/>
            <a:ext cx="9048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Fonction</a:t>
            </a:r>
            <a:endParaRPr/>
          </a:p>
        </p:txBody>
      </p:sp>
      <p:sp>
        <p:nvSpPr>
          <p:cNvPr id="417" name="Google Shape;417;p19"/>
          <p:cNvSpPr txBox="1"/>
          <p:nvPr/>
        </p:nvSpPr>
        <p:spPr>
          <a:xfrm>
            <a:off x="8124622" y="6027214"/>
            <a:ext cx="30669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Décrire un état social à un instant précis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20"/>
          <p:cNvSpPr/>
          <p:nvPr/>
        </p:nvSpPr>
        <p:spPr>
          <a:xfrm>
            <a:off x="0" y="0"/>
            <a:ext cx="12048900" cy="1097700"/>
          </a:xfrm>
          <a:prstGeom prst="rect">
            <a:avLst/>
          </a:prstGeom>
          <a:solidFill>
            <a:srgbClr val="263238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20"/>
          <p:cNvSpPr txBox="1"/>
          <p:nvPr/>
        </p:nvSpPr>
        <p:spPr>
          <a:xfrm>
            <a:off x="666733" y="365922"/>
            <a:ext cx="107154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Sources de la recherche sociale : Les sources documentaires</a:t>
            </a:r>
            <a:endParaRPr/>
          </a:p>
        </p:txBody>
      </p:sp>
      <p:sp>
        <p:nvSpPr>
          <p:cNvPr id="424" name="Google Shape;424;p20"/>
          <p:cNvSpPr/>
          <p:nvPr/>
        </p:nvSpPr>
        <p:spPr>
          <a:xfrm>
            <a:off x="666733" y="1372213"/>
            <a:ext cx="3409800" cy="5315100"/>
          </a:xfrm>
          <a:prstGeom prst="roundRect">
            <a:avLst>
              <a:gd fmla="val 6703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20"/>
          <p:cNvSpPr/>
          <p:nvPr/>
        </p:nvSpPr>
        <p:spPr>
          <a:xfrm>
            <a:off x="904852" y="1600914"/>
            <a:ext cx="571500" cy="5490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426" name="Google Shape;42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38199" y="1771209"/>
            <a:ext cx="304792" cy="208294"/>
          </a:xfrm>
          <a:prstGeom prst="rect">
            <a:avLst/>
          </a:prstGeom>
          <a:noFill/>
          <a:ln>
            <a:noFill/>
          </a:ln>
        </p:spPr>
      </p:pic>
      <p:sp>
        <p:nvSpPr>
          <p:cNvPr id="427" name="Google Shape;427;p20"/>
          <p:cNvSpPr txBox="1"/>
          <p:nvPr/>
        </p:nvSpPr>
        <p:spPr>
          <a:xfrm>
            <a:off x="1619209" y="1719840"/>
            <a:ext cx="1962000" cy="35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54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Sources primaires</a:t>
            </a:r>
            <a:endParaRPr/>
          </a:p>
        </p:txBody>
      </p:sp>
      <p:pic>
        <p:nvPicPr>
          <p:cNvPr descr="image.png" id="428" name="Google Shape;428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4852" y="2355507"/>
            <a:ext cx="209544" cy="174060"/>
          </a:xfrm>
          <a:prstGeom prst="rect">
            <a:avLst/>
          </a:prstGeom>
          <a:noFill/>
          <a:ln>
            <a:noFill/>
          </a:ln>
        </p:spPr>
      </p:pic>
      <p:sp>
        <p:nvSpPr>
          <p:cNvPr id="429" name="Google Shape;429;p20"/>
          <p:cNvSpPr txBox="1"/>
          <p:nvPr/>
        </p:nvSpPr>
        <p:spPr>
          <a:xfrm>
            <a:off x="1190601" y="2332750"/>
            <a:ext cx="10287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Définition</a:t>
            </a:r>
            <a:endParaRPr/>
          </a:p>
        </p:txBody>
      </p:sp>
      <p:sp>
        <p:nvSpPr>
          <p:cNvPr id="430" name="Google Shape;430;p20"/>
          <p:cNvSpPr txBox="1"/>
          <p:nvPr/>
        </p:nvSpPr>
        <p:spPr>
          <a:xfrm>
            <a:off x="904852" y="2652944"/>
            <a:ext cx="2933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1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Documents produits au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moment des faits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étudiés </a:t>
            </a:r>
            <a:endParaRPr/>
          </a:p>
        </p:txBody>
      </p:sp>
      <p:pic>
        <p:nvPicPr>
          <p:cNvPr descr="image.png" id="431" name="Google Shape;431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04852" y="3325204"/>
            <a:ext cx="209544" cy="174060"/>
          </a:xfrm>
          <a:prstGeom prst="rect">
            <a:avLst/>
          </a:prstGeom>
          <a:noFill/>
          <a:ln>
            <a:noFill/>
          </a:ln>
        </p:spPr>
      </p:pic>
      <p:sp>
        <p:nvSpPr>
          <p:cNvPr id="432" name="Google Shape;432;p20"/>
          <p:cNvSpPr txBox="1"/>
          <p:nvPr/>
        </p:nvSpPr>
        <p:spPr>
          <a:xfrm>
            <a:off x="1190603" y="3293300"/>
            <a:ext cx="7716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Types</a:t>
            </a:r>
            <a:endParaRPr/>
          </a:p>
        </p:txBody>
      </p:sp>
      <p:pic>
        <p:nvPicPr>
          <p:cNvPr descr="image.png" id="433" name="Google Shape;433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00099" y="3726221"/>
            <a:ext cx="171445" cy="122170"/>
          </a:xfrm>
          <a:prstGeom prst="rect">
            <a:avLst/>
          </a:prstGeom>
          <a:noFill/>
          <a:ln>
            <a:noFill/>
          </a:ln>
        </p:spPr>
      </p:pic>
      <p:sp>
        <p:nvSpPr>
          <p:cNvPr id="434" name="Google Shape;434;p20"/>
          <p:cNvSpPr txBox="1"/>
          <p:nvPr/>
        </p:nvSpPr>
        <p:spPr>
          <a:xfrm>
            <a:off x="1247743" y="3704974"/>
            <a:ext cx="17430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Archives administratives</a:t>
            </a:r>
            <a:endParaRPr/>
          </a:p>
        </p:txBody>
      </p:sp>
      <p:pic>
        <p:nvPicPr>
          <p:cNvPr descr="image.png" id="435" name="Google Shape;435;p2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00099" y="4018960"/>
            <a:ext cx="171445" cy="122170"/>
          </a:xfrm>
          <a:prstGeom prst="rect">
            <a:avLst/>
          </a:prstGeom>
          <a:noFill/>
          <a:ln>
            <a:noFill/>
          </a:ln>
        </p:spPr>
      </p:pic>
      <p:sp>
        <p:nvSpPr>
          <p:cNvPr id="436" name="Google Shape;436;p20"/>
          <p:cNvSpPr txBox="1"/>
          <p:nvPr/>
        </p:nvSpPr>
        <p:spPr>
          <a:xfrm>
            <a:off x="1247743" y="3997712"/>
            <a:ext cx="22098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Correspondances personnelles</a:t>
            </a:r>
            <a:endParaRPr/>
          </a:p>
        </p:txBody>
      </p:sp>
      <p:pic>
        <p:nvPicPr>
          <p:cNvPr descr="image.png" id="437" name="Google Shape;437;p2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000099" y="4291927"/>
            <a:ext cx="171445" cy="143418"/>
          </a:xfrm>
          <a:prstGeom prst="rect">
            <a:avLst/>
          </a:prstGeom>
          <a:noFill/>
          <a:ln>
            <a:noFill/>
          </a:ln>
        </p:spPr>
      </p:pic>
      <p:sp>
        <p:nvSpPr>
          <p:cNvPr id="438" name="Google Shape;438;p20"/>
          <p:cNvSpPr txBox="1"/>
          <p:nvPr/>
        </p:nvSpPr>
        <p:spPr>
          <a:xfrm>
            <a:off x="1247743" y="4281304"/>
            <a:ext cx="1247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Journaux intimes</a:t>
            </a:r>
            <a:endParaRPr/>
          </a:p>
        </p:txBody>
      </p:sp>
      <p:pic>
        <p:nvPicPr>
          <p:cNvPr descr="image.png" id="439" name="Google Shape;439;p2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00099" y="4579354"/>
            <a:ext cx="171445" cy="154041"/>
          </a:xfrm>
          <a:prstGeom prst="rect">
            <a:avLst/>
          </a:prstGeom>
          <a:noFill/>
          <a:ln>
            <a:noFill/>
          </a:ln>
        </p:spPr>
      </p:pic>
      <p:sp>
        <p:nvSpPr>
          <p:cNvPr id="440" name="Google Shape;440;p20"/>
          <p:cNvSpPr txBox="1"/>
          <p:nvPr/>
        </p:nvSpPr>
        <p:spPr>
          <a:xfrm>
            <a:off x="1247743" y="4574042"/>
            <a:ext cx="1409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Documents officiels</a:t>
            </a:r>
            <a:endParaRPr/>
          </a:p>
        </p:txBody>
      </p:sp>
      <p:pic>
        <p:nvPicPr>
          <p:cNvPr descr="image.png" id="441" name="Google Shape;441;p2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000099" y="4892159"/>
            <a:ext cx="171445" cy="95612"/>
          </a:xfrm>
          <a:prstGeom prst="rect">
            <a:avLst/>
          </a:prstGeom>
          <a:noFill/>
          <a:ln>
            <a:noFill/>
          </a:ln>
        </p:spPr>
      </p:pic>
      <p:sp>
        <p:nvSpPr>
          <p:cNvPr id="442" name="Google Shape;442;p20"/>
          <p:cNvSpPr txBox="1"/>
          <p:nvPr/>
        </p:nvSpPr>
        <p:spPr>
          <a:xfrm>
            <a:off x="1247743" y="4857633"/>
            <a:ext cx="21051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Enregistrements audiovisuels</a:t>
            </a:r>
            <a:endParaRPr/>
          </a:p>
        </p:txBody>
      </p:sp>
      <p:sp>
        <p:nvSpPr>
          <p:cNvPr id="443" name="Google Shape;443;p20"/>
          <p:cNvSpPr/>
          <p:nvPr/>
        </p:nvSpPr>
        <p:spPr>
          <a:xfrm>
            <a:off x="904852" y="5324185"/>
            <a:ext cx="2933700" cy="1125300"/>
          </a:xfrm>
          <a:prstGeom prst="roundRect">
            <a:avLst>
              <a:gd fmla="val 0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20"/>
          <p:cNvSpPr/>
          <p:nvPr/>
        </p:nvSpPr>
        <p:spPr>
          <a:xfrm rot="-5400000">
            <a:off x="408203" y="5820749"/>
            <a:ext cx="1125300" cy="132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445" name="Google Shape;445;p2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085822" y="5450428"/>
            <a:ext cx="228594" cy="186620"/>
          </a:xfrm>
          <a:prstGeom prst="rect">
            <a:avLst/>
          </a:prstGeom>
          <a:noFill/>
          <a:ln>
            <a:noFill/>
          </a:ln>
        </p:spPr>
      </p:pic>
      <p:sp>
        <p:nvSpPr>
          <p:cNvPr id="446" name="Google Shape;446;p20"/>
          <p:cNvSpPr txBox="1"/>
          <p:nvPr/>
        </p:nvSpPr>
        <p:spPr>
          <a:xfrm>
            <a:off x="1390628" y="5443100"/>
            <a:ext cx="1028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Utilisation</a:t>
            </a:r>
            <a:endParaRPr/>
          </a:p>
        </p:txBody>
      </p:sp>
      <p:sp>
        <p:nvSpPr>
          <p:cNvPr id="447" name="Google Shape;447;p20"/>
          <p:cNvSpPr txBox="1"/>
          <p:nvPr/>
        </p:nvSpPr>
        <p:spPr>
          <a:xfrm>
            <a:off x="1085822" y="5699257"/>
            <a:ext cx="26097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Analyse historique, étude de discours, reconstruction de contextes sociaux</a:t>
            </a:r>
            <a:endParaRPr/>
          </a:p>
        </p:txBody>
      </p:sp>
      <p:sp>
        <p:nvSpPr>
          <p:cNvPr id="448" name="Google Shape;448;p20"/>
          <p:cNvSpPr/>
          <p:nvPr/>
        </p:nvSpPr>
        <p:spPr>
          <a:xfrm>
            <a:off x="4314718" y="1372213"/>
            <a:ext cx="3409800" cy="5315100"/>
          </a:xfrm>
          <a:prstGeom prst="roundRect">
            <a:avLst>
              <a:gd fmla="val 6703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20"/>
          <p:cNvSpPr/>
          <p:nvPr/>
        </p:nvSpPr>
        <p:spPr>
          <a:xfrm>
            <a:off x="4552837" y="1600914"/>
            <a:ext cx="571500" cy="5490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450" name="Google Shape;450;p20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686183" y="1766987"/>
            <a:ext cx="304792" cy="216739"/>
          </a:xfrm>
          <a:prstGeom prst="rect">
            <a:avLst/>
          </a:prstGeom>
          <a:noFill/>
          <a:ln>
            <a:noFill/>
          </a:ln>
        </p:spPr>
      </p:pic>
      <p:sp>
        <p:nvSpPr>
          <p:cNvPr id="451" name="Google Shape;451;p20"/>
          <p:cNvSpPr txBox="1"/>
          <p:nvPr/>
        </p:nvSpPr>
        <p:spPr>
          <a:xfrm>
            <a:off x="5267194" y="1719840"/>
            <a:ext cx="2209800" cy="35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54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Sources secondaires</a:t>
            </a:r>
            <a:endParaRPr/>
          </a:p>
        </p:txBody>
      </p:sp>
      <p:pic>
        <p:nvPicPr>
          <p:cNvPr descr="image.png" id="452" name="Google Shape;452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52837" y="2355507"/>
            <a:ext cx="209544" cy="174060"/>
          </a:xfrm>
          <a:prstGeom prst="rect">
            <a:avLst/>
          </a:prstGeom>
          <a:noFill/>
          <a:ln>
            <a:noFill/>
          </a:ln>
        </p:spPr>
      </p:pic>
      <p:sp>
        <p:nvSpPr>
          <p:cNvPr id="453" name="Google Shape;453;p20"/>
          <p:cNvSpPr txBox="1"/>
          <p:nvPr/>
        </p:nvSpPr>
        <p:spPr>
          <a:xfrm>
            <a:off x="4838573" y="2332750"/>
            <a:ext cx="11826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Définition</a:t>
            </a:r>
            <a:endParaRPr/>
          </a:p>
        </p:txBody>
      </p:sp>
      <p:sp>
        <p:nvSpPr>
          <p:cNvPr id="454" name="Google Shape;454;p20"/>
          <p:cNvSpPr txBox="1"/>
          <p:nvPr/>
        </p:nvSpPr>
        <p:spPr>
          <a:xfrm>
            <a:off x="4552837" y="2652944"/>
            <a:ext cx="2933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1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Travaux qui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analysent ou interprètent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les sources primaires </a:t>
            </a:r>
            <a:endParaRPr/>
          </a:p>
        </p:txBody>
      </p:sp>
      <p:pic>
        <p:nvPicPr>
          <p:cNvPr descr="image.png" id="455" name="Google Shape;455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552837" y="3572203"/>
            <a:ext cx="209544" cy="174060"/>
          </a:xfrm>
          <a:prstGeom prst="rect">
            <a:avLst/>
          </a:prstGeom>
          <a:noFill/>
          <a:ln>
            <a:noFill/>
          </a:ln>
        </p:spPr>
      </p:pic>
      <p:sp>
        <p:nvSpPr>
          <p:cNvPr id="456" name="Google Shape;456;p20"/>
          <p:cNvSpPr txBox="1"/>
          <p:nvPr/>
        </p:nvSpPr>
        <p:spPr>
          <a:xfrm>
            <a:off x="4838571" y="3549450"/>
            <a:ext cx="8643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Types</a:t>
            </a:r>
            <a:endParaRPr/>
          </a:p>
        </p:txBody>
      </p:sp>
      <p:pic>
        <p:nvPicPr>
          <p:cNvPr descr="image.png" id="457" name="Google Shape;457;p20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648084" y="3977055"/>
            <a:ext cx="171445" cy="132795"/>
          </a:xfrm>
          <a:prstGeom prst="rect">
            <a:avLst/>
          </a:prstGeom>
          <a:noFill/>
          <a:ln>
            <a:noFill/>
          </a:ln>
        </p:spPr>
      </p:pic>
      <p:sp>
        <p:nvSpPr>
          <p:cNvPr id="458" name="Google Shape;458;p20"/>
          <p:cNvSpPr txBox="1"/>
          <p:nvPr/>
        </p:nvSpPr>
        <p:spPr>
          <a:xfrm>
            <a:off x="4895728" y="3961120"/>
            <a:ext cx="14763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Articles scientifiques</a:t>
            </a:r>
            <a:endParaRPr/>
          </a:p>
        </p:txBody>
      </p:sp>
      <p:pic>
        <p:nvPicPr>
          <p:cNvPr descr="image.png" id="459" name="Google Shape;459;p20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4648084" y="4254006"/>
            <a:ext cx="171445" cy="146074"/>
          </a:xfrm>
          <a:prstGeom prst="rect">
            <a:avLst/>
          </a:prstGeom>
          <a:noFill/>
          <a:ln>
            <a:noFill/>
          </a:ln>
        </p:spPr>
      </p:pic>
      <p:sp>
        <p:nvSpPr>
          <p:cNvPr id="460" name="Google Shape;460;p20"/>
          <p:cNvSpPr txBox="1"/>
          <p:nvPr/>
        </p:nvSpPr>
        <p:spPr>
          <a:xfrm>
            <a:off x="4895728" y="4244711"/>
            <a:ext cx="14763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Ouvrages théoriques</a:t>
            </a:r>
            <a:endParaRPr/>
          </a:p>
        </p:txBody>
      </p:sp>
      <p:pic>
        <p:nvPicPr>
          <p:cNvPr descr="image.png" id="461" name="Google Shape;461;p20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648084" y="4553385"/>
            <a:ext cx="171445" cy="132795"/>
          </a:xfrm>
          <a:prstGeom prst="rect">
            <a:avLst/>
          </a:prstGeom>
          <a:noFill/>
          <a:ln>
            <a:noFill/>
          </a:ln>
        </p:spPr>
      </p:pic>
      <p:sp>
        <p:nvSpPr>
          <p:cNvPr id="462" name="Google Shape;462;p20"/>
          <p:cNvSpPr txBox="1"/>
          <p:nvPr/>
        </p:nvSpPr>
        <p:spPr>
          <a:xfrm>
            <a:off x="4895728" y="4537449"/>
            <a:ext cx="14286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Thèses et mémoires</a:t>
            </a:r>
            <a:endParaRPr/>
          </a:p>
        </p:txBody>
      </p:sp>
      <p:pic>
        <p:nvPicPr>
          <p:cNvPr descr="image.png" id="463" name="Google Shape;463;p20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4648084" y="4836975"/>
            <a:ext cx="171445" cy="132795"/>
          </a:xfrm>
          <a:prstGeom prst="rect">
            <a:avLst/>
          </a:prstGeom>
          <a:noFill/>
          <a:ln>
            <a:noFill/>
          </a:ln>
        </p:spPr>
      </p:pic>
      <p:sp>
        <p:nvSpPr>
          <p:cNvPr id="464" name="Google Shape;464;p20"/>
          <p:cNvSpPr txBox="1"/>
          <p:nvPr/>
        </p:nvSpPr>
        <p:spPr>
          <a:xfrm>
            <a:off x="4895728" y="4821041"/>
            <a:ext cx="16953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Synthèses de recherche</a:t>
            </a:r>
            <a:endParaRPr/>
          </a:p>
        </p:txBody>
      </p:sp>
      <p:sp>
        <p:nvSpPr>
          <p:cNvPr id="465" name="Google Shape;465;p20"/>
          <p:cNvSpPr/>
          <p:nvPr/>
        </p:nvSpPr>
        <p:spPr>
          <a:xfrm>
            <a:off x="4552837" y="5543739"/>
            <a:ext cx="2933700" cy="914700"/>
          </a:xfrm>
          <a:prstGeom prst="roundRect">
            <a:avLst>
              <a:gd fmla="val 0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20"/>
          <p:cNvSpPr/>
          <p:nvPr/>
        </p:nvSpPr>
        <p:spPr>
          <a:xfrm rot="-5400000">
            <a:off x="4161487" y="5935196"/>
            <a:ext cx="914700" cy="132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467" name="Google Shape;467;p2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733807" y="5669982"/>
            <a:ext cx="228594" cy="186620"/>
          </a:xfrm>
          <a:prstGeom prst="rect">
            <a:avLst/>
          </a:prstGeom>
          <a:noFill/>
          <a:ln>
            <a:noFill/>
          </a:ln>
        </p:spPr>
      </p:pic>
      <p:sp>
        <p:nvSpPr>
          <p:cNvPr id="468" name="Google Shape;468;p20"/>
          <p:cNvSpPr txBox="1"/>
          <p:nvPr/>
        </p:nvSpPr>
        <p:spPr>
          <a:xfrm>
            <a:off x="5038600" y="5653525"/>
            <a:ext cx="1028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Utilisation</a:t>
            </a:r>
            <a:endParaRPr/>
          </a:p>
        </p:txBody>
      </p:sp>
      <p:sp>
        <p:nvSpPr>
          <p:cNvPr id="469" name="Google Shape;469;p20"/>
          <p:cNvSpPr txBox="1"/>
          <p:nvPr/>
        </p:nvSpPr>
        <p:spPr>
          <a:xfrm>
            <a:off x="4733807" y="5918811"/>
            <a:ext cx="26097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Revue de littérature, construction d'un cadre théorique, état de l'art</a:t>
            </a:r>
            <a:endParaRPr/>
          </a:p>
        </p:txBody>
      </p:sp>
      <p:sp>
        <p:nvSpPr>
          <p:cNvPr id="470" name="Google Shape;470;p20"/>
          <p:cNvSpPr/>
          <p:nvPr/>
        </p:nvSpPr>
        <p:spPr>
          <a:xfrm>
            <a:off x="7972226" y="1372213"/>
            <a:ext cx="3409800" cy="5315100"/>
          </a:xfrm>
          <a:prstGeom prst="roundRect">
            <a:avLst>
              <a:gd fmla="val 6703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20"/>
          <p:cNvSpPr/>
          <p:nvPr/>
        </p:nvSpPr>
        <p:spPr>
          <a:xfrm>
            <a:off x="8210345" y="1600914"/>
            <a:ext cx="571500" cy="5490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472" name="Google Shape;472;p20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8343692" y="1751506"/>
            <a:ext cx="304792" cy="247701"/>
          </a:xfrm>
          <a:prstGeom prst="rect">
            <a:avLst/>
          </a:prstGeom>
          <a:noFill/>
          <a:ln>
            <a:noFill/>
          </a:ln>
        </p:spPr>
      </p:pic>
      <p:sp>
        <p:nvSpPr>
          <p:cNvPr id="473" name="Google Shape;473;p20"/>
          <p:cNvSpPr txBox="1"/>
          <p:nvPr/>
        </p:nvSpPr>
        <p:spPr>
          <a:xfrm>
            <a:off x="8924702" y="1719840"/>
            <a:ext cx="1923900" cy="35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54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Sources tertiaires</a:t>
            </a:r>
            <a:endParaRPr/>
          </a:p>
        </p:txBody>
      </p:sp>
      <p:pic>
        <p:nvPicPr>
          <p:cNvPr descr="image.png" id="474" name="Google Shape;474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345" y="2355507"/>
            <a:ext cx="209544" cy="174060"/>
          </a:xfrm>
          <a:prstGeom prst="rect">
            <a:avLst/>
          </a:prstGeom>
          <a:noFill/>
          <a:ln>
            <a:noFill/>
          </a:ln>
        </p:spPr>
      </p:pic>
      <p:sp>
        <p:nvSpPr>
          <p:cNvPr id="475" name="Google Shape;475;p20"/>
          <p:cNvSpPr txBox="1"/>
          <p:nvPr/>
        </p:nvSpPr>
        <p:spPr>
          <a:xfrm>
            <a:off x="8496106" y="2332750"/>
            <a:ext cx="11826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Définition</a:t>
            </a:r>
            <a:endParaRPr/>
          </a:p>
        </p:txBody>
      </p:sp>
      <p:sp>
        <p:nvSpPr>
          <p:cNvPr id="476" name="Google Shape;476;p20"/>
          <p:cNvSpPr txBox="1"/>
          <p:nvPr/>
        </p:nvSpPr>
        <p:spPr>
          <a:xfrm>
            <a:off x="8210345" y="2652944"/>
            <a:ext cx="2933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5102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Outils qui </a:t>
            </a: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facilitent l'accès</a:t>
            </a: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aux sources primaires et secondaires </a:t>
            </a:r>
            <a:endParaRPr/>
          </a:p>
        </p:txBody>
      </p:sp>
      <p:pic>
        <p:nvPicPr>
          <p:cNvPr descr="image.png" id="477" name="Google Shape;477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210345" y="3471574"/>
            <a:ext cx="209544" cy="174060"/>
          </a:xfrm>
          <a:prstGeom prst="rect">
            <a:avLst/>
          </a:prstGeom>
          <a:noFill/>
          <a:ln>
            <a:noFill/>
          </a:ln>
        </p:spPr>
      </p:pic>
      <p:sp>
        <p:nvSpPr>
          <p:cNvPr id="478" name="Google Shape;478;p20"/>
          <p:cNvSpPr txBox="1"/>
          <p:nvPr/>
        </p:nvSpPr>
        <p:spPr>
          <a:xfrm>
            <a:off x="8496111" y="3439675"/>
            <a:ext cx="8856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Types</a:t>
            </a:r>
            <a:endParaRPr/>
          </a:p>
        </p:txBody>
      </p:sp>
      <p:pic>
        <p:nvPicPr>
          <p:cNvPr descr="image.png" id="479" name="Google Shape;479;p20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8305593" y="3877902"/>
            <a:ext cx="171445" cy="111547"/>
          </a:xfrm>
          <a:prstGeom prst="rect">
            <a:avLst/>
          </a:prstGeom>
          <a:noFill/>
          <a:ln>
            <a:noFill/>
          </a:ln>
        </p:spPr>
      </p:pic>
      <p:sp>
        <p:nvSpPr>
          <p:cNvPr id="480" name="Google Shape;480;p20"/>
          <p:cNvSpPr txBox="1"/>
          <p:nvPr/>
        </p:nvSpPr>
        <p:spPr>
          <a:xfrm>
            <a:off x="8553237" y="3851343"/>
            <a:ext cx="1028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Bibliographies</a:t>
            </a:r>
            <a:endParaRPr/>
          </a:p>
        </p:txBody>
      </p:sp>
      <p:pic>
        <p:nvPicPr>
          <p:cNvPr descr="image.png" id="481" name="Google Shape;481;p20"/>
          <p:cNvPicPr preferRelativeResize="0"/>
          <p:nvPr/>
        </p:nvPicPr>
        <p:blipFill rotWithShape="1">
          <a:blip r:embed="rId19">
            <a:alphaModFix/>
          </a:blip>
          <a:srcRect b="0" l="0" r="0" t="0"/>
          <a:stretch/>
        </p:blipFill>
        <p:spPr>
          <a:xfrm>
            <a:off x="8305593" y="4156181"/>
            <a:ext cx="171445" cy="122170"/>
          </a:xfrm>
          <a:prstGeom prst="rect">
            <a:avLst/>
          </a:prstGeom>
          <a:noFill/>
          <a:ln>
            <a:noFill/>
          </a:ln>
        </p:spPr>
      </p:pic>
      <p:sp>
        <p:nvSpPr>
          <p:cNvPr id="482" name="Google Shape;482;p20"/>
          <p:cNvSpPr txBox="1"/>
          <p:nvPr/>
        </p:nvSpPr>
        <p:spPr>
          <a:xfrm>
            <a:off x="8553237" y="4134934"/>
            <a:ext cx="3906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Index</a:t>
            </a:r>
            <a:endParaRPr/>
          </a:p>
        </p:txBody>
      </p:sp>
      <p:pic>
        <p:nvPicPr>
          <p:cNvPr descr="image.png" id="483" name="Google Shape;483;p20"/>
          <p:cNvPicPr preferRelativeResize="0"/>
          <p:nvPr/>
        </p:nvPicPr>
        <p:blipFill rotWithShape="1">
          <a:blip r:embed="rId20">
            <a:alphaModFix/>
          </a:blip>
          <a:srcRect b="0" l="0" r="0" t="0"/>
          <a:stretch/>
        </p:blipFill>
        <p:spPr>
          <a:xfrm>
            <a:off x="8305593" y="4448920"/>
            <a:ext cx="171445" cy="122170"/>
          </a:xfrm>
          <a:prstGeom prst="rect">
            <a:avLst/>
          </a:prstGeom>
          <a:noFill/>
          <a:ln>
            <a:noFill/>
          </a:ln>
        </p:spPr>
      </p:pic>
      <p:sp>
        <p:nvSpPr>
          <p:cNvPr id="484" name="Google Shape;484;p20"/>
          <p:cNvSpPr txBox="1"/>
          <p:nvPr/>
        </p:nvSpPr>
        <p:spPr>
          <a:xfrm>
            <a:off x="8553237" y="4427672"/>
            <a:ext cx="12858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Bases de données</a:t>
            </a:r>
            <a:endParaRPr/>
          </a:p>
        </p:txBody>
      </p:sp>
      <p:pic>
        <p:nvPicPr>
          <p:cNvPr descr="image.png" id="485" name="Google Shape;485;p20"/>
          <p:cNvPicPr preferRelativeResize="0"/>
          <p:nvPr/>
        </p:nvPicPr>
        <p:blipFill rotWithShape="1">
          <a:blip r:embed="rId21">
            <a:alphaModFix/>
          </a:blip>
          <a:srcRect b="0" l="0" r="0" t="0"/>
          <a:stretch/>
        </p:blipFill>
        <p:spPr>
          <a:xfrm>
            <a:off x="8305593" y="4732510"/>
            <a:ext cx="171445" cy="122170"/>
          </a:xfrm>
          <a:prstGeom prst="rect">
            <a:avLst/>
          </a:prstGeom>
          <a:noFill/>
          <a:ln>
            <a:noFill/>
          </a:ln>
        </p:spPr>
      </p:pic>
      <p:sp>
        <p:nvSpPr>
          <p:cNvPr id="486" name="Google Shape;486;p20"/>
          <p:cNvSpPr txBox="1"/>
          <p:nvPr/>
        </p:nvSpPr>
        <p:spPr>
          <a:xfrm>
            <a:off x="8553237" y="4711264"/>
            <a:ext cx="8286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Répertoires</a:t>
            </a:r>
            <a:endParaRPr/>
          </a:p>
        </p:txBody>
      </p:sp>
      <p:sp>
        <p:nvSpPr>
          <p:cNvPr id="487" name="Google Shape;487;p20"/>
          <p:cNvSpPr/>
          <p:nvPr/>
        </p:nvSpPr>
        <p:spPr>
          <a:xfrm>
            <a:off x="8210345" y="5324185"/>
            <a:ext cx="2933700" cy="1125300"/>
          </a:xfrm>
          <a:prstGeom prst="roundRect">
            <a:avLst>
              <a:gd fmla="val 0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20"/>
          <p:cNvSpPr/>
          <p:nvPr/>
        </p:nvSpPr>
        <p:spPr>
          <a:xfrm rot="-5400000">
            <a:off x="7713696" y="5820749"/>
            <a:ext cx="1125300" cy="132000"/>
          </a:xfrm>
          <a:prstGeom prst="round2SameRect">
            <a:avLst>
              <a:gd fmla="val 50000" name="adj1"/>
              <a:gd fmla="val 0" name="adj2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489" name="Google Shape;489;p20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8391316" y="5450428"/>
            <a:ext cx="228594" cy="186620"/>
          </a:xfrm>
          <a:prstGeom prst="rect">
            <a:avLst/>
          </a:prstGeom>
          <a:noFill/>
          <a:ln>
            <a:noFill/>
          </a:ln>
        </p:spPr>
      </p:pic>
      <p:sp>
        <p:nvSpPr>
          <p:cNvPr id="490" name="Google Shape;490;p20"/>
          <p:cNvSpPr txBox="1"/>
          <p:nvPr/>
        </p:nvSpPr>
        <p:spPr>
          <a:xfrm>
            <a:off x="8696097" y="5443100"/>
            <a:ext cx="1028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Utilisation</a:t>
            </a:r>
            <a:endParaRPr/>
          </a:p>
        </p:txBody>
      </p:sp>
      <p:sp>
        <p:nvSpPr>
          <p:cNvPr id="491" name="Google Shape;491;p20"/>
          <p:cNvSpPr txBox="1"/>
          <p:nvPr/>
        </p:nvSpPr>
        <p:spPr>
          <a:xfrm>
            <a:off x="8391316" y="5699257"/>
            <a:ext cx="2609700" cy="50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389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7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Recherche documentaire efficace, identification des ressources disponibles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9FA"/>
        </a:solidFill>
      </p:bgPr>
    </p:bg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21"/>
          <p:cNvSpPr/>
          <p:nvPr/>
        </p:nvSpPr>
        <p:spPr>
          <a:xfrm>
            <a:off x="0" y="0"/>
            <a:ext cx="12048900" cy="1118400"/>
          </a:xfrm>
          <a:prstGeom prst="rect">
            <a:avLst/>
          </a:prstGeom>
          <a:solidFill>
            <a:srgbClr val="263238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21"/>
          <p:cNvSpPr txBox="1"/>
          <p:nvPr/>
        </p:nvSpPr>
        <p:spPr>
          <a:xfrm>
            <a:off x="666733" y="372782"/>
            <a:ext cx="107154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2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Sources de la recherche sociale : Les sources de terrain</a:t>
            </a:r>
            <a:endParaRPr/>
          </a:p>
        </p:txBody>
      </p:sp>
      <p:sp>
        <p:nvSpPr>
          <p:cNvPr id="498" name="Google Shape;498;p21"/>
          <p:cNvSpPr/>
          <p:nvPr/>
        </p:nvSpPr>
        <p:spPr>
          <a:xfrm>
            <a:off x="666733" y="1397936"/>
            <a:ext cx="5238600" cy="2553600"/>
          </a:xfrm>
          <a:prstGeom prst="roundRect">
            <a:avLst>
              <a:gd fmla="val 8759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21"/>
          <p:cNvSpPr/>
          <p:nvPr/>
        </p:nvSpPr>
        <p:spPr>
          <a:xfrm>
            <a:off x="857228" y="1584327"/>
            <a:ext cx="476100" cy="4659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00" name="Google Shape;50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000" y="1729388"/>
            <a:ext cx="266693" cy="175856"/>
          </a:xfrm>
          <a:prstGeom prst="rect">
            <a:avLst/>
          </a:prstGeom>
          <a:noFill/>
          <a:ln>
            <a:noFill/>
          </a:ln>
        </p:spPr>
      </p:pic>
      <p:sp>
        <p:nvSpPr>
          <p:cNvPr id="501" name="Google Shape;501;p21"/>
          <p:cNvSpPr txBox="1"/>
          <p:nvPr/>
        </p:nvSpPr>
        <p:spPr>
          <a:xfrm>
            <a:off x="1447763" y="1677523"/>
            <a:ext cx="12381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Observation</a:t>
            </a:r>
            <a:endParaRPr/>
          </a:p>
        </p:txBody>
      </p:sp>
      <p:pic>
        <p:nvPicPr>
          <p:cNvPr descr="image.png" id="502" name="Google Shape;502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7228" y="2213124"/>
            <a:ext cx="190495" cy="158981"/>
          </a:xfrm>
          <a:prstGeom prst="rect">
            <a:avLst/>
          </a:prstGeom>
          <a:noFill/>
          <a:ln>
            <a:noFill/>
          </a:ln>
        </p:spPr>
      </p:pic>
      <p:sp>
        <p:nvSpPr>
          <p:cNvPr id="503" name="Google Shape;503;p21"/>
          <p:cNvSpPr txBox="1"/>
          <p:nvPr/>
        </p:nvSpPr>
        <p:spPr>
          <a:xfrm>
            <a:off x="1104877" y="2190100"/>
            <a:ext cx="704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Types</a:t>
            </a:r>
            <a:endParaRPr/>
          </a:p>
        </p:txBody>
      </p:sp>
      <p:sp>
        <p:nvSpPr>
          <p:cNvPr id="504" name="Google Shape;504;p21"/>
          <p:cNvSpPr/>
          <p:nvPr/>
        </p:nvSpPr>
        <p:spPr>
          <a:xfrm>
            <a:off x="857228" y="2460367"/>
            <a:ext cx="18573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21"/>
          <p:cNvSpPr txBox="1"/>
          <p:nvPr/>
        </p:nvSpPr>
        <p:spPr>
          <a:xfrm>
            <a:off x="857228" y="2460367"/>
            <a:ext cx="18573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Directe/non-participante</a:t>
            </a:r>
            <a:endParaRPr/>
          </a:p>
        </p:txBody>
      </p:sp>
      <p:sp>
        <p:nvSpPr>
          <p:cNvPr id="506" name="Google Shape;506;p21"/>
          <p:cNvSpPr/>
          <p:nvPr/>
        </p:nvSpPr>
        <p:spPr>
          <a:xfrm>
            <a:off x="2790755" y="2460367"/>
            <a:ext cx="10287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21"/>
          <p:cNvSpPr txBox="1"/>
          <p:nvPr/>
        </p:nvSpPr>
        <p:spPr>
          <a:xfrm>
            <a:off x="2790755" y="2460367"/>
            <a:ext cx="10287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Participante</a:t>
            </a:r>
            <a:endParaRPr/>
          </a:p>
        </p:txBody>
      </p:sp>
      <p:sp>
        <p:nvSpPr>
          <p:cNvPr id="508" name="Google Shape;508;p21"/>
          <p:cNvSpPr/>
          <p:nvPr/>
        </p:nvSpPr>
        <p:spPr>
          <a:xfrm>
            <a:off x="3895628" y="2460367"/>
            <a:ext cx="11238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21"/>
          <p:cNvSpPr txBox="1"/>
          <p:nvPr/>
        </p:nvSpPr>
        <p:spPr>
          <a:xfrm>
            <a:off x="3895628" y="2460367"/>
            <a:ext cx="11238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Systématique</a:t>
            </a:r>
            <a:endParaRPr/>
          </a:p>
        </p:txBody>
      </p:sp>
      <p:sp>
        <p:nvSpPr>
          <p:cNvPr id="510" name="Google Shape;510;p21"/>
          <p:cNvSpPr/>
          <p:nvPr/>
        </p:nvSpPr>
        <p:spPr>
          <a:xfrm>
            <a:off x="857228" y="2944985"/>
            <a:ext cx="2381100" cy="820200"/>
          </a:xfrm>
          <a:prstGeom prst="roundRect">
            <a:avLst>
              <a:gd fmla="val 18181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11" name="Google Shape;511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476" y="3058322"/>
            <a:ext cx="171445" cy="146106"/>
          </a:xfrm>
          <a:prstGeom prst="rect">
            <a:avLst/>
          </a:prstGeom>
          <a:noFill/>
          <a:ln>
            <a:noFill/>
          </a:ln>
        </p:spPr>
      </p:pic>
      <p:sp>
        <p:nvSpPr>
          <p:cNvPr id="512" name="Google Shape;512;p21"/>
          <p:cNvSpPr txBox="1"/>
          <p:nvPr/>
        </p:nvSpPr>
        <p:spPr>
          <a:xfrm>
            <a:off x="1181077" y="3038175"/>
            <a:ext cx="9333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Avantages</a:t>
            </a:r>
            <a:endParaRPr/>
          </a:p>
        </p:txBody>
      </p:sp>
      <p:sp>
        <p:nvSpPr>
          <p:cNvPr id="513" name="Google Shape;513;p21"/>
          <p:cNvSpPr txBox="1"/>
          <p:nvPr/>
        </p:nvSpPr>
        <p:spPr>
          <a:xfrm>
            <a:off x="952476" y="3280489"/>
            <a:ext cx="2190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Accès aux pratiques </a:t>
            </a: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réelles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Contexte naturel </a:t>
            </a:r>
            <a:endParaRPr/>
          </a:p>
        </p:txBody>
      </p:sp>
      <p:sp>
        <p:nvSpPr>
          <p:cNvPr id="514" name="Google Shape;514;p21"/>
          <p:cNvSpPr/>
          <p:nvPr/>
        </p:nvSpPr>
        <p:spPr>
          <a:xfrm>
            <a:off x="3333667" y="2944985"/>
            <a:ext cx="2381100" cy="820200"/>
          </a:xfrm>
          <a:prstGeom prst="roundRect">
            <a:avLst>
              <a:gd fmla="val 18181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15" name="Google Shape;515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428915" y="3058322"/>
            <a:ext cx="171445" cy="146106"/>
          </a:xfrm>
          <a:prstGeom prst="rect">
            <a:avLst/>
          </a:prstGeom>
          <a:noFill/>
          <a:ln>
            <a:noFill/>
          </a:ln>
        </p:spPr>
      </p:pic>
      <p:sp>
        <p:nvSpPr>
          <p:cNvPr id="516" name="Google Shape;516;p21"/>
          <p:cNvSpPr txBox="1"/>
          <p:nvPr/>
        </p:nvSpPr>
        <p:spPr>
          <a:xfrm>
            <a:off x="3657496" y="3038175"/>
            <a:ext cx="6666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Limites</a:t>
            </a:r>
            <a:endParaRPr/>
          </a:p>
        </p:txBody>
      </p:sp>
      <p:sp>
        <p:nvSpPr>
          <p:cNvPr id="517" name="Google Shape;517;p21"/>
          <p:cNvSpPr txBox="1"/>
          <p:nvPr/>
        </p:nvSpPr>
        <p:spPr>
          <a:xfrm>
            <a:off x="3428915" y="3280489"/>
            <a:ext cx="2190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Effet d'observateur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Problèmes de subjectivité </a:t>
            </a:r>
            <a:endParaRPr/>
          </a:p>
        </p:txBody>
      </p:sp>
      <p:sp>
        <p:nvSpPr>
          <p:cNvPr id="518" name="Google Shape;518;p21"/>
          <p:cNvSpPr/>
          <p:nvPr/>
        </p:nvSpPr>
        <p:spPr>
          <a:xfrm>
            <a:off x="6143472" y="1397936"/>
            <a:ext cx="5238600" cy="2553600"/>
          </a:xfrm>
          <a:prstGeom prst="roundRect">
            <a:avLst>
              <a:gd fmla="val 8759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21"/>
          <p:cNvSpPr/>
          <p:nvPr/>
        </p:nvSpPr>
        <p:spPr>
          <a:xfrm>
            <a:off x="6333967" y="1584327"/>
            <a:ext cx="476100" cy="4659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20" name="Google Shape;520;p2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438740" y="1710951"/>
            <a:ext cx="266693" cy="212729"/>
          </a:xfrm>
          <a:prstGeom prst="rect">
            <a:avLst/>
          </a:prstGeom>
          <a:noFill/>
          <a:ln>
            <a:noFill/>
          </a:ln>
        </p:spPr>
      </p:pic>
      <p:sp>
        <p:nvSpPr>
          <p:cNvPr id="521" name="Google Shape;521;p21"/>
          <p:cNvSpPr txBox="1"/>
          <p:nvPr/>
        </p:nvSpPr>
        <p:spPr>
          <a:xfrm>
            <a:off x="6924502" y="1677523"/>
            <a:ext cx="10476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Entretiens</a:t>
            </a:r>
            <a:endParaRPr/>
          </a:p>
        </p:txBody>
      </p:sp>
      <p:pic>
        <p:nvPicPr>
          <p:cNvPr descr="image.png" id="522" name="Google Shape;522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33967" y="2213124"/>
            <a:ext cx="190495" cy="158981"/>
          </a:xfrm>
          <a:prstGeom prst="rect">
            <a:avLst/>
          </a:prstGeom>
          <a:noFill/>
          <a:ln>
            <a:noFill/>
          </a:ln>
        </p:spPr>
      </p:pic>
      <p:sp>
        <p:nvSpPr>
          <p:cNvPr id="523" name="Google Shape;523;p21"/>
          <p:cNvSpPr txBox="1"/>
          <p:nvPr/>
        </p:nvSpPr>
        <p:spPr>
          <a:xfrm>
            <a:off x="6581593" y="2190100"/>
            <a:ext cx="704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Types</a:t>
            </a:r>
            <a:endParaRPr/>
          </a:p>
        </p:txBody>
      </p:sp>
      <p:sp>
        <p:nvSpPr>
          <p:cNvPr id="524" name="Google Shape;524;p21"/>
          <p:cNvSpPr/>
          <p:nvPr/>
        </p:nvSpPr>
        <p:spPr>
          <a:xfrm>
            <a:off x="6333967" y="2460367"/>
            <a:ext cx="10002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21"/>
          <p:cNvSpPr txBox="1"/>
          <p:nvPr/>
        </p:nvSpPr>
        <p:spPr>
          <a:xfrm>
            <a:off x="6333967" y="2460367"/>
            <a:ext cx="10002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Non directif</a:t>
            </a:r>
            <a:endParaRPr/>
          </a:p>
        </p:txBody>
      </p:sp>
      <p:sp>
        <p:nvSpPr>
          <p:cNvPr id="526" name="Google Shape;526;p21"/>
          <p:cNvSpPr/>
          <p:nvPr/>
        </p:nvSpPr>
        <p:spPr>
          <a:xfrm>
            <a:off x="7410265" y="2460367"/>
            <a:ext cx="10764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21"/>
          <p:cNvSpPr txBox="1"/>
          <p:nvPr/>
        </p:nvSpPr>
        <p:spPr>
          <a:xfrm>
            <a:off x="7410265" y="2460367"/>
            <a:ext cx="10764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Semi-directif</a:t>
            </a:r>
            <a:endParaRPr/>
          </a:p>
        </p:txBody>
      </p:sp>
      <p:sp>
        <p:nvSpPr>
          <p:cNvPr id="528" name="Google Shape;528;p21"/>
          <p:cNvSpPr/>
          <p:nvPr/>
        </p:nvSpPr>
        <p:spPr>
          <a:xfrm>
            <a:off x="8562761" y="2460367"/>
            <a:ext cx="7047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21"/>
          <p:cNvSpPr txBox="1"/>
          <p:nvPr/>
        </p:nvSpPr>
        <p:spPr>
          <a:xfrm>
            <a:off x="8562761" y="2460367"/>
            <a:ext cx="7047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Directif</a:t>
            </a:r>
            <a:endParaRPr/>
          </a:p>
        </p:txBody>
      </p:sp>
      <p:sp>
        <p:nvSpPr>
          <p:cNvPr id="530" name="Google Shape;530;p21"/>
          <p:cNvSpPr/>
          <p:nvPr/>
        </p:nvSpPr>
        <p:spPr>
          <a:xfrm>
            <a:off x="9343793" y="2460367"/>
            <a:ext cx="10287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21"/>
          <p:cNvSpPr txBox="1"/>
          <p:nvPr/>
        </p:nvSpPr>
        <p:spPr>
          <a:xfrm>
            <a:off x="9343793" y="2460367"/>
            <a:ext cx="10287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Focus group</a:t>
            </a:r>
            <a:endParaRPr/>
          </a:p>
        </p:txBody>
      </p:sp>
      <p:sp>
        <p:nvSpPr>
          <p:cNvPr id="532" name="Google Shape;532;p21"/>
          <p:cNvSpPr/>
          <p:nvPr/>
        </p:nvSpPr>
        <p:spPr>
          <a:xfrm>
            <a:off x="6333967" y="2944985"/>
            <a:ext cx="2381100" cy="820200"/>
          </a:xfrm>
          <a:prstGeom prst="roundRect">
            <a:avLst>
              <a:gd fmla="val 18181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33" name="Google Shape;533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29215" y="3058322"/>
            <a:ext cx="171445" cy="146106"/>
          </a:xfrm>
          <a:prstGeom prst="rect">
            <a:avLst/>
          </a:prstGeom>
          <a:noFill/>
          <a:ln>
            <a:noFill/>
          </a:ln>
        </p:spPr>
      </p:pic>
      <p:sp>
        <p:nvSpPr>
          <p:cNvPr id="534" name="Google Shape;534;p21"/>
          <p:cNvSpPr txBox="1"/>
          <p:nvPr/>
        </p:nvSpPr>
        <p:spPr>
          <a:xfrm>
            <a:off x="6657797" y="3038175"/>
            <a:ext cx="9333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Avantages</a:t>
            </a:r>
            <a:endParaRPr/>
          </a:p>
        </p:txBody>
      </p:sp>
      <p:sp>
        <p:nvSpPr>
          <p:cNvPr id="535" name="Google Shape;535;p21"/>
          <p:cNvSpPr txBox="1"/>
          <p:nvPr/>
        </p:nvSpPr>
        <p:spPr>
          <a:xfrm>
            <a:off x="6429215" y="3280489"/>
            <a:ext cx="2190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</a:t>
            </a: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Profondeur</a:t>
            </a: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des informations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Richesse des données </a:t>
            </a:r>
            <a:endParaRPr/>
          </a:p>
        </p:txBody>
      </p:sp>
      <p:sp>
        <p:nvSpPr>
          <p:cNvPr id="536" name="Google Shape;536;p21"/>
          <p:cNvSpPr/>
          <p:nvPr/>
        </p:nvSpPr>
        <p:spPr>
          <a:xfrm>
            <a:off x="8810405" y="2944985"/>
            <a:ext cx="2381100" cy="820200"/>
          </a:xfrm>
          <a:prstGeom prst="roundRect">
            <a:avLst>
              <a:gd fmla="val 18181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37" name="Google Shape;537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905653" y="3058322"/>
            <a:ext cx="171445" cy="146106"/>
          </a:xfrm>
          <a:prstGeom prst="rect">
            <a:avLst/>
          </a:prstGeom>
          <a:noFill/>
          <a:ln>
            <a:noFill/>
          </a:ln>
        </p:spPr>
      </p:pic>
      <p:sp>
        <p:nvSpPr>
          <p:cNvPr id="538" name="Google Shape;538;p21"/>
          <p:cNvSpPr txBox="1"/>
          <p:nvPr/>
        </p:nvSpPr>
        <p:spPr>
          <a:xfrm>
            <a:off x="9134251" y="3038175"/>
            <a:ext cx="7524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Limites</a:t>
            </a:r>
            <a:endParaRPr/>
          </a:p>
        </p:txBody>
      </p:sp>
      <p:sp>
        <p:nvSpPr>
          <p:cNvPr id="539" name="Google Shape;539;p21"/>
          <p:cNvSpPr txBox="1"/>
          <p:nvPr/>
        </p:nvSpPr>
        <p:spPr>
          <a:xfrm>
            <a:off x="8905653" y="3280489"/>
            <a:ext cx="2190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Problèmes de représentativité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Complexité de l'analyse </a:t>
            </a:r>
            <a:endParaRPr/>
          </a:p>
        </p:txBody>
      </p:sp>
      <p:sp>
        <p:nvSpPr>
          <p:cNvPr id="540" name="Google Shape;540;p21"/>
          <p:cNvSpPr/>
          <p:nvPr/>
        </p:nvSpPr>
        <p:spPr>
          <a:xfrm>
            <a:off x="666733" y="4184487"/>
            <a:ext cx="5238600" cy="2553600"/>
          </a:xfrm>
          <a:prstGeom prst="roundRect">
            <a:avLst>
              <a:gd fmla="val 8759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21"/>
          <p:cNvSpPr/>
          <p:nvPr/>
        </p:nvSpPr>
        <p:spPr>
          <a:xfrm>
            <a:off x="857228" y="4370878"/>
            <a:ext cx="476100" cy="4659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42" name="Google Shape;542;p2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62000" y="4491830"/>
            <a:ext cx="266693" cy="224075"/>
          </a:xfrm>
          <a:prstGeom prst="rect">
            <a:avLst/>
          </a:prstGeom>
          <a:noFill/>
          <a:ln>
            <a:noFill/>
          </a:ln>
        </p:spPr>
      </p:pic>
      <p:sp>
        <p:nvSpPr>
          <p:cNvPr id="543" name="Google Shape;543;p21"/>
          <p:cNvSpPr txBox="1"/>
          <p:nvPr/>
        </p:nvSpPr>
        <p:spPr>
          <a:xfrm>
            <a:off x="1447763" y="4454754"/>
            <a:ext cx="15336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Questionnaires</a:t>
            </a:r>
            <a:endParaRPr/>
          </a:p>
        </p:txBody>
      </p:sp>
      <p:pic>
        <p:nvPicPr>
          <p:cNvPr descr="image.png" id="544" name="Google Shape;544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7228" y="4999676"/>
            <a:ext cx="190495" cy="158981"/>
          </a:xfrm>
          <a:prstGeom prst="rect">
            <a:avLst/>
          </a:prstGeom>
          <a:noFill/>
          <a:ln>
            <a:noFill/>
          </a:ln>
        </p:spPr>
      </p:pic>
      <p:sp>
        <p:nvSpPr>
          <p:cNvPr id="545" name="Google Shape;545;p21"/>
          <p:cNvSpPr txBox="1"/>
          <p:nvPr/>
        </p:nvSpPr>
        <p:spPr>
          <a:xfrm>
            <a:off x="1104878" y="4976650"/>
            <a:ext cx="8142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Types</a:t>
            </a:r>
            <a:endParaRPr/>
          </a:p>
        </p:txBody>
      </p:sp>
      <p:sp>
        <p:nvSpPr>
          <p:cNvPr id="546" name="Google Shape;546;p21"/>
          <p:cNvSpPr/>
          <p:nvPr/>
        </p:nvSpPr>
        <p:spPr>
          <a:xfrm>
            <a:off x="857228" y="5246919"/>
            <a:ext cx="12954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21"/>
          <p:cNvSpPr txBox="1"/>
          <p:nvPr/>
        </p:nvSpPr>
        <p:spPr>
          <a:xfrm>
            <a:off x="857228" y="5246919"/>
            <a:ext cx="12954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Auto-administré</a:t>
            </a:r>
            <a:endParaRPr/>
          </a:p>
        </p:txBody>
      </p:sp>
      <p:sp>
        <p:nvSpPr>
          <p:cNvPr id="548" name="Google Shape;548;p21"/>
          <p:cNvSpPr/>
          <p:nvPr/>
        </p:nvSpPr>
        <p:spPr>
          <a:xfrm>
            <a:off x="2228794" y="5246919"/>
            <a:ext cx="9333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21"/>
          <p:cNvSpPr txBox="1"/>
          <p:nvPr/>
        </p:nvSpPr>
        <p:spPr>
          <a:xfrm>
            <a:off x="2228794" y="5246919"/>
            <a:ext cx="9333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Face à face</a:t>
            </a:r>
            <a:endParaRPr/>
          </a:p>
        </p:txBody>
      </p:sp>
      <p:sp>
        <p:nvSpPr>
          <p:cNvPr id="550" name="Google Shape;550;p21"/>
          <p:cNvSpPr/>
          <p:nvPr/>
        </p:nvSpPr>
        <p:spPr>
          <a:xfrm>
            <a:off x="3228895" y="5246919"/>
            <a:ext cx="11238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21"/>
          <p:cNvSpPr txBox="1"/>
          <p:nvPr/>
        </p:nvSpPr>
        <p:spPr>
          <a:xfrm>
            <a:off x="3228895" y="5246919"/>
            <a:ext cx="11238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Téléphonique</a:t>
            </a:r>
            <a:endParaRPr/>
          </a:p>
        </p:txBody>
      </p:sp>
      <p:sp>
        <p:nvSpPr>
          <p:cNvPr id="552" name="Google Shape;552;p21"/>
          <p:cNvSpPr/>
          <p:nvPr/>
        </p:nvSpPr>
        <p:spPr>
          <a:xfrm>
            <a:off x="4438540" y="5246919"/>
            <a:ext cx="7524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21"/>
          <p:cNvSpPr txBox="1"/>
          <p:nvPr/>
        </p:nvSpPr>
        <p:spPr>
          <a:xfrm>
            <a:off x="4438540" y="5246919"/>
            <a:ext cx="7524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En ligne</a:t>
            </a:r>
            <a:endParaRPr/>
          </a:p>
        </p:txBody>
      </p:sp>
      <p:sp>
        <p:nvSpPr>
          <p:cNvPr id="554" name="Google Shape;554;p21"/>
          <p:cNvSpPr/>
          <p:nvPr/>
        </p:nvSpPr>
        <p:spPr>
          <a:xfrm>
            <a:off x="857228" y="5731536"/>
            <a:ext cx="2381100" cy="820200"/>
          </a:xfrm>
          <a:prstGeom prst="roundRect">
            <a:avLst>
              <a:gd fmla="val 18181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55" name="Google Shape;555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476" y="5844874"/>
            <a:ext cx="171445" cy="146106"/>
          </a:xfrm>
          <a:prstGeom prst="rect">
            <a:avLst/>
          </a:prstGeom>
          <a:noFill/>
          <a:ln>
            <a:noFill/>
          </a:ln>
        </p:spPr>
      </p:pic>
      <p:sp>
        <p:nvSpPr>
          <p:cNvPr id="556" name="Google Shape;556;p21"/>
          <p:cNvSpPr txBox="1"/>
          <p:nvPr/>
        </p:nvSpPr>
        <p:spPr>
          <a:xfrm>
            <a:off x="1181076" y="5824725"/>
            <a:ext cx="8649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Avantages</a:t>
            </a:r>
            <a:endParaRPr/>
          </a:p>
        </p:txBody>
      </p:sp>
      <p:sp>
        <p:nvSpPr>
          <p:cNvPr id="557" name="Google Shape;557;p21"/>
          <p:cNvSpPr txBox="1"/>
          <p:nvPr/>
        </p:nvSpPr>
        <p:spPr>
          <a:xfrm>
            <a:off x="952476" y="6067041"/>
            <a:ext cx="2190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</a:t>
            </a: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Standardisation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Facilité de traitement statistique </a:t>
            </a:r>
            <a:endParaRPr/>
          </a:p>
        </p:txBody>
      </p:sp>
      <p:sp>
        <p:nvSpPr>
          <p:cNvPr id="558" name="Google Shape;558;p21"/>
          <p:cNvSpPr/>
          <p:nvPr/>
        </p:nvSpPr>
        <p:spPr>
          <a:xfrm>
            <a:off x="3333667" y="5731536"/>
            <a:ext cx="2381100" cy="820200"/>
          </a:xfrm>
          <a:prstGeom prst="roundRect">
            <a:avLst>
              <a:gd fmla="val 18181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59" name="Google Shape;559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428915" y="5844874"/>
            <a:ext cx="171445" cy="146106"/>
          </a:xfrm>
          <a:prstGeom prst="rect">
            <a:avLst/>
          </a:prstGeom>
          <a:noFill/>
          <a:ln>
            <a:noFill/>
          </a:ln>
        </p:spPr>
      </p:pic>
      <p:sp>
        <p:nvSpPr>
          <p:cNvPr id="560" name="Google Shape;560;p21"/>
          <p:cNvSpPr txBox="1"/>
          <p:nvPr/>
        </p:nvSpPr>
        <p:spPr>
          <a:xfrm>
            <a:off x="3657496" y="5824725"/>
            <a:ext cx="7047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Limites</a:t>
            </a:r>
            <a:endParaRPr/>
          </a:p>
        </p:txBody>
      </p:sp>
      <p:sp>
        <p:nvSpPr>
          <p:cNvPr id="561" name="Google Shape;561;p21"/>
          <p:cNvSpPr txBox="1"/>
          <p:nvPr/>
        </p:nvSpPr>
        <p:spPr>
          <a:xfrm>
            <a:off x="3428915" y="6067041"/>
            <a:ext cx="2190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Superficialité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Biais de réponse </a:t>
            </a:r>
            <a:endParaRPr/>
          </a:p>
        </p:txBody>
      </p:sp>
      <p:sp>
        <p:nvSpPr>
          <p:cNvPr id="562" name="Google Shape;562;p21"/>
          <p:cNvSpPr/>
          <p:nvPr/>
        </p:nvSpPr>
        <p:spPr>
          <a:xfrm>
            <a:off x="6143472" y="4184487"/>
            <a:ext cx="5238600" cy="2553600"/>
          </a:xfrm>
          <a:prstGeom prst="roundRect">
            <a:avLst>
              <a:gd fmla="val 8759" name="adj"/>
            </a:avLst>
          </a:prstGeom>
          <a:solidFill>
            <a:srgbClr val="E3F2FD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21"/>
          <p:cNvSpPr/>
          <p:nvPr/>
        </p:nvSpPr>
        <p:spPr>
          <a:xfrm>
            <a:off x="6333967" y="4370878"/>
            <a:ext cx="476100" cy="465900"/>
          </a:xfrm>
          <a:prstGeom prst="roundRect">
            <a:avLst>
              <a:gd fmla="val 50000" name="adj"/>
            </a:avLst>
          </a:prstGeom>
          <a:solidFill>
            <a:srgbClr val="1565C0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64" name="Google Shape;564;p2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438740" y="4510266"/>
            <a:ext cx="266693" cy="187202"/>
          </a:xfrm>
          <a:prstGeom prst="rect">
            <a:avLst/>
          </a:prstGeom>
          <a:noFill/>
          <a:ln>
            <a:noFill/>
          </a:ln>
        </p:spPr>
      </p:pic>
      <p:sp>
        <p:nvSpPr>
          <p:cNvPr id="565" name="Google Shape;565;p21"/>
          <p:cNvSpPr txBox="1"/>
          <p:nvPr/>
        </p:nvSpPr>
        <p:spPr>
          <a:xfrm>
            <a:off x="6924502" y="4454754"/>
            <a:ext cx="2286000" cy="33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35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Documents et archives</a:t>
            </a:r>
            <a:endParaRPr/>
          </a:p>
        </p:txBody>
      </p:sp>
      <p:pic>
        <p:nvPicPr>
          <p:cNvPr descr="image.png" id="566" name="Google Shape;566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33967" y="4999676"/>
            <a:ext cx="190495" cy="158981"/>
          </a:xfrm>
          <a:prstGeom prst="rect">
            <a:avLst/>
          </a:prstGeom>
          <a:noFill/>
          <a:ln>
            <a:noFill/>
          </a:ln>
        </p:spPr>
      </p:pic>
      <p:sp>
        <p:nvSpPr>
          <p:cNvPr id="567" name="Google Shape;567;p21"/>
          <p:cNvSpPr txBox="1"/>
          <p:nvPr/>
        </p:nvSpPr>
        <p:spPr>
          <a:xfrm>
            <a:off x="6581592" y="4976650"/>
            <a:ext cx="7047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7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Types</a:t>
            </a:r>
            <a:endParaRPr/>
          </a:p>
        </p:txBody>
      </p:sp>
      <p:sp>
        <p:nvSpPr>
          <p:cNvPr id="568" name="Google Shape;568;p21"/>
          <p:cNvSpPr/>
          <p:nvPr/>
        </p:nvSpPr>
        <p:spPr>
          <a:xfrm>
            <a:off x="6333967" y="5246919"/>
            <a:ext cx="9525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21"/>
          <p:cNvSpPr txBox="1"/>
          <p:nvPr/>
        </p:nvSpPr>
        <p:spPr>
          <a:xfrm>
            <a:off x="6333967" y="5246919"/>
            <a:ext cx="9525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Personnels</a:t>
            </a:r>
            <a:endParaRPr/>
          </a:p>
        </p:txBody>
      </p:sp>
      <p:sp>
        <p:nvSpPr>
          <p:cNvPr id="570" name="Google Shape;570;p21"/>
          <p:cNvSpPr/>
          <p:nvPr/>
        </p:nvSpPr>
        <p:spPr>
          <a:xfrm>
            <a:off x="7362641" y="5246919"/>
            <a:ext cx="11907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21"/>
          <p:cNvSpPr txBox="1"/>
          <p:nvPr/>
        </p:nvSpPr>
        <p:spPr>
          <a:xfrm>
            <a:off x="7362641" y="5246919"/>
            <a:ext cx="11907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Institutionnels</a:t>
            </a:r>
            <a:endParaRPr/>
          </a:p>
        </p:txBody>
      </p:sp>
      <p:sp>
        <p:nvSpPr>
          <p:cNvPr id="572" name="Google Shape;572;p21"/>
          <p:cNvSpPr/>
          <p:nvPr/>
        </p:nvSpPr>
        <p:spPr>
          <a:xfrm>
            <a:off x="8629435" y="5246919"/>
            <a:ext cx="10287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21"/>
          <p:cNvSpPr txBox="1"/>
          <p:nvPr/>
        </p:nvSpPr>
        <p:spPr>
          <a:xfrm>
            <a:off x="8629435" y="5246919"/>
            <a:ext cx="10287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Médiatiques</a:t>
            </a:r>
            <a:endParaRPr/>
          </a:p>
        </p:txBody>
      </p:sp>
      <p:sp>
        <p:nvSpPr>
          <p:cNvPr id="574" name="Google Shape;574;p21"/>
          <p:cNvSpPr/>
          <p:nvPr/>
        </p:nvSpPr>
        <p:spPr>
          <a:xfrm>
            <a:off x="9734308" y="5246919"/>
            <a:ext cx="1028700" cy="279600"/>
          </a:xfrm>
          <a:prstGeom prst="roundRect">
            <a:avLst>
              <a:gd fmla="val 133333" name="adj"/>
            </a:avLst>
          </a:prstGeom>
          <a:solidFill>
            <a:srgbClr val="1565C0">
              <a:alpha val="9803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21"/>
          <p:cNvSpPr txBox="1"/>
          <p:nvPr/>
        </p:nvSpPr>
        <p:spPr>
          <a:xfrm>
            <a:off x="9734308" y="5246919"/>
            <a:ext cx="10287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Numériques</a:t>
            </a:r>
            <a:endParaRPr/>
          </a:p>
        </p:txBody>
      </p:sp>
      <p:sp>
        <p:nvSpPr>
          <p:cNvPr id="576" name="Google Shape;576;p21"/>
          <p:cNvSpPr/>
          <p:nvPr/>
        </p:nvSpPr>
        <p:spPr>
          <a:xfrm>
            <a:off x="6333967" y="5731536"/>
            <a:ext cx="2381100" cy="820200"/>
          </a:xfrm>
          <a:prstGeom prst="roundRect">
            <a:avLst>
              <a:gd fmla="val 18181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77" name="Google Shape;577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29215" y="5844874"/>
            <a:ext cx="171445" cy="146106"/>
          </a:xfrm>
          <a:prstGeom prst="rect">
            <a:avLst/>
          </a:prstGeom>
          <a:noFill/>
          <a:ln>
            <a:noFill/>
          </a:ln>
        </p:spPr>
      </p:pic>
      <p:sp>
        <p:nvSpPr>
          <p:cNvPr id="578" name="Google Shape;578;p21"/>
          <p:cNvSpPr txBox="1"/>
          <p:nvPr/>
        </p:nvSpPr>
        <p:spPr>
          <a:xfrm>
            <a:off x="6657798" y="5824725"/>
            <a:ext cx="8649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Avantages</a:t>
            </a:r>
            <a:endParaRPr/>
          </a:p>
        </p:txBody>
      </p:sp>
      <p:sp>
        <p:nvSpPr>
          <p:cNvPr id="579" name="Google Shape;579;p21"/>
          <p:cNvSpPr txBox="1"/>
          <p:nvPr/>
        </p:nvSpPr>
        <p:spPr>
          <a:xfrm>
            <a:off x="6429215" y="6067041"/>
            <a:ext cx="2190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</a:t>
            </a: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Non-réactivité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Accès à informations sensibles </a:t>
            </a:r>
            <a:endParaRPr/>
          </a:p>
        </p:txBody>
      </p:sp>
      <p:sp>
        <p:nvSpPr>
          <p:cNvPr id="580" name="Google Shape;580;p21"/>
          <p:cNvSpPr/>
          <p:nvPr/>
        </p:nvSpPr>
        <p:spPr>
          <a:xfrm>
            <a:off x="8810405" y="5731536"/>
            <a:ext cx="2381100" cy="820200"/>
          </a:xfrm>
          <a:prstGeom prst="roundRect">
            <a:avLst>
              <a:gd fmla="val 18181" name="adj"/>
            </a:avLst>
          </a:prstGeom>
          <a:solidFill>
            <a:srgbClr val="1565C0">
              <a:alpha val="4705"/>
            </a:srgbClr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581" name="Google Shape;581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905653" y="5844874"/>
            <a:ext cx="171445" cy="146106"/>
          </a:xfrm>
          <a:prstGeom prst="rect">
            <a:avLst/>
          </a:prstGeom>
          <a:noFill/>
          <a:ln>
            <a:noFill/>
          </a:ln>
        </p:spPr>
      </p:pic>
      <p:sp>
        <p:nvSpPr>
          <p:cNvPr id="582" name="Google Shape;582;p21"/>
          <p:cNvSpPr txBox="1"/>
          <p:nvPr/>
        </p:nvSpPr>
        <p:spPr>
          <a:xfrm>
            <a:off x="9134251" y="5824725"/>
            <a:ext cx="752400" cy="2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56" u="none" cap="none" strike="noStrike">
                <a:solidFill>
                  <a:srgbClr val="1565C0"/>
                </a:solidFill>
                <a:latin typeface="Arial"/>
                <a:ea typeface="Arial"/>
                <a:cs typeface="Arial"/>
                <a:sym typeface="Arial"/>
              </a:rPr>
              <a:t>Limites</a:t>
            </a:r>
            <a:endParaRPr/>
          </a:p>
        </p:txBody>
      </p:sp>
      <p:sp>
        <p:nvSpPr>
          <p:cNvPr id="583" name="Google Shape;583;p21"/>
          <p:cNvSpPr txBox="1"/>
          <p:nvPr/>
        </p:nvSpPr>
        <p:spPr>
          <a:xfrm>
            <a:off x="8905653" y="6067041"/>
            <a:ext cx="21906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4850" lIns="73150" spcFirstLastPara="1" rIns="73150" wrap="square" tIns="54850">
            <a:spAutoFit/>
          </a:bodyPr>
          <a:lstStyle/>
          <a:p>
            <a:pPr indent="0" lvl="0" marL="0" marR="0" rtl="0" algn="l">
              <a:lnSpc>
                <a:spcPct val="11775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Partialité</a:t>
            </a:r>
            <a:br>
              <a:rPr b="0" i="0" lang="en-US" sz="11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956" u="none" cap="none" strike="noStrike">
                <a:solidFill>
                  <a:srgbClr val="263238"/>
                </a:solidFill>
                <a:latin typeface="Arial"/>
                <a:ea typeface="Arial"/>
                <a:cs typeface="Arial"/>
                <a:sym typeface="Arial"/>
              </a:rPr>
              <a:t> • Difficultés d'interprétation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