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72" r:id="rId11"/>
    <p:sldId id="270" r:id="rId12"/>
    <p:sldId id="271" r:id="rId13"/>
    <p:sldId id="267" r:id="rId14"/>
    <p:sldId id="268" r:id="rId15"/>
    <p:sldId id="273" r:id="rId16"/>
    <p:sldId id="274" r:id="rId17"/>
    <p:sldId id="280" r:id="rId18"/>
    <p:sldId id="275" r:id="rId19"/>
    <p:sldId id="284" r:id="rId20"/>
    <p:sldId id="276" r:id="rId21"/>
    <p:sldId id="283" r:id="rId22"/>
    <p:sldId id="277" r:id="rId23"/>
    <p:sldId id="278" r:id="rId24"/>
    <p:sldId id="281" r:id="rId25"/>
    <p:sldId id="279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BF94-14C9-40CB-ACFC-2537DCBD2A17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C1667-E257-4EF1-8D68-32A5913964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8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Maladie transmissible entre l'animal et l'homme par contact avec des matières organiques souillées.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C1667-E257-4EF1-8D68-32A5913964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2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1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5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5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21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3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2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7C42-9ABC-4A4F-901A-633B9E2BCB6F}" type="datetimeFigureOut">
              <a:rPr lang="fr-FR" smtClean="0"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13ED-B135-4C14-9F71-E71DCD50C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4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i="1" dirty="0" smtClean="0">
                <a:latin typeface="Times New Roman" pitchFamily="18" charset="0"/>
                <a:cs typeface="Times New Roman" pitchFamily="18" charset="0"/>
              </a:rPr>
              <a:t>Listeria</a:t>
            </a:r>
            <a:endParaRPr lang="fr-FR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90336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Historique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Espèce décrite en 1926 par Murray lors d’une épizootie (épidémie chez les animaux)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Lord Lister, chirurgien anglais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monocytose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sanguine</a:t>
            </a:r>
            <a:endParaRPr lang="fr-F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40352" y="652534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GHAROUT 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2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52400"/>
            <a:ext cx="4984750" cy="6477000"/>
          </a:xfrm>
          <a:prstGeom prst="rect">
            <a:avLst/>
          </a:prstGeom>
          <a:noFill/>
          <a:ln w="57150">
            <a:solidFill>
              <a:srgbClr val="44AB00"/>
            </a:solidFill>
            <a:miter lim="800000"/>
            <a:headEnd/>
            <a:tailEnd/>
          </a:ln>
          <a:effectLst>
            <a:outerShdw dist="101600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Diagnostic bactériologique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2646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pPr algn="just">
              <a:lnSpc>
                <a:spcPct val="160000"/>
              </a:lnSpc>
            </a:pPr>
            <a:r>
              <a:rPr lang="fr-FR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Prélèvements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hémocultures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doivent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systématiquement pratiquées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cours de grossesse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devant toute suspicion d'infection.</a:t>
            </a:r>
          </a:p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Chez le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nouveau-né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liquide gastrique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méconium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sont prélevés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 cadre d'un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dépistage.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cas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suspicion clinique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d'infection,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une ponction lombaire et 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hémocultures, prélèvements pharyngés,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conjonctivaux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cutanés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sont pratiqués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Chez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mère,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concernent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lochies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saignements qui succèdent à la naissance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), liquide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amniotique, placenta. </a:t>
            </a:r>
          </a:p>
        </p:txBody>
      </p:sp>
    </p:spTree>
    <p:extLst>
      <p:ext uri="{BB962C8B-B14F-4D97-AF65-F5344CB8AC3E}">
        <p14:creationId xmlns:p14="http://schemas.microsoft.com/office/powerpoint/2010/main" val="15384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L'examen du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placenta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peut parfois montrer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macroscopiquement des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nodules listeriens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méningites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on observe généralement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une cytologie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modérée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éléments/mm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avec une formule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panachée polynucléaires-lymphocytes qui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doit faire suspecter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même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l'absence d'examen direct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évocateur. 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possible d'observer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méningites à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liquide clair (20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30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éléments/mm</a:t>
            </a:r>
            <a:r>
              <a:rPr lang="fr-FR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mais aussi 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méningites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purulentes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prédominance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polynucléaires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neutrophiles.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Différents prélèvements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lésions cutanées,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urines,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voire LCR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hémocultures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permettent l'isolement non attendu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recherche dans les selles est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rarement pratiquée. 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recherche dans les aliments est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réalisée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laboratoires vétérinaires.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n'y a pas d'exigence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particulière,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bactérie étant résistante.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prélèvement,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s'il n'est pas 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traiter en urgence,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peut être stocké à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+ 4 °C avant ensemencement.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Examen direct</a:t>
            </a:r>
          </a:p>
          <a:p>
            <a:pPr algn="just">
              <a:lnSpc>
                <a:spcPct val="150000"/>
              </a:lnSpc>
            </a:pP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un petit bacille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Gram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positif (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; il peut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être isolé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 en courtes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chainettes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formes plus longues et des amas voire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aspects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palissade peuvent se voir dans les cultures,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pouvant 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faire confondre avec des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corynébactéries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LCR sont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généralement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paucibacillaires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bactéries peuvent être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intra- ou extracellulaires.</a:t>
            </a:r>
          </a:p>
        </p:txBody>
      </p:sp>
    </p:spTree>
    <p:extLst>
      <p:ext uri="{BB962C8B-B14F-4D97-AF65-F5344CB8AC3E}">
        <p14:creationId xmlns:p14="http://schemas.microsoft.com/office/powerpoint/2010/main" val="25631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384"/>
            <a:ext cx="5970984" cy="43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4653136"/>
            <a:ext cx="539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Fig. </a:t>
            </a:r>
            <a:r>
              <a:rPr lang="fr-FR" b="1" dirty="0" smtClean="0"/>
              <a:t>Image </a:t>
            </a:r>
            <a:r>
              <a:rPr lang="fr-FR" b="1" dirty="0"/>
              <a:t>de </a:t>
            </a:r>
            <a:r>
              <a:rPr lang="fr-FR" b="1" i="1" dirty="0"/>
              <a:t>Listeria </a:t>
            </a:r>
            <a:r>
              <a:rPr lang="fr-FR" b="1" dirty="0"/>
              <a:t>en microscopie à balayage.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-243408"/>
            <a:ext cx="9324528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algn="just">
              <a:lnSpc>
                <a:spcPct val="150000"/>
              </a:lnSpc>
            </a:pP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cultive bien sur milieux usuels, la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croissance étant favorisée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par l'addition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sang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croissance est obtenue en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aérobiose,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voire en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microaérophile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Les milieux sont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généralement placés à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37 °C, mais des enrichissements en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bouillon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laissés à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4 °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ont été proposés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sans que le gain soit flagrant.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 la culture, on tentera l'ensemencement direct de :</a:t>
            </a:r>
          </a:p>
          <a:p>
            <a:pPr algn="just">
              <a:lnSpc>
                <a:spcPct val="15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milieux nutritifs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où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croissance est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généralement observée après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18 heures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37 °C. On utilise une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trypticase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-soja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sur laquelle on observe des petites colonies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translucides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présentent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une iridescence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bleu-vert en lumière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oblique ou une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au sang (mouton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cheval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etc.) permettant en outre d'observer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étroite zone d'hémolyse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rendue visible en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déplaçant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colonie ou potentialisée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par le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CAMP-test (Christie-Atkins-Munch-Peterson).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CAMP-test est réalisé en utilisant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gélose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trypticase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-soja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contenant 5 % d'hématies de mouton, en pratiquant à la surface des stries perpendiculaires de la souche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Listeria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d'une souche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Staphylococcus aureus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(CIP 5710) ou de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Rhodococcus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(CIP 5869).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L'hémolyse est accentuée autour de la souche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S. aureus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autour de la souche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ivanovii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8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cqyAkx2ZLOEvIJu1coJU8_yNCa5CcYPqy09TuCytswNYfcv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4" y="1124744"/>
            <a:ext cx="70190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milieux sélectifs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on peut utiliser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rendues sélectives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l'addition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colistine ou d'acide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nalidixique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chlorure de lithium et/ou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cyclohéximide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noter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que la culture est possible sur milieux hostiles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hypersalés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biliés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ou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Depuis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milieux utilisant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substrats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chromogènes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CHEglucoside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gluconate ferreux permettent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détecter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colonies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produisant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pigment noir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ou bien on utilise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détection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β-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glucosidase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phospholipase C.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Differents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milieux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chromogènes sont commercialisés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(ALOAR, BMC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CHROM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AgarR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HROMagar identification Listér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32" y="332656"/>
            <a:ext cx="1718940" cy="20069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712235"/>
            <a:ext cx="7056784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Milieu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chromogénique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pour la confirmation des Listéria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monocytogènes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provenant de colonies suspectes sur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CHROMagar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Listéria. 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Colonies roses avec halo =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monocytogenes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Colonies roses sans halo =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innocua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Colonies blanches sans halo =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ivanovi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Colonies blanches avec halo =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cereus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Taxonomie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taxonomie moderne montre que le genre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Listeria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sans relation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avec celui des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mais qu'il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appartient 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branche des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coté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, Streptococcus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, Lactobacillus.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genre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Listeria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comprend actuellement six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espèces :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(la seule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pathogène 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fois pour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l'homme et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l'animal), et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espèces génotypiquement apparentées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ivanovii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innocua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seeligeri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welshimeri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grayi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ainsi que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murrayi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avec laquelle elle 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été récemment regroupée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un genre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distinct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 err="1">
                <a:latin typeface="Times New Roman" pitchFamily="18" charset="0"/>
                <a:cs typeface="Times New Roman" pitchFamily="18" charset="0"/>
              </a:rPr>
              <a:t>Murraya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été proposé.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Arial" pitchFamily="34" charset="0"/>
                <a:cs typeface="Arial" pitchFamily="34" charset="0"/>
              </a:rPr>
              <a:t>Identification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La coloration de Gram permet l'observation des bacilles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à Gram positif </a:t>
            </a:r>
            <a:r>
              <a:rPr lang="fr-FR" dirty="0">
                <a:latin typeface="Arial" pitchFamily="34" charset="0"/>
                <a:cs typeface="Arial" pitchFamily="34" charset="0"/>
              </a:rPr>
              <a:t>plus longs qu'a l'examen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dirty="0">
                <a:latin typeface="Arial" pitchFamily="34" charset="0"/>
                <a:cs typeface="Arial" pitchFamily="34" charset="0"/>
              </a:rPr>
              <a:t>, parfois en courtes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chainettes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ou en  </a:t>
            </a:r>
            <a:r>
              <a:rPr lang="fr-FR" dirty="0">
                <a:latin typeface="Arial" pitchFamily="34" charset="0"/>
                <a:cs typeface="Arial" pitchFamily="34" charset="0"/>
              </a:rPr>
              <a:t>amas.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L'examen </a:t>
            </a:r>
            <a:r>
              <a:rPr lang="fr-FR" dirty="0">
                <a:latin typeface="Arial" pitchFamily="34" charset="0"/>
                <a:cs typeface="Arial" pitchFamily="34" charset="0"/>
              </a:rPr>
              <a:t>entre lame et lamelle 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cultures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dirty="0">
                <a:latin typeface="Arial" pitchFamily="34" charset="0"/>
                <a:cs typeface="Arial" pitchFamily="34" charset="0"/>
              </a:rPr>
              <a:t>bouillon conduites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parallèlement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22 et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37°C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permet d'observer une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mobilité à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22°C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péritriche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dirty="0">
                <a:latin typeface="Arial" pitchFamily="34" charset="0"/>
                <a:cs typeface="Arial" pitchFamily="34" charset="0"/>
              </a:rPr>
              <a:t>et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dirty="0">
                <a:latin typeface="Arial" pitchFamily="34" charset="0"/>
                <a:cs typeface="Arial" pitchFamily="34" charset="0"/>
              </a:rPr>
              <a:t>quasi-absence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37 °C.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Catalase +, esculine +, VP+, RM+.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dirty="0">
                <a:latin typeface="Arial" pitchFamily="34" charset="0"/>
                <a:cs typeface="Arial" pitchFamily="34" charset="0"/>
              </a:rPr>
              <a:t>genre 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Listeria</a:t>
            </a:r>
            <a:r>
              <a:rPr lang="fr-FR" dirty="0">
                <a:latin typeface="Arial" pitchFamily="34" charset="0"/>
                <a:cs typeface="Arial" pitchFamily="34" charset="0"/>
              </a:rPr>
              <a:t> est H</a:t>
            </a:r>
            <a:r>
              <a:rPr lang="fr-FR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dirty="0">
                <a:latin typeface="Arial" pitchFamily="34" charset="0"/>
                <a:cs typeface="Arial" pitchFamily="34" charset="0"/>
              </a:rPr>
              <a:t>S -, et ne possède pas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 nitrate-réductase </a:t>
            </a:r>
            <a:r>
              <a:rPr lang="fr-FR" dirty="0">
                <a:latin typeface="Arial" pitchFamily="34" charset="0"/>
                <a:cs typeface="Arial" pitchFamily="34" charset="0"/>
              </a:rPr>
              <a:t>(NR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-), ODC, LDC, ADH.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1" y="1484784"/>
            <a:ext cx="2148830" cy="15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94" y="3573016"/>
            <a:ext cx="2557230" cy="27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www.microbes-edu.org/etudiant/imglistm/ap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140968"/>
            <a:ext cx="4519389" cy="1699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4624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La galerie miniaturisée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API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Listeria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est constituée de 10 tests qui permettent d'identifier les genres, espèces et sous espèces de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Listeria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Avant d'ensemencer une galerie API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Listeria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on doit vérifier l'appartenance de la souche à étudier au genre Listeria :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- bacilles courts Gram positif polymorphes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- mobilité à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22°C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mais pas à 37°C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- tests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enzymatiques : catalase+ et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oxydase-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Les 10 tests réalisés sont :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~ Dim différenciation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fr-FR" sz="2000" i="1" dirty="0" err="1">
                <a:latin typeface="Arial" pitchFamily="34" charset="0"/>
                <a:cs typeface="Arial" pitchFamily="34" charset="0"/>
              </a:rPr>
              <a:t>innocua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/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fr-FR" sz="2000" i="1" dirty="0" err="1">
                <a:latin typeface="Arial" pitchFamily="34" charset="0"/>
                <a:cs typeface="Arial" pitchFamily="34" charset="0"/>
              </a:rPr>
              <a:t>monocytogenes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 test est fondé sur l'hydrolyse d'un substrat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naphtylamide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par une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arylamidase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Esculine: Le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test est basé sur l'hydrolyse de l'esculine par la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glucosidase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Sept substrats glucidiques sont testés en fermentation : D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arabitol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D xylose,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rhamnose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méthyl D glucoside, ribose, glucose 1 phosphate et D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tagatose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0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diagnostic de genre et d'espèce est obtenu en recourant à des galeries miniaturisées (API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Listeria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bioMerieux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ou à des systèmes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automatisès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VitekR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7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caractères différentiels au sein du genre sont regroupés dans le tableau ci-après. </a:t>
            </a:r>
          </a:p>
          <a:p>
            <a:pPr algn="just">
              <a:lnSpc>
                <a:spcPct val="17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Seule l'espèce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est pathogène pour l'homme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; quelques rares isolements de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ivanovii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ont été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rapportés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chez l'homme. L'identification du genre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Listeria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de l'espèce est possible par MALDI-TOF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67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■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il existe 15 Ag somatiques O (I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XV) et 5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Ag flagellaires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 (A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70000"/>
              </a:lnSpc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lysotypie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relevant de laboratoires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spécialisés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l'aide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lots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phages;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méthodes moléculaires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dans le cas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d’épidémies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5" y="692697"/>
            <a:ext cx="8962603" cy="53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Virulence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difficulté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consiste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distinguer les souches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virulentes ou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non virulentes.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caractère hémolytique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et/ou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recherche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l'hémolysine-β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en faveur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d'une virulence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technique la plus couramment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pratiquée pour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identifier les souches virulentes repose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d'Anton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(Fig.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Il consiste en l'instillation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 niveau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sac conjonctival d'un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œil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lapin d'une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suspension bactérienne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(3 gouttes d'une culture de 18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heures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bouillon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diluées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5 ml d'eau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distillée)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celle-ci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suivie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si la souche est virulente, de l'apparition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d'une conjonctivite purulente. </a:t>
            </a:r>
          </a:p>
        </p:txBody>
      </p:sp>
    </p:spTree>
    <p:extLst>
      <p:ext uri="{BB962C8B-B14F-4D97-AF65-F5344CB8AC3E}">
        <p14:creationId xmlns:p14="http://schemas.microsoft.com/office/powerpoint/2010/main" val="31903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291"/>
            <a:ext cx="7272808" cy="59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79512" y="342752"/>
            <a:ext cx="8964488" cy="603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Caractères 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bactériologiques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Morphologie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Petits 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bacilles à Gram+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isolés ou associés en chaînettes, palissades, lettres grecques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Immobiles à 37°C, mobiles à 20°C (cils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péritriches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sporulés</a:t>
            </a:r>
          </a:p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de 4 à 42°C, de pH acide à pH basique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Favorisée sur milieux au sang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Petites colonies translucides de 1mm ø entourées d’une </a:t>
            </a:r>
            <a:r>
              <a:rPr lang="fr-F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ß-hémolyse étroite</a:t>
            </a:r>
          </a:p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Espèce aérobie-anaérobie facultative (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microaérophile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80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Vitalité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Bactérie persistante (sol, surfaces, aliments…)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Résiste à de fortes concentrations de </a:t>
            </a:r>
            <a:r>
              <a:rPr lang="fr-FR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fr-FR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(saumure)</a:t>
            </a:r>
          </a:p>
          <a:p>
            <a:pPr marL="0" indent="0">
              <a:lnSpc>
                <a:spcPct val="150000"/>
              </a:lnSpc>
              <a:buNone/>
            </a:pPr>
            <a:endParaRPr lang="fr-FR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3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Habitat et pouvoir pathogène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23731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Habitat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19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est une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bactérie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saprophyte et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ubiquitaire (sol, eaux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végétaux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matières fécales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mammifères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sains (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homme et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nombreuses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animales). </a:t>
            </a: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Cette espèce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retrouvée dans des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aliments d'origine animale (lait, viande, charcuterie, poissons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, fromages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, etc.) ou d'origine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végétale (crudités,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choux, etc.).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C'est une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bactérie très résistante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dans le milieu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extérieur pouvant survivre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à 2 ans.</a:t>
            </a:r>
          </a:p>
          <a:p>
            <a:pPr algn="just">
              <a:lnSpc>
                <a:spcPct val="170000"/>
              </a:lnSpc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se multiplier à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+ 4 °C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donc dans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réfrigérateurs)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et survivre plusieurs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années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au froid.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Les concentrations de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19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peuvent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atteindre 100 à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1000 UFC/g de viande et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même 10</a:t>
            </a:r>
            <a:r>
              <a:rPr lang="fr-FR" sz="19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UFC/g pour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les fromages. </a:t>
            </a: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contamination de l'aliment peut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survenir à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n'importe quelle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étape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de sa production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(matière première,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transformation, distribution), mais aussi chez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le consommateur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dans le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réfrigérateur.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Épidémiologie 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contamination de l'homme est rarement directe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 contact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d'animaux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infectés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interhumaine ; elle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pratiquement toujours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indirecte,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l'ingestion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d'aliments contaminés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terrain (grossesse,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immunodépression, âge)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joue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rôle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important dans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d'une maladie ;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vie quotidienne, les expositions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très fréquentes, sans conséquence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pour les sujets sains (on estime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20 %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porteurs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sains).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cas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listériose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humaine surviennent soit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façon sporadique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soit sous forme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épidemies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Des cas d'infections nosocomiales ont aussi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été rapportés, notamment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maternités,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sont le plus souvent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conséquence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non-respect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règles d'hygiène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5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Pouvoir pathogène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Listériose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foeto-maternelle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Forme précoce généralisée 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contamination anténatale de l’enfant par voie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sanguine,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point de départ intestinal 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fonction de la période de la grossesse: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avortement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accouchement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prématuré (apparition rapide des signes infectieux chez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l’Enfant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5j)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Forme tardive neuro-méningée 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contamination de l’enfant au cours de l’accouchement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méningite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néonatale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quelques jours plus tard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(généralement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5j)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Chez la mère 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infection souvent bénigne,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syndrome pseudo-grippal</a:t>
            </a: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825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Listériose de l’adulte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Terrain favorisant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déficience transitoire ou chronique de l’ immunité cellulaire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cancers, diabètes, cirrhose, grossesse…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Formes neuro-méningées ++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réaction leucocytaire faible ou panachée dans le LCR, liquide clair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animales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Listériose =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saprozoonose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•  nombreuses espèces animales sensibles (&gt;50 dont les bovins)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• méningo-encéphalites, septicémies, avortements…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• individus porteurs sains</a:t>
            </a: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462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Physiopathologie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l’infection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intracellulaire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La virulence de la bactérie est liée à sa capacité à se multiplier dans les cellules phagocytaires (macrophages notamment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Protéines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d’invasion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Ligands de surface reconnaissant des récepteurs cellulaires spécifiques: ex. 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internaline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E-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cadhérine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entérocytes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listériolysine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Lyse les vacuoles de phagocytose (</a:t>
            </a:r>
            <a:r>
              <a:rPr lang="fr-F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phagolysosomes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protéine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ActA</a:t>
            </a:r>
            <a:endParaRPr lang="fr-FR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Polymérise l’actine à l’un des pôles de la bactérie, permet la diffusion de cellule à cellule (envahissement des tissus)</a:t>
            </a:r>
          </a:p>
        </p:txBody>
      </p:sp>
    </p:spTree>
    <p:extLst>
      <p:ext uri="{BB962C8B-B14F-4D97-AF65-F5344CB8AC3E}">
        <p14:creationId xmlns:p14="http://schemas.microsoft.com/office/powerpoint/2010/main" val="40674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1852</Words>
  <Application>Microsoft Office PowerPoint</Application>
  <PresentationFormat>Affichage à l'écran (4:3)</PresentationFormat>
  <Paragraphs>131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Listeria</vt:lpstr>
      <vt:lpstr>Présentation PowerPoint</vt:lpstr>
      <vt:lpstr>Présentation PowerPoint</vt:lpstr>
      <vt:lpstr>Présentation PowerPoint</vt:lpstr>
      <vt:lpstr>Habitat et pouvoir pathogène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Diagnostic bactériologique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Listeria</dc:title>
  <dc:creator>acer</dc:creator>
  <cp:lastModifiedBy>acer</cp:lastModifiedBy>
  <cp:revision>84</cp:revision>
  <dcterms:created xsi:type="dcterms:W3CDTF">2017-04-11T20:21:19Z</dcterms:created>
  <dcterms:modified xsi:type="dcterms:W3CDTF">2020-03-09T20:05:34Z</dcterms:modified>
</cp:coreProperties>
</file>