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81" r:id="rId5"/>
    <p:sldId id="260" r:id="rId6"/>
    <p:sldId id="261" r:id="rId7"/>
    <p:sldId id="262" r:id="rId8"/>
    <p:sldId id="264" r:id="rId9"/>
    <p:sldId id="265" r:id="rId10"/>
    <p:sldId id="266" r:id="rId11"/>
    <p:sldId id="267" r:id="rId12"/>
    <p:sldId id="277" r:id="rId13"/>
    <p:sldId id="268" r:id="rId14"/>
    <p:sldId id="278" r:id="rId15"/>
    <p:sldId id="269" r:id="rId16"/>
    <p:sldId id="276" r:id="rId17"/>
    <p:sldId id="270" r:id="rId18"/>
    <p:sldId id="279" r:id="rId19"/>
    <p:sldId id="273" r:id="rId20"/>
    <p:sldId id="280" r:id="rId21"/>
    <p:sldId id="274"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53" autoAdjust="0"/>
    <p:restoredTop sz="94660"/>
  </p:normalViewPr>
  <p:slideViewPr>
    <p:cSldViewPr snapToGrid="0">
      <p:cViewPr varScale="1">
        <p:scale>
          <a:sx n="74" d="100"/>
          <a:sy n="74" d="100"/>
        </p:scale>
        <p:origin x="53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4/29/2025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4/29/2025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4/29/2025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4/29/2025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4/29/2025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4/29/2025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4/29/2025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4/29/2025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4/29/2025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4/29/2025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4/29/2025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4/29/2025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sante.journaldesfemmes.fr/fiches-maladies/2529498-maladie-alzheimer-causes-symptomes-traitement-definition-stade-diagnostic-age/"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sante.journaldesfemmes.fr/fiches-maladies/2525529-maladie-de-parkinson-def-causes-age-symptomes-traitement-evolution/"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3009BBE0-2AC5-4ED5-84B1-4D9874657BDA}"/>
              </a:ext>
            </a:extLst>
          </p:cNvPr>
          <p:cNvSpPr>
            <a:spLocks noGrp="1"/>
          </p:cNvSpPr>
          <p:nvPr>
            <p:ph type="ctrTitle"/>
          </p:nvPr>
        </p:nvSpPr>
        <p:spPr/>
        <p:txBody>
          <a:bodyPr>
            <a:normAutofit/>
          </a:bodyPr>
          <a:lstStyle/>
          <a:p>
            <a:r>
              <a:rPr lang="fr-FR" sz="6000" b="1" dirty="0">
                <a:solidFill>
                  <a:schemeClr val="tx1"/>
                </a:solidFill>
              </a:rPr>
              <a:t>Les troubles cognitifs</a:t>
            </a:r>
          </a:p>
        </p:txBody>
      </p:sp>
      <p:sp>
        <p:nvSpPr>
          <p:cNvPr id="3" name="Sous-titre 2">
            <a:extLst>
              <a:ext uri="{FF2B5EF4-FFF2-40B4-BE49-F238E27FC236}">
                <a16:creationId xmlns:a16="http://schemas.microsoft.com/office/drawing/2014/main" xmlns="" id="{67420878-DD33-444F-940A-70CE3C27E01A}"/>
              </a:ext>
            </a:extLst>
          </p:cNvPr>
          <p:cNvSpPr>
            <a:spLocks noGrp="1"/>
          </p:cNvSpPr>
          <p:nvPr>
            <p:ph type="subTitle" idx="1"/>
          </p:nvPr>
        </p:nvSpPr>
        <p:spPr/>
        <p:txBody>
          <a:bodyPr>
            <a:normAutofit/>
          </a:bodyPr>
          <a:lstStyle/>
          <a:p>
            <a:r>
              <a:rPr lang="fr-FR" sz="2000" b="1" dirty="0">
                <a:solidFill>
                  <a:schemeClr val="tx1"/>
                </a:solidFill>
              </a:rPr>
              <a:t>Dr/ ABDI</a:t>
            </a:r>
          </a:p>
        </p:txBody>
      </p:sp>
    </p:spTree>
    <p:extLst>
      <p:ext uri="{BB962C8B-B14F-4D97-AF65-F5344CB8AC3E}">
        <p14:creationId xmlns:p14="http://schemas.microsoft.com/office/powerpoint/2010/main" val="12729160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B19CB12B-B09A-4801-BF6D-F2ED2B53D0B3}"/>
              </a:ext>
            </a:extLst>
          </p:cNvPr>
          <p:cNvSpPr>
            <a:spLocks noGrp="1"/>
          </p:cNvSpPr>
          <p:nvPr>
            <p:ph type="title"/>
          </p:nvPr>
        </p:nvSpPr>
        <p:spPr>
          <a:xfrm>
            <a:off x="2592925" y="624110"/>
            <a:ext cx="8911687" cy="754524"/>
          </a:xfrm>
        </p:spPr>
        <p:txBody>
          <a:bodyPr>
            <a:normAutofit fontScale="90000"/>
          </a:bodyPr>
          <a:lstStyle/>
          <a:p>
            <a:r>
              <a:rPr lang="fr-FR" sz="22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Quand et qui consulter ?</a:t>
            </a:r>
            <a:r>
              <a:rPr lang="fr-FR" sz="1800" b="1" dirty="0">
                <a:effectLst/>
                <a:latin typeface="Times New Roman" panose="02020603050405020304" pitchFamily="18" charset="0"/>
                <a:ea typeface="Times New Roman" panose="02020603050405020304" pitchFamily="18" charset="0"/>
                <a:cs typeface="Times New Roman" panose="02020603050405020304" pitchFamily="18" charset="0"/>
              </a:rPr>
              <a:t/>
            </a:r>
            <a:br>
              <a:rPr lang="fr-FR" sz="1800" b="1"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fr-FR" dirty="0"/>
          </a:p>
        </p:txBody>
      </p:sp>
      <p:sp>
        <p:nvSpPr>
          <p:cNvPr id="3" name="Espace réservé du contenu 2">
            <a:extLst>
              <a:ext uri="{FF2B5EF4-FFF2-40B4-BE49-F238E27FC236}">
                <a16:creationId xmlns:a16="http://schemas.microsoft.com/office/drawing/2014/main" xmlns="" id="{661662AB-3092-4457-AB13-2D50F027EA10}"/>
              </a:ext>
            </a:extLst>
          </p:cNvPr>
          <p:cNvSpPr>
            <a:spLocks noGrp="1"/>
          </p:cNvSpPr>
          <p:nvPr>
            <p:ph idx="1"/>
          </p:nvPr>
        </p:nvSpPr>
        <p:spPr>
          <a:xfrm>
            <a:off x="1772529" y="1589649"/>
            <a:ext cx="9732083" cy="4321573"/>
          </a:xfrm>
        </p:spPr>
        <p:txBody>
          <a:bodyPr/>
          <a:lstStyle/>
          <a:p>
            <a:pPr indent="449580" algn="just">
              <a:lnSpc>
                <a:spcPct val="150000"/>
              </a:lnSpc>
              <a:spcAft>
                <a:spcPts val="1000"/>
              </a:spcAft>
            </a:pPr>
            <a:r>
              <a:rPr lang="fr-FR" sz="24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Ici on pose la question : quand es ce qu’il faut avoir peur des symptômes ? (Signes de la maladie) quand est-ce il faut réellement consulter et qui consulter ?</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pPr indent="449580" algn="just">
              <a:lnSpc>
                <a:spcPct val="150000"/>
              </a:lnSpc>
              <a:spcAft>
                <a:spcPts val="1000"/>
              </a:spcAft>
            </a:pPr>
            <a:r>
              <a:rPr lang="fr-FR" sz="24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Souvent, le motif premier de consultation reste les problèmes de mémoire. Dès l'apparition des premiers symptômes, les patients se rendent chez un neurologue ou un gériatre (la spécialité des sujets âgées) pour les personnes âgées.  </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30450753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B4E15C99-0A68-4300-B843-67180E42D7FE}"/>
              </a:ext>
            </a:extLst>
          </p:cNvPr>
          <p:cNvSpPr>
            <a:spLocks noGrp="1"/>
          </p:cNvSpPr>
          <p:nvPr>
            <p:ph type="title"/>
          </p:nvPr>
        </p:nvSpPr>
        <p:spPr>
          <a:xfrm>
            <a:off x="2592925" y="624110"/>
            <a:ext cx="8911687" cy="838930"/>
          </a:xfrm>
        </p:spPr>
        <p:txBody>
          <a:bodyPr>
            <a:normAutofit fontScale="90000"/>
          </a:bodyPr>
          <a:lstStyle/>
          <a:p>
            <a:r>
              <a:rPr lang="fr-FR" sz="27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Traitements des troubles cognitifs</a:t>
            </a:r>
            <a:r>
              <a:rPr lang="fr-FR" sz="1800" b="1" dirty="0">
                <a:effectLst/>
                <a:latin typeface="Times New Roman" panose="02020603050405020304" pitchFamily="18" charset="0"/>
                <a:ea typeface="Times New Roman" panose="02020603050405020304" pitchFamily="18" charset="0"/>
                <a:cs typeface="Times New Roman" panose="02020603050405020304" pitchFamily="18" charset="0"/>
              </a:rPr>
              <a:t/>
            </a:r>
            <a:br>
              <a:rPr lang="fr-FR" sz="1800" b="1"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fr-FR" dirty="0"/>
          </a:p>
        </p:txBody>
      </p:sp>
      <p:sp>
        <p:nvSpPr>
          <p:cNvPr id="3" name="Espace réservé du contenu 2">
            <a:extLst>
              <a:ext uri="{FF2B5EF4-FFF2-40B4-BE49-F238E27FC236}">
                <a16:creationId xmlns:a16="http://schemas.microsoft.com/office/drawing/2014/main" xmlns="" id="{19C3ED2B-9B36-4BB9-ADCF-55EA49CAA51D}"/>
              </a:ext>
            </a:extLst>
          </p:cNvPr>
          <p:cNvSpPr>
            <a:spLocks noGrp="1"/>
          </p:cNvSpPr>
          <p:nvPr>
            <p:ph idx="1"/>
          </p:nvPr>
        </p:nvSpPr>
        <p:spPr>
          <a:xfrm>
            <a:off x="1055077" y="1350499"/>
            <a:ext cx="10449535" cy="5233182"/>
          </a:xfrm>
        </p:spPr>
        <p:txBody>
          <a:bodyPr>
            <a:normAutofit fontScale="62500" lnSpcReduction="20000"/>
          </a:bodyPr>
          <a:lstStyle/>
          <a:p>
            <a:pPr algn="just">
              <a:lnSpc>
                <a:spcPct val="220000"/>
              </a:lnSpc>
            </a:pPr>
            <a:r>
              <a:rPr lang="fr-FR" sz="45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Les traitements visant à limiter ou soigner les troubles cognitifs sont encore inefficaces. Toutefois, il existe actuellement certains moyens de prévention, d'avoir une hygiène de vie saine : limiter (voire d'éviter) la consommation d'alcool, de tabac, et de pratiquer une activité physique régulière » </a:t>
            </a:r>
            <a:r>
              <a:rPr lang="fr-FR" sz="4500" b="1"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(Bertrand </a:t>
            </a:r>
            <a:r>
              <a:rPr lang="fr-FR" sz="4500" b="1" dirty="0" err="1">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Lapergue</a:t>
            </a:r>
            <a:r>
              <a:rPr lang="fr-FR" sz="4500" b="1"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2021).</a:t>
            </a:r>
            <a:endParaRPr lang="fr-FR" sz="45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8736125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0776D035-F610-4292-8B72-286A941BA547}"/>
              </a:ext>
            </a:extLst>
          </p:cNvPr>
          <p:cNvSpPr>
            <a:spLocks noGrp="1"/>
          </p:cNvSpPr>
          <p:nvPr>
            <p:ph idx="1"/>
          </p:nvPr>
        </p:nvSpPr>
        <p:spPr>
          <a:xfrm>
            <a:off x="984738" y="1631852"/>
            <a:ext cx="10519874" cy="4937760"/>
          </a:xfrm>
        </p:spPr>
        <p:txBody>
          <a:bodyPr>
            <a:normAutofit fontScale="55000" lnSpcReduction="20000"/>
          </a:bodyPr>
          <a:lstStyle/>
          <a:p>
            <a:pPr lvl="2" algn="just" fontAlgn="base">
              <a:lnSpc>
                <a:spcPct val="220000"/>
              </a:lnSpc>
              <a:spcBef>
                <a:spcPts val="200"/>
              </a:spcBef>
              <a:buFont typeface="+mj-lt"/>
              <a:buAutoNum type="arabicPeriod"/>
            </a:pPr>
            <a:r>
              <a:rPr lang="fr-FR" sz="4500" b="1" u="none" strike="noStrike" kern="0" spc="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4500" b="1" u="none" strike="noStrike" kern="0" spc="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Le traitement médicamenteux</a:t>
            </a:r>
            <a:endParaRPr lang="fr-FR" sz="4500" b="1" u="none" strike="noStrike" kern="0" spc="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449580" algn="just">
              <a:lnSpc>
                <a:spcPct val="220000"/>
              </a:lnSpc>
              <a:spcAft>
                <a:spcPts val="1000"/>
              </a:spcAft>
            </a:pPr>
            <a:r>
              <a:rPr lang="fr-FR" sz="45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Pour ce qui concerne le</a:t>
            </a:r>
            <a:r>
              <a:rPr lang="fr-FR" sz="4500" b="1"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r>
              <a:rPr lang="fr-FR" sz="45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traitement des troubles cognitives par l’utilisation des médicaments il y’a quelques études ont donné des résultats modérément prometteurs. Un médicament du nom de </a:t>
            </a:r>
            <a:r>
              <a:rPr lang="fr-FR" sz="4500" b="1" dirty="0" err="1">
                <a:solidFill>
                  <a:srgbClr val="000000"/>
                </a:solidFill>
                <a:effectLst/>
                <a:latin typeface="Times New Roman" panose="02020603050405020304" pitchFamily="18" charset="0"/>
                <a:ea typeface="Calibri" panose="020F0502020204030204" pitchFamily="34" charset="0"/>
                <a:cs typeface="Arial" panose="020B0604020202020204" pitchFamily="34" charset="0"/>
              </a:rPr>
              <a:t>Aricept</a:t>
            </a:r>
            <a:r>
              <a:rPr lang="fr-FR" sz="45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est actuellement employé pour traiter les troubles de la mémoire associés à la maladie d’Alzheimer </a:t>
            </a:r>
            <a:r>
              <a:rPr lang="fr-FR" sz="4500" b="1"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a:t>
            </a:r>
            <a:r>
              <a:rPr lang="fr-FR" sz="4500" b="1" dirty="0" err="1">
                <a:solidFill>
                  <a:srgbClr val="000000"/>
                </a:solidFill>
                <a:effectLst/>
                <a:latin typeface="Times New Roman" panose="02020603050405020304" pitchFamily="18" charset="0"/>
                <a:ea typeface="Calibri" panose="020F0502020204030204" pitchFamily="34" charset="0"/>
                <a:cs typeface="Arial" panose="020B0604020202020204" pitchFamily="34" charset="0"/>
              </a:rPr>
              <a:t>Francoisse</a:t>
            </a:r>
            <a:r>
              <a:rPr lang="fr-FR" sz="4500" b="1"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et al., 2017)</a:t>
            </a:r>
            <a:endParaRPr lang="fr-FR" sz="45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2458093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957BA76E-9378-44F7-9B4E-3236E89D9AA5}"/>
              </a:ext>
            </a:extLst>
          </p:cNvPr>
          <p:cNvSpPr>
            <a:spLocks noGrp="1"/>
          </p:cNvSpPr>
          <p:nvPr>
            <p:ph idx="1"/>
          </p:nvPr>
        </p:nvSpPr>
        <p:spPr>
          <a:xfrm>
            <a:off x="1674055" y="1041009"/>
            <a:ext cx="9830557" cy="5444197"/>
          </a:xfrm>
        </p:spPr>
        <p:txBody>
          <a:bodyPr>
            <a:normAutofit fontScale="62500" lnSpcReduction="20000"/>
          </a:bodyPr>
          <a:lstStyle/>
          <a:p>
            <a:pPr marL="1143000" lvl="2" indent="-228600" algn="just" fontAlgn="base">
              <a:lnSpc>
                <a:spcPct val="150000"/>
              </a:lnSpc>
              <a:spcBef>
                <a:spcPts val="200"/>
              </a:spcBef>
              <a:buFont typeface="+mj-lt"/>
              <a:buAutoNum type="arabicPeriod"/>
            </a:pPr>
            <a:r>
              <a:rPr lang="fr-FR" sz="2900" b="1" u="none" strike="noStrike" kern="0" spc="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Réadaptation cognitive</a:t>
            </a:r>
          </a:p>
          <a:p>
            <a:pPr indent="449580" algn="just">
              <a:lnSpc>
                <a:spcPct val="220000"/>
              </a:lnSpc>
              <a:spcAft>
                <a:spcPts val="1000"/>
              </a:spcAft>
            </a:pPr>
            <a:r>
              <a:rPr lang="fr-FR" sz="3000"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Récemment, le recours à la réadaptation cognitive s’est accru dans la prise en charge des gens qui présentent des troubles cognitifs, cela du a l’avènement des nouvelles techniques efficaces contre les troubles les plus connus.</a:t>
            </a:r>
            <a:endParaRPr lang="fr-FR" sz="3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indent="449580" algn="just">
              <a:lnSpc>
                <a:spcPct val="220000"/>
              </a:lnSpc>
              <a:spcAft>
                <a:spcPts val="1000"/>
              </a:spcAft>
            </a:pPr>
            <a:r>
              <a:rPr lang="fr-FR" sz="3000"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La réadaptation cognitive a pour objectif, de mesurer périodiquement, un tel programme peut comprendre des réunions avec les membres de la famille pour leur permettre de comprendre la nature de difficultés particulières et leur faire savoir comment ils peuvent aider. </a:t>
            </a:r>
            <a:r>
              <a:rPr lang="fr-FR" sz="3000" b="1"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(Bonnet et al., 2003)</a:t>
            </a:r>
            <a:endParaRPr lang="fr-FR" sz="3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33677991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E565064A-F3C0-47D1-BCB5-14F9E3ED23B9}"/>
              </a:ext>
            </a:extLst>
          </p:cNvPr>
          <p:cNvSpPr>
            <a:spLocks noGrp="1"/>
          </p:cNvSpPr>
          <p:nvPr>
            <p:ph idx="1"/>
          </p:nvPr>
        </p:nvSpPr>
        <p:spPr>
          <a:xfrm>
            <a:off x="2589212" y="1434905"/>
            <a:ext cx="8915400" cy="4476317"/>
          </a:xfrm>
        </p:spPr>
        <p:txBody>
          <a:bodyPr/>
          <a:lstStyle/>
          <a:p>
            <a:pPr algn="just"/>
            <a:r>
              <a:rPr lang="fr-FR" sz="28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Maintenant on va passer à citer et expliquer quelques troubles cognitifs qui ‘on une relation directe avec l’ensemble de cours cités.</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10225784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9B79C793-A4B7-4939-9271-F02A1FBD2B87}"/>
              </a:ext>
            </a:extLst>
          </p:cNvPr>
          <p:cNvSpPr>
            <a:spLocks noGrp="1"/>
          </p:cNvSpPr>
          <p:nvPr>
            <p:ph type="title"/>
          </p:nvPr>
        </p:nvSpPr>
        <p:spPr>
          <a:xfrm>
            <a:off x="2592925" y="624110"/>
            <a:ext cx="8911687" cy="740456"/>
          </a:xfrm>
        </p:spPr>
        <p:txBody>
          <a:bodyPr>
            <a:noAutofit/>
          </a:bodyPr>
          <a:lstStyle/>
          <a:p>
            <a:r>
              <a:rPr lang="fr-FR" sz="24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Le TDA/ H (Trouble de Déficit d’Attention avec/ ou sans hyperactivité) </a:t>
            </a:r>
            <a:r>
              <a:rPr lang="fr-FR" sz="1800" b="1" dirty="0">
                <a:effectLst/>
                <a:latin typeface="Times New Roman" panose="02020603050405020304" pitchFamily="18" charset="0"/>
                <a:ea typeface="Times New Roman" panose="02020603050405020304" pitchFamily="18" charset="0"/>
                <a:cs typeface="Times New Roman" panose="02020603050405020304" pitchFamily="18" charset="0"/>
              </a:rPr>
              <a:t/>
            </a:r>
            <a:br>
              <a:rPr lang="fr-FR" sz="1800" b="1"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fr-FR" dirty="0"/>
          </a:p>
        </p:txBody>
      </p:sp>
      <p:sp>
        <p:nvSpPr>
          <p:cNvPr id="3" name="Espace réservé du contenu 2">
            <a:extLst>
              <a:ext uri="{FF2B5EF4-FFF2-40B4-BE49-F238E27FC236}">
                <a16:creationId xmlns:a16="http://schemas.microsoft.com/office/drawing/2014/main" xmlns="" id="{E30F1239-2E9E-4CF2-A0B3-8D68F365CE3A}"/>
              </a:ext>
            </a:extLst>
          </p:cNvPr>
          <p:cNvSpPr>
            <a:spLocks noGrp="1"/>
          </p:cNvSpPr>
          <p:nvPr>
            <p:ph idx="1"/>
          </p:nvPr>
        </p:nvSpPr>
        <p:spPr>
          <a:xfrm>
            <a:off x="1069145" y="1463040"/>
            <a:ext cx="10435467" cy="4770850"/>
          </a:xfrm>
        </p:spPr>
        <p:txBody>
          <a:bodyPr>
            <a:normAutofit fontScale="47500" lnSpcReduction="20000"/>
          </a:bodyPr>
          <a:lstStyle/>
          <a:p>
            <a:pPr algn="just">
              <a:lnSpc>
                <a:spcPct val="170000"/>
              </a:lnSpc>
            </a:pPr>
            <a:r>
              <a:rPr lang="fr-FR" sz="5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Le trouble Déficit de l’Attention/Hyperactivité (TDA/H) est un syndrome composite associant difficultés d’attention, hyperactivité et impulsivité.</a:t>
            </a:r>
          </a:p>
          <a:p>
            <a:pPr algn="just">
              <a:lnSpc>
                <a:spcPct val="170000"/>
              </a:lnSpc>
            </a:pPr>
            <a:r>
              <a:rPr lang="fr-FR" sz="5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Le TDA/H entrave le développement des enfants et leurs apprentissages scolaires, en dégradant leur vie familiale et en altérant les relations avec leurs pairs. À l’adolescence et à l’âge adulte, le TDA/H ne disparait pas. Certains symptômes évoluent, s’atténuent ou bien disparaissent ; mais d’autres difficultés émergent affectant durablement la vie quotidienne personnelle, familiale, sociale et professionnelle.</a:t>
            </a:r>
          </a:p>
          <a:p>
            <a:pPr algn="just">
              <a:lnSpc>
                <a:spcPct val="170000"/>
              </a:lnSpc>
            </a:pPr>
            <a:endParaRPr lang="fr-FR" dirty="0"/>
          </a:p>
        </p:txBody>
      </p:sp>
    </p:spTree>
    <p:extLst>
      <p:ext uri="{BB962C8B-B14F-4D97-AF65-F5344CB8AC3E}">
        <p14:creationId xmlns:p14="http://schemas.microsoft.com/office/powerpoint/2010/main" val="26033089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D576DF5F-3AF5-4497-B6D1-6EF1FC30BBB9}"/>
              </a:ext>
            </a:extLst>
          </p:cNvPr>
          <p:cNvSpPr>
            <a:spLocks noGrp="1"/>
          </p:cNvSpPr>
          <p:nvPr>
            <p:ph type="title"/>
          </p:nvPr>
        </p:nvSpPr>
        <p:spPr>
          <a:xfrm>
            <a:off x="2592925" y="624110"/>
            <a:ext cx="8911687" cy="768592"/>
          </a:xfrm>
        </p:spPr>
        <p:txBody>
          <a:bodyPr>
            <a:normAutofit fontScale="90000"/>
          </a:bodyPr>
          <a:lstStyle/>
          <a:p>
            <a:r>
              <a:rPr lang="fr-FR" sz="3600" b="1" u="none" strike="noStrike" kern="0" spc="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Symptômes du TDA/H </a:t>
            </a:r>
            <a:r>
              <a:rPr lang="fr-FR" sz="3600" b="1" u="none" strike="noStrike" kern="0" spc="0" dirty="0">
                <a:effectLst/>
                <a:latin typeface="Times New Roman" panose="02020603050405020304" pitchFamily="18" charset="0"/>
                <a:ea typeface="Times New Roman" panose="02020603050405020304" pitchFamily="18" charset="0"/>
                <a:cs typeface="Times New Roman" panose="02020603050405020304" pitchFamily="18" charset="0"/>
              </a:rPr>
              <a:t/>
            </a:r>
            <a:br>
              <a:rPr lang="fr-FR" sz="3600" b="1" u="none" strike="noStrike" kern="0" spc="0"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fr-FR" dirty="0"/>
          </a:p>
        </p:txBody>
      </p:sp>
      <p:sp>
        <p:nvSpPr>
          <p:cNvPr id="3" name="Espace réservé du contenu 2">
            <a:extLst>
              <a:ext uri="{FF2B5EF4-FFF2-40B4-BE49-F238E27FC236}">
                <a16:creationId xmlns:a16="http://schemas.microsoft.com/office/drawing/2014/main" xmlns="" id="{F797D514-CB1E-4FBB-B4EC-F07A0EEB4E45}"/>
              </a:ext>
            </a:extLst>
          </p:cNvPr>
          <p:cNvSpPr>
            <a:spLocks noGrp="1"/>
          </p:cNvSpPr>
          <p:nvPr>
            <p:ph idx="1"/>
          </p:nvPr>
        </p:nvSpPr>
        <p:spPr>
          <a:xfrm>
            <a:off x="942535" y="1392703"/>
            <a:ext cx="11029071" cy="5465298"/>
          </a:xfrm>
        </p:spPr>
        <p:txBody>
          <a:bodyPr>
            <a:normAutofit fontScale="25000" lnSpcReduction="20000"/>
          </a:bodyPr>
          <a:lstStyle/>
          <a:p>
            <a:pPr>
              <a:lnSpc>
                <a:spcPct val="220000"/>
              </a:lnSpc>
            </a:pPr>
            <a:r>
              <a:rPr lang="fr-FR" sz="800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Il s'agit en fait d'un trouble complexe appelé de nos jours trouble déficit de l'attention avec ou sans hyperactivité (TDAH).</a:t>
            </a:r>
            <a:endParaRPr lang="fr-FR" sz="8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indent="449580" algn="just" fontAlgn="base">
              <a:lnSpc>
                <a:spcPct val="220000"/>
              </a:lnSpc>
              <a:spcAft>
                <a:spcPts val="1000"/>
              </a:spcAft>
            </a:pPr>
            <a:r>
              <a:rPr lang="fr-FR" sz="800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La dernière version du Manuel Diagnostique et Statistique des Troubles Mentaux mis au point par l'American Psychiatrique Association (</a:t>
            </a:r>
            <a:r>
              <a:rPr lang="fr-FR" sz="8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DSM-5</a:t>
            </a:r>
            <a:r>
              <a:rPr lang="fr-FR" sz="800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décrit le trouble déficitaire de l'attention, dont il distingue trois types de </a:t>
            </a:r>
            <a:r>
              <a:rPr lang="fr-FR" sz="8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TDAH</a:t>
            </a:r>
            <a:r>
              <a:rPr lang="fr-FR" sz="800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fr-FR" sz="8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just" fontAlgn="base">
              <a:lnSpc>
                <a:spcPct val="220000"/>
              </a:lnSpc>
              <a:spcAft>
                <a:spcPts val="1000"/>
              </a:spcAft>
            </a:pPr>
            <a:r>
              <a:rPr lang="fr-FR" sz="800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 avec prédominance "</a:t>
            </a:r>
            <a:r>
              <a:rPr lang="fr-FR" sz="8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déficit attentionnel</a:t>
            </a:r>
            <a:r>
              <a:rPr lang="fr-FR" sz="800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fr-FR" sz="8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just" fontAlgn="base">
              <a:lnSpc>
                <a:spcPct val="220000"/>
              </a:lnSpc>
              <a:spcAft>
                <a:spcPts val="1000"/>
              </a:spcAft>
            </a:pPr>
            <a:r>
              <a:rPr lang="fr-FR" sz="800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avec prédominance "</a:t>
            </a:r>
            <a:r>
              <a:rPr lang="fr-FR" sz="8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hyperactivité/impulsivité</a:t>
            </a:r>
            <a:r>
              <a:rPr lang="fr-FR" sz="800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ou de type mixte  </a:t>
            </a:r>
            <a:r>
              <a:rPr lang="fr-FR" sz="8000" b="1"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(Thomas et al., 2007)</a:t>
            </a:r>
            <a:endParaRPr lang="fr-FR" sz="8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3519803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A3A81B16-13B3-46AA-8FFB-7BD671A65A06}"/>
              </a:ext>
            </a:extLst>
          </p:cNvPr>
          <p:cNvSpPr>
            <a:spLocks noGrp="1"/>
          </p:cNvSpPr>
          <p:nvPr>
            <p:ph idx="1"/>
          </p:nvPr>
        </p:nvSpPr>
        <p:spPr>
          <a:xfrm>
            <a:off x="1294228" y="1556822"/>
            <a:ext cx="10210384" cy="4407880"/>
          </a:xfrm>
        </p:spPr>
        <p:txBody>
          <a:bodyPr>
            <a:noAutofit/>
          </a:bodyPr>
          <a:lstStyle/>
          <a:p>
            <a:pPr marL="1143000" lvl="2" indent="-228600" fontAlgn="base">
              <a:lnSpc>
                <a:spcPct val="150000"/>
              </a:lnSpc>
              <a:spcBef>
                <a:spcPts val="200"/>
              </a:spcBef>
              <a:buFont typeface="+mj-lt"/>
              <a:buAutoNum type="arabicPeriod"/>
            </a:pPr>
            <a:r>
              <a:rPr lang="fr-FR" sz="2400" b="1" u="none" strike="noStrike" kern="0" spc="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Les critères du diagnostiques </a:t>
            </a:r>
          </a:p>
          <a:p>
            <a:pPr algn="just" fontAlgn="base">
              <a:lnSpc>
                <a:spcPct val="150000"/>
              </a:lnSpc>
              <a:spcAft>
                <a:spcPts val="1000"/>
              </a:spcAft>
            </a:pPr>
            <a:r>
              <a:rPr lang="fr-FR" sz="240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Le diagnostic du trouble déficit d’attention requiert du temps, la participation de l’entourage de l’enfant, puis d’une équipe pluridisciplinaire pour pouvoir poser un bon diagnostic.  Pour que ce diagnostic puisse être retenu, les troubles de déficit de l'attention doivent persister au moins six mois au cours desquels on retrouve six ou plus des signes suivants.</a:t>
            </a:r>
            <a:endParaRPr lang="fr-FR" sz="24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6818929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2D93D8F3-5535-4989-8F8E-367756B6B674}"/>
              </a:ext>
            </a:extLst>
          </p:cNvPr>
          <p:cNvSpPr>
            <a:spLocks noGrp="1"/>
          </p:cNvSpPr>
          <p:nvPr>
            <p:ph idx="1"/>
          </p:nvPr>
        </p:nvSpPr>
        <p:spPr>
          <a:xfrm>
            <a:off x="1153551" y="858130"/>
            <a:ext cx="10055639" cy="5648178"/>
          </a:xfrm>
        </p:spPr>
        <p:txBody>
          <a:bodyPr>
            <a:normAutofit fontScale="77500" lnSpcReduction="20000"/>
          </a:bodyPr>
          <a:lstStyle/>
          <a:p>
            <a:pPr indent="449580" algn="just" fontAlgn="base">
              <a:lnSpc>
                <a:spcPct val="150000"/>
              </a:lnSpc>
              <a:spcAft>
                <a:spcPts val="1000"/>
              </a:spcAft>
            </a:pPr>
            <a:r>
              <a:rPr lang="fr-FR"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r>
              <a:rPr lang="fr-FR" sz="28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Déficit attentionnel </a:t>
            </a:r>
            <a:endParaRPr lang="fr-FR" sz="2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just" fontAlgn="base">
              <a:lnSpc>
                <a:spcPct val="150000"/>
              </a:lnSpc>
              <a:spcAft>
                <a:spcPts val="1000"/>
              </a:spcAft>
            </a:pPr>
            <a:r>
              <a:rPr lang="fr-FR" sz="280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Manque souvent de précision ou fait preuve de négligence pour son travail d'école ou toutes autres activités.</a:t>
            </a:r>
            <a:endParaRPr lang="fr-FR" sz="2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just" fontAlgn="base">
              <a:lnSpc>
                <a:spcPct val="150000"/>
              </a:lnSpc>
              <a:spcAft>
                <a:spcPts val="1000"/>
              </a:spcAft>
            </a:pPr>
            <a:r>
              <a:rPr lang="fr-FR" sz="280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 souvent du mal à soutenir son attention tant dans son travail que dans ses jeux.</a:t>
            </a:r>
            <a:endParaRPr lang="fr-FR" sz="2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just" fontAlgn="base">
              <a:lnSpc>
                <a:spcPct val="150000"/>
              </a:lnSpc>
              <a:spcAft>
                <a:spcPts val="1000"/>
              </a:spcAft>
            </a:pPr>
            <a:r>
              <a:rPr lang="fr-FR" sz="280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Semble souvent ne pas écouter lorsqu'on l'interpelle.</a:t>
            </a:r>
            <a:endParaRPr lang="fr-FR" sz="2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just" fontAlgn="base">
              <a:lnSpc>
                <a:spcPct val="150000"/>
              </a:lnSpc>
              <a:spcAft>
                <a:spcPts val="1000"/>
              </a:spcAft>
            </a:pPr>
            <a:r>
              <a:rPr lang="fr-FR" sz="280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 du mal à se conformer aux directives (non pas du fait d'un comportement d'opposition ou d'un manque de compréhension) par exemple finir un devoir, une corvée, ou une tâche de routine.</a:t>
            </a:r>
            <a:endParaRPr lang="fr-FR" sz="2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r>
              <a:rPr lang="fr-FR" sz="2800" dirty="0">
                <a:solidFill>
                  <a:schemeClr val="tx1"/>
                </a:solidFill>
                <a:effectLst/>
                <a:latin typeface="Times New Roman" panose="02020603050405020304" pitchFamily="18" charset="0"/>
                <a:ea typeface="Times New Roman" panose="02020603050405020304" pitchFamily="18" charset="0"/>
              </a:rPr>
              <a:t>- A du mal à organiser ses devoir</a:t>
            </a:r>
            <a:endParaRPr lang="fr-FR" sz="2800" dirty="0">
              <a:solidFill>
                <a:schemeClr val="tx1"/>
              </a:solidFill>
            </a:endParaRPr>
          </a:p>
          <a:p>
            <a:endParaRPr lang="fr-FR" dirty="0"/>
          </a:p>
        </p:txBody>
      </p:sp>
    </p:spTree>
    <p:extLst>
      <p:ext uri="{BB962C8B-B14F-4D97-AF65-F5344CB8AC3E}">
        <p14:creationId xmlns:p14="http://schemas.microsoft.com/office/powerpoint/2010/main" val="38412968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9AE04962-544B-4817-BB35-86A94B8B0670}"/>
              </a:ext>
            </a:extLst>
          </p:cNvPr>
          <p:cNvSpPr>
            <a:spLocks noGrp="1"/>
          </p:cNvSpPr>
          <p:nvPr>
            <p:ph type="title"/>
          </p:nvPr>
        </p:nvSpPr>
        <p:spPr>
          <a:xfrm>
            <a:off x="2592925" y="624110"/>
            <a:ext cx="8911687" cy="656050"/>
          </a:xfrm>
        </p:spPr>
        <p:txBody>
          <a:bodyPr>
            <a:normAutofit fontScale="90000"/>
          </a:bodyPr>
          <a:lstStyle/>
          <a:p>
            <a:r>
              <a:rPr lang="fr-FR" sz="22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Troubles spécifiques du développement des processus mnésiques (trouble de la mémoire)</a:t>
            </a:r>
            <a:r>
              <a:rPr lang="fr-FR" sz="1800" b="1" dirty="0">
                <a:effectLst/>
                <a:latin typeface="Times New Roman" panose="02020603050405020304" pitchFamily="18" charset="0"/>
                <a:ea typeface="Times New Roman" panose="02020603050405020304" pitchFamily="18" charset="0"/>
                <a:cs typeface="Times New Roman" panose="02020603050405020304" pitchFamily="18" charset="0"/>
              </a:rPr>
              <a:t/>
            </a:r>
            <a:br>
              <a:rPr lang="fr-FR" sz="1800" b="1"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fr-FR" dirty="0"/>
          </a:p>
        </p:txBody>
      </p:sp>
      <p:sp>
        <p:nvSpPr>
          <p:cNvPr id="3" name="Espace réservé du contenu 2">
            <a:extLst>
              <a:ext uri="{FF2B5EF4-FFF2-40B4-BE49-F238E27FC236}">
                <a16:creationId xmlns:a16="http://schemas.microsoft.com/office/drawing/2014/main" xmlns="" id="{43B9F69B-4977-4BBC-9437-9808AB95AA59}"/>
              </a:ext>
            </a:extLst>
          </p:cNvPr>
          <p:cNvSpPr>
            <a:spLocks noGrp="1"/>
          </p:cNvSpPr>
          <p:nvPr>
            <p:ph idx="1"/>
          </p:nvPr>
        </p:nvSpPr>
        <p:spPr>
          <a:xfrm>
            <a:off x="1505243" y="1448971"/>
            <a:ext cx="9999369" cy="4994031"/>
          </a:xfrm>
        </p:spPr>
        <p:txBody>
          <a:bodyPr>
            <a:normAutofit fontScale="77500" lnSpcReduction="20000"/>
          </a:bodyPr>
          <a:lstStyle/>
          <a:p>
            <a:pPr indent="449580" algn="just">
              <a:lnSpc>
                <a:spcPct val="150000"/>
              </a:lnSpc>
              <a:spcAft>
                <a:spcPts val="1000"/>
              </a:spcAft>
            </a:pPr>
            <a:r>
              <a:rPr lang="fr-FR" sz="4400"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Ces troubles peuvent porter sur l’encodage (la saisie), le stockage/ou la récupération de différents éléments d’informations de différentes origines sensorielles: informations sensori-motrices, évènements personnels ou socio cultures, concepts et apprentissages (spontanés et /ou scolaires).</a:t>
            </a:r>
            <a:endParaRPr lang="fr-FR" sz="44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30303874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8824DF0D-7FFE-4980-A46C-0764761348FF}"/>
              </a:ext>
            </a:extLst>
          </p:cNvPr>
          <p:cNvSpPr>
            <a:spLocks noGrp="1"/>
          </p:cNvSpPr>
          <p:nvPr>
            <p:ph type="title"/>
          </p:nvPr>
        </p:nvSpPr>
        <p:spPr>
          <a:xfrm>
            <a:off x="2592925" y="624110"/>
            <a:ext cx="8911687" cy="726388"/>
          </a:xfrm>
        </p:spPr>
        <p:txBody>
          <a:bodyPr>
            <a:normAutofit fontScale="90000"/>
          </a:bodyPr>
          <a:lstStyle/>
          <a:p>
            <a:r>
              <a:rPr lang="fr-FR" sz="31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Entrée</a:t>
            </a:r>
            <a:r>
              <a:rPr lang="fr-FR"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b="1" dirty="0">
                <a:effectLst/>
                <a:latin typeface="Times New Roman" panose="02020603050405020304" pitchFamily="18" charset="0"/>
                <a:ea typeface="Times New Roman" panose="02020603050405020304" pitchFamily="18" charset="0"/>
                <a:cs typeface="Times New Roman" panose="02020603050405020304" pitchFamily="18" charset="0"/>
              </a:rPr>
              <a:t/>
            </a:r>
            <a:br>
              <a:rPr lang="fr-FR" sz="1800" b="1"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fr-FR" dirty="0"/>
          </a:p>
        </p:txBody>
      </p:sp>
      <p:sp>
        <p:nvSpPr>
          <p:cNvPr id="3" name="Espace réservé du contenu 2">
            <a:extLst>
              <a:ext uri="{FF2B5EF4-FFF2-40B4-BE49-F238E27FC236}">
                <a16:creationId xmlns:a16="http://schemas.microsoft.com/office/drawing/2014/main" xmlns="" id="{CCD7A367-27D3-46B2-8DCB-369D5B02A275}"/>
              </a:ext>
            </a:extLst>
          </p:cNvPr>
          <p:cNvSpPr>
            <a:spLocks noGrp="1"/>
          </p:cNvSpPr>
          <p:nvPr>
            <p:ph idx="1"/>
          </p:nvPr>
        </p:nvSpPr>
        <p:spPr>
          <a:xfrm>
            <a:off x="1913206" y="1237958"/>
            <a:ext cx="9591406" cy="4560724"/>
          </a:xfrm>
        </p:spPr>
        <p:txBody>
          <a:bodyPr>
            <a:normAutofit/>
          </a:bodyPr>
          <a:lstStyle/>
          <a:p>
            <a:pPr algn="just"/>
            <a:r>
              <a:rPr lang="fr-FR" sz="3200" dirty="0">
                <a:solidFill>
                  <a:srgbClr val="000000"/>
                </a:solidFill>
                <a:effectLst/>
                <a:latin typeface="Times New Roman" panose="02020603050405020304" pitchFamily="18" charset="0"/>
                <a:ea typeface="Calibri" panose="020F0502020204030204" pitchFamily="34" charset="0"/>
              </a:rPr>
              <a:t>Les troubles cognitifs se retrouvent à des degrés divers dans de nombreuses maladies neurodégénératives </a:t>
            </a:r>
            <a:r>
              <a:rPr lang="ar-DZ" sz="3200" dirty="0">
                <a:solidFill>
                  <a:srgbClr val="000000"/>
                </a:solidFill>
                <a:effectLst/>
                <a:latin typeface="Times New Roman" panose="02020603050405020304" pitchFamily="18" charset="0"/>
                <a:ea typeface="Calibri" panose="020F0502020204030204" pitchFamily="34" charset="0"/>
              </a:rPr>
              <a:t>العصبية</a:t>
            </a:r>
            <a:r>
              <a:rPr lang="fr-FR" sz="3200" dirty="0">
                <a:solidFill>
                  <a:srgbClr val="000000"/>
                </a:solidFill>
                <a:effectLst/>
                <a:latin typeface="Times New Roman" panose="02020603050405020304" pitchFamily="18" charset="0"/>
                <a:ea typeface="Calibri" panose="020F0502020204030204" pitchFamily="34" charset="0"/>
              </a:rPr>
              <a:t> comme la maladie d'Alzheimer ou la maladie de Parkinson. En fonction des patients, le trouble peut être </a:t>
            </a:r>
            <a:r>
              <a:rPr lang="fr-FR" sz="3200" b="1" dirty="0">
                <a:solidFill>
                  <a:srgbClr val="000000"/>
                </a:solidFill>
                <a:effectLst/>
                <a:latin typeface="Times New Roman" panose="02020603050405020304" pitchFamily="18" charset="0"/>
                <a:ea typeface="Calibri" panose="020F0502020204030204" pitchFamily="34" charset="0"/>
              </a:rPr>
              <a:t>léger</a:t>
            </a:r>
            <a:r>
              <a:rPr lang="fr-FR" sz="3200" dirty="0">
                <a:solidFill>
                  <a:srgbClr val="000000"/>
                </a:solidFill>
                <a:effectLst/>
                <a:latin typeface="Times New Roman" panose="02020603050405020304" pitchFamily="18" charset="0"/>
                <a:ea typeface="Calibri" panose="020F0502020204030204" pitchFamily="34" charset="0"/>
              </a:rPr>
              <a:t> ou </a:t>
            </a:r>
            <a:r>
              <a:rPr lang="fr-FR" sz="3200" b="1" dirty="0">
                <a:solidFill>
                  <a:srgbClr val="000000"/>
                </a:solidFill>
                <a:effectLst/>
                <a:latin typeface="Times New Roman" panose="02020603050405020304" pitchFamily="18" charset="0"/>
                <a:ea typeface="Calibri" panose="020F0502020204030204" pitchFamily="34" charset="0"/>
              </a:rPr>
              <a:t>sévère</a:t>
            </a:r>
            <a:r>
              <a:rPr lang="fr-FR" sz="3200" b="1" dirty="0">
                <a:solidFill>
                  <a:srgbClr val="000000"/>
                </a:solidFill>
                <a:latin typeface="Times New Roman" panose="02020603050405020304" pitchFamily="18" charset="0"/>
                <a:ea typeface="Calibri" panose="020F0502020204030204" pitchFamily="34" charset="0"/>
              </a:rPr>
              <a:t>.</a:t>
            </a:r>
            <a:endParaRPr lang="fr-FR" sz="3200" dirty="0"/>
          </a:p>
        </p:txBody>
      </p:sp>
    </p:spTree>
    <p:extLst>
      <p:ext uri="{BB962C8B-B14F-4D97-AF65-F5344CB8AC3E}">
        <p14:creationId xmlns:p14="http://schemas.microsoft.com/office/powerpoint/2010/main" val="16625765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50EBD977-E606-4A43-8956-F3D5EBC049BD}"/>
              </a:ext>
            </a:extLst>
          </p:cNvPr>
          <p:cNvSpPr>
            <a:spLocks noGrp="1"/>
          </p:cNvSpPr>
          <p:nvPr>
            <p:ph idx="1"/>
          </p:nvPr>
        </p:nvSpPr>
        <p:spPr>
          <a:xfrm>
            <a:off x="1336431" y="1505243"/>
            <a:ext cx="10168181" cy="4405979"/>
          </a:xfrm>
        </p:spPr>
        <p:txBody>
          <a:bodyPr>
            <a:normAutofit fontScale="85000" lnSpcReduction="20000"/>
          </a:bodyPr>
          <a:lstStyle/>
          <a:p>
            <a:pPr algn="just">
              <a:lnSpc>
                <a:spcPct val="200000"/>
              </a:lnSpc>
            </a:pPr>
            <a:r>
              <a:rPr lang="fr-FR" sz="2600"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En d’autres termes, ils peuvent porter sur la mémoire de travail /mémoire à court terme/ mémoire immédiate et/ou sur la mémoire à long terme, (les systèmes de représentation perceptive, la mémoire épisodique, la mémoire sémantique et la mémoire prospective). Cependant la mémoire procédurale et la mémoire biographique sont, sauf exception conservées alors que la mémoire didactique (mémoire à long terme auditivo-verbale et ou visuelle et /ou </a:t>
            </a:r>
            <a:r>
              <a:rPr lang="fr-FR" sz="2600" dirty="0" err="1">
                <a:solidFill>
                  <a:schemeClr val="tx1"/>
                </a:solidFill>
                <a:effectLst/>
                <a:latin typeface="Times New Roman" panose="02020603050405020304" pitchFamily="18" charset="0"/>
                <a:ea typeface="Calibri" panose="020F0502020204030204" pitchFamily="34" charset="0"/>
                <a:cs typeface="Arial" panose="020B0604020202020204" pitchFamily="34" charset="0"/>
              </a:rPr>
              <a:t>visio</a:t>
            </a:r>
            <a:r>
              <a:rPr lang="fr-FR" sz="2600"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 spatiale) peut être très déficitaire</a:t>
            </a:r>
            <a:r>
              <a:rPr lang="fr-FR" sz="2600" b="1"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 (Mazet et al., 2020).</a:t>
            </a:r>
            <a:endParaRPr lang="fr-FR" sz="26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35578266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26BBC2E7-3474-441D-BCE6-375259BD0B0A}"/>
              </a:ext>
            </a:extLst>
          </p:cNvPr>
          <p:cNvSpPr>
            <a:spLocks noGrp="1"/>
          </p:cNvSpPr>
          <p:nvPr>
            <p:ph type="title"/>
          </p:nvPr>
        </p:nvSpPr>
        <p:spPr>
          <a:xfrm>
            <a:off x="2592925" y="624110"/>
            <a:ext cx="8911687" cy="599779"/>
          </a:xfrm>
        </p:spPr>
        <p:txBody>
          <a:bodyPr>
            <a:normAutofit fontScale="90000"/>
          </a:bodyPr>
          <a:lstStyle/>
          <a:p>
            <a:r>
              <a:rPr lang="fr-FR" sz="22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Résume de cours </a:t>
            </a:r>
            <a:r>
              <a:rPr lang="fr-FR" sz="1800" b="1" dirty="0">
                <a:effectLst/>
                <a:latin typeface="Times New Roman" panose="02020603050405020304" pitchFamily="18" charset="0"/>
                <a:ea typeface="Times New Roman" panose="02020603050405020304" pitchFamily="18" charset="0"/>
                <a:cs typeface="Times New Roman" panose="02020603050405020304" pitchFamily="18" charset="0"/>
              </a:rPr>
              <a:t/>
            </a:r>
            <a:br>
              <a:rPr lang="fr-FR" sz="1800" b="1"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fr-FR" dirty="0"/>
          </a:p>
        </p:txBody>
      </p:sp>
      <p:sp>
        <p:nvSpPr>
          <p:cNvPr id="3" name="Espace réservé du contenu 2">
            <a:extLst>
              <a:ext uri="{FF2B5EF4-FFF2-40B4-BE49-F238E27FC236}">
                <a16:creationId xmlns:a16="http://schemas.microsoft.com/office/drawing/2014/main" xmlns="" id="{BE33C759-66B4-4FC9-A6B7-0737AFD72D0A}"/>
              </a:ext>
            </a:extLst>
          </p:cNvPr>
          <p:cNvSpPr>
            <a:spLocks noGrp="1"/>
          </p:cNvSpPr>
          <p:nvPr>
            <p:ph idx="1"/>
          </p:nvPr>
        </p:nvSpPr>
        <p:spPr>
          <a:xfrm>
            <a:off x="1097281" y="1575583"/>
            <a:ext cx="10407332" cy="4797082"/>
          </a:xfrm>
        </p:spPr>
        <p:txBody>
          <a:bodyPr>
            <a:normAutofit fontScale="77500" lnSpcReduction="20000"/>
          </a:bodyPr>
          <a:lstStyle/>
          <a:p>
            <a:pPr indent="449580" algn="just">
              <a:lnSpc>
                <a:spcPct val="170000"/>
              </a:lnSpc>
              <a:spcAft>
                <a:spcPts val="1000"/>
              </a:spcAft>
            </a:pPr>
            <a:r>
              <a:rPr lang="fr-FR" sz="2900"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Quelle que soit, l’instabilité psychomotrice et le TDAH, qui en est l’une de ses expressions cliniques, se manifestent dans un registre relationnel. Le tableau clinique associe l’inattention, l’impulsivité et, à un degré variable. Il importe de bien explorer les conduites et symptômes associés au tableau initial d’instabilité et d’explorer l’attention à l’aide d’un bilan psychologique. Le TDAH au sein de laquelle on retrouve une altération précoce du développement des fonctions attentionnelles. Une telle démarche diagnostique permet de mieux déterminer les traitements spécifiques.</a:t>
            </a:r>
            <a:endParaRPr lang="fr-FR" sz="29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indent="0">
              <a:lnSpc>
                <a:spcPct val="115000"/>
              </a:lnSpc>
              <a:spcAft>
                <a:spcPts val="1000"/>
              </a:spcAft>
              <a:buNone/>
            </a:pPr>
            <a:r>
              <a:rPr lang="fr-FR" sz="1800" dirty="0">
                <a:effectLst/>
                <a:latin typeface="Times New Roman" panose="02020603050405020304" pitchFamily="18" charset="0"/>
                <a:ea typeface="Calibri" panose="020F0502020204030204" pitchFamily="34" charset="0"/>
              </a:rPr>
              <a:t/>
            </a:r>
            <a:br>
              <a:rPr lang="fr-FR" sz="1800" dirty="0">
                <a:effectLst/>
                <a:latin typeface="Times New Roman" panose="02020603050405020304" pitchFamily="18" charset="0"/>
                <a:ea typeface="Calibri" panose="020F0502020204030204" pitchFamily="34" charset="0"/>
              </a:rPr>
            </a:br>
            <a:r>
              <a:rPr lang="fr-FR" sz="1800" dirty="0">
                <a:effectLst/>
                <a:latin typeface="Times New Roman" panose="02020603050405020304" pitchFamily="18" charset="0"/>
                <a:ea typeface="Calibri" panose="020F0502020204030204" pitchFamily="34" charset="0"/>
                <a:cs typeface="Arial" panose="020B0604020202020204" pitchFamily="34" charset="0"/>
              </a:rPr>
              <a:t> </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5142725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68191EC5-569D-404B-B4B7-F7F7A1306AF5}"/>
              </a:ext>
            </a:extLst>
          </p:cNvPr>
          <p:cNvSpPr>
            <a:spLocks noGrp="1"/>
          </p:cNvSpPr>
          <p:nvPr>
            <p:ph type="title"/>
          </p:nvPr>
        </p:nvSpPr>
        <p:spPr>
          <a:xfrm>
            <a:off x="2592925" y="624110"/>
            <a:ext cx="8911687" cy="754524"/>
          </a:xfrm>
        </p:spPr>
        <p:txBody>
          <a:bodyPr>
            <a:normAutofit fontScale="90000"/>
          </a:bodyPr>
          <a:lstStyle/>
          <a:p>
            <a:r>
              <a:rPr lang="fr-FR" sz="27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Définition des fonctions cognitives</a:t>
            </a:r>
            <a:r>
              <a:rPr lang="fr-FR" sz="1800" b="1" dirty="0">
                <a:effectLst/>
                <a:latin typeface="Times New Roman" panose="02020603050405020304" pitchFamily="18" charset="0"/>
                <a:ea typeface="Times New Roman" panose="02020603050405020304" pitchFamily="18" charset="0"/>
                <a:cs typeface="Times New Roman" panose="02020603050405020304" pitchFamily="18" charset="0"/>
              </a:rPr>
              <a:t/>
            </a:r>
            <a:br>
              <a:rPr lang="fr-FR" sz="1800" b="1"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fr-FR" dirty="0"/>
          </a:p>
        </p:txBody>
      </p:sp>
      <p:sp>
        <p:nvSpPr>
          <p:cNvPr id="3" name="Espace réservé du contenu 2">
            <a:extLst>
              <a:ext uri="{FF2B5EF4-FFF2-40B4-BE49-F238E27FC236}">
                <a16:creationId xmlns:a16="http://schemas.microsoft.com/office/drawing/2014/main" xmlns="" id="{AE797DC8-527E-40AF-AF91-16C72C31ABD8}"/>
              </a:ext>
            </a:extLst>
          </p:cNvPr>
          <p:cNvSpPr>
            <a:spLocks noGrp="1"/>
          </p:cNvSpPr>
          <p:nvPr>
            <p:ph idx="1"/>
          </p:nvPr>
        </p:nvSpPr>
        <p:spPr>
          <a:xfrm>
            <a:off x="1308295" y="1378634"/>
            <a:ext cx="10196317" cy="4855256"/>
          </a:xfrm>
        </p:spPr>
        <p:txBody>
          <a:bodyPr>
            <a:normAutofit/>
          </a:bodyPr>
          <a:lstStyle/>
          <a:p>
            <a:pPr indent="449580" algn="just">
              <a:lnSpc>
                <a:spcPct val="150000"/>
              </a:lnSpc>
              <a:spcAft>
                <a:spcPts val="1000"/>
              </a:spcAft>
            </a:pPr>
            <a:r>
              <a:rPr lang="fr-FR"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Les fonctions cognitives sont les capacités de notre cerveau qui nous permettent de communiquer avec les autres, de percevoir notre environnement, de nous concentrer, de nous souvenir d’un événement ou d’accumuler des connaissances.</a:t>
            </a:r>
          </a:p>
          <a:p>
            <a:endParaRPr lang="fr-FR" dirty="0"/>
          </a:p>
        </p:txBody>
      </p:sp>
    </p:spTree>
    <p:extLst>
      <p:ext uri="{BB962C8B-B14F-4D97-AF65-F5344CB8AC3E}">
        <p14:creationId xmlns:p14="http://schemas.microsoft.com/office/powerpoint/2010/main" val="3501182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0100D276-5FF3-4BEE-A981-46618B2D0877}"/>
              </a:ext>
            </a:extLst>
          </p:cNvPr>
          <p:cNvSpPr>
            <a:spLocks noGrp="1"/>
          </p:cNvSpPr>
          <p:nvPr>
            <p:ph idx="1"/>
          </p:nvPr>
        </p:nvSpPr>
        <p:spPr>
          <a:xfrm>
            <a:off x="1266092" y="1448972"/>
            <a:ext cx="10238520" cy="4462250"/>
          </a:xfrm>
        </p:spPr>
        <p:txBody>
          <a:bodyPr>
            <a:normAutofit/>
          </a:bodyPr>
          <a:lstStyle/>
          <a:p>
            <a:pPr algn="just">
              <a:lnSpc>
                <a:spcPct val="150000"/>
              </a:lnSpc>
            </a:pPr>
            <a:r>
              <a:rPr lang="fr-FR"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Les fonctions cognitives représentent tous les processus cérébraux par lesquels l’être humain acquiert l’information, la traite, la manipule, la communique, et s’en sert pour agir. </a:t>
            </a:r>
          </a:p>
          <a:p>
            <a:pPr algn="just">
              <a:lnSpc>
                <a:spcPct val="150000"/>
              </a:lnSpc>
            </a:pPr>
            <a:r>
              <a:rPr lang="fr-FR"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Elles incluent la perception, l’attention, la mémoire, le langage oral, le langage écrit, le calcul, la représentation dans l’espace et le temps, le geste, le raisonnement, les émotions, la capacité à se connaître, à interagir avec autrui </a:t>
            </a:r>
            <a:r>
              <a:rPr lang="fr-FR" sz="24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(Amiel-Tison, 2011).</a:t>
            </a:r>
            <a:endParaRPr lang="fr-FR"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lang="fr-FR" dirty="0"/>
          </a:p>
        </p:txBody>
      </p:sp>
    </p:spTree>
    <p:extLst>
      <p:ext uri="{BB962C8B-B14F-4D97-AF65-F5344CB8AC3E}">
        <p14:creationId xmlns:p14="http://schemas.microsoft.com/office/powerpoint/2010/main" val="27280985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C9E32E04-36D8-4106-AC7C-54F693AA5144}"/>
              </a:ext>
            </a:extLst>
          </p:cNvPr>
          <p:cNvSpPr>
            <a:spLocks noGrp="1"/>
          </p:cNvSpPr>
          <p:nvPr>
            <p:ph idx="1"/>
          </p:nvPr>
        </p:nvSpPr>
        <p:spPr>
          <a:xfrm>
            <a:off x="1026942" y="1434905"/>
            <a:ext cx="10477670" cy="4476317"/>
          </a:xfrm>
        </p:spPr>
        <p:txBody>
          <a:bodyPr>
            <a:normAutofit fontScale="92500"/>
          </a:bodyPr>
          <a:lstStyle/>
          <a:p>
            <a:pPr algn="just">
              <a:lnSpc>
                <a:spcPct val="150000"/>
              </a:lnSpc>
            </a:pPr>
            <a:r>
              <a:rPr lang="fr-FR" sz="2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Définition des troubles cognitifs </a:t>
            </a:r>
          </a:p>
          <a:p>
            <a:pPr marL="0" indent="0" algn="just">
              <a:lnSpc>
                <a:spcPct val="150000"/>
              </a:lnSpc>
              <a:buNone/>
            </a:pPr>
            <a:r>
              <a:rPr lang="fr-FR"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Un</a:t>
            </a:r>
            <a:r>
              <a:rPr lang="fr-FR"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trouble cognitif</a:t>
            </a:r>
            <a:r>
              <a:rPr lang="fr-FR"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est un ensemble de symptômes incluant des troubles de la mémoire, de la perception, un ralentissement de la pensée et des difficultés à résoudre des problèmes. Ils peuvent exister comme symptômes dans certains troubles psychiatriques (psychoses, troubles de l'humeur, troubles anxieux), liés à la prise de certains médicaments, mais ils sont avant tout synonymes de </a:t>
            </a:r>
            <a:r>
              <a:rPr lang="fr-FR"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lésions cérébrales</a:t>
            </a:r>
            <a:r>
              <a:rPr lang="fr-FR"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2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(Tiberghien, 2007)</a:t>
            </a:r>
            <a:r>
              <a:rPr lang="fr-FR"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fr-FR" sz="28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fr-FR" dirty="0"/>
          </a:p>
        </p:txBody>
      </p:sp>
    </p:spTree>
    <p:extLst>
      <p:ext uri="{BB962C8B-B14F-4D97-AF65-F5344CB8AC3E}">
        <p14:creationId xmlns:p14="http://schemas.microsoft.com/office/powerpoint/2010/main" val="2018981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78BEF782-5221-4C16-A89D-4173895F55F3}"/>
              </a:ext>
            </a:extLst>
          </p:cNvPr>
          <p:cNvSpPr>
            <a:spLocks noGrp="1"/>
          </p:cNvSpPr>
          <p:nvPr>
            <p:ph idx="1"/>
          </p:nvPr>
        </p:nvSpPr>
        <p:spPr>
          <a:xfrm>
            <a:off x="829994" y="1561514"/>
            <a:ext cx="10674618" cy="4349708"/>
          </a:xfrm>
        </p:spPr>
        <p:txBody>
          <a:bodyPr/>
          <a:lstStyle/>
          <a:p>
            <a:pPr algn="just">
              <a:lnSpc>
                <a:spcPct val="150000"/>
              </a:lnSpc>
            </a:pPr>
            <a:r>
              <a:rPr lang="fr-FR"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On appelle trouble cognitif, toute altération (quelque chose touché) durable ou définitive d'une ou plusieurs fonctions cognitives résultant d’un dysfonctionnement cérébral. On peut les représenter sur deux dimensions: en fonction de l’étendue de l’altération et de l’âge d’apparition </a:t>
            </a:r>
            <a:r>
              <a:rPr lang="fr-FR" sz="2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(Maurice, 2013).</a:t>
            </a:r>
            <a:endParaRPr lang="fr-FR"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lang="fr-FR" dirty="0"/>
          </a:p>
        </p:txBody>
      </p:sp>
    </p:spTree>
    <p:extLst>
      <p:ext uri="{BB962C8B-B14F-4D97-AF65-F5344CB8AC3E}">
        <p14:creationId xmlns:p14="http://schemas.microsoft.com/office/powerpoint/2010/main" val="15091183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2E6A7B0C-3FD2-46D0-B154-730689175663}"/>
              </a:ext>
            </a:extLst>
          </p:cNvPr>
          <p:cNvSpPr>
            <a:spLocks noGrp="1"/>
          </p:cNvSpPr>
          <p:nvPr>
            <p:ph type="title"/>
          </p:nvPr>
        </p:nvSpPr>
        <p:spPr>
          <a:xfrm>
            <a:off x="2592925" y="624110"/>
            <a:ext cx="8911687" cy="881133"/>
          </a:xfrm>
        </p:spPr>
        <p:txBody>
          <a:bodyPr>
            <a:normAutofit/>
          </a:bodyPr>
          <a:lstStyle/>
          <a:p>
            <a:r>
              <a:rPr lang="fr-FR" sz="24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Types des troubles cognitif (léger ou sévère)</a:t>
            </a:r>
            <a:endParaRPr lang="fr-FR" sz="4400" b="1" dirty="0">
              <a:solidFill>
                <a:schemeClr val="tx1"/>
              </a:solidFill>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xmlns="" id="{EDE193CF-1CC4-4D86-BD62-47A3B59B560F}"/>
              </a:ext>
            </a:extLst>
          </p:cNvPr>
          <p:cNvSpPr>
            <a:spLocks noGrp="1"/>
          </p:cNvSpPr>
          <p:nvPr>
            <p:ph idx="1"/>
          </p:nvPr>
        </p:nvSpPr>
        <p:spPr>
          <a:xfrm>
            <a:off x="1448972" y="1617785"/>
            <a:ext cx="10055640" cy="5050301"/>
          </a:xfrm>
        </p:spPr>
        <p:txBody>
          <a:bodyPr>
            <a:normAutofit fontScale="85000" lnSpcReduction="10000"/>
          </a:bodyPr>
          <a:lstStyle/>
          <a:p>
            <a:pPr indent="449580" algn="just">
              <a:lnSpc>
                <a:spcPct val="150000"/>
              </a:lnSpc>
              <a:spcAft>
                <a:spcPts val="1000"/>
              </a:spcAft>
            </a:pPr>
            <a:r>
              <a:rPr lang="fr-FR" sz="31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On retrouve des degrés divers dans les maladies neurodégénératives (maladie </a:t>
            </a:r>
            <a:r>
              <a:rPr lang="fr-FR" sz="310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d'</a:t>
            </a:r>
            <a:r>
              <a:rPr lang="fr-FR" sz="3100" u="none" strike="noStrike"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hlinkClick r:id="rId2" tooltip="Alzheimer">
                  <a:extLst>
                    <a:ext uri="{A12FA001-AC4F-418D-AE19-62706E023703}">
                      <ahyp:hlinkClr xmlns:ahyp="http://schemas.microsoft.com/office/drawing/2018/hyperlinkcolor" xmlns="" val="tx"/>
                    </a:ext>
                  </a:extLst>
                </a:hlinkClick>
              </a:rPr>
              <a:t>Alzheimer</a:t>
            </a:r>
            <a:r>
              <a:rPr lang="fr-FR" sz="31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ou maladie de Parkinson, ...), ainsi qu'en cas de traumatisme crânien avec atteinte cérébrale. </a:t>
            </a:r>
            <a:endParaRPr lang="fr-FR" sz="3100" dirty="0">
              <a:effectLst/>
              <a:latin typeface="Calibri" panose="020F0502020204030204" pitchFamily="34" charset="0"/>
              <a:ea typeface="Calibri" panose="020F0502020204030204" pitchFamily="34" charset="0"/>
              <a:cs typeface="Arial" panose="020B0604020202020204" pitchFamily="34" charset="0"/>
            </a:endParaRPr>
          </a:p>
          <a:p>
            <a:pPr indent="449580" algn="just">
              <a:lnSpc>
                <a:spcPct val="150000"/>
              </a:lnSpc>
              <a:spcAft>
                <a:spcPts val="1000"/>
              </a:spcAft>
            </a:pPr>
            <a:r>
              <a:rPr lang="fr-FR" sz="31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Dans le cas d'un trouble sévère, la réduction des capacités entraîne des difficultés à réaliser seul certaines activités de la vie courante (course, sortie, téléphone, etc.). Au contraire, les personnes souffrant d'un trouble léger peuvent toujours effectuer seul ces activités de la vie quotidienne </a:t>
            </a:r>
            <a:r>
              <a:rPr lang="fr-FR" sz="3100" b="1"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(Berthier &amp; </a:t>
            </a:r>
            <a:r>
              <a:rPr lang="fr-FR" sz="3100" b="1" dirty="0" err="1">
                <a:solidFill>
                  <a:srgbClr val="000000"/>
                </a:solidFill>
                <a:effectLst/>
                <a:latin typeface="Times New Roman" panose="02020603050405020304" pitchFamily="18" charset="0"/>
                <a:ea typeface="Calibri" panose="020F0502020204030204" pitchFamily="34" charset="0"/>
                <a:cs typeface="Arial" panose="020B0604020202020204" pitchFamily="34" charset="0"/>
              </a:rPr>
              <a:t>Borst</a:t>
            </a:r>
            <a:r>
              <a:rPr lang="fr-FR" sz="3100" b="1"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2018)</a:t>
            </a:r>
            <a:r>
              <a:rPr lang="fr-FR" sz="3100" b="1"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t>
            </a:r>
            <a:endParaRPr lang="fr-FR" sz="31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28914984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5E3D8B36-21B0-45F1-B01C-E1DA2203C93E}"/>
              </a:ext>
            </a:extLst>
          </p:cNvPr>
          <p:cNvSpPr>
            <a:spLocks noGrp="1"/>
          </p:cNvSpPr>
          <p:nvPr>
            <p:ph type="title"/>
          </p:nvPr>
        </p:nvSpPr>
        <p:spPr>
          <a:xfrm>
            <a:off x="2592925" y="821058"/>
            <a:ext cx="8911687" cy="796727"/>
          </a:xfrm>
        </p:spPr>
        <p:txBody>
          <a:bodyPr>
            <a:normAutofit fontScale="90000"/>
          </a:bodyPr>
          <a:lstStyle/>
          <a:p>
            <a:r>
              <a:rPr lang="fr-FR" sz="27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Causes et facteurs de risque des troubles cognitifs </a:t>
            </a:r>
            <a:r>
              <a:rPr lang="fr-FR" sz="1800" b="1" dirty="0">
                <a:effectLst/>
                <a:latin typeface="Times New Roman" panose="02020603050405020304" pitchFamily="18" charset="0"/>
                <a:ea typeface="Times New Roman" panose="02020603050405020304" pitchFamily="18" charset="0"/>
                <a:cs typeface="Times New Roman" panose="02020603050405020304" pitchFamily="18" charset="0"/>
              </a:rPr>
              <a:t/>
            </a:r>
            <a:br>
              <a:rPr lang="fr-FR" sz="1800" b="1"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fr-FR" dirty="0"/>
          </a:p>
        </p:txBody>
      </p:sp>
      <p:sp>
        <p:nvSpPr>
          <p:cNvPr id="3" name="Espace réservé du contenu 2">
            <a:extLst>
              <a:ext uri="{FF2B5EF4-FFF2-40B4-BE49-F238E27FC236}">
                <a16:creationId xmlns:a16="http://schemas.microsoft.com/office/drawing/2014/main" xmlns="" id="{FAC27D58-C368-47EE-9321-09D80AA9D9B5}"/>
              </a:ext>
            </a:extLst>
          </p:cNvPr>
          <p:cNvSpPr>
            <a:spLocks noGrp="1"/>
          </p:cNvSpPr>
          <p:nvPr>
            <p:ph idx="1"/>
          </p:nvPr>
        </p:nvSpPr>
        <p:spPr>
          <a:xfrm>
            <a:off x="1266092" y="1617785"/>
            <a:ext cx="10238520" cy="4994029"/>
          </a:xfrm>
        </p:spPr>
        <p:txBody>
          <a:bodyPr/>
          <a:lstStyle/>
          <a:p>
            <a:pPr indent="449580" algn="just">
              <a:lnSpc>
                <a:spcPct val="150000"/>
              </a:lnSpc>
              <a:spcAft>
                <a:spcPts val="1000"/>
              </a:spcAft>
            </a:pPr>
            <a:r>
              <a:rPr lang="fr-FR" sz="24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Le trouble cognitif peut avoir une origine médicamenteuse, psychiatrique, neurologique, etc. En effet, il est causé par le vieillissement, une maladie ou un traumatisme cérébral. </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pPr indent="449580" algn="just">
              <a:lnSpc>
                <a:spcPct val="150000"/>
              </a:lnSpc>
              <a:spcAft>
                <a:spcPts val="1000"/>
              </a:spcAft>
            </a:pPr>
            <a:r>
              <a:rPr lang="fr-FR" sz="24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Les patients peuvent souffrir d’une perte liée à une pathologie </a:t>
            </a:r>
            <a:r>
              <a:rPr lang="fr-FR" sz="240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r>
              <a:rPr lang="fr-FR" sz="2400" u="none" strike="noStrike"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hlinkClick r:id="rId2" tooltip="Parkinson">
                  <a:extLst>
                    <a:ext uri="{A12FA001-AC4F-418D-AE19-62706E023703}">
                      <ahyp:hlinkClr xmlns:ahyp="http://schemas.microsoft.com/office/drawing/2018/hyperlinkcolor" xmlns="" val="tx"/>
                    </a:ext>
                  </a:extLst>
                </a:hlinkClick>
              </a:rPr>
              <a:t>maladie de Parkinson</a:t>
            </a:r>
            <a:r>
              <a:rPr lang="fr-FR" sz="24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maladie d'Alzheimer, …etc.). Une amnésie peut également apparaître causée par un traumatisme cérébral, l'alcool, …etc. </a:t>
            </a:r>
            <a:r>
              <a:rPr lang="fr-FR" sz="2400" b="1"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(Mazet et al., 2020)</a:t>
            </a:r>
            <a:r>
              <a:rPr lang="fr-FR" sz="2400" b="1"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2068239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24235142-2EE1-46F3-9575-B0C5AC9D10B7}"/>
              </a:ext>
            </a:extLst>
          </p:cNvPr>
          <p:cNvSpPr>
            <a:spLocks noGrp="1"/>
          </p:cNvSpPr>
          <p:nvPr>
            <p:ph type="title"/>
          </p:nvPr>
        </p:nvSpPr>
        <p:spPr>
          <a:xfrm>
            <a:off x="2592925" y="624110"/>
            <a:ext cx="8911687" cy="796727"/>
          </a:xfrm>
        </p:spPr>
        <p:txBody>
          <a:bodyPr>
            <a:normAutofit fontScale="90000"/>
          </a:bodyPr>
          <a:lstStyle/>
          <a:p>
            <a:r>
              <a:rPr lang="fr-FR" sz="27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Diagnostic des troubles cognitifs </a:t>
            </a:r>
            <a:r>
              <a:rPr lang="fr-FR" sz="1800" b="1" dirty="0">
                <a:effectLst/>
                <a:latin typeface="Times New Roman" panose="02020603050405020304" pitchFamily="18" charset="0"/>
                <a:ea typeface="Times New Roman" panose="02020603050405020304" pitchFamily="18" charset="0"/>
                <a:cs typeface="Times New Roman" panose="02020603050405020304" pitchFamily="18" charset="0"/>
              </a:rPr>
              <a:t/>
            </a:r>
            <a:br>
              <a:rPr lang="fr-FR" sz="1800" b="1"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fr-FR" dirty="0"/>
          </a:p>
        </p:txBody>
      </p:sp>
      <p:sp>
        <p:nvSpPr>
          <p:cNvPr id="3" name="Espace réservé du contenu 2">
            <a:extLst>
              <a:ext uri="{FF2B5EF4-FFF2-40B4-BE49-F238E27FC236}">
                <a16:creationId xmlns:a16="http://schemas.microsoft.com/office/drawing/2014/main" xmlns="" id="{5C05DED7-3668-47BE-88B7-5CB54AF07E6C}"/>
              </a:ext>
            </a:extLst>
          </p:cNvPr>
          <p:cNvSpPr>
            <a:spLocks noGrp="1"/>
          </p:cNvSpPr>
          <p:nvPr>
            <p:ph idx="1"/>
          </p:nvPr>
        </p:nvSpPr>
        <p:spPr>
          <a:xfrm>
            <a:off x="1336431" y="1575583"/>
            <a:ext cx="10168181" cy="5134706"/>
          </a:xfrm>
        </p:spPr>
        <p:txBody>
          <a:bodyPr>
            <a:normAutofit fontScale="25000" lnSpcReduction="20000"/>
          </a:bodyPr>
          <a:lstStyle/>
          <a:p>
            <a:pPr indent="449580" algn="just">
              <a:lnSpc>
                <a:spcPct val="220000"/>
              </a:lnSpc>
              <a:spcAft>
                <a:spcPts val="1000"/>
              </a:spcAft>
            </a:pPr>
            <a:r>
              <a:rPr lang="fr-FR" sz="800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La question qu’on va poser c’est comment faire un dépistage ? comment savoir ou dire que tel ou tel personne a atteinte d’un trouble cognitif ?</a:t>
            </a:r>
            <a:endParaRPr lang="fr-FR" sz="8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just">
              <a:lnSpc>
                <a:spcPct val="220000"/>
              </a:lnSpc>
              <a:spcAft>
                <a:spcPts val="1000"/>
              </a:spcAft>
            </a:pPr>
            <a:r>
              <a:rPr lang="fr-FR" sz="8000"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	Si l’une ou l’autre de ces difficultés vous stresse ou entrave votre vie professionnelle ou sociale, une évaluation de votre fonction cognitive serait particulièrement indiquée.</a:t>
            </a:r>
            <a:endParaRPr lang="fr-FR" sz="8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indent="449580" algn="just">
              <a:lnSpc>
                <a:spcPct val="220000"/>
              </a:lnSpc>
              <a:spcAft>
                <a:spcPts val="1000"/>
              </a:spcAft>
            </a:pPr>
            <a:r>
              <a:rPr lang="fr-FR" sz="800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Le dépistage se fait généralement grâce à des tests (MMS, 5 mots de Dubois, Horloge, BREF, etc..). Ils sont souvent réalisés par un neurologue, un neuropsychologue ou un gériatre </a:t>
            </a:r>
            <a:r>
              <a:rPr lang="fr-FR" sz="8000" b="1"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a:t>
            </a:r>
            <a:r>
              <a:rPr lang="fr-FR" sz="8000" b="1" dirty="0" err="1">
                <a:solidFill>
                  <a:schemeClr val="tx1"/>
                </a:solidFill>
                <a:effectLst/>
                <a:latin typeface="Times New Roman" panose="02020603050405020304" pitchFamily="18" charset="0"/>
                <a:ea typeface="Calibri" panose="020F0502020204030204" pitchFamily="34" charset="0"/>
                <a:cs typeface="Arial" panose="020B0604020202020204" pitchFamily="34" charset="0"/>
              </a:rPr>
              <a:t>Fagard</a:t>
            </a:r>
            <a:r>
              <a:rPr lang="fr-FR" sz="8000" b="1"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 2016)</a:t>
            </a:r>
            <a:r>
              <a:rPr lang="fr-FR" sz="8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fr-FR" sz="8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2839117312"/>
      </p:ext>
    </p:extLst>
  </p:cSld>
  <p:clrMapOvr>
    <a:masterClrMapping/>
  </p:clrMapOvr>
</p:sld>
</file>

<file path=ppt/theme/theme1.xml><?xml version="1.0" encoding="utf-8"?>
<a:theme xmlns:a="http://schemas.openxmlformats.org/drawingml/2006/main" name="Brin">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125</TotalTime>
  <Words>843</Words>
  <Application>Microsoft Office PowerPoint</Application>
  <PresentationFormat>Grand écran</PresentationFormat>
  <Paragraphs>54</Paragraphs>
  <Slides>21</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21</vt:i4>
      </vt:variant>
    </vt:vector>
  </HeadingPairs>
  <TitlesOfParts>
    <vt:vector size="28" baseType="lpstr">
      <vt:lpstr>Arial</vt:lpstr>
      <vt:lpstr>Calibri</vt:lpstr>
      <vt:lpstr>Century Gothic</vt:lpstr>
      <vt:lpstr>Tahoma</vt:lpstr>
      <vt:lpstr>Times New Roman</vt:lpstr>
      <vt:lpstr>Wingdings 3</vt:lpstr>
      <vt:lpstr>Brin</vt:lpstr>
      <vt:lpstr>Les troubles cognitifs</vt:lpstr>
      <vt:lpstr>Entrée  </vt:lpstr>
      <vt:lpstr>Définition des fonctions cognitives </vt:lpstr>
      <vt:lpstr>Présentation PowerPoint</vt:lpstr>
      <vt:lpstr>Présentation PowerPoint</vt:lpstr>
      <vt:lpstr>Présentation PowerPoint</vt:lpstr>
      <vt:lpstr>Types des troubles cognitif (léger ou sévère)</vt:lpstr>
      <vt:lpstr>Causes et facteurs de risque des troubles cognitifs  </vt:lpstr>
      <vt:lpstr>Diagnostic des troubles cognitifs  </vt:lpstr>
      <vt:lpstr>Quand et qui consulter ? </vt:lpstr>
      <vt:lpstr>Traitements des troubles cognitifs </vt:lpstr>
      <vt:lpstr>Présentation PowerPoint</vt:lpstr>
      <vt:lpstr>Présentation PowerPoint</vt:lpstr>
      <vt:lpstr>Présentation PowerPoint</vt:lpstr>
      <vt:lpstr>Le TDA/ H (Trouble de Déficit d’Attention avec/ ou sans hyperactivité)  </vt:lpstr>
      <vt:lpstr>Symptômes du TDA/H  </vt:lpstr>
      <vt:lpstr>Présentation PowerPoint</vt:lpstr>
      <vt:lpstr>Présentation PowerPoint</vt:lpstr>
      <vt:lpstr>Troubles spécifiques du développement des processus mnésiques (trouble de la mémoire) </vt:lpstr>
      <vt:lpstr>Présentation PowerPoint</vt:lpstr>
      <vt:lpstr>Résume de cours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troubles cognitifs</dc:title>
  <dc:creator>SELLAMI</dc:creator>
  <cp:lastModifiedBy>pc</cp:lastModifiedBy>
  <cp:revision>5</cp:revision>
  <dcterms:created xsi:type="dcterms:W3CDTF">2021-12-03T11:28:44Z</dcterms:created>
  <dcterms:modified xsi:type="dcterms:W3CDTF">2025-04-29T21:51:35Z</dcterms:modified>
</cp:coreProperties>
</file>