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64" r:id="rId6"/>
    <p:sldId id="269" r:id="rId7"/>
    <p:sldId id="272" r:id="rId8"/>
    <p:sldId id="273" r:id="rId9"/>
    <p:sldId id="274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87" r:id="rId19"/>
    <p:sldId id="288" r:id="rId20"/>
    <p:sldId id="289" r:id="rId21"/>
    <p:sldId id="290" r:id="rId22"/>
    <p:sldId id="267" r:id="rId23"/>
    <p:sldId id="279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3DD"/>
    <a:srgbClr val="573E28"/>
    <a:srgbClr val="856141"/>
    <a:srgbClr val="D6B163"/>
    <a:srgbClr val="F0F0F0"/>
    <a:srgbClr val="6D3914"/>
    <a:srgbClr val="6E4E41"/>
    <a:srgbClr val="FBB54B"/>
    <a:srgbClr val="46AFE2"/>
    <a:srgbClr val="E55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82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B9A7-D678-00FE-90D9-EB89B07F4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C0234-1083-06E7-AE08-3EB61B481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FDD9F-EA99-8F4E-827A-060BD0FCA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415F-6C01-442D-BED9-5FE2101DAB25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9B997-A352-F635-01B8-F8F5204E0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8EF2-BBC1-8CBC-C764-6E121C5E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7C05-DC07-405D-8699-5BA6CC62B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5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18DE-A340-F4D0-F342-DAEE0502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43AF5-C6C6-0179-DDD6-2B96733DE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B469A-4C60-6D29-17CA-46D2E783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415F-6C01-442D-BED9-5FE2101DAB25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B7F37-86C7-503E-15B8-DA640A0A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31BB6-3B2E-0D28-B8BF-9256AAAD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7C05-DC07-405D-8699-5BA6CC62B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2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BD8394-F9FA-AF45-88F1-9E5837F0B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BB448-688C-F846-9319-EA1420F17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11393-3692-711B-8ECE-640AE39D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415F-6C01-442D-BED9-5FE2101DAB25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9B62C-14F2-18C0-3C7E-EFB522AF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DE461-674A-0C8C-8BD3-F1CB2571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7C05-DC07-405D-8699-5BA6CC62B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44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A2F4-F6FA-A3EE-326B-667A1BA1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38FA6-CC6F-C4B6-52BD-83867B4FD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C92D2-C6AE-9DA3-B610-71FB939D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415F-6C01-442D-BED9-5FE2101DAB25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402C4-84EA-FFBB-71D1-96089E81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C61B6-3634-E6DE-4CBA-72C9B623E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7C05-DC07-405D-8699-5BA6CC62B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05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F7F6-1BFF-2168-9F7F-226E7FE5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47510-36C4-91FA-A307-78E17536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5D3-CBA3-5E32-9A7D-2F927187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415F-6C01-442D-BED9-5FE2101DAB25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5CB52-928A-9AC0-EF7C-EB6C13CF9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62C2B-5912-19FE-2780-A6E337C9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7C05-DC07-405D-8699-5BA6CC62B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57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A1BAE-A6F9-815F-C58B-5A37BD39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57DFE-5330-AB13-CBFC-D6CB5B219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353CF-41C8-AC5C-935B-6320CF037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603F4-F069-02E2-6119-D09C7B76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415F-6C01-442D-BED9-5FE2101DAB25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561E9-973A-3BB1-E470-982BA206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2B586-7996-E8B3-FBAB-3B368A1E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7C05-DC07-405D-8699-5BA6CC62B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81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DB4E-D9BA-5AB7-A308-9AC61202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C38DF-4868-9D2B-9846-87C1BC116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8CA03-A585-1D60-3350-088C5AE2C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4AC8F-4F9D-BD8A-A4DF-19E86DE50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0D297-009C-68A1-3B29-2535B3F5C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7A390-A880-6060-EF81-F80F49D0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415F-6C01-442D-BED9-5FE2101DAB25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31E91-0B27-6F79-66D7-0E7F3AA1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4360A-BF55-EDD5-1D96-61F495BB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7C05-DC07-405D-8699-5BA6CC62B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62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A4118-FB21-8B78-604F-647714D49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B35D54-7ABF-6876-5CB8-0750FEBB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415F-6C01-442D-BED9-5FE2101DAB25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3282C-9218-23FD-ADD2-43276F12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031F3-3CCC-7A39-E3B0-86B8D5DB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7C05-DC07-405D-8699-5BA6CC62B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2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337A2-7803-7C8E-286D-B1F8964E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415F-6C01-442D-BED9-5FE2101DAB25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E1E40E-347E-30E3-1803-2ECB6399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F3F9A-FB5B-B385-DC03-71CF3071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7C05-DC07-405D-8699-5BA6CC62B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7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621A-A787-9990-182F-C3EADE7E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7A14C-A8AC-7681-9A1D-7FD4E8880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ABFA7-EED8-222B-E34C-089C8E18E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33F0-80D2-FA73-B77D-92804DBA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415F-6C01-442D-BED9-5FE2101DAB25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3FFD7-1F08-8D51-6BD2-7CB81730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069D7-024F-EBA3-19AA-FC37C8E1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7C05-DC07-405D-8699-5BA6CC62B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3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FC0D-BD46-F7A7-1796-4D0463DA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334BF-E649-3B5A-0949-D0B6A8976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01180-5E56-EC1B-542B-A26DD39A4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1842E-0EEB-86D1-1A95-071A5621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415F-6C01-442D-BED9-5FE2101DAB25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B24E5-453A-9800-94F3-9547E566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DFF3F-AB80-8824-F5A3-D3EBDE83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7C05-DC07-405D-8699-5BA6CC62B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4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8C6CB-9165-10DF-9B67-12060C3C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52B89-3C1C-CDCC-8B01-5C9DF6055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7BF82-A05B-57E0-DF54-C72EEA2DC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5415F-6C01-442D-BED9-5FE2101DAB25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95966-6164-BF4E-900D-1346E112E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CCF23-89EE-E60D-41A2-C2A1CA4E0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77C05-DC07-405D-8699-5BA6CC62B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95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F3158E-731E-0106-F2F6-561276F5480D}"/>
              </a:ext>
            </a:extLst>
          </p:cNvPr>
          <p:cNvSpPr/>
          <p:nvPr/>
        </p:nvSpPr>
        <p:spPr>
          <a:xfrm>
            <a:off x="0" y="0"/>
            <a:ext cx="12192000" cy="3420000"/>
          </a:xfrm>
          <a:prstGeom prst="rect">
            <a:avLst/>
          </a:prstGeom>
          <a:solidFill>
            <a:srgbClr val="F9F3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285D1E-CC4A-6C7A-2E4C-F748664C7513}"/>
              </a:ext>
            </a:extLst>
          </p:cNvPr>
          <p:cNvSpPr/>
          <p:nvPr/>
        </p:nvSpPr>
        <p:spPr>
          <a:xfrm>
            <a:off x="0" y="3282777"/>
            <a:ext cx="12192000" cy="3652300"/>
          </a:xfrm>
          <a:prstGeom prst="rect">
            <a:avLst/>
          </a:prstGeom>
          <a:solidFill>
            <a:srgbClr val="B48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5434AD-F201-9984-99AA-E7A7847F717F}"/>
              </a:ext>
            </a:extLst>
          </p:cNvPr>
          <p:cNvGrpSpPr/>
          <p:nvPr/>
        </p:nvGrpSpPr>
        <p:grpSpPr>
          <a:xfrm>
            <a:off x="268705" y="406734"/>
            <a:ext cx="11654589" cy="2374232"/>
            <a:chOff x="0" y="0"/>
            <a:chExt cx="11117179" cy="197074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22944D7-263B-25C6-2D52-5AD840B3E2D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0" cy="1877833"/>
            </a:xfrm>
            <a:prstGeom prst="line">
              <a:avLst/>
            </a:prstGeom>
            <a:ln w="57150">
              <a:solidFill>
                <a:srgbClr val="573E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14752D-22E1-44FB-72D2-485F378B6A20}"/>
                </a:ext>
              </a:extLst>
            </p:cNvPr>
            <p:cNvGrpSpPr/>
            <p:nvPr/>
          </p:nvGrpSpPr>
          <p:grpSpPr>
            <a:xfrm>
              <a:off x="0" y="0"/>
              <a:ext cx="11117179" cy="1970743"/>
              <a:chOff x="0" y="-2005"/>
              <a:chExt cx="11117179" cy="197074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48C866C-AFBF-79D4-1E3A-F06758F501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-2005"/>
                <a:ext cx="11117179" cy="2005"/>
              </a:xfrm>
              <a:prstGeom prst="line">
                <a:avLst/>
              </a:prstGeom>
              <a:ln w="57150">
                <a:solidFill>
                  <a:srgbClr val="573E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DB5C5F5-C19E-C4DA-D67F-B6E7EC5265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17179" y="0"/>
                <a:ext cx="0" cy="1968738"/>
              </a:xfrm>
              <a:prstGeom prst="line">
                <a:avLst/>
              </a:prstGeom>
              <a:ln w="57150">
                <a:solidFill>
                  <a:srgbClr val="573E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FED524-ED0B-5775-655E-9BABD27D9818}"/>
              </a:ext>
            </a:extLst>
          </p:cNvPr>
          <p:cNvGrpSpPr/>
          <p:nvPr/>
        </p:nvGrpSpPr>
        <p:grpSpPr>
          <a:xfrm rot="10800000">
            <a:off x="268705" y="4077034"/>
            <a:ext cx="11654589" cy="2374232"/>
            <a:chOff x="0" y="0"/>
            <a:chExt cx="11117179" cy="197074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ADFEBB-655E-71F9-57B2-10D0488DE45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0" cy="1877833"/>
            </a:xfrm>
            <a:prstGeom prst="line">
              <a:avLst/>
            </a:prstGeom>
            <a:ln w="57150">
              <a:solidFill>
                <a:srgbClr val="573E2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A22D43-90B6-EEB4-607F-89649A253170}"/>
                </a:ext>
              </a:extLst>
            </p:cNvPr>
            <p:cNvGrpSpPr/>
            <p:nvPr/>
          </p:nvGrpSpPr>
          <p:grpSpPr>
            <a:xfrm>
              <a:off x="0" y="0"/>
              <a:ext cx="11117179" cy="1970743"/>
              <a:chOff x="0" y="-2005"/>
              <a:chExt cx="11117179" cy="1970743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66EEB9-AB6E-A51B-B529-C72AA4367F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0" y="-2005"/>
                <a:ext cx="11117179" cy="2005"/>
              </a:xfrm>
              <a:prstGeom prst="line">
                <a:avLst/>
              </a:prstGeom>
              <a:ln w="57150">
                <a:solidFill>
                  <a:srgbClr val="573E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3540DC6-6D0E-5C41-8826-7B81018A3C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17179" y="0"/>
                <a:ext cx="0" cy="1968738"/>
              </a:xfrm>
              <a:prstGeom prst="line">
                <a:avLst/>
              </a:prstGeom>
              <a:ln w="57150">
                <a:solidFill>
                  <a:srgbClr val="573E2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B2423FDC-B5EF-49D4-9AEA-60FAD3D8242D}"/>
              </a:ext>
            </a:extLst>
          </p:cNvPr>
          <p:cNvSpPr/>
          <p:nvPr/>
        </p:nvSpPr>
        <p:spPr>
          <a:xfrm>
            <a:off x="4580026" y="1227176"/>
            <a:ext cx="3609444" cy="3339538"/>
          </a:xfrm>
          <a:prstGeom prst="ellipse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F9D098-4A7D-1413-9F6A-72F3A091ECA3}"/>
              </a:ext>
            </a:extLst>
          </p:cNvPr>
          <p:cNvSpPr/>
          <p:nvPr/>
        </p:nvSpPr>
        <p:spPr>
          <a:xfrm>
            <a:off x="4002530" y="1537884"/>
            <a:ext cx="3609452" cy="333711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Star: 4 Points 16">
            <a:extLst>
              <a:ext uri="{FF2B5EF4-FFF2-40B4-BE49-F238E27FC236}">
                <a16:creationId xmlns:a16="http://schemas.microsoft.com/office/drawing/2014/main" id="{A0D07CB0-6332-EA4B-F44D-17F1EACCAB40}"/>
              </a:ext>
            </a:extLst>
          </p:cNvPr>
          <p:cNvSpPr/>
          <p:nvPr/>
        </p:nvSpPr>
        <p:spPr>
          <a:xfrm>
            <a:off x="3160295" y="2919663"/>
            <a:ext cx="609598" cy="1037003"/>
          </a:xfrm>
          <a:prstGeom prst="star4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0A79C0CE-71D8-B6FD-1CCD-9C2EBD07C87C}"/>
              </a:ext>
            </a:extLst>
          </p:cNvPr>
          <p:cNvSpPr/>
          <p:nvPr/>
        </p:nvSpPr>
        <p:spPr>
          <a:xfrm>
            <a:off x="8006994" y="1038755"/>
            <a:ext cx="609598" cy="1037003"/>
          </a:xfrm>
          <a:prstGeom prst="star4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4 Points 21">
            <a:extLst>
              <a:ext uri="{FF2B5EF4-FFF2-40B4-BE49-F238E27FC236}">
                <a16:creationId xmlns:a16="http://schemas.microsoft.com/office/drawing/2014/main" id="{93361982-DB58-9C14-E166-691449197E1F}"/>
              </a:ext>
            </a:extLst>
          </p:cNvPr>
          <p:cNvSpPr/>
          <p:nvPr/>
        </p:nvSpPr>
        <p:spPr>
          <a:xfrm>
            <a:off x="10052363" y="4577939"/>
            <a:ext cx="609598" cy="1037003"/>
          </a:xfrm>
          <a:prstGeom prst="star4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ar: 7 Points 22">
            <a:extLst>
              <a:ext uri="{FF2B5EF4-FFF2-40B4-BE49-F238E27FC236}">
                <a16:creationId xmlns:a16="http://schemas.microsoft.com/office/drawing/2014/main" id="{CA9B0998-FA01-201B-A335-8B426834B911}"/>
              </a:ext>
            </a:extLst>
          </p:cNvPr>
          <p:cNvSpPr/>
          <p:nvPr/>
        </p:nvSpPr>
        <p:spPr>
          <a:xfrm>
            <a:off x="3581413" y="2512930"/>
            <a:ext cx="268688" cy="268036"/>
          </a:xfrm>
          <a:prstGeom prst="star7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ar: 7 Points 23">
            <a:extLst>
              <a:ext uri="{FF2B5EF4-FFF2-40B4-BE49-F238E27FC236}">
                <a16:creationId xmlns:a16="http://schemas.microsoft.com/office/drawing/2014/main" id="{E15BE3B1-90C8-9357-1896-32CCD378A892}"/>
              </a:ext>
            </a:extLst>
          </p:cNvPr>
          <p:cNvSpPr/>
          <p:nvPr/>
        </p:nvSpPr>
        <p:spPr>
          <a:xfrm>
            <a:off x="8482248" y="5749861"/>
            <a:ext cx="268688" cy="268036"/>
          </a:xfrm>
          <a:prstGeom prst="star7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ar: 7 Points 24">
            <a:extLst>
              <a:ext uri="{FF2B5EF4-FFF2-40B4-BE49-F238E27FC236}">
                <a16:creationId xmlns:a16="http://schemas.microsoft.com/office/drawing/2014/main" id="{D110F7A7-BCA9-BF44-1B65-5B90D9A2C182}"/>
              </a:ext>
            </a:extLst>
          </p:cNvPr>
          <p:cNvSpPr/>
          <p:nvPr/>
        </p:nvSpPr>
        <p:spPr>
          <a:xfrm>
            <a:off x="974571" y="5590498"/>
            <a:ext cx="268688" cy="268036"/>
          </a:xfrm>
          <a:prstGeom prst="star7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ar: 7 Points 25">
            <a:extLst>
              <a:ext uri="{FF2B5EF4-FFF2-40B4-BE49-F238E27FC236}">
                <a16:creationId xmlns:a16="http://schemas.microsoft.com/office/drawing/2014/main" id="{C9BB0E34-1751-869B-A7A5-06E3B2C6D70C}"/>
              </a:ext>
            </a:extLst>
          </p:cNvPr>
          <p:cNvSpPr/>
          <p:nvPr/>
        </p:nvSpPr>
        <p:spPr>
          <a:xfrm>
            <a:off x="704875" y="1093158"/>
            <a:ext cx="268688" cy="268036"/>
          </a:xfrm>
          <a:prstGeom prst="star7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tar: 7 Points 26">
            <a:extLst>
              <a:ext uri="{FF2B5EF4-FFF2-40B4-BE49-F238E27FC236}">
                <a16:creationId xmlns:a16="http://schemas.microsoft.com/office/drawing/2014/main" id="{E43C640B-1421-AB04-77C4-112AACC52993}"/>
              </a:ext>
            </a:extLst>
          </p:cNvPr>
          <p:cNvSpPr/>
          <p:nvPr/>
        </p:nvSpPr>
        <p:spPr>
          <a:xfrm>
            <a:off x="9332508" y="811798"/>
            <a:ext cx="268688" cy="268036"/>
          </a:xfrm>
          <a:prstGeom prst="star7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7E656D-F951-044E-6686-2DD22B3D9EC0}"/>
              </a:ext>
            </a:extLst>
          </p:cNvPr>
          <p:cNvSpPr txBox="1"/>
          <p:nvPr/>
        </p:nvSpPr>
        <p:spPr>
          <a:xfrm>
            <a:off x="2357442" y="5602335"/>
            <a:ext cx="9407047" cy="707886"/>
          </a:xfrm>
          <a:custGeom>
            <a:avLst/>
            <a:gdLst>
              <a:gd name="connsiteX0" fmla="*/ 0 w 10403306"/>
              <a:gd name="connsiteY0" fmla="*/ 0 h 923330"/>
              <a:gd name="connsiteX1" fmla="*/ 10403306 w 10403306"/>
              <a:gd name="connsiteY1" fmla="*/ 0 h 923330"/>
              <a:gd name="connsiteX2" fmla="*/ 10403306 w 10403306"/>
              <a:gd name="connsiteY2" fmla="*/ 923330 h 923330"/>
              <a:gd name="connsiteX3" fmla="*/ 0 w 10403306"/>
              <a:gd name="connsiteY3" fmla="*/ 923330 h 923330"/>
              <a:gd name="connsiteX4" fmla="*/ 0 w 10403306"/>
              <a:gd name="connsiteY4" fmla="*/ 0 h 923330"/>
              <a:gd name="connsiteX0" fmla="*/ 0 w 10403306"/>
              <a:gd name="connsiteY0" fmla="*/ 93 h 923423"/>
              <a:gd name="connsiteX1" fmla="*/ 6456947 w 10403306"/>
              <a:gd name="connsiteY1" fmla="*/ 489559 h 923423"/>
              <a:gd name="connsiteX2" fmla="*/ 10403306 w 10403306"/>
              <a:gd name="connsiteY2" fmla="*/ 93 h 923423"/>
              <a:gd name="connsiteX3" fmla="*/ 10403306 w 10403306"/>
              <a:gd name="connsiteY3" fmla="*/ 923423 h 923423"/>
              <a:gd name="connsiteX4" fmla="*/ 0 w 10403306"/>
              <a:gd name="connsiteY4" fmla="*/ 923423 h 923423"/>
              <a:gd name="connsiteX5" fmla="*/ 0 w 10403306"/>
              <a:gd name="connsiteY5" fmla="*/ 93 h 92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3306" h="923423">
                <a:moveTo>
                  <a:pt x="0" y="93"/>
                </a:moveTo>
                <a:cubicBezTo>
                  <a:pt x="2163010" y="-7867"/>
                  <a:pt x="4293937" y="497519"/>
                  <a:pt x="6456947" y="489559"/>
                </a:cubicBezTo>
                <a:lnTo>
                  <a:pt x="10403306" y="93"/>
                </a:lnTo>
                <a:lnTo>
                  <a:pt x="10403306" y="923423"/>
                </a:lnTo>
                <a:lnTo>
                  <a:pt x="0" y="923423"/>
                </a:lnTo>
                <a:lnTo>
                  <a:pt x="0" y="93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r>
              <a:rPr lang="fr-FR" sz="4000" i="1" dirty="0">
                <a:ln w="0"/>
                <a:solidFill>
                  <a:srgbClr val="6D39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des emballages alimentaires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9E6644-10EF-0760-8620-C9E34386DC8E}"/>
              </a:ext>
            </a:extLst>
          </p:cNvPr>
          <p:cNvSpPr txBox="1"/>
          <p:nvPr/>
        </p:nvSpPr>
        <p:spPr>
          <a:xfrm>
            <a:off x="609427" y="4507929"/>
            <a:ext cx="9407047" cy="707886"/>
          </a:xfrm>
          <a:custGeom>
            <a:avLst/>
            <a:gdLst>
              <a:gd name="connsiteX0" fmla="*/ 0 w 10403306"/>
              <a:gd name="connsiteY0" fmla="*/ 0 h 923330"/>
              <a:gd name="connsiteX1" fmla="*/ 10403306 w 10403306"/>
              <a:gd name="connsiteY1" fmla="*/ 0 h 923330"/>
              <a:gd name="connsiteX2" fmla="*/ 10403306 w 10403306"/>
              <a:gd name="connsiteY2" fmla="*/ 923330 h 923330"/>
              <a:gd name="connsiteX3" fmla="*/ 0 w 10403306"/>
              <a:gd name="connsiteY3" fmla="*/ 923330 h 923330"/>
              <a:gd name="connsiteX4" fmla="*/ 0 w 10403306"/>
              <a:gd name="connsiteY4" fmla="*/ 0 h 923330"/>
              <a:gd name="connsiteX0" fmla="*/ 0 w 10403306"/>
              <a:gd name="connsiteY0" fmla="*/ 93 h 923423"/>
              <a:gd name="connsiteX1" fmla="*/ 6456947 w 10403306"/>
              <a:gd name="connsiteY1" fmla="*/ 489559 h 923423"/>
              <a:gd name="connsiteX2" fmla="*/ 10403306 w 10403306"/>
              <a:gd name="connsiteY2" fmla="*/ 93 h 923423"/>
              <a:gd name="connsiteX3" fmla="*/ 10403306 w 10403306"/>
              <a:gd name="connsiteY3" fmla="*/ 923423 h 923423"/>
              <a:gd name="connsiteX4" fmla="*/ 0 w 10403306"/>
              <a:gd name="connsiteY4" fmla="*/ 923423 h 923423"/>
              <a:gd name="connsiteX5" fmla="*/ 0 w 10403306"/>
              <a:gd name="connsiteY5" fmla="*/ 93 h 92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3306" h="923423">
                <a:moveTo>
                  <a:pt x="0" y="93"/>
                </a:moveTo>
                <a:cubicBezTo>
                  <a:pt x="2163010" y="-7867"/>
                  <a:pt x="4293937" y="497519"/>
                  <a:pt x="6456947" y="489559"/>
                </a:cubicBezTo>
                <a:lnTo>
                  <a:pt x="10403306" y="93"/>
                </a:lnTo>
                <a:lnTo>
                  <a:pt x="10403306" y="923423"/>
                </a:lnTo>
                <a:lnTo>
                  <a:pt x="0" y="923423"/>
                </a:lnTo>
                <a:lnTo>
                  <a:pt x="0" y="93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r>
              <a:rPr lang="fr-FR" sz="4000" i="1" dirty="0">
                <a:solidFill>
                  <a:srgbClr val="6D3914"/>
                </a:solidFill>
                <a:latin typeface="Cooper Black" panose="0208090404030B020404" pitchFamily="18" charset="0"/>
              </a:rPr>
              <a:t>Conception et </a:t>
            </a:r>
            <a:r>
              <a:rPr lang="fr-FR" sz="4000" i="1" dirty="0" err="1">
                <a:solidFill>
                  <a:srgbClr val="6D3914"/>
                </a:solidFill>
                <a:latin typeface="Cooper Black" panose="0208090404030B020404" pitchFamily="18" charset="0"/>
              </a:rPr>
              <a:t>caracterisation</a:t>
            </a:r>
            <a:endParaRPr lang="fr-FR" sz="4000" i="1" dirty="0">
              <a:solidFill>
                <a:srgbClr val="6D3914"/>
              </a:solidFill>
              <a:latin typeface="Cooper Black" panose="0208090404030B0204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A8B16A-E131-0AFA-2BCD-CDA0CA67FA07}"/>
              </a:ext>
            </a:extLst>
          </p:cNvPr>
          <p:cNvSpPr txBox="1"/>
          <p:nvPr/>
        </p:nvSpPr>
        <p:spPr>
          <a:xfrm>
            <a:off x="2832353" y="444137"/>
            <a:ext cx="60714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706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Université Abd </a:t>
            </a:r>
            <a:r>
              <a:rPr lang="en-GB" sz="1200" b="1" dirty="0" err="1">
                <a:solidFill>
                  <a:srgbClr val="0706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Errahmen</a:t>
            </a:r>
            <a:r>
              <a:rPr lang="en-GB" sz="1200" b="1" dirty="0">
                <a:solidFill>
                  <a:srgbClr val="0706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Mira - </a:t>
            </a:r>
            <a:r>
              <a:rPr lang="en-GB" sz="1200" b="1" dirty="0" err="1">
                <a:solidFill>
                  <a:srgbClr val="0706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Bejaia</a:t>
            </a:r>
            <a:endParaRPr lang="en-GB" sz="1200" b="1" dirty="0">
              <a:solidFill>
                <a:srgbClr val="07060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706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Faculté des sciences de la nature et de la vie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706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Département des sciences </a:t>
            </a:r>
            <a:r>
              <a:rPr lang="en-GB" sz="1200" b="1" dirty="0" err="1">
                <a:solidFill>
                  <a:srgbClr val="0706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alimentaires</a:t>
            </a:r>
            <a:endParaRPr lang="en-GB" sz="1200" b="1" dirty="0">
              <a:solidFill>
                <a:srgbClr val="07060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0706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L3 EQ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EE7D96-4F43-5C01-EA01-53548C6EAF92}"/>
              </a:ext>
            </a:extLst>
          </p:cNvPr>
          <p:cNvSpPr txBox="1"/>
          <p:nvPr/>
        </p:nvSpPr>
        <p:spPr>
          <a:xfrm>
            <a:off x="3672840" y="6513722"/>
            <a:ext cx="4846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0706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2024/2025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E016FC-A83B-126F-41F3-32271A82B3BD}"/>
              </a:ext>
            </a:extLst>
          </p:cNvPr>
          <p:cNvSpPr txBox="1"/>
          <p:nvPr/>
        </p:nvSpPr>
        <p:spPr>
          <a:xfrm>
            <a:off x="8734948" y="1724830"/>
            <a:ext cx="714674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573E28"/>
                </a:solidFill>
                <a:latin typeface="Bodoni MT" panose="02070603080606020203" pitchFamily="18" charset="0"/>
              </a:rPr>
              <a:t>Présenté</a:t>
            </a:r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 par:</a:t>
            </a:r>
          </a:p>
          <a:p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-Negrichi Kinda </a:t>
            </a:r>
            <a:r>
              <a:rPr lang="en-GB" sz="1400" dirty="0" err="1">
                <a:solidFill>
                  <a:srgbClr val="573E28"/>
                </a:solidFill>
                <a:latin typeface="Bodoni MT" panose="02070603080606020203" pitchFamily="18" charset="0"/>
              </a:rPr>
              <a:t>Khadidja</a:t>
            </a:r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  </a:t>
            </a:r>
          </a:p>
          <a:p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-</a:t>
            </a:r>
            <a:r>
              <a:rPr lang="en-GB" sz="1400" dirty="0" err="1">
                <a:solidFill>
                  <a:srgbClr val="573E28"/>
                </a:solidFill>
                <a:latin typeface="Bodoni MT" panose="02070603080606020203" pitchFamily="18" charset="0"/>
              </a:rPr>
              <a:t>Aoudia</a:t>
            </a:r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 Liza                              </a:t>
            </a:r>
          </a:p>
          <a:p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 -</a:t>
            </a:r>
            <a:r>
              <a:rPr lang="en-GB" sz="1400" dirty="0" err="1">
                <a:solidFill>
                  <a:srgbClr val="573E28"/>
                </a:solidFill>
                <a:latin typeface="Bodoni MT" panose="02070603080606020203" pitchFamily="18" charset="0"/>
              </a:rPr>
              <a:t>Dehci</a:t>
            </a:r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 </a:t>
            </a:r>
            <a:r>
              <a:rPr lang="en-GB" sz="1400" dirty="0" err="1">
                <a:solidFill>
                  <a:srgbClr val="573E28"/>
                </a:solidFill>
                <a:latin typeface="Bodoni MT" panose="02070603080606020203" pitchFamily="18" charset="0"/>
              </a:rPr>
              <a:t>Ahlem</a:t>
            </a:r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 </a:t>
            </a:r>
          </a:p>
          <a:p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-</a:t>
            </a:r>
            <a:r>
              <a:rPr lang="en-GB" sz="1400" dirty="0" err="1">
                <a:solidFill>
                  <a:srgbClr val="573E28"/>
                </a:solidFill>
                <a:latin typeface="Bodoni MT" panose="02070603080606020203" pitchFamily="18" charset="0"/>
              </a:rPr>
              <a:t>Bourenane</a:t>
            </a:r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 </a:t>
            </a:r>
            <a:r>
              <a:rPr lang="en-GB" sz="1400" dirty="0" err="1">
                <a:solidFill>
                  <a:srgbClr val="573E28"/>
                </a:solidFill>
                <a:latin typeface="Bodoni MT" panose="02070603080606020203" pitchFamily="18" charset="0"/>
              </a:rPr>
              <a:t>Ferroudja</a:t>
            </a:r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                          </a:t>
            </a:r>
          </a:p>
          <a:p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-</a:t>
            </a:r>
            <a:r>
              <a:rPr lang="en-GB" sz="1400" dirty="0" err="1">
                <a:solidFill>
                  <a:srgbClr val="573E28"/>
                </a:solidFill>
                <a:latin typeface="Bodoni MT" panose="02070603080606020203" pitchFamily="18" charset="0"/>
              </a:rPr>
              <a:t>Bahache</a:t>
            </a:r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 </a:t>
            </a:r>
            <a:r>
              <a:rPr lang="en-GB" sz="1400" dirty="0" err="1">
                <a:solidFill>
                  <a:srgbClr val="573E28"/>
                </a:solidFill>
                <a:latin typeface="Bodoni MT" panose="02070603080606020203" pitchFamily="18" charset="0"/>
              </a:rPr>
              <a:t>Hibatallah</a:t>
            </a:r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 </a:t>
            </a:r>
            <a:r>
              <a:rPr lang="en-GB" sz="1400" dirty="0" err="1">
                <a:solidFill>
                  <a:srgbClr val="573E28"/>
                </a:solidFill>
                <a:latin typeface="Bodoni MT" panose="02070603080606020203" pitchFamily="18" charset="0"/>
              </a:rPr>
              <a:t>Meriem</a:t>
            </a:r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    </a:t>
            </a:r>
          </a:p>
          <a:p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-</a:t>
            </a:r>
            <a:r>
              <a:rPr lang="en-GB" sz="1400" dirty="0" err="1">
                <a:solidFill>
                  <a:srgbClr val="573E28"/>
                </a:solidFill>
                <a:latin typeface="Bodoni MT" panose="02070603080606020203" pitchFamily="18" charset="0"/>
              </a:rPr>
              <a:t>Renai</a:t>
            </a:r>
            <a:r>
              <a:rPr lang="en-GB" sz="1400" dirty="0">
                <a:solidFill>
                  <a:srgbClr val="573E28"/>
                </a:solidFill>
                <a:latin typeface="Bodoni MT" panose="02070603080606020203" pitchFamily="18" charset="0"/>
              </a:rPr>
              <a:t> Sofiane</a:t>
            </a:r>
          </a:p>
        </p:txBody>
      </p:sp>
    </p:spTree>
    <p:extLst>
      <p:ext uri="{BB962C8B-B14F-4D97-AF65-F5344CB8AC3E}">
        <p14:creationId xmlns:p14="http://schemas.microsoft.com/office/powerpoint/2010/main" val="42484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65938-B118-9BC8-A5D1-C6FEF277E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75DD4A-5282-3153-4815-18D9F1F8E259}"/>
              </a:ext>
            </a:extLst>
          </p:cNvPr>
          <p:cNvSpPr/>
          <p:nvPr/>
        </p:nvSpPr>
        <p:spPr>
          <a:xfrm>
            <a:off x="0" y="-23463"/>
            <a:ext cx="12192000" cy="3652300"/>
          </a:xfrm>
          <a:prstGeom prst="rect">
            <a:avLst/>
          </a:prstGeom>
          <a:solidFill>
            <a:srgbClr val="F9F3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FF856E-BDD7-4BE5-99B2-A535E4F09783}"/>
              </a:ext>
            </a:extLst>
          </p:cNvPr>
          <p:cNvSpPr/>
          <p:nvPr/>
        </p:nvSpPr>
        <p:spPr>
          <a:xfrm>
            <a:off x="0" y="3269476"/>
            <a:ext cx="12192000" cy="3652300"/>
          </a:xfrm>
          <a:prstGeom prst="rect">
            <a:avLst/>
          </a:prstGeom>
          <a:solidFill>
            <a:srgbClr val="B48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4 Points 16">
            <a:extLst>
              <a:ext uri="{FF2B5EF4-FFF2-40B4-BE49-F238E27FC236}">
                <a16:creationId xmlns:a16="http://schemas.microsoft.com/office/drawing/2014/main" id="{378EB90D-C937-40D7-6708-3BD6FEEF124D}"/>
              </a:ext>
            </a:extLst>
          </p:cNvPr>
          <p:cNvSpPr/>
          <p:nvPr/>
        </p:nvSpPr>
        <p:spPr>
          <a:xfrm>
            <a:off x="2233210" y="5238459"/>
            <a:ext cx="609598" cy="1037003"/>
          </a:xfrm>
          <a:prstGeom prst="star4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4BB8DF93-1707-CA09-80D8-F81A976B11B7}"/>
              </a:ext>
            </a:extLst>
          </p:cNvPr>
          <p:cNvSpPr/>
          <p:nvPr/>
        </p:nvSpPr>
        <p:spPr>
          <a:xfrm>
            <a:off x="11376802" y="3171734"/>
            <a:ext cx="609598" cy="1037003"/>
          </a:xfrm>
          <a:prstGeom prst="star4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tar: 4 Points 21">
            <a:extLst>
              <a:ext uri="{FF2B5EF4-FFF2-40B4-BE49-F238E27FC236}">
                <a16:creationId xmlns:a16="http://schemas.microsoft.com/office/drawing/2014/main" id="{AF2353C8-7BAD-46FE-08F1-3C2184A64969}"/>
              </a:ext>
            </a:extLst>
          </p:cNvPr>
          <p:cNvSpPr/>
          <p:nvPr/>
        </p:nvSpPr>
        <p:spPr>
          <a:xfrm>
            <a:off x="0" y="1530269"/>
            <a:ext cx="609598" cy="1037003"/>
          </a:xfrm>
          <a:prstGeom prst="star4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634AEB-03C5-9AF3-22C1-1FEA56FABD0D}"/>
              </a:ext>
            </a:extLst>
          </p:cNvPr>
          <p:cNvSpPr txBox="1"/>
          <p:nvPr/>
        </p:nvSpPr>
        <p:spPr>
          <a:xfrm>
            <a:off x="-747381" y="845379"/>
            <a:ext cx="61828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6D3914"/>
                </a:solidFill>
                <a:latin typeface="Berlin Sans FB Demi" panose="020E0802020502020306" pitchFamily="34" charset="0"/>
              </a:rPr>
              <a:t>Thermiques</a:t>
            </a:r>
          </a:p>
          <a:p>
            <a:pPr algn="ctr"/>
            <a:endParaRPr lang="fr-FR" sz="2400" b="1" dirty="0">
              <a:latin typeface="Berlin Sans FB Demi" panose="020E0802020502020306" pitchFamily="34" charset="0"/>
            </a:endParaRPr>
          </a:p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Résistance à la chaleur</a:t>
            </a:r>
          </a:p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Isolation thermique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4FCB75-FE4E-6CCD-DFD7-EBCD3A644EF1}"/>
              </a:ext>
            </a:extLst>
          </p:cNvPr>
          <p:cNvGrpSpPr/>
          <p:nvPr/>
        </p:nvGrpSpPr>
        <p:grpSpPr>
          <a:xfrm>
            <a:off x="582208" y="39751"/>
            <a:ext cx="11099393" cy="735044"/>
            <a:chOff x="3071409" y="77647"/>
            <a:chExt cx="11099393" cy="7350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BAADA4-D657-7FB9-35F4-2D4CFD7A1955}"/>
                </a:ext>
              </a:extLst>
            </p:cNvPr>
            <p:cNvSpPr txBox="1"/>
            <p:nvPr/>
          </p:nvSpPr>
          <p:spPr>
            <a:xfrm>
              <a:off x="3162300" y="104805"/>
              <a:ext cx="1100850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i="1" kern="0" dirty="0">
                  <a:solidFill>
                    <a:schemeClr val="bg1">
                      <a:lumMod val="85000"/>
                    </a:schemeClr>
                  </a:solidFill>
                  <a:effectLst/>
                  <a:latin typeface="Cooper Black" panose="0208090404030B020404" pitchFamily="18" charset="0"/>
                  <a:ea typeface="Calibri" panose="020F0502020204030204" pitchFamily="34" charset="0"/>
                </a:rPr>
                <a:t>Propriétés des Emballages</a:t>
              </a:r>
              <a:endParaRPr lang="en-GB" sz="4000" i="1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FDAAAD-BE08-AB8E-AF78-642E3CC87F37}"/>
                </a:ext>
              </a:extLst>
            </p:cNvPr>
            <p:cNvSpPr txBox="1"/>
            <p:nvPr/>
          </p:nvSpPr>
          <p:spPr>
            <a:xfrm>
              <a:off x="3071409" y="77647"/>
              <a:ext cx="1100850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i="1" kern="0" dirty="0">
                  <a:solidFill>
                    <a:srgbClr val="573E28"/>
                  </a:solidFill>
                  <a:effectLst/>
                  <a:latin typeface="Cooper Black" panose="0208090404030B020404" pitchFamily="18" charset="0"/>
                  <a:ea typeface="Calibri" panose="020F0502020204030204" pitchFamily="34" charset="0"/>
                </a:rPr>
                <a:t>Propriétés des Emballages</a:t>
              </a:r>
              <a:endParaRPr lang="en-GB" sz="4000" i="1" dirty="0">
                <a:solidFill>
                  <a:srgbClr val="573E28"/>
                </a:solidFill>
                <a:latin typeface="Cooper Black" panose="0208090404030B0204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F24A688-8472-9EDC-79A9-041C60E01293}"/>
              </a:ext>
            </a:extLst>
          </p:cNvPr>
          <p:cNvGrpSpPr/>
          <p:nvPr/>
        </p:nvGrpSpPr>
        <p:grpSpPr>
          <a:xfrm>
            <a:off x="609598" y="3125450"/>
            <a:ext cx="3257550" cy="2783307"/>
            <a:chOff x="2508955" y="1170680"/>
            <a:chExt cx="3257550" cy="27833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FBEAA2-93CB-07FC-96EB-425A2BDFE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 flipV="1">
              <a:off x="3024016" y="1170680"/>
              <a:ext cx="2227430" cy="19066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5C3531-2D5D-D89A-9017-DAE12A9F3578}"/>
                </a:ext>
              </a:extLst>
            </p:cNvPr>
            <p:cNvSpPr txBox="1"/>
            <p:nvPr/>
          </p:nvSpPr>
          <p:spPr>
            <a:xfrm>
              <a:off x="2508955" y="3307656"/>
              <a:ext cx="32575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Exemple: Boîte isotherme pour livraison de repas </a:t>
              </a:r>
              <a:endParaRPr lang="en-GB" b="1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865C8C-67F3-848C-2951-CE40007E3ADE}"/>
              </a:ext>
            </a:extLst>
          </p:cNvPr>
          <p:cNvGrpSpPr/>
          <p:nvPr/>
        </p:nvGrpSpPr>
        <p:grpSpPr>
          <a:xfrm>
            <a:off x="4476746" y="3036283"/>
            <a:ext cx="2865121" cy="2549308"/>
            <a:chOff x="2526340" y="1039348"/>
            <a:chExt cx="3257550" cy="263328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BE91F6C-9A01-4A48-4742-9C7B25319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 flipV="1">
              <a:off x="2896652" y="1039348"/>
              <a:ext cx="2493445" cy="150745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DAC282-1310-0AB5-342D-8CAACE70AFCE}"/>
                </a:ext>
              </a:extLst>
            </p:cNvPr>
            <p:cNvSpPr txBox="1"/>
            <p:nvPr/>
          </p:nvSpPr>
          <p:spPr>
            <a:xfrm>
              <a:off x="2526340" y="3005008"/>
              <a:ext cx="3257550" cy="66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Exemple: Sacs en papier kraft</a:t>
              </a:r>
              <a:endParaRPr lang="en-GB" b="1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F11A7CE-F7F0-D81E-AFC5-2B11C2AFF4D7}"/>
              </a:ext>
            </a:extLst>
          </p:cNvPr>
          <p:cNvSpPr txBox="1"/>
          <p:nvPr/>
        </p:nvSpPr>
        <p:spPr>
          <a:xfrm>
            <a:off x="6880239" y="885718"/>
            <a:ext cx="61828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6D3914"/>
                </a:solidFill>
                <a:latin typeface="Berlin Sans FB Demi" panose="020E0802020502020306" pitchFamily="34" charset="0"/>
              </a:rPr>
              <a:t>Chimiques</a:t>
            </a:r>
          </a:p>
          <a:p>
            <a:pPr algn="ctr"/>
            <a:endParaRPr lang="fr-FR" sz="2400" b="1" dirty="0">
              <a:latin typeface="Berlin Sans FB Demi" panose="020E0802020502020306" pitchFamily="34" charset="0"/>
            </a:endParaRPr>
          </a:p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Inertie chimique</a:t>
            </a:r>
          </a:p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Résistance chimique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D488A4-1FA9-4996-166B-7B26DA96B4CE}"/>
              </a:ext>
            </a:extLst>
          </p:cNvPr>
          <p:cNvSpPr txBox="1"/>
          <p:nvPr/>
        </p:nvSpPr>
        <p:spPr>
          <a:xfrm>
            <a:off x="2842808" y="845379"/>
            <a:ext cx="61828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6D3914"/>
                </a:solidFill>
                <a:latin typeface="Berlin Sans FB Demi" panose="020E0802020502020306" pitchFamily="34" charset="0"/>
              </a:rPr>
              <a:t>Environnementales</a:t>
            </a:r>
          </a:p>
          <a:p>
            <a:pPr algn="ctr"/>
            <a:endParaRPr lang="fr-FR" sz="2400" b="1" dirty="0">
              <a:latin typeface="Berlin Sans FB Demi" panose="020E0802020502020306" pitchFamily="34" charset="0"/>
            </a:endParaRPr>
          </a:p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Recyclabilité</a:t>
            </a:r>
          </a:p>
          <a:p>
            <a:pPr algn="ctr"/>
            <a:endParaRPr lang="fr-FR" sz="2400" b="1" dirty="0">
              <a:latin typeface="Berlin Sans FB Demi" panose="020E0802020502020306" pitchFamily="34" charset="0"/>
            </a:endParaRPr>
          </a:p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Biodégradabilité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6DCA2E-A5E2-3ED8-3FFE-B04BFAB4B8FF}"/>
              </a:ext>
            </a:extLst>
          </p:cNvPr>
          <p:cNvGrpSpPr/>
          <p:nvPr/>
        </p:nvGrpSpPr>
        <p:grpSpPr>
          <a:xfrm>
            <a:off x="8539104" y="3018405"/>
            <a:ext cx="2865121" cy="3103306"/>
            <a:chOff x="2526340" y="1039348"/>
            <a:chExt cx="3257550" cy="320552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DB3C8F-6356-6F93-F688-E1807CF99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 flipV="1">
              <a:off x="3079538" y="1039348"/>
              <a:ext cx="2104660" cy="191209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D4D4B5-BCB0-22C3-3233-9C99A499764D}"/>
                </a:ext>
              </a:extLst>
            </p:cNvPr>
            <p:cNvSpPr txBox="1"/>
            <p:nvPr/>
          </p:nvSpPr>
          <p:spPr>
            <a:xfrm>
              <a:off x="2526340" y="3005008"/>
              <a:ext cx="3257550" cy="123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b="1" dirty="0"/>
            </a:p>
            <a:p>
              <a:pPr algn="ctr"/>
              <a:r>
                <a:rPr lang="fr-FR" b="1" dirty="0"/>
                <a:t>Exemple: Bouteilles en verre pour produits alimentaires acides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86580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0AFF1-5270-7C47-7DD3-D7DB95289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18421E-ABBD-CF95-CBD3-5A6ABF7ABD63}"/>
              </a:ext>
            </a:extLst>
          </p:cNvPr>
          <p:cNvSpPr/>
          <p:nvPr/>
        </p:nvSpPr>
        <p:spPr>
          <a:xfrm>
            <a:off x="0" y="0"/>
            <a:ext cx="12192000" cy="6921776"/>
          </a:xfrm>
          <a:prstGeom prst="rect">
            <a:avLst/>
          </a:prstGeom>
          <a:solidFill>
            <a:srgbClr val="B48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56843A-43A6-957C-2FFA-AD2F8E6BC71A}"/>
              </a:ext>
            </a:extLst>
          </p:cNvPr>
          <p:cNvSpPr/>
          <p:nvPr/>
        </p:nvSpPr>
        <p:spPr>
          <a:xfrm>
            <a:off x="271920" y="246068"/>
            <a:ext cx="11714480" cy="6429640"/>
          </a:xfrm>
          <a:prstGeom prst="rect">
            <a:avLst/>
          </a:prstGeom>
          <a:solidFill>
            <a:srgbClr val="F9F3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39A47950-3CA9-92FB-25C3-DAFE2ADFF4BA}"/>
              </a:ext>
            </a:extLst>
          </p:cNvPr>
          <p:cNvSpPr/>
          <p:nvPr/>
        </p:nvSpPr>
        <p:spPr>
          <a:xfrm>
            <a:off x="11376802" y="3171734"/>
            <a:ext cx="609598" cy="1037003"/>
          </a:xfrm>
          <a:prstGeom prst="star4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Star: 4 Points 16">
            <a:extLst>
              <a:ext uri="{FF2B5EF4-FFF2-40B4-BE49-F238E27FC236}">
                <a16:creationId xmlns:a16="http://schemas.microsoft.com/office/drawing/2014/main" id="{C17FB1C7-CD72-1337-D3E2-5EFB436158E8}"/>
              </a:ext>
            </a:extLst>
          </p:cNvPr>
          <p:cNvSpPr/>
          <p:nvPr/>
        </p:nvSpPr>
        <p:spPr>
          <a:xfrm>
            <a:off x="2233210" y="5238459"/>
            <a:ext cx="609598" cy="1037003"/>
          </a:xfrm>
          <a:prstGeom prst="star4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4 Points 21">
            <a:extLst>
              <a:ext uri="{FF2B5EF4-FFF2-40B4-BE49-F238E27FC236}">
                <a16:creationId xmlns:a16="http://schemas.microsoft.com/office/drawing/2014/main" id="{74C79E49-0594-0DF7-799F-02C88BB39B0B}"/>
              </a:ext>
            </a:extLst>
          </p:cNvPr>
          <p:cNvSpPr/>
          <p:nvPr/>
        </p:nvSpPr>
        <p:spPr>
          <a:xfrm>
            <a:off x="0" y="1530269"/>
            <a:ext cx="609598" cy="1037003"/>
          </a:xfrm>
          <a:prstGeom prst="star4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B96526-771A-9B35-0849-397F4C2C4F6E}"/>
              </a:ext>
            </a:extLst>
          </p:cNvPr>
          <p:cNvGrpSpPr/>
          <p:nvPr/>
        </p:nvGrpSpPr>
        <p:grpSpPr>
          <a:xfrm>
            <a:off x="-426172" y="246068"/>
            <a:ext cx="11099392" cy="1323440"/>
            <a:chOff x="3071410" y="104804"/>
            <a:chExt cx="11099392" cy="13234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427FBE-BA43-4EEA-D369-035322FFBD43}"/>
                </a:ext>
              </a:extLst>
            </p:cNvPr>
            <p:cNvSpPr txBox="1"/>
            <p:nvPr/>
          </p:nvSpPr>
          <p:spPr>
            <a:xfrm>
              <a:off x="3162300" y="104805"/>
              <a:ext cx="1100850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i="1" kern="0" dirty="0">
                  <a:solidFill>
                    <a:schemeClr val="bg1">
                      <a:lumMod val="85000"/>
                    </a:schemeClr>
                  </a:solidFill>
                  <a:effectLst/>
                  <a:latin typeface="Cooper Black" panose="0208090404030B020404" pitchFamily="18" charset="0"/>
                  <a:ea typeface="Calibri" panose="020F0502020204030204" pitchFamily="34" charset="0"/>
                </a:rPr>
                <a:t>Principes de Conception des Produits Alimentaires</a:t>
              </a:r>
              <a:endParaRPr lang="en-GB" sz="4000" i="1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6C1AB3-32AA-0DA9-E108-DBEE234D0472}"/>
                </a:ext>
              </a:extLst>
            </p:cNvPr>
            <p:cNvSpPr txBox="1"/>
            <p:nvPr/>
          </p:nvSpPr>
          <p:spPr>
            <a:xfrm>
              <a:off x="3071410" y="104804"/>
              <a:ext cx="1100850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i="1" kern="0" dirty="0">
                  <a:solidFill>
                    <a:srgbClr val="573E28"/>
                  </a:solidFill>
                  <a:effectLst/>
                  <a:latin typeface="Cooper Black" panose="0208090404030B020404" pitchFamily="18" charset="0"/>
                  <a:ea typeface="Calibri" panose="020F0502020204030204" pitchFamily="34" charset="0"/>
                </a:rPr>
                <a:t>Principes de Conception des Produits Alimentaires</a:t>
              </a:r>
              <a:endParaRPr lang="en-GB" sz="4000" i="1" dirty="0">
                <a:solidFill>
                  <a:srgbClr val="573E28"/>
                </a:solidFill>
                <a:latin typeface="Cooper Black" panose="0208090404030B0204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9576C32-E314-2A27-CEEB-36F770E3B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070" y="1146310"/>
            <a:ext cx="4712010" cy="36862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B5A63F-A362-3CBA-6CAF-378EFF492495}"/>
              </a:ext>
            </a:extLst>
          </p:cNvPr>
          <p:cNvSpPr txBox="1"/>
          <p:nvPr/>
        </p:nvSpPr>
        <p:spPr>
          <a:xfrm>
            <a:off x="740410" y="1613910"/>
            <a:ext cx="7475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C37643"/>
                </a:solidFill>
                <a:latin typeface="Berlin Sans FB Demi" panose="020E0802020502020306" pitchFamily="34" charset="0"/>
              </a:rPr>
              <a:t>Adaptation au type d’aliment</a:t>
            </a:r>
            <a:endParaRPr lang="en-GB" sz="3200" dirty="0">
              <a:solidFill>
                <a:srgbClr val="C3764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13210B-44E3-67EA-FB70-7FB889125EF6}"/>
              </a:ext>
            </a:extLst>
          </p:cNvPr>
          <p:cNvSpPr txBox="1"/>
          <p:nvPr/>
        </p:nvSpPr>
        <p:spPr>
          <a:xfrm>
            <a:off x="740410" y="2212231"/>
            <a:ext cx="7475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C37643"/>
                </a:solidFill>
                <a:latin typeface="Berlin Sans FB Demi" panose="020E0802020502020306" pitchFamily="34" charset="0"/>
              </a:rPr>
              <a:t>Analyse des propriétés alimentaires</a:t>
            </a:r>
            <a:endParaRPr lang="en-GB" sz="3200" dirty="0">
              <a:solidFill>
                <a:srgbClr val="C3764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CF7F6B-ED29-498D-4024-49C4257D1C2E}"/>
              </a:ext>
            </a:extLst>
          </p:cNvPr>
          <p:cNvSpPr txBox="1"/>
          <p:nvPr/>
        </p:nvSpPr>
        <p:spPr>
          <a:xfrm>
            <a:off x="740410" y="2908653"/>
            <a:ext cx="7475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C37643"/>
                </a:solidFill>
                <a:latin typeface="Berlin Sans FB Demi" panose="020E0802020502020306" pitchFamily="34" charset="0"/>
              </a:rPr>
              <a:t>Sécurité alimentaire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9E509B-2C2F-D193-20C2-5753CD52ECA3}"/>
              </a:ext>
            </a:extLst>
          </p:cNvPr>
          <p:cNvSpPr txBox="1"/>
          <p:nvPr/>
        </p:nvSpPr>
        <p:spPr>
          <a:xfrm>
            <a:off x="806730" y="4096818"/>
            <a:ext cx="7475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C37643"/>
                </a:solidFill>
                <a:latin typeface="Berlin Sans FB Demi" panose="020E0802020502020306" pitchFamily="34" charset="0"/>
              </a:rPr>
              <a:t>Considérations consommateurs</a:t>
            </a:r>
            <a:endParaRPr lang="en-GB" sz="3200" dirty="0">
              <a:solidFill>
                <a:srgbClr val="C3764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A9B5FF-B77B-F84D-0ED0-8D5525D500B2}"/>
              </a:ext>
            </a:extLst>
          </p:cNvPr>
          <p:cNvSpPr txBox="1"/>
          <p:nvPr/>
        </p:nvSpPr>
        <p:spPr>
          <a:xfrm>
            <a:off x="876370" y="4671270"/>
            <a:ext cx="7475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C37643"/>
                </a:solidFill>
                <a:latin typeface="Berlin Sans FB Demi" panose="020E0802020502020306" pitchFamily="34" charset="0"/>
              </a:rPr>
              <a:t>Rentabilité</a:t>
            </a:r>
            <a:endParaRPr lang="en-GB" sz="3200" dirty="0">
              <a:solidFill>
                <a:srgbClr val="C3764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12DA9-91C4-9A9F-7238-6E3A58621786}"/>
              </a:ext>
            </a:extLst>
          </p:cNvPr>
          <p:cNvSpPr txBox="1"/>
          <p:nvPr/>
        </p:nvSpPr>
        <p:spPr>
          <a:xfrm>
            <a:off x="693110" y="3493428"/>
            <a:ext cx="6309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C37643"/>
                </a:solidFill>
                <a:latin typeface="Berlin Sans FB Demi" panose="020E0802020502020306" pitchFamily="34" charset="0"/>
              </a:rPr>
              <a:t> Durabilité</a:t>
            </a:r>
            <a:endParaRPr lang="en-GB" sz="3200" dirty="0">
              <a:solidFill>
                <a:srgbClr val="C37643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82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7" grpId="0"/>
      <p:bldP spid="28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637ECC-6C60-F7DC-9425-64BC9F428B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3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41F5C-D91C-4BC0-E47C-CBD8E0FAA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48" y="0"/>
            <a:ext cx="5140783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044A10A-8D9B-9BB3-0EB7-A2D00285479B}"/>
              </a:ext>
            </a:extLst>
          </p:cNvPr>
          <p:cNvSpPr/>
          <p:nvPr/>
        </p:nvSpPr>
        <p:spPr>
          <a:xfrm>
            <a:off x="182880" y="720090"/>
            <a:ext cx="582930" cy="5600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932B4056-0561-9519-3778-34C42FCE9C5F}"/>
              </a:ext>
            </a:extLst>
          </p:cNvPr>
          <p:cNvSpPr/>
          <p:nvPr/>
        </p:nvSpPr>
        <p:spPr>
          <a:xfrm>
            <a:off x="1177290" y="5703570"/>
            <a:ext cx="560070" cy="662940"/>
          </a:xfrm>
          <a:prstGeom prst="star6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262FCBAA-BB89-9507-C86B-D979B6718E9B}"/>
              </a:ext>
            </a:extLst>
          </p:cNvPr>
          <p:cNvSpPr/>
          <p:nvPr/>
        </p:nvSpPr>
        <p:spPr>
          <a:xfrm>
            <a:off x="6188798" y="506730"/>
            <a:ext cx="560070" cy="662940"/>
          </a:xfrm>
          <a:prstGeom prst="star6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2A169382-8499-6D33-4FD6-F0FE69136D37}"/>
              </a:ext>
            </a:extLst>
          </p:cNvPr>
          <p:cNvSpPr/>
          <p:nvPr/>
        </p:nvSpPr>
        <p:spPr>
          <a:xfrm>
            <a:off x="5031653" y="6526530"/>
            <a:ext cx="560070" cy="662940"/>
          </a:xfrm>
          <a:prstGeom prst="star6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F0FF7ABB-0F3F-E5B5-F71F-CDA87E24D090}"/>
              </a:ext>
            </a:extLst>
          </p:cNvPr>
          <p:cNvSpPr/>
          <p:nvPr/>
        </p:nvSpPr>
        <p:spPr>
          <a:xfrm>
            <a:off x="6164580" y="4130040"/>
            <a:ext cx="560070" cy="662940"/>
          </a:xfrm>
          <a:prstGeom prst="star6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A2E061-914D-DD35-F63C-35E2A5EA248C}"/>
              </a:ext>
            </a:extLst>
          </p:cNvPr>
          <p:cNvSpPr txBox="1"/>
          <p:nvPr/>
        </p:nvSpPr>
        <p:spPr>
          <a:xfrm>
            <a:off x="402634" y="92452"/>
            <a:ext cx="61493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i="1" dirty="0" err="1">
                <a:solidFill>
                  <a:schemeClr val="bg1"/>
                </a:solidFill>
                <a:latin typeface="Cooper Black" panose="0208090404030B020404" pitchFamily="18" charset="0"/>
              </a:rPr>
              <a:t>Considérations</a:t>
            </a:r>
            <a:r>
              <a:rPr lang="en-GB" sz="3200" i="1" dirty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en-GB" sz="3200" i="1" dirty="0" err="1">
                <a:solidFill>
                  <a:schemeClr val="bg1"/>
                </a:solidFill>
                <a:latin typeface="Cooper Black" panose="0208090404030B020404" pitchFamily="18" charset="0"/>
              </a:rPr>
              <a:t>Esthétiques</a:t>
            </a:r>
            <a:r>
              <a:rPr lang="en-GB" sz="3200" i="1" dirty="0">
                <a:solidFill>
                  <a:schemeClr val="bg1"/>
                </a:solidFill>
                <a:latin typeface="Cooper Black" panose="0208090404030B020404" pitchFamily="18" charset="0"/>
              </a:rPr>
              <a:t> et </a:t>
            </a:r>
            <a:r>
              <a:rPr lang="en-GB" sz="3200" i="1" dirty="0" err="1">
                <a:solidFill>
                  <a:schemeClr val="bg1"/>
                </a:solidFill>
                <a:latin typeface="Cooper Black" panose="0208090404030B020404" pitchFamily="18" charset="0"/>
              </a:rPr>
              <a:t>Agronomiques</a:t>
            </a:r>
            <a:endParaRPr lang="en-GB" sz="3200" i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ABEF5E-859F-40E7-572F-4FE41F21B41C}"/>
              </a:ext>
            </a:extLst>
          </p:cNvPr>
          <p:cNvSpPr txBox="1"/>
          <p:nvPr/>
        </p:nvSpPr>
        <p:spPr>
          <a:xfrm>
            <a:off x="599528" y="1541800"/>
            <a:ext cx="6149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BB54B"/>
                </a:solidFill>
                <a:latin typeface="Berlin Sans FB Demi" panose="020E0802020502020306" pitchFamily="34" charset="0"/>
              </a:rPr>
              <a:t>Design </a:t>
            </a:r>
            <a:r>
              <a:rPr lang="en-GB" sz="2800" dirty="0" err="1">
                <a:solidFill>
                  <a:srgbClr val="FBB54B"/>
                </a:solidFill>
                <a:latin typeface="Berlin Sans FB Demi" panose="020E0802020502020306" pitchFamily="34" charset="0"/>
              </a:rPr>
              <a:t>attractif</a:t>
            </a:r>
            <a:endParaRPr lang="en-GB" sz="2800" dirty="0">
              <a:solidFill>
                <a:srgbClr val="FBB54B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033A76-3F76-3852-82DD-C7EDE46B9237}"/>
              </a:ext>
            </a:extLst>
          </p:cNvPr>
          <p:cNvSpPr txBox="1"/>
          <p:nvPr/>
        </p:nvSpPr>
        <p:spPr>
          <a:xfrm>
            <a:off x="599528" y="2175540"/>
            <a:ext cx="6149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BB54B"/>
                </a:solidFill>
                <a:latin typeface="Berlin Sans FB Demi" panose="020E0802020502020306" pitchFamily="34" charset="0"/>
              </a:rPr>
              <a:t>Reconnaissance de la marque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85AD4A-3744-2CC0-68C8-9C9D34582C9F}"/>
              </a:ext>
            </a:extLst>
          </p:cNvPr>
          <p:cNvSpPr txBox="1"/>
          <p:nvPr/>
        </p:nvSpPr>
        <p:spPr>
          <a:xfrm>
            <a:off x="599528" y="2856593"/>
            <a:ext cx="6149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FBB54B"/>
                </a:solidFill>
                <a:latin typeface="Berlin Sans FB Demi" panose="020E0802020502020306" pitchFamily="34" charset="0"/>
              </a:rPr>
              <a:t>Présentation</a:t>
            </a:r>
            <a:r>
              <a:rPr lang="en-GB" sz="2800" dirty="0">
                <a:solidFill>
                  <a:srgbClr val="FBB54B"/>
                </a:solidFill>
                <a:latin typeface="Berlin Sans FB Demi" panose="020E0802020502020306" pitchFamily="34" charset="0"/>
              </a:rPr>
              <a:t> des </a:t>
            </a:r>
            <a:r>
              <a:rPr lang="en-GB" sz="2800" dirty="0" err="1">
                <a:solidFill>
                  <a:srgbClr val="FBB54B"/>
                </a:solidFill>
                <a:latin typeface="Berlin Sans FB Demi" panose="020E0802020502020306" pitchFamily="34" charset="0"/>
              </a:rPr>
              <a:t>produits</a:t>
            </a:r>
            <a:endParaRPr lang="en-GB" sz="2800" dirty="0">
              <a:solidFill>
                <a:srgbClr val="FBB54B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2CC815-9571-FB31-AE4E-A1DC78B2194C}"/>
              </a:ext>
            </a:extLst>
          </p:cNvPr>
          <p:cNvSpPr txBox="1"/>
          <p:nvPr/>
        </p:nvSpPr>
        <p:spPr>
          <a:xfrm>
            <a:off x="575310" y="3610630"/>
            <a:ext cx="6149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FBB54B"/>
                </a:solidFill>
                <a:latin typeface="Berlin Sans FB Demi" panose="020E0802020502020306" pitchFamily="34" charset="0"/>
              </a:rPr>
              <a:t>Matériaux</a:t>
            </a:r>
            <a:r>
              <a:rPr lang="en-GB" sz="2800" dirty="0">
                <a:solidFill>
                  <a:srgbClr val="FBB54B"/>
                </a:solidFill>
                <a:latin typeface="Berlin Sans FB Demi" panose="020E0802020502020306" pitchFamily="34" charset="0"/>
              </a:rPr>
              <a:t> durables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294C6B-F5AE-19E0-349C-C8EC011F752B}"/>
              </a:ext>
            </a:extLst>
          </p:cNvPr>
          <p:cNvSpPr txBox="1"/>
          <p:nvPr/>
        </p:nvSpPr>
        <p:spPr>
          <a:xfrm>
            <a:off x="575310" y="4414913"/>
            <a:ext cx="6149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err="1">
                <a:solidFill>
                  <a:srgbClr val="FBB54B"/>
                </a:solidFill>
                <a:latin typeface="Berlin Sans FB Demi" panose="020E0802020502020306" pitchFamily="34" charset="0"/>
              </a:rPr>
              <a:t>Réduction</a:t>
            </a:r>
            <a:r>
              <a:rPr lang="en-GB" sz="2800" dirty="0">
                <a:solidFill>
                  <a:srgbClr val="FBB54B"/>
                </a:solidFill>
                <a:latin typeface="Berlin Sans FB Demi" panose="020E0802020502020306" pitchFamily="34" charset="0"/>
              </a:rPr>
              <a:t> des </a:t>
            </a:r>
            <a:r>
              <a:rPr lang="en-GB" sz="2800" dirty="0" err="1">
                <a:solidFill>
                  <a:srgbClr val="FBB54B"/>
                </a:solidFill>
                <a:latin typeface="Berlin Sans FB Demi" panose="020E0802020502020306" pitchFamily="34" charset="0"/>
              </a:rPr>
              <a:t>déchets</a:t>
            </a:r>
            <a:endParaRPr lang="en-GB" sz="2800" dirty="0">
              <a:solidFill>
                <a:srgbClr val="FBB54B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597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A81F7C-0AB4-D69B-831F-6A80F70A26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6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CD1BE8-CE4B-8D4E-DDBC-5FB412DAF90D}"/>
              </a:ext>
            </a:extLst>
          </p:cNvPr>
          <p:cNvSpPr txBox="1"/>
          <p:nvPr/>
        </p:nvSpPr>
        <p:spPr>
          <a:xfrm>
            <a:off x="5574983" y="142696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chemeClr val="bg1"/>
                </a:solidFill>
                <a:latin typeface="Cooper Black" panose="0208090404030B020404" pitchFamily="18" charset="0"/>
              </a:rPr>
              <a:t>Innovations </a:t>
            </a:r>
            <a:r>
              <a:rPr lang="en-GB" sz="3200" i="1" dirty="0" err="1">
                <a:solidFill>
                  <a:schemeClr val="bg1"/>
                </a:solidFill>
                <a:latin typeface="Cooper Black" panose="0208090404030B020404" pitchFamily="18" charset="0"/>
              </a:rPr>
              <a:t>Technologiques</a:t>
            </a:r>
            <a:endParaRPr lang="en-GB" sz="3200" i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AE50B-70D7-6B8D-97D3-F80B1A5B3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747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EAA09-8B40-A7B8-CD25-2B0248EE5476}"/>
              </a:ext>
            </a:extLst>
          </p:cNvPr>
          <p:cNvSpPr txBox="1"/>
          <p:nvPr/>
        </p:nvSpPr>
        <p:spPr>
          <a:xfrm>
            <a:off x="5020628" y="2302400"/>
            <a:ext cx="6155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F9F3DD"/>
                </a:solidFill>
                <a:latin typeface="Berlin Sans FB Demi" panose="020E0802020502020306" pitchFamily="34" charset="0"/>
              </a:rPr>
              <a:t>Emballages</a:t>
            </a:r>
            <a:r>
              <a:rPr lang="en-GB" sz="2000" dirty="0">
                <a:solidFill>
                  <a:srgbClr val="F9F3DD"/>
                </a:solidFill>
                <a:latin typeface="Berlin Sans FB Demi" panose="020E0802020502020306" pitchFamily="34" charset="0"/>
              </a:rPr>
              <a:t> </a:t>
            </a:r>
            <a:r>
              <a:rPr lang="en-GB" sz="2000" dirty="0" err="1">
                <a:solidFill>
                  <a:srgbClr val="F9F3DD"/>
                </a:solidFill>
                <a:latin typeface="Berlin Sans FB Demi" panose="020E0802020502020306" pitchFamily="34" charset="0"/>
              </a:rPr>
              <a:t>intelligents</a:t>
            </a:r>
            <a:endParaRPr lang="en-GB" sz="2000" dirty="0">
              <a:solidFill>
                <a:srgbClr val="F9F3DD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F04E6-1ACC-2818-7732-E5E25C34FC56}"/>
              </a:ext>
            </a:extLst>
          </p:cNvPr>
          <p:cNvSpPr txBox="1"/>
          <p:nvPr/>
        </p:nvSpPr>
        <p:spPr>
          <a:xfrm>
            <a:off x="8737759" y="2273602"/>
            <a:ext cx="6155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F9F3DD"/>
                </a:solidFill>
                <a:latin typeface="Berlin Sans FB Demi" panose="020E0802020502020306" pitchFamily="34" charset="0"/>
              </a:rPr>
              <a:t>Indicateurs</a:t>
            </a:r>
            <a:r>
              <a:rPr lang="en-GB" sz="2000" dirty="0">
                <a:solidFill>
                  <a:srgbClr val="F9F3DD"/>
                </a:solidFill>
                <a:latin typeface="Berlin Sans FB Demi" panose="020E0802020502020306" pitchFamily="34" charset="0"/>
              </a:rPr>
              <a:t> de </a:t>
            </a:r>
            <a:r>
              <a:rPr lang="en-GB" sz="2000" dirty="0" err="1">
                <a:solidFill>
                  <a:srgbClr val="F9F3DD"/>
                </a:solidFill>
                <a:latin typeface="Berlin Sans FB Demi" panose="020E0802020502020306" pitchFamily="34" charset="0"/>
              </a:rPr>
              <a:t>fraîcheur</a:t>
            </a:r>
            <a:endParaRPr lang="en-GB" sz="2000" dirty="0">
              <a:solidFill>
                <a:srgbClr val="F9F3DD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7FF6EB-F0DB-43AA-1685-DE73D06934B6}"/>
              </a:ext>
            </a:extLst>
          </p:cNvPr>
          <p:cNvSpPr txBox="1"/>
          <p:nvPr/>
        </p:nvSpPr>
        <p:spPr>
          <a:xfrm>
            <a:off x="5020628" y="2977038"/>
            <a:ext cx="6155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9F3DD"/>
                </a:solidFill>
                <a:latin typeface="Berlin Sans FB Demi" panose="020E0802020502020306" pitchFamily="34" charset="0"/>
              </a:rPr>
              <a:t>Technologie RFID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2ED89-4989-7B48-1277-BD539A1613CF}"/>
              </a:ext>
            </a:extLst>
          </p:cNvPr>
          <p:cNvSpPr txBox="1"/>
          <p:nvPr/>
        </p:nvSpPr>
        <p:spPr>
          <a:xfrm>
            <a:off x="8737759" y="2977038"/>
            <a:ext cx="6155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9F3DD"/>
                </a:solidFill>
                <a:latin typeface="Berlin Sans FB Demi" panose="020E0802020502020306" pitchFamily="34" charset="0"/>
              </a:rPr>
              <a:t>Technologie NFC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11F666-18D5-AA15-AAFE-F4CCCB98CBB7}"/>
              </a:ext>
            </a:extLst>
          </p:cNvPr>
          <p:cNvSpPr txBox="1"/>
          <p:nvPr/>
        </p:nvSpPr>
        <p:spPr>
          <a:xfrm>
            <a:off x="5020628" y="3634232"/>
            <a:ext cx="6155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9F3DD"/>
                </a:solidFill>
                <a:latin typeface="Berlin Sans FB Demi" panose="020E0802020502020306" pitchFamily="34" charset="0"/>
              </a:rPr>
              <a:t>Codes QR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88449-3CF4-F136-0756-5BAA0A78292D}"/>
              </a:ext>
            </a:extLst>
          </p:cNvPr>
          <p:cNvSpPr txBox="1"/>
          <p:nvPr/>
        </p:nvSpPr>
        <p:spPr>
          <a:xfrm>
            <a:off x="6494996" y="4176099"/>
            <a:ext cx="6155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F9F3DD"/>
                </a:solidFill>
                <a:latin typeface="Berlin Sans FB Demi" panose="020E0802020502020306" pitchFamily="34" charset="0"/>
              </a:rPr>
              <a:t>Emballages</a:t>
            </a:r>
            <a:r>
              <a:rPr lang="en-GB" sz="2000" dirty="0">
                <a:solidFill>
                  <a:srgbClr val="F9F3DD"/>
                </a:solidFill>
                <a:latin typeface="Berlin Sans FB Demi" panose="020E0802020502020306" pitchFamily="34" charset="0"/>
              </a:rPr>
              <a:t> </a:t>
            </a:r>
            <a:r>
              <a:rPr lang="en-GB" sz="2000" dirty="0" err="1">
                <a:solidFill>
                  <a:srgbClr val="F9F3DD"/>
                </a:solidFill>
                <a:latin typeface="Berlin Sans FB Demi" panose="020E0802020502020306" pitchFamily="34" charset="0"/>
              </a:rPr>
              <a:t>biodégradables</a:t>
            </a:r>
            <a:endParaRPr lang="en-GB" sz="2000" dirty="0">
              <a:solidFill>
                <a:srgbClr val="F9F3DD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1AC65F-4286-2371-11A2-9A86BC474A5F}"/>
              </a:ext>
            </a:extLst>
          </p:cNvPr>
          <p:cNvSpPr txBox="1"/>
          <p:nvPr/>
        </p:nvSpPr>
        <p:spPr>
          <a:xfrm>
            <a:off x="8737759" y="3674415"/>
            <a:ext cx="6155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9F3DD"/>
                </a:solidFill>
                <a:latin typeface="Berlin Sans FB Demi" panose="020E0802020502020306" pitchFamily="34" charset="0"/>
              </a:rPr>
              <a:t>Nanocomposites</a:t>
            </a:r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C25D9B65-885D-7887-8B9F-2CDB7328F5F6}"/>
              </a:ext>
            </a:extLst>
          </p:cNvPr>
          <p:cNvSpPr/>
          <p:nvPr/>
        </p:nvSpPr>
        <p:spPr>
          <a:xfrm>
            <a:off x="5703570" y="5394960"/>
            <a:ext cx="868680" cy="868680"/>
          </a:xfrm>
          <a:custGeom>
            <a:avLst/>
            <a:gdLst>
              <a:gd name="connsiteX0" fmla="*/ 434340 w 868680"/>
              <a:gd name="connsiteY0" fmla="*/ 217170 h 868680"/>
              <a:gd name="connsiteX1" fmla="*/ 434340 w 868680"/>
              <a:gd name="connsiteY1" fmla="*/ 868680 h 868680"/>
              <a:gd name="connsiteX2" fmla="*/ 434340 w 868680"/>
              <a:gd name="connsiteY2" fmla="*/ 21717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8680" h="868680" extrusionOk="0">
                <a:moveTo>
                  <a:pt x="434340" y="217170"/>
                </a:moveTo>
                <a:cubicBezTo>
                  <a:pt x="716740" y="-361119"/>
                  <a:pt x="1233148" y="234069"/>
                  <a:pt x="434340" y="868680"/>
                </a:cubicBezTo>
                <a:cubicBezTo>
                  <a:pt x="-495523" y="316526"/>
                  <a:pt x="226413" y="-302841"/>
                  <a:pt x="434340" y="217170"/>
                </a:cubicBezTo>
                <a:close/>
              </a:path>
            </a:pathLst>
          </a:custGeom>
          <a:noFill/>
          <a:ln w="57150">
            <a:solidFill>
              <a:srgbClr val="F0F0F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7910698">
                  <a:prstGeom prst="hear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F2263E57-A475-1A9E-CD5B-E946433638FA}"/>
              </a:ext>
            </a:extLst>
          </p:cNvPr>
          <p:cNvSpPr/>
          <p:nvPr/>
        </p:nvSpPr>
        <p:spPr>
          <a:xfrm>
            <a:off x="7640716" y="5358646"/>
            <a:ext cx="868680" cy="868680"/>
          </a:xfrm>
          <a:custGeom>
            <a:avLst/>
            <a:gdLst>
              <a:gd name="connsiteX0" fmla="*/ 434340 w 868680"/>
              <a:gd name="connsiteY0" fmla="*/ 217170 h 868680"/>
              <a:gd name="connsiteX1" fmla="*/ 434340 w 868680"/>
              <a:gd name="connsiteY1" fmla="*/ 868680 h 868680"/>
              <a:gd name="connsiteX2" fmla="*/ 434340 w 868680"/>
              <a:gd name="connsiteY2" fmla="*/ 21717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8680" h="868680" extrusionOk="0">
                <a:moveTo>
                  <a:pt x="434340" y="217170"/>
                </a:moveTo>
                <a:cubicBezTo>
                  <a:pt x="716740" y="-361119"/>
                  <a:pt x="1233148" y="234069"/>
                  <a:pt x="434340" y="868680"/>
                </a:cubicBezTo>
                <a:cubicBezTo>
                  <a:pt x="-495523" y="316526"/>
                  <a:pt x="226413" y="-302841"/>
                  <a:pt x="434340" y="217170"/>
                </a:cubicBezTo>
                <a:close/>
              </a:path>
            </a:pathLst>
          </a:custGeom>
          <a:noFill/>
          <a:ln w="57150">
            <a:solidFill>
              <a:srgbClr val="F0F0F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7910698">
                  <a:prstGeom prst="hear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F1EDC845-9D2B-B286-E79F-2CAECD0FEEE7}"/>
              </a:ext>
            </a:extLst>
          </p:cNvPr>
          <p:cNvSpPr/>
          <p:nvPr/>
        </p:nvSpPr>
        <p:spPr>
          <a:xfrm>
            <a:off x="9285803" y="5347216"/>
            <a:ext cx="868680" cy="868680"/>
          </a:xfrm>
          <a:custGeom>
            <a:avLst/>
            <a:gdLst>
              <a:gd name="connsiteX0" fmla="*/ 434340 w 868680"/>
              <a:gd name="connsiteY0" fmla="*/ 217170 h 868680"/>
              <a:gd name="connsiteX1" fmla="*/ 434340 w 868680"/>
              <a:gd name="connsiteY1" fmla="*/ 868680 h 868680"/>
              <a:gd name="connsiteX2" fmla="*/ 434340 w 868680"/>
              <a:gd name="connsiteY2" fmla="*/ 21717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8680" h="868680" extrusionOk="0">
                <a:moveTo>
                  <a:pt x="434340" y="217170"/>
                </a:moveTo>
                <a:cubicBezTo>
                  <a:pt x="716740" y="-361119"/>
                  <a:pt x="1233148" y="234069"/>
                  <a:pt x="434340" y="868680"/>
                </a:cubicBezTo>
                <a:cubicBezTo>
                  <a:pt x="-495523" y="316526"/>
                  <a:pt x="226413" y="-302841"/>
                  <a:pt x="434340" y="217170"/>
                </a:cubicBezTo>
                <a:close/>
              </a:path>
            </a:pathLst>
          </a:custGeom>
          <a:noFill/>
          <a:ln w="57150">
            <a:solidFill>
              <a:srgbClr val="F0F0F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7910698">
                  <a:prstGeom prst="hear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88BCA9-141A-5C65-13EB-415E10472F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3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8E9864-1294-385E-8011-28E65D3AF3B3}"/>
              </a:ext>
            </a:extLst>
          </p:cNvPr>
          <p:cNvSpPr txBox="1"/>
          <p:nvPr/>
        </p:nvSpPr>
        <p:spPr>
          <a:xfrm>
            <a:off x="1440180" y="306824"/>
            <a:ext cx="89754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srgbClr val="D6B163"/>
                </a:solidFill>
                <a:latin typeface="Cooper Black" panose="0208090404030B020404" pitchFamily="18" charset="0"/>
              </a:rPr>
              <a:t>Développement des Emballages Biodégradables et Recyclables</a:t>
            </a:r>
            <a:endParaRPr lang="en-GB" sz="3600" i="1" dirty="0">
              <a:solidFill>
                <a:srgbClr val="D6B163"/>
              </a:solidFill>
              <a:latin typeface="Cooper Black" panose="0208090404030B0204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675D8D-4F02-F299-060F-1965B0B9A48B}"/>
              </a:ext>
            </a:extLst>
          </p:cNvPr>
          <p:cNvSpPr txBox="1"/>
          <p:nvPr/>
        </p:nvSpPr>
        <p:spPr>
          <a:xfrm>
            <a:off x="1440180" y="362367"/>
            <a:ext cx="89754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Développement des Emballages Biodégradables et Recyclables</a:t>
            </a:r>
            <a:endParaRPr lang="en-GB" sz="3600" i="1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2259C2-233C-3882-B567-EB244D37A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670"/>
            <a:ext cx="1600440" cy="120033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3B21449-4332-752C-FF22-D018F69DFB7E}"/>
              </a:ext>
            </a:extLst>
          </p:cNvPr>
          <p:cNvSpPr/>
          <p:nvPr/>
        </p:nvSpPr>
        <p:spPr>
          <a:xfrm>
            <a:off x="114300" y="125730"/>
            <a:ext cx="11875770" cy="6425446"/>
          </a:xfrm>
          <a:custGeom>
            <a:avLst/>
            <a:gdLst>
              <a:gd name="connsiteX0" fmla="*/ 0 w 11875770"/>
              <a:gd name="connsiteY0" fmla="*/ 1070929 h 6425446"/>
              <a:gd name="connsiteX1" fmla="*/ 1070929 w 11875770"/>
              <a:gd name="connsiteY1" fmla="*/ 0 h 6425446"/>
              <a:gd name="connsiteX2" fmla="*/ 1740851 w 11875770"/>
              <a:gd name="connsiteY2" fmla="*/ 0 h 6425446"/>
              <a:gd name="connsiteX3" fmla="*/ 2508112 w 11875770"/>
              <a:gd name="connsiteY3" fmla="*/ 0 h 6425446"/>
              <a:gd name="connsiteX4" fmla="*/ 2886017 w 11875770"/>
              <a:gd name="connsiteY4" fmla="*/ 0 h 6425446"/>
              <a:gd name="connsiteX5" fmla="*/ 3653279 w 11875770"/>
              <a:gd name="connsiteY5" fmla="*/ 0 h 6425446"/>
              <a:gd name="connsiteX6" fmla="*/ 3933844 w 11875770"/>
              <a:gd name="connsiteY6" fmla="*/ 0 h 6425446"/>
              <a:gd name="connsiteX7" fmla="*/ 4311749 w 11875770"/>
              <a:gd name="connsiteY7" fmla="*/ 0 h 6425446"/>
              <a:gd name="connsiteX8" fmla="*/ 5079010 w 11875770"/>
              <a:gd name="connsiteY8" fmla="*/ 0 h 6425446"/>
              <a:gd name="connsiteX9" fmla="*/ 5651593 w 11875770"/>
              <a:gd name="connsiteY9" fmla="*/ 0 h 6425446"/>
              <a:gd name="connsiteX10" fmla="*/ 6418855 w 11875770"/>
              <a:gd name="connsiteY10" fmla="*/ 0 h 6425446"/>
              <a:gd name="connsiteX11" fmla="*/ 7186116 w 11875770"/>
              <a:gd name="connsiteY11" fmla="*/ 0 h 6425446"/>
              <a:gd name="connsiteX12" fmla="*/ 7466682 w 11875770"/>
              <a:gd name="connsiteY12" fmla="*/ 0 h 6425446"/>
              <a:gd name="connsiteX13" fmla="*/ 7747247 w 11875770"/>
              <a:gd name="connsiteY13" fmla="*/ 0 h 6425446"/>
              <a:gd name="connsiteX14" fmla="*/ 8514509 w 11875770"/>
              <a:gd name="connsiteY14" fmla="*/ 0 h 6425446"/>
              <a:gd name="connsiteX15" fmla="*/ 8795074 w 11875770"/>
              <a:gd name="connsiteY15" fmla="*/ 0 h 6425446"/>
              <a:gd name="connsiteX16" fmla="*/ 9464997 w 11875770"/>
              <a:gd name="connsiteY16" fmla="*/ 0 h 6425446"/>
              <a:gd name="connsiteX17" fmla="*/ 10134919 w 11875770"/>
              <a:gd name="connsiteY17" fmla="*/ 0 h 6425446"/>
              <a:gd name="connsiteX18" fmla="*/ 10804841 w 11875770"/>
              <a:gd name="connsiteY18" fmla="*/ 0 h 6425446"/>
              <a:gd name="connsiteX19" fmla="*/ 11875770 w 11875770"/>
              <a:gd name="connsiteY19" fmla="*/ 1070929 h 6425446"/>
              <a:gd name="connsiteX20" fmla="*/ 11875770 w 11875770"/>
              <a:gd name="connsiteY20" fmla="*/ 1563542 h 6425446"/>
              <a:gd name="connsiteX21" fmla="*/ 11875770 w 11875770"/>
              <a:gd name="connsiteY21" fmla="*/ 2098990 h 6425446"/>
              <a:gd name="connsiteX22" fmla="*/ 11875770 w 11875770"/>
              <a:gd name="connsiteY22" fmla="*/ 2548767 h 6425446"/>
              <a:gd name="connsiteX23" fmla="*/ 11875770 w 11875770"/>
              <a:gd name="connsiteY23" fmla="*/ 2955708 h 6425446"/>
              <a:gd name="connsiteX24" fmla="*/ 11875770 w 11875770"/>
              <a:gd name="connsiteY24" fmla="*/ 3576828 h 6425446"/>
              <a:gd name="connsiteX25" fmla="*/ 11875770 w 11875770"/>
              <a:gd name="connsiteY25" fmla="*/ 4069441 h 6425446"/>
              <a:gd name="connsiteX26" fmla="*/ 11875770 w 11875770"/>
              <a:gd name="connsiteY26" fmla="*/ 4476381 h 6425446"/>
              <a:gd name="connsiteX27" fmla="*/ 11875770 w 11875770"/>
              <a:gd name="connsiteY27" fmla="*/ 5354517 h 6425446"/>
              <a:gd name="connsiteX28" fmla="*/ 10804841 w 11875770"/>
              <a:gd name="connsiteY28" fmla="*/ 6425446 h 6425446"/>
              <a:gd name="connsiteX29" fmla="*/ 10037580 w 11875770"/>
              <a:gd name="connsiteY29" fmla="*/ 6425446 h 6425446"/>
              <a:gd name="connsiteX30" fmla="*/ 9659675 w 11875770"/>
              <a:gd name="connsiteY30" fmla="*/ 6425446 h 6425446"/>
              <a:gd name="connsiteX31" fmla="*/ 9281770 w 11875770"/>
              <a:gd name="connsiteY31" fmla="*/ 6425446 h 6425446"/>
              <a:gd name="connsiteX32" fmla="*/ 8514509 w 11875770"/>
              <a:gd name="connsiteY32" fmla="*/ 6425446 h 6425446"/>
              <a:gd name="connsiteX33" fmla="*/ 8039265 w 11875770"/>
              <a:gd name="connsiteY33" fmla="*/ 6425446 h 6425446"/>
              <a:gd name="connsiteX34" fmla="*/ 7466682 w 11875770"/>
              <a:gd name="connsiteY34" fmla="*/ 6425446 h 6425446"/>
              <a:gd name="connsiteX35" fmla="*/ 7186116 w 11875770"/>
              <a:gd name="connsiteY35" fmla="*/ 6425446 h 6425446"/>
              <a:gd name="connsiteX36" fmla="*/ 6905550 w 11875770"/>
              <a:gd name="connsiteY36" fmla="*/ 6425446 h 6425446"/>
              <a:gd name="connsiteX37" fmla="*/ 6527646 w 11875770"/>
              <a:gd name="connsiteY37" fmla="*/ 6425446 h 6425446"/>
              <a:gd name="connsiteX38" fmla="*/ 6247080 w 11875770"/>
              <a:gd name="connsiteY38" fmla="*/ 6425446 h 6425446"/>
              <a:gd name="connsiteX39" fmla="*/ 5869175 w 11875770"/>
              <a:gd name="connsiteY39" fmla="*/ 6425446 h 6425446"/>
              <a:gd name="connsiteX40" fmla="*/ 5101914 w 11875770"/>
              <a:gd name="connsiteY40" fmla="*/ 6425446 h 6425446"/>
              <a:gd name="connsiteX41" fmla="*/ 4626670 w 11875770"/>
              <a:gd name="connsiteY41" fmla="*/ 6425446 h 6425446"/>
              <a:gd name="connsiteX42" fmla="*/ 4346104 w 11875770"/>
              <a:gd name="connsiteY42" fmla="*/ 6425446 h 6425446"/>
              <a:gd name="connsiteX43" fmla="*/ 4065538 w 11875770"/>
              <a:gd name="connsiteY43" fmla="*/ 6425446 h 6425446"/>
              <a:gd name="connsiteX44" fmla="*/ 3492955 w 11875770"/>
              <a:gd name="connsiteY44" fmla="*/ 6425446 h 6425446"/>
              <a:gd name="connsiteX45" fmla="*/ 3212390 w 11875770"/>
              <a:gd name="connsiteY45" fmla="*/ 6425446 h 6425446"/>
              <a:gd name="connsiteX46" fmla="*/ 2931824 w 11875770"/>
              <a:gd name="connsiteY46" fmla="*/ 6425446 h 6425446"/>
              <a:gd name="connsiteX47" fmla="*/ 2553919 w 11875770"/>
              <a:gd name="connsiteY47" fmla="*/ 6425446 h 6425446"/>
              <a:gd name="connsiteX48" fmla="*/ 2273353 w 11875770"/>
              <a:gd name="connsiteY48" fmla="*/ 6425446 h 6425446"/>
              <a:gd name="connsiteX49" fmla="*/ 1895449 w 11875770"/>
              <a:gd name="connsiteY49" fmla="*/ 6425446 h 6425446"/>
              <a:gd name="connsiteX50" fmla="*/ 1070929 w 11875770"/>
              <a:gd name="connsiteY50" fmla="*/ 6425446 h 6425446"/>
              <a:gd name="connsiteX51" fmla="*/ 0 w 11875770"/>
              <a:gd name="connsiteY51" fmla="*/ 5354517 h 6425446"/>
              <a:gd name="connsiteX52" fmla="*/ 0 w 11875770"/>
              <a:gd name="connsiteY52" fmla="*/ 4904740 h 6425446"/>
              <a:gd name="connsiteX53" fmla="*/ 0 w 11875770"/>
              <a:gd name="connsiteY53" fmla="*/ 4412128 h 6425446"/>
              <a:gd name="connsiteX54" fmla="*/ 0 w 11875770"/>
              <a:gd name="connsiteY54" fmla="*/ 3962351 h 6425446"/>
              <a:gd name="connsiteX55" fmla="*/ 0 w 11875770"/>
              <a:gd name="connsiteY55" fmla="*/ 3426902 h 6425446"/>
              <a:gd name="connsiteX56" fmla="*/ 0 w 11875770"/>
              <a:gd name="connsiteY56" fmla="*/ 2891454 h 6425446"/>
              <a:gd name="connsiteX57" fmla="*/ 0 w 11875770"/>
              <a:gd name="connsiteY57" fmla="*/ 2398841 h 6425446"/>
              <a:gd name="connsiteX58" fmla="*/ 0 w 11875770"/>
              <a:gd name="connsiteY58" fmla="*/ 1991900 h 6425446"/>
              <a:gd name="connsiteX59" fmla="*/ 0 w 11875770"/>
              <a:gd name="connsiteY59" fmla="*/ 1070929 h 64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875770" h="6425446" extrusionOk="0">
                <a:moveTo>
                  <a:pt x="0" y="1070929"/>
                </a:moveTo>
                <a:cubicBezTo>
                  <a:pt x="-54926" y="528755"/>
                  <a:pt x="526352" y="90274"/>
                  <a:pt x="1070929" y="0"/>
                </a:cubicBezTo>
                <a:cubicBezTo>
                  <a:pt x="1299951" y="-20153"/>
                  <a:pt x="1442257" y="67777"/>
                  <a:pt x="1740851" y="0"/>
                </a:cubicBezTo>
                <a:cubicBezTo>
                  <a:pt x="2039445" y="-67777"/>
                  <a:pt x="2144189" y="79702"/>
                  <a:pt x="2508112" y="0"/>
                </a:cubicBezTo>
                <a:cubicBezTo>
                  <a:pt x="2872035" y="-79702"/>
                  <a:pt x="2755206" y="41209"/>
                  <a:pt x="2886017" y="0"/>
                </a:cubicBezTo>
                <a:cubicBezTo>
                  <a:pt x="3016829" y="-41209"/>
                  <a:pt x="3367329" y="3825"/>
                  <a:pt x="3653279" y="0"/>
                </a:cubicBezTo>
                <a:cubicBezTo>
                  <a:pt x="3939229" y="-3825"/>
                  <a:pt x="3831762" y="8770"/>
                  <a:pt x="3933844" y="0"/>
                </a:cubicBezTo>
                <a:cubicBezTo>
                  <a:pt x="4035926" y="-8770"/>
                  <a:pt x="4158084" y="12676"/>
                  <a:pt x="4311749" y="0"/>
                </a:cubicBezTo>
                <a:cubicBezTo>
                  <a:pt x="4465414" y="-12676"/>
                  <a:pt x="4897810" y="38370"/>
                  <a:pt x="5079010" y="0"/>
                </a:cubicBezTo>
                <a:cubicBezTo>
                  <a:pt x="5260210" y="-38370"/>
                  <a:pt x="5490791" y="64185"/>
                  <a:pt x="5651593" y="0"/>
                </a:cubicBezTo>
                <a:cubicBezTo>
                  <a:pt x="5812395" y="-64185"/>
                  <a:pt x="6117608" y="52532"/>
                  <a:pt x="6418855" y="0"/>
                </a:cubicBezTo>
                <a:cubicBezTo>
                  <a:pt x="6720102" y="-52532"/>
                  <a:pt x="7014725" y="39106"/>
                  <a:pt x="7186116" y="0"/>
                </a:cubicBezTo>
                <a:cubicBezTo>
                  <a:pt x="7357507" y="-39106"/>
                  <a:pt x="7379259" y="30468"/>
                  <a:pt x="7466682" y="0"/>
                </a:cubicBezTo>
                <a:cubicBezTo>
                  <a:pt x="7554105" y="-30468"/>
                  <a:pt x="7684951" y="31016"/>
                  <a:pt x="7747247" y="0"/>
                </a:cubicBezTo>
                <a:cubicBezTo>
                  <a:pt x="7809544" y="-31016"/>
                  <a:pt x="8357088" y="14524"/>
                  <a:pt x="8514509" y="0"/>
                </a:cubicBezTo>
                <a:cubicBezTo>
                  <a:pt x="8671930" y="-14524"/>
                  <a:pt x="8689781" y="21529"/>
                  <a:pt x="8795074" y="0"/>
                </a:cubicBezTo>
                <a:cubicBezTo>
                  <a:pt x="8900368" y="-21529"/>
                  <a:pt x="9174688" y="44019"/>
                  <a:pt x="9464997" y="0"/>
                </a:cubicBezTo>
                <a:cubicBezTo>
                  <a:pt x="9755306" y="-44019"/>
                  <a:pt x="9974337" y="16385"/>
                  <a:pt x="10134919" y="0"/>
                </a:cubicBezTo>
                <a:cubicBezTo>
                  <a:pt x="10295501" y="-16385"/>
                  <a:pt x="10636627" y="15474"/>
                  <a:pt x="10804841" y="0"/>
                </a:cubicBezTo>
                <a:cubicBezTo>
                  <a:pt x="11550285" y="3466"/>
                  <a:pt x="11848393" y="491798"/>
                  <a:pt x="11875770" y="1070929"/>
                </a:cubicBezTo>
                <a:cubicBezTo>
                  <a:pt x="11918010" y="1218994"/>
                  <a:pt x="11834585" y="1391296"/>
                  <a:pt x="11875770" y="1563542"/>
                </a:cubicBezTo>
                <a:cubicBezTo>
                  <a:pt x="11916955" y="1735788"/>
                  <a:pt x="11868281" y="1914387"/>
                  <a:pt x="11875770" y="2098990"/>
                </a:cubicBezTo>
                <a:cubicBezTo>
                  <a:pt x="11883259" y="2283593"/>
                  <a:pt x="11848995" y="2358717"/>
                  <a:pt x="11875770" y="2548767"/>
                </a:cubicBezTo>
                <a:cubicBezTo>
                  <a:pt x="11902545" y="2738817"/>
                  <a:pt x="11836432" y="2790165"/>
                  <a:pt x="11875770" y="2955708"/>
                </a:cubicBezTo>
                <a:cubicBezTo>
                  <a:pt x="11915108" y="3121251"/>
                  <a:pt x="11806923" y="3317211"/>
                  <a:pt x="11875770" y="3576828"/>
                </a:cubicBezTo>
                <a:cubicBezTo>
                  <a:pt x="11944617" y="3836445"/>
                  <a:pt x="11855035" y="3898811"/>
                  <a:pt x="11875770" y="4069441"/>
                </a:cubicBezTo>
                <a:cubicBezTo>
                  <a:pt x="11896505" y="4240071"/>
                  <a:pt x="11842914" y="4292967"/>
                  <a:pt x="11875770" y="4476381"/>
                </a:cubicBezTo>
                <a:cubicBezTo>
                  <a:pt x="11908626" y="4659795"/>
                  <a:pt x="11838264" y="5091098"/>
                  <a:pt x="11875770" y="5354517"/>
                </a:cubicBezTo>
                <a:cubicBezTo>
                  <a:pt x="11904392" y="5969104"/>
                  <a:pt x="11462536" y="6313027"/>
                  <a:pt x="10804841" y="6425446"/>
                </a:cubicBezTo>
                <a:cubicBezTo>
                  <a:pt x="10509340" y="6451175"/>
                  <a:pt x="10315136" y="6348902"/>
                  <a:pt x="10037580" y="6425446"/>
                </a:cubicBezTo>
                <a:cubicBezTo>
                  <a:pt x="9760024" y="6501990"/>
                  <a:pt x="9836348" y="6424353"/>
                  <a:pt x="9659675" y="6425446"/>
                </a:cubicBezTo>
                <a:cubicBezTo>
                  <a:pt x="9483002" y="6426539"/>
                  <a:pt x="9458295" y="6386122"/>
                  <a:pt x="9281770" y="6425446"/>
                </a:cubicBezTo>
                <a:cubicBezTo>
                  <a:pt x="9105245" y="6464770"/>
                  <a:pt x="8807355" y="6362918"/>
                  <a:pt x="8514509" y="6425446"/>
                </a:cubicBezTo>
                <a:cubicBezTo>
                  <a:pt x="8221663" y="6487974"/>
                  <a:pt x="8271480" y="6380088"/>
                  <a:pt x="8039265" y="6425446"/>
                </a:cubicBezTo>
                <a:cubicBezTo>
                  <a:pt x="7807050" y="6470804"/>
                  <a:pt x="7732071" y="6396104"/>
                  <a:pt x="7466682" y="6425446"/>
                </a:cubicBezTo>
                <a:cubicBezTo>
                  <a:pt x="7201293" y="6454788"/>
                  <a:pt x="7319353" y="6415411"/>
                  <a:pt x="7186116" y="6425446"/>
                </a:cubicBezTo>
                <a:cubicBezTo>
                  <a:pt x="7052879" y="6435481"/>
                  <a:pt x="7002442" y="6408714"/>
                  <a:pt x="6905550" y="6425446"/>
                </a:cubicBezTo>
                <a:cubicBezTo>
                  <a:pt x="6808658" y="6442178"/>
                  <a:pt x="6622152" y="6416012"/>
                  <a:pt x="6527646" y="6425446"/>
                </a:cubicBezTo>
                <a:cubicBezTo>
                  <a:pt x="6433140" y="6434880"/>
                  <a:pt x="6334197" y="6412111"/>
                  <a:pt x="6247080" y="6425446"/>
                </a:cubicBezTo>
                <a:cubicBezTo>
                  <a:pt x="6159963" y="6438781"/>
                  <a:pt x="5978850" y="6417510"/>
                  <a:pt x="5869175" y="6425446"/>
                </a:cubicBezTo>
                <a:cubicBezTo>
                  <a:pt x="5759501" y="6433382"/>
                  <a:pt x="5261167" y="6377892"/>
                  <a:pt x="5101914" y="6425446"/>
                </a:cubicBezTo>
                <a:cubicBezTo>
                  <a:pt x="4942661" y="6473000"/>
                  <a:pt x="4785487" y="6381211"/>
                  <a:pt x="4626670" y="6425446"/>
                </a:cubicBezTo>
                <a:cubicBezTo>
                  <a:pt x="4467853" y="6469681"/>
                  <a:pt x="4434202" y="6407976"/>
                  <a:pt x="4346104" y="6425446"/>
                </a:cubicBezTo>
                <a:cubicBezTo>
                  <a:pt x="4258006" y="6442916"/>
                  <a:pt x="4185710" y="6401877"/>
                  <a:pt x="4065538" y="6425446"/>
                </a:cubicBezTo>
                <a:cubicBezTo>
                  <a:pt x="3945366" y="6449015"/>
                  <a:pt x="3734157" y="6372543"/>
                  <a:pt x="3492955" y="6425446"/>
                </a:cubicBezTo>
                <a:cubicBezTo>
                  <a:pt x="3251753" y="6478349"/>
                  <a:pt x="3269695" y="6408787"/>
                  <a:pt x="3212390" y="6425446"/>
                </a:cubicBezTo>
                <a:cubicBezTo>
                  <a:pt x="3155086" y="6442105"/>
                  <a:pt x="3050921" y="6394956"/>
                  <a:pt x="2931824" y="6425446"/>
                </a:cubicBezTo>
                <a:cubicBezTo>
                  <a:pt x="2812727" y="6455936"/>
                  <a:pt x="2679964" y="6412204"/>
                  <a:pt x="2553919" y="6425446"/>
                </a:cubicBezTo>
                <a:cubicBezTo>
                  <a:pt x="2427874" y="6438688"/>
                  <a:pt x="2380589" y="6404359"/>
                  <a:pt x="2273353" y="6425446"/>
                </a:cubicBezTo>
                <a:cubicBezTo>
                  <a:pt x="2166117" y="6446533"/>
                  <a:pt x="2016721" y="6412751"/>
                  <a:pt x="1895449" y="6425446"/>
                </a:cubicBezTo>
                <a:cubicBezTo>
                  <a:pt x="1774177" y="6438141"/>
                  <a:pt x="1406855" y="6355603"/>
                  <a:pt x="1070929" y="6425446"/>
                </a:cubicBezTo>
                <a:cubicBezTo>
                  <a:pt x="391627" y="6284654"/>
                  <a:pt x="-84253" y="6089240"/>
                  <a:pt x="0" y="5354517"/>
                </a:cubicBezTo>
                <a:cubicBezTo>
                  <a:pt x="-7256" y="5149782"/>
                  <a:pt x="34874" y="5055242"/>
                  <a:pt x="0" y="4904740"/>
                </a:cubicBezTo>
                <a:cubicBezTo>
                  <a:pt x="-34874" y="4754238"/>
                  <a:pt x="29852" y="4538441"/>
                  <a:pt x="0" y="4412128"/>
                </a:cubicBezTo>
                <a:cubicBezTo>
                  <a:pt x="-29852" y="4285815"/>
                  <a:pt x="30351" y="4178212"/>
                  <a:pt x="0" y="3962351"/>
                </a:cubicBezTo>
                <a:cubicBezTo>
                  <a:pt x="-30351" y="3746490"/>
                  <a:pt x="59000" y="3643647"/>
                  <a:pt x="0" y="3426902"/>
                </a:cubicBezTo>
                <a:cubicBezTo>
                  <a:pt x="-59000" y="3210157"/>
                  <a:pt x="26302" y="3106624"/>
                  <a:pt x="0" y="2891454"/>
                </a:cubicBezTo>
                <a:cubicBezTo>
                  <a:pt x="-26302" y="2676284"/>
                  <a:pt x="13782" y="2597094"/>
                  <a:pt x="0" y="2398841"/>
                </a:cubicBezTo>
                <a:cubicBezTo>
                  <a:pt x="-13782" y="2200588"/>
                  <a:pt x="1202" y="2156266"/>
                  <a:pt x="0" y="1991900"/>
                </a:cubicBezTo>
                <a:cubicBezTo>
                  <a:pt x="-1202" y="1827534"/>
                  <a:pt x="47885" y="1264261"/>
                  <a:pt x="0" y="1070929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0578862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14799F-C1C0-C1F3-AE40-6AC8395A7662}"/>
              </a:ext>
            </a:extLst>
          </p:cNvPr>
          <p:cNvSpPr txBox="1"/>
          <p:nvPr/>
        </p:nvSpPr>
        <p:spPr>
          <a:xfrm>
            <a:off x="434460" y="1882378"/>
            <a:ext cx="609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1" dirty="0" err="1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Avancées</a:t>
            </a:r>
            <a:r>
              <a:rPr lang="en-GB" sz="20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GB" sz="2000" i="1" dirty="0" err="1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en</a:t>
            </a:r>
            <a:r>
              <a:rPr lang="en-GB" sz="20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GB" sz="2000" i="1" dirty="0" err="1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Bioplastique</a:t>
            </a:r>
            <a:endParaRPr lang="en-GB" sz="2000" i="1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E65F70-2A4D-6858-D028-0919ED0E55FF}"/>
              </a:ext>
            </a:extLst>
          </p:cNvPr>
          <p:cNvSpPr txBox="1"/>
          <p:nvPr/>
        </p:nvSpPr>
        <p:spPr>
          <a:xfrm>
            <a:off x="-731400" y="2248138"/>
            <a:ext cx="6097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Berlin Sans FB Demi" panose="020E0802020502020306" pitchFamily="34" charset="0"/>
              </a:rPr>
              <a:t>PLA (</a:t>
            </a:r>
            <a:r>
              <a:rPr lang="en-GB" sz="2000" dirty="0" err="1">
                <a:latin typeface="Berlin Sans FB Demi" panose="020E0802020502020306" pitchFamily="34" charset="0"/>
              </a:rPr>
              <a:t>Acide</a:t>
            </a:r>
            <a:r>
              <a:rPr lang="en-GB" sz="2000" dirty="0">
                <a:latin typeface="Berlin Sans FB Demi" panose="020E0802020502020306" pitchFamily="34" charset="0"/>
              </a:rPr>
              <a:t> Poly </a:t>
            </a:r>
            <a:r>
              <a:rPr lang="en-GB" sz="2000" dirty="0" err="1">
                <a:latin typeface="Berlin Sans FB Demi" panose="020E0802020502020306" pitchFamily="34" charset="0"/>
              </a:rPr>
              <a:t>Lactique</a:t>
            </a:r>
            <a:r>
              <a:rPr lang="en-GB" sz="2000" dirty="0">
                <a:latin typeface="Berlin Sans FB Demi" panose="020E0802020502020306" pitchFamily="34" charset="0"/>
              </a:rPr>
              <a:t>)</a:t>
            </a:r>
          </a:p>
          <a:p>
            <a:pPr algn="ctr"/>
            <a:r>
              <a:rPr lang="en-GB" sz="2000" dirty="0">
                <a:latin typeface="Berlin Sans FB Demi" panose="020E0802020502020306" pitchFamily="34" charset="0"/>
              </a:rPr>
              <a:t>PHA (Poly Hydroxy Alcan Oates)</a:t>
            </a:r>
          </a:p>
          <a:p>
            <a:pPr algn="ctr"/>
            <a:r>
              <a:rPr lang="en-GB" sz="2000" dirty="0">
                <a:latin typeface="Berlin Sans FB Demi" panose="020E0802020502020306" pitchFamily="34" charset="0"/>
              </a:rPr>
              <a:t>Fibres </a:t>
            </a:r>
            <a:r>
              <a:rPr lang="en-GB" sz="2000" dirty="0" err="1">
                <a:latin typeface="Berlin Sans FB Demi" panose="020E0802020502020306" pitchFamily="34" charset="0"/>
              </a:rPr>
              <a:t>naturelles</a:t>
            </a:r>
            <a:r>
              <a:rPr lang="en-GB" sz="2000" dirty="0"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9ACDDD-0416-2B31-0BFD-D6BA81D31748}"/>
              </a:ext>
            </a:extLst>
          </p:cNvPr>
          <p:cNvSpPr txBox="1"/>
          <p:nvPr/>
        </p:nvSpPr>
        <p:spPr>
          <a:xfrm>
            <a:off x="6212265" y="1864936"/>
            <a:ext cx="609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Technologies de </a:t>
            </a:r>
            <a:r>
              <a:rPr lang="en-GB" sz="2000" i="1" dirty="0" err="1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Compostabilité</a:t>
            </a:r>
            <a:endParaRPr lang="en-GB" sz="2000" i="1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D8DCBC-EE72-021B-C0CA-9BC732976516}"/>
              </a:ext>
            </a:extLst>
          </p:cNvPr>
          <p:cNvSpPr txBox="1"/>
          <p:nvPr/>
        </p:nvSpPr>
        <p:spPr>
          <a:xfrm>
            <a:off x="5366504" y="2230785"/>
            <a:ext cx="6097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Compostage industriel : </a:t>
            </a:r>
            <a:r>
              <a:rPr lang="fr-FR" sz="2000" dirty="0">
                <a:latin typeface="Berlin Sans FB Demi" panose="020E0802020502020306" pitchFamily="34" charset="0"/>
              </a:rPr>
              <a:t>Dégradation rapide en quelques mois dans des installations spécialisées.</a:t>
            </a:r>
          </a:p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Compostage domestique : </a:t>
            </a:r>
            <a:r>
              <a:rPr lang="fr-FR" sz="2000" dirty="0">
                <a:latin typeface="Berlin Sans FB Demi" panose="020E0802020502020306" pitchFamily="34" charset="0"/>
              </a:rPr>
              <a:t>Matériaux adaptés aux conditions de compostage à domicile.</a:t>
            </a:r>
            <a:endParaRPr lang="en-GB" sz="2000" dirty="0">
              <a:latin typeface="Berlin Sans FB Demi" panose="020E0802020502020306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C7FA6-9A11-2010-FD4A-C8854A0AE1B1}"/>
              </a:ext>
            </a:extLst>
          </p:cNvPr>
          <p:cNvSpPr txBox="1"/>
          <p:nvPr/>
        </p:nvSpPr>
        <p:spPr>
          <a:xfrm>
            <a:off x="777478" y="3629561"/>
            <a:ext cx="609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1" dirty="0" err="1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Réduction</a:t>
            </a:r>
            <a:r>
              <a:rPr lang="en-GB" sz="20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 de </a:t>
            </a:r>
            <a:r>
              <a:rPr lang="en-GB" sz="2000" i="1" dirty="0" err="1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l’empreinte</a:t>
            </a:r>
            <a:r>
              <a:rPr lang="en-GB" sz="20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GB" sz="2000" i="1" dirty="0" err="1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carbone</a:t>
            </a:r>
            <a:endParaRPr lang="en-GB" sz="2000" i="1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E3747-7D0E-E58B-0E5F-28893A15FABA}"/>
              </a:ext>
            </a:extLst>
          </p:cNvPr>
          <p:cNvSpPr txBox="1"/>
          <p:nvPr/>
        </p:nvSpPr>
        <p:spPr>
          <a:xfrm>
            <a:off x="903326" y="4014637"/>
            <a:ext cx="6097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Optimisation des processus : </a:t>
            </a:r>
            <a:r>
              <a:rPr lang="fr-FR" sz="2000" dirty="0">
                <a:latin typeface="Berlin Sans FB Demi" panose="020E0802020502020306" pitchFamily="34" charset="0"/>
              </a:rPr>
              <a:t>Réduction de l’énergie et des ressources grâce à des procédés efficaces.</a:t>
            </a:r>
          </a:p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Matières renouvelables : </a:t>
            </a:r>
            <a:r>
              <a:rPr lang="fr-FR" sz="2000" dirty="0">
                <a:latin typeface="Berlin Sans FB Demi" panose="020E0802020502020306" pitchFamily="34" charset="0"/>
              </a:rPr>
              <a:t>Moins de dépendance aux ressources fossiles.</a:t>
            </a:r>
            <a:endParaRPr lang="en-GB" sz="2000" dirty="0">
              <a:latin typeface="Berlin Sans FB Demi" panose="020E0802020502020306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FF19D-267F-A592-80D0-9A69E5957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41" y="3554224"/>
            <a:ext cx="2799818" cy="28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115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DAA38-1CF0-E529-C3A6-CEDE99448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8ACA87-555D-F6FD-6DCF-DFD603B008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3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A505B-82B7-D63B-BB25-5355B3384A18}"/>
              </a:ext>
            </a:extLst>
          </p:cNvPr>
          <p:cNvSpPr txBox="1"/>
          <p:nvPr/>
        </p:nvSpPr>
        <p:spPr>
          <a:xfrm>
            <a:off x="1440180" y="306824"/>
            <a:ext cx="89754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srgbClr val="D6B163"/>
                </a:solidFill>
                <a:latin typeface="Cooper Black" panose="0208090404030B020404" pitchFamily="18" charset="0"/>
              </a:rPr>
              <a:t>Développement des Emballages Biodégradables et Recyclables</a:t>
            </a:r>
            <a:endParaRPr lang="en-GB" sz="3600" i="1" dirty="0">
              <a:solidFill>
                <a:srgbClr val="D6B163"/>
              </a:solidFill>
              <a:latin typeface="Cooper Black" panose="0208090404030B0204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C9B9A-896D-C1E7-E86D-2155105B41C1}"/>
              </a:ext>
            </a:extLst>
          </p:cNvPr>
          <p:cNvSpPr txBox="1"/>
          <p:nvPr/>
        </p:nvSpPr>
        <p:spPr>
          <a:xfrm>
            <a:off x="1440180" y="362367"/>
            <a:ext cx="89754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Développement des Emballages Biodégradables et Recyclables</a:t>
            </a:r>
            <a:endParaRPr lang="en-GB" sz="3600" i="1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EB137A-EB1D-6836-F62A-29853EF2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595" y="5653086"/>
            <a:ext cx="1600440" cy="120033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5F0EE19-FA1D-DB5A-D41C-5FE6022BB521}"/>
              </a:ext>
            </a:extLst>
          </p:cNvPr>
          <p:cNvSpPr/>
          <p:nvPr/>
        </p:nvSpPr>
        <p:spPr>
          <a:xfrm>
            <a:off x="114300" y="125730"/>
            <a:ext cx="11875770" cy="6425446"/>
          </a:xfrm>
          <a:custGeom>
            <a:avLst/>
            <a:gdLst>
              <a:gd name="connsiteX0" fmla="*/ 0 w 11875770"/>
              <a:gd name="connsiteY0" fmla="*/ 1070929 h 6425446"/>
              <a:gd name="connsiteX1" fmla="*/ 1070929 w 11875770"/>
              <a:gd name="connsiteY1" fmla="*/ 0 h 6425446"/>
              <a:gd name="connsiteX2" fmla="*/ 1740851 w 11875770"/>
              <a:gd name="connsiteY2" fmla="*/ 0 h 6425446"/>
              <a:gd name="connsiteX3" fmla="*/ 2508112 w 11875770"/>
              <a:gd name="connsiteY3" fmla="*/ 0 h 6425446"/>
              <a:gd name="connsiteX4" fmla="*/ 2886017 w 11875770"/>
              <a:gd name="connsiteY4" fmla="*/ 0 h 6425446"/>
              <a:gd name="connsiteX5" fmla="*/ 3653279 w 11875770"/>
              <a:gd name="connsiteY5" fmla="*/ 0 h 6425446"/>
              <a:gd name="connsiteX6" fmla="*/ 3933844 w 11875770"/>
              <a:gd name="connsiteY6" fmla="*/ 0 h 6425446"/>
              <a:gd name="connsiteX7" fmla="*/ 4311749 w 11875770"/>
              <a:gd name="connsiteY7" fmla="*/ 0 h 6425446"/>
              <a:gd name="connsiteX8" fmla="*/ 5079010 w 11875770"/>
              <a:gd name="connsiteY8" fmla="*/ 0 h 6425446"/>
              <a:gd name="connsiteX9" fmla="*/ 5651593 w 11875770"/>
              <a:gd name="connsiteY9" fmla="*/ 0 h 6425446"/>
              <a:gd name="connsiteX10" fmla="*/ 6418855 w 11875770"/>
              <a:gd name="connsiteY10" fmla="*/ 0 h 6425446"/>
              <a:gd name="connsiteX11" fmla="*/ 7186116 w 11875770"/>
              <a:gd name="connsiteY11" fmla="*/ 0 h 6425446"/>
              <a:gd name="connsiteX12" fmla="*/ 7466682 w 11875770"/>
              <a:gd name="connsiteY12" fmla="*/ 0 h 6425446"/>
              <a:gd name="connsiteX13" fmla="*/ 7747247 w 11875770"/>
              <a:gd name="connsiteY13" fmla="*/ 0 h 6425446"/>
              <a:gd name="connsiteX14" fmla="*/ 8514509 w 11875770"/>
              <a:gd name="connsiteY14" fmla="*/ 0 h 6425446"/>
              <a:gd name="connsiteX15" fmla="*/ 8795074 w 11875770"/>
              <a:gd name="connsiteY15" fmla="*/ 0 h 6425446"/>
              <a:gd name="connsiteX16" fmla="*/ 9464997 w 11875770"/>
              <a:gd name="connsiteY16" fmla="*/ 0 h 6425446"/>
              <a:gd name="connsiteX17" fmla="*/ 10134919 w 11875770"/>
              <a:gd name="connsiteY17" fmla="*/ 0 h 6425446"/>
              <a:gd name="connsiteX18" fmla="*/ 10804841 w 11875770"/>
              <a:gd name="connsiteY18" fmla="*/ 0 h 6425446"/>
              <a:gd name="connsiteX19" fmla="*/ 11875770 w 11875770"/>
              <a:gd name="connsiteY19" fmla="*/ 1070929 h 6425446"/>
              <a:gd name="connsiteX20" fmla="*/ 11875770 w 11875770"/>
              <a:gd name="connsiteY20" fmla="*/ 1563542 h 6425446"/>
              <a:gd name="connsiteX21" fmla="*/ 11875770 w 11875770"/>
              <a:gd name="connsiteY21" fmla="*/ 2098990 h 6425446"/>
              <a:gd name="connsiteX22" fmla="*/ 11875770 w 11875770"/>
              <a:gd name="connsiteY22" fmla="*/ 2548767 h 6425446"/>
              <a:gd name="connsiteX23" fmla="*/ 11875770 w 11875770"/>
              <a:gd name="connsiteY23" fmla="*/ 2955708 h 6425446"/>
              <a:gd name="connsiteX24" fmla="*/ 11875770 w 11875770"/>
              <a:gd name="connsiteY24" fmla="*/ 3576828 h 6425446"/>
              <a:gd name="connsiteX25" fmla="*/ 11875770 w 11875770"/>
              <a:gd name="connsiteY25" fmla="*/ 4069441 h 6425446"/>
              <a:gd name="connsiteX26" fmla="*/ 11875770 w 11875770"/>
              <a:gd name="connsiteY26" fmla="*/ 4476381 h 6425446"/>
              <a:gd name="connsiteX27" fmla="*/ 11875770 w 11875770"/>
              <a:gd name="connsiteY27" fmla="*/ 5354517 h 6425446"/>
              <a:gd name="connsiteX28" fmla="*/ 10804841 w 11875770"/>
              <a:gd name="connsiteY28" fmla="*/ 6425446 h 6425446"/>
              <a:gd name="connsiteX29" fmla="*/ 10037580 w 11875770"/>
              <a:gd name="connsiteY29" fmla="*/ 6425446 h 6425446"/>
              <a:gd name="connsiteX30" fmla="*/ 9659675 w 11875770"/>
              <a:gd name="connsiteY30" fmla="*/ 6425446 h 6425446"/>
              <a:gd name="connsiteX31" fmla="*/ 9281770 w 11875770"/>
              <a:gd name="connsiteY31" fmla="*/ 6425446 h 6425446"/>
              <a:gd name="connsiteX32" fmla="*/ 8514509 w 11875770"/>
              <a:gd name="connsiteY32" fmla="*/ 6425446 h 6425446"/>
              <a:gd name="connsiteX33" fmla="*/ 8039265 w 11875770"/>
              <a:gd name="connsiteY33" fmla="*/ 6425446 h 6425446"/>
              <a:gd name="connsiteX34" fmla="*/ 7466682 w 11875770"/>
              <a:gd name="connsiteY34" fmla="*/ 6425446 h 6425446"/>
              <a:gd name="connsiteX35" fmla="*/ 7186116 w 11875770"/>
              <a:gd name="connsiteY35" fmla="*/ 6425446 h 6425446"/>
              <a:gd name="connsiteX36" fmla="*/ 6905550 w 11875770"/>
              <a:gd name="connsiteY36" fmla="*/ 6425446 h 6425446"/>
              <a:gd name="connsiteX37" fmla="*/ 6527646 w 11875770"/>
              <a:gd name="connsiteY37" fmla="*/ 6425446 h 6425446"/>
              <a:gd name="connsiteX38" fmla="*/ 6247080 w 11875770"/>
              <a:gd name="connsiteY38" fmla="*/ 6425446 h 6425446"/>
              <a:gd name="connsiteX39" fmla="*/ 5869175 w 11875770"/>
              <a:gd name="connsiteY39" fmla="*/ 6425446 h 6425446"/>
              <a:gd name="connsiteX40" fmla="*/ 5101914 w 11875770"/>
              <a:gd name="connsiteY40" fmla="*/ 6425446 h 6425446"/>
              <a:gd name="connsiteX41" fmla="*/ 4626670 w 11875770"/>
              <a:gd name="connsiteY41" fmla="*/ 6425446 h 6425446"/>
              <a:gd name="connsiteX42" fmla="*/ 4346104 w 11875770"/>
              <a:gd name="connsiteY42" fmla="*/ 6425446 h 6425446"/>
              <a:gd name="connsiteX43" fmla="*/ 4065538 w 11875770"/>
              <a:gd name="connsiteY43" fmla="*/ 6425446 h 6425446"/>
              <a:gd name="connsiteX44" fmla="*/ 3492955 w 11875770"/>
              <a:gd name="connsiteY44" fmla="*/ 6425446 h 6425446"/>
              <a:gd name="connsiteX45" fmla="*/ 3212390 w 11875770"/>
              <a:gd name="connsiteY45" fmla="*/ 6425446 h 6425446"/>
              <a:gd name="connsiteX46" fmla="*/ 2931824 w 11875770"/>
              <a:gd name="connsiteY46" fmla="*/ 6425446 h 6425446"/>
              <a:gd name="connsiteX47" fmla="*/ 2553919 w 11875770"/>
              <a:gd name="connsiteY47" fmla="*/ 6425446 h 6425446"/>
              <a:gd name="connsiteX48" fmla="*/ 2273353 w 11875770"/>
              <a:gd name="connsiteY48" fmla="*/ 6425446 h 6425446"/>
              <a:gd name="connsiteX49" fmla="*/ 1895449 w 11875770"/>
              <a:gd name="connsiteY49" fmla="*/ 6425446 h 6425446"/>
              <a:gd name="connsiteX50" fmla="*/ 1070929 w 11875770"/>
              <a:gd name="connsiteY50" fmla="*/ 6425446 h 6425446"/>
              <a:gd name="connsiteX51" fmla="*/ 0 w 11875770"/>
              <a:gd name="connsiteY51" fmla="*/ 5354517 h 6425446"/>
              <a:gd name="connsiteX52" fmla="*/ 0 w 11875770"/>
              <a:gd name="connsiteY52" fmla="*/ 4904740 h 6425446"/>
              <a:gd name="connsiteX53" fmla="*/ 0 w 11875770"/>
              <a:gd name="connsiteY53" fmla="*/ 4412128 h 6425446"/>
              <a:gd name="connsiteX54" fmla="*/ 0 w 11875770"/>
              <a:gd name="connsiteY54" fmla="*/ 3962351 h 6425446"/>
              <a:gd name="connsiteX55" fmla="*/ 0 w 11875770"/>
              <a:gd name="connsiteY55" fmla="*/ 3426902 h 6425446"/>
              <a:gd name="connsiteX56" fmla="*/ 0 w 11875770"/>
              <a:gd name="connsiteY56" fmla="*/ 2891454 h 6425446"/>
              <a:gd name="connsiteX57" fmla="*/ 0 w 11875770"/>
              <a:gd name="connsiteY57" fmla="*/ 2398841 h 6425446"/>
              <a:gd name="connsiteX58" fmla="*/ 0 w 11875770"/>
              <a:gd name="connsiteY58" fmla="*/ 1991900 h 6425446"/>
              <a:gd name="connsiteX59" fmla="*/ 0 w 11875770"/>
              <a:gd name="connsiteY59" fmla="*/ 1070929 h 64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875770" h="6425446" extrusionOk="0">
                <a:moveTo>
                  <a:pt x="0" y="1070929"/>
                </a:moveTo>
                <a:cubicBezTo>
                  <a:pt x="-54926" y="528755"/>
                  <a:pt x="526352" y="90274"/>
                  <a:pt x="1070929" y="0"/>
                </a:cubicBezTo>
                <a:cubicBezTo>
                  <a:pt x="1299951" y="-20153"/>
                  <a:pt x="1442257" y="67777"/>
                  <a:pt x="1740851" y="0"/>
                </a:cubicBezTo>
                <a:cubicBezTo>
                  <a:pt x="2039445" y="-67777"/>
                  <a:pt x="2144189" y="79702"/>
                  <a:pt x="2508112" y="0"/>
                </a:cubicBezTo>
                <a:cubicBezTo>
                  <a:pt x="2872035" y="-79702"/>
                  <a:pt x="2755206" y="41209"/>
                  <a:pt x="2886017" y="0"/>
                </a:cubicBezTo>
                <a:cubicBezTo>
                  <a:pt x="3016829" y="-41209"/>
                  <a:pt x="3367329" y="3825"/>
                  <a:pt x="3653279" y="0"/>
                </a:cubicBezTo>
                <a:cubicBezTo>
                  <a:pt x="3939229" y="-3825"/>
                  <a:pt x="3831762" y="8770"/>
                  <a:pt x="3933844" y="0"/>
                </a:cubicBezTo>
                <a:cubicBezTo>
                  <a:pt x="4035926" y="-8770"/>
                  <a:pt x="4158084" y="12676"/>
                  <a:pt x="4311749" y="0"/>
                </a:cubicBezTo>
                <a:cubicBezTo>
                  <a:pt x="4465414" y="-12676"/>
                  <a:pt x="4897810" y="38370"/>
                  <a:pt x="5079010" y="0"/>
                </a:cubicBezTo>
                <a:cubicBezTo>
                  <a:pt x="5260210" y="-38370"/>
                  <a:pt x="5490791" y="64185"/>
                  <a:pt x="5651593" y="0"/>
                </a:cubicBezTo>
                <a:cubicBezTo>
                  <a:pt x="5812395" y="-64185"/>
                  <a:pt x="6117608" y="52532"/>
                  <a:pt x="6418855" y="0"/>
                </a:cubicBezTo>
                <a:cubicBezTo>
                  <a:pt x="6720102" y="-52532"/>
                  <a:pt x="7014725" y="39106"/>
                  <a:pt x="7186116" y="0"/>
                </a:cubicBezTo>
                <a:cubicBezTo>
                  <a:pt x="7357507" y="-39106"/>
                  <a:pt x="7379259" y="30468"/>
                  <a:pt x="7466682" y="0"/>
                </a:cubicBezTo>
                <a:cubicBezTo>
                  <a:pt x="7554105" y="-30468"/>
                  <a:pt x="7684951" y="31016"/>
                  <a:pt x="7747247" y="0"/>
                </a:cubicBezTo>
                <a:cubicBezTo>
                  <a:pt x="7809544" y="-31016"/>
                  <a:pt x="8357088" y="14524"/>
                  <a:pt x="8514509" y="0"/>
                </a:cubicBezTo>
                <a:cubicBezTo>
                  <a:pt x="8671930" y="-14524"/>
                  <a:pt x="8689781" y="21529"/>
                  <a:pt x="8795074" y="0"/>
                </a:cubicBezTo>
                <a:cubicBezTo>
                  <a:pt x="8900368" y="-21529"/>
                  <a:pt x="9174688" y="44019"/>
                  <a:pt x="9464997" y="0"/>
                </a:cubicBezTo>
                <a:cubicBezTo>
                  <a:pt x="9755306" y="-44019"/>
                  <a:pt x="9974337" y="16385"/>
                  <a:pt x="10134919" y="0"/>
                </a:cubicBezTo>
                <a:cubicBezTo>
                  <a:pt x="10295501" y="-16385"/>
                  <a:pt x="10636627" y="15474"/>
                  <a:pt x="10804841" y="0"/>
                </a:cubicBezTo>
                <a:cubicBezTo>
                  <a:pt x="11550285" y="3466"/>
                  <a:pt x="11848393" y="491798"/>
                  <a:pt x="11875770" y="1070929"/>
                </a:cubicBezTo>
                <a:cubicBezTo>
                  <a:pt x="11918010" y="1218994"/>
                  <a:pt x="11834585" y="1391296"/>
                  <a:pt x="11875770" y="1563542"/>
                </a:cubicBezTo>
                <a:cubicBezTo>
                  <a:pt x="11916955" y="1735788"/>
                  <a:pt x="11868281" y="1914387"/>
                  <a:pt x="11875770" y="2098990"/>
                </a:cubicBezTo>
                <a:cubicBezTo>
                  <a:pt x="11883259" y="2283593"/>
                  <a:pt x="11848995" y="2358717"/>
                  <a:pt x="11875770" y="2548767"/>
                </a:cubicBezTo>
                <a:cubicBezTo>
                  <a:pt x="11902545" y="2738817"/>
                  <a:pt x="11836432" y="2790165"/>
                  <a:pt x="11875770" y="2955708"/>
                </a:cubicBezTo>
                <a:cubicBezTo>
                  <a:pt x="11915108" y="3121251"/>
                  <a:pt x="11806923" y="3317211"/>
                  <a:pt x="11875770" y="3576828"/>
                </a:cubicBezTo>
                <a:cubicBezTo>
                  <a:pt x="11944617" y="3836445"/>
                  <a:pt x="11855035" y="3898811"/>
                  <a:pt x="11875770" y="4069441"/>
                </a:cubicBezTo>
                <a:cubicBezTo>
                  <a:pt x="11896505" y="4240071"/>
                  <a:pt x="11842914" y="4292967"/>
                  <a:pt x="11875770" y="4476381"/>
                </a:cubicBezTo>
                <a:cubicBezTo>
                  <a:pt x="11908626" y="4659795"/>
                  <a:pt x="11838264" y="5091098"/>
                  <a:pt x="11875770" y="5354517"/>
                </a:cubicBezTo>
                <a:cubicBezTo>
                  <a:pt x="11904392" y="5969104"/>
                  <a:pt x="11462536" y="6313027"/>
                  <a:pt x="10804841" y="6425446"/>
                </a:cubicBezTo>
                <a:cubicBezTo>
                  <a:pt x="10509340" y="6451175"/>
                  <a:pt x="10315136" y="6348902"/>
                  <a:pt x="10037580" y="6425446"/>
                </a:cubicBezTo>
                <a:cubicBezTo>
                  <a:pt x="9760024" y="6501990"/>
                  <a:pt x="9836348" y="6424353"/>
                  <a:pt x="9659675" y="6425446"/>
                </a:cubicBezTo>
                <a:cubicBezTo>
                  <a:pt x="9483002" y="6426539"/>
                  <a:pt x="9458295" y="6386122"/>
                  <a:pt x="9281770" y="6425446"/>
                </a:cubicBezTo>
                <a:cubicBezTo>
                  <a:pt x="9105245" y="6464770"/>
                  <a:pt x="8807355" y="6362918"/>
                  <a:pt x="8514509" y="6425446"/>
                </a:cubicBezTo>
                <a:cubicBezTo>
                  <a:pt x="8221663" y="6487974"/>
                  <a:pt x="8271480" y="6380088"/>
                  <a:pt x="8039265" y="6425446"/>
                </a:cubicBezTo>
                <a:cubicBezTo>
                  <a:pt x="7807050" y="6470804"/>
                  <a:pt x="7732071" y="6396104"/>
                  <a:pt x="7466682" y="6425446"/>
                </a:cubicBezTo>
                <a:cubicBezTo>
                  <a:pt x="7201293" y="6454788"/>
                  <a:pt x="7319353" y="6415411"/>
                  <a:pt x="7186116" y="6425446"/>
                </a:cubicBezTo>
                <a:cubicBezTo>
                  <a:pt x="7052879" y="6435481"/>
                  <a:pt x="7002442" y="6408714"/>
                  <a:pt x="6905550" y="6425446"/>
                </a:cubicBezTo>
                <a:cubicBezTo>
                  <a:pt x="6808658" y="6442178"/>
                  <a:pt x="6622152" y="6416012"/>
                  <a:pt x="6527646" y="6425446"/>
                </a:cubicBezTo>
                <a:cubicBezTo>
                  <a:pt x="6433140" y="6434880"/>
                  <a:pt x="6334197" y="6412111"/>
                  <a:pt x="6247080" y="6425446"/>
                </a:cubicBezTo>
                <a:cubicBezTo>
                  <a:pt x="6159963" y="6438781"/>
                  <a:pt x="5978850" y="6417510"/>
                  <a:pt x="5869175" y="6425446"/>
                </a:cubicBezTo>
                <a:cubicBezTo>
                  <a:pt x="5759501" y="6433382"/>
                  <a:pt x="5261167" y="6377892"/>
                  <a:pt x="5101914" y="6425446"/>
                </a:cubicBezTo>
                <a:cubicBezTo>
                  <a:pt x="4942661" y="6473000"/>
                  <a:pt x="4785487" y="6381211"/>
                  <a:pt x="4626670" y="6425446"/>
                </a:cubicBezTo>
                <a:cubicBezTo>
                  <a:pt x="4467853" y="6469681"/>
                  <a:pt x="4434202" y="6407976"/>
                  <a:pt x="4346104" y="6425446"/>
                </a:cubicBezTo>
                <a:cubicBezTo>
                  <a:pt x="4258006" y="6442916"/>
                  <a:pt x="4185710" y="6401877"/>
                  <a:pt x="4065538" y="6425446"/>
                </a:cubicBezTo>
                <a:cubicBezTo>
                  <a:pt x="3945366" y="6449015"/>
                  <a:pt x="3734157" y="6372543"/>
                  <a:pt x="3492955" y="6425446"/>
                </a:cubicBezTo>
                <a:cubicBezTo>
                  <a:pt x="3251753" y="6478349"/>
                  <a:pt x="3269695" y="6408787"/>
                  <a:pt x="3212390" y="6425446"/>
                </a:cubicBezTo>
                <a:cubicBezTo>
                  <a:pt x="3155086" y="6442105"/>
                  <a:pt x="3050921" y="6394956"/>
                  <a:pt x="2931824" y="6425446"/>
                </a:cubicBezTo>
                <a:cubicBezTo>
                  <a:pt x="2812727" y="6455936"/>
                  <a:pt x="2679964" y="6412204"/>
                  <a:pt x="2553919" y="6425446"/>
                </a:cubicBezTo>
                <a:cubicBezTo>
                  <a:pt x="2427874" y="6438688"/>
                  <a:pt x="2380589" y="6404359"/>
                  <a:pt x="2273353" y="6425446"/>
                </a:cubicBezTo>
                <a:cubicBezTo>
                  <a:pt x="2166117" y="6446533"/>
                  <a:pt x="2016721" y="6412751"/>
                  <a:pt x="1895449" y="6425446"/>
                </a:cubicBezTo>
                <a:cubicBezTo>
                  <a:pt x="1774177" y="6438141"/>
                  <a:pt x="1406855" y="6355603"/>
                  <a:pt x="1070929" y="6425446"/>
                </a:cubicBezTo>
                <a:cubicBezTo>
                  <a:pt x="391627" y="6284654"/>
                  <a:pt x="-84253" y="6089240"/>
                  <a:pt x="0" y="5354517"/>
                </a:cubicBezTo>
                <a:cubicBezTo>
                  <a:pt x="-7256" y="5149782"/>
                  <a:pt x="34874" y="5055242"/>
                  <a:pt x="0" y="4904740"/>
                </a:cubicBezTo>
                <a:cubicBezTo>
                  <a:pt x="-34874" y="4754238"/>
                  <a:pt x="29852" y="4538441"/>
                  <a:pt x="0" y="4412128"/>
                </a:cubicBezTo>
                <a:cubicBezTo>
                  <a:pt x="-29852" y="4285815"/>
                  <a:pt x="30351" y="4178212"/>
                  <a:pt x="0" y="3962351"/>
                </a:cubicBezTo>
                <a:cubicBezTo>
                  <a:pt x="-30351" y="3746490"/>
                  <a:pt x="59000" y="3643647"/>
                  <a:pt x="0" y="3426902"/>
                </a:cubicBezTo>
                <a:cubicBezTo>
                  <a:pt x="-59000" y="3210157"/>
                  <a:pt x="26302" y="3106624"/>
                  <a:pt x="0" y="2891454"/>
                </a:cubicBezTo>
                <a:cubicBezTo>
                  <a:pt x="-26302" y="2676284"/>
                  <a:pt x="13782" y="2597094"/>
                  <a:pt x="0" y="2398841"/>
                </a:cubicBezTo>
                <a:cubicBezTo>
                  <a:pt x="-13782" y="2200588"/>
                  <a:pt x="1202" y="2156266"/>
                  <a:pt x="0" y="1991900"/>
                </a:cubicBezTo>
                <a:cubicBezTo>
                  <a:pt x="-1202" y="1827534"/>
                  <a:pt x="47885" y="1264261"/>
                  <a:pt x="0" y="1070929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0578862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F07E9E-26D5-78EB-DFD2-7B4BE399E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7732" y1="25719" x2="68371" y2="60224"/>
                        <a14:foregroundMark x1="68371" y1="60224" x2="67572" y2="60383"/>
                        <a14:foregroundMark x1="61981" y1="24441" x2="61981" y2="44888"/>
                        <a14:foregroundMark x1="59744" y1="21725" x2="54473" y2="40096"/>
                        <a14:foregroundMark x1="66294" y1="53035" x2="58466" y2="62460"/>
                        <a14:foregroundMark x1="70927" y1="60863" x2="60064" y2="61981"/>
                        <a14:foregroundMark x1="74760" y1="57029" x2="63578" y2="59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2" y="220013"/>
            <a:ext cx="1471791" cy="1471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28029E-8429-35C3-EEF5-166AC6273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01" y="1732382"/>
            <a:ext cx="3717002" cy="24719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7CCEBF-F20A-3F9E-ED6A-1E12A75A0812}"/>
              </a:ext>
            </a:extLst>
          </p:cNvPr>
          <p:cNvSpPr txBox="1"/>
          <p:nvPr/>
        </p:nvSpPr>
        <p:spPr>
          <a:xfrm>
            <a:off x="423030" y="1881262"/>
            <a:ext cx="609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1" dirty="0" err="1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Développements</a:t>
            </a:r>
            <a:r>
              <a:rPr lang="en-GB" sz="20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GB" sz="2000" i="1" dirty="0" err="1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récents</a:t>
            </a:r>
            <a:r>
              <a:rPr lang="en-GB" sz="20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 et </a:t>
            </a:r>
            <a:r>
              <a:rPr lang="en-GB" sz="2000" i="1" dirty="0" err="1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futurs</a:t>
            </a:r>
            <a:endParaRPr lang="en-GB" sz="2000" i="1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4917F-CF1D-9FCA-8B06-D4C9BA33BE27}"/>
              </a:ext>
            </a:extLst>
          </p:cNvPr>
          <p:cNvSpPr txBox="1"/>
          <p:nvPr/>
        </p:nvSpPr>
        <p:spPr>
          <a:xfrm>
            <a:off x="-308610" y="2281372"/>
            <a:ext cx="6097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 err="1">
                <a:latin typeface="Berlin Sans FB Demi" panose="020E0802020502020306" pitchFamily="34" charset="0"/>
              </a:rPr>
              <a:t>Biocomposites</a:t>
            </a:r>
            <a:r>
              <a:rPr lang="fr-FR" sz="2000" dirty="0"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fr-FR" sz="2000" dirty="0">
                <a:latin typeface="Berlin Sans FB Demi" panose="020E0802020502020306" pitchFamily="34" charset="0"/>
              </a:rPr>
              <a:t>Nanotechnologies </a:t>
            </a:r>
          </a:p>
          <a:p>
            <a:pPr algn="ctr"/>
            <a:r>
              <a:rPr lang="fr-FR" sz="2000" dirty="0">
                <a:latin typeface="Berlin Sans FB Demi" panose="020E0802020502020306" pitchFamily="34" charset="0"/>
              </a:rPr>
              <a:t>Écoconception</a:t>
            </a:r>
            <a:endParaRPr lang="en-GB" sz="2000" dirty="0">
              <a:latin typeface="Berlin Sans FB Demi" panose="020E0802020502020306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C5BF13-A21C-E3AE-0BE7-79D208BD2A59}"/>
              </a:ext>
            </a:extLst>
          </p:cNvPr>
          <p:cNvSpPr txBox="1"/>
          <p:nvPr/>
        </p:nvSpPr>
        <p:spPr>
          <a:xfrm>
            <a:off x="603829" y="3560966"/>
            <a:ext cx="609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Impact et perspectives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897C71-5800-1D3D-2E6A-AA3DEC330072}"/>
              </a:ext>
            </a:extLst>
          </p:cNvPr>
          <p:cNvSpPr txBox="1"/>
          <p:nvPr/>
        </p:nvSpPr>
        <p:spPr>
          <a:xfrm>
            <a:off x="603829" y="4086806"/>
            <a:ext cx="60979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Économie circulaire : </a:t>
            </a:r>
            <a:r>
              <a:rPr lang="fr-FR" sz="2000" dirty="0">
                <a:latin typeface="Berlin Sans FB Demi" panose="020E0802020502020306" pitchFamily="34" charset="0"/>
              </a:rPr>
              <a:t>Encourager la réutilisation et le recyclage continu des matériaux.</a:t>
            </a:r>
          </a:p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Acceptation des consommateurs : </a:t>
            </a:r>
            <a:r>
              <a:rPr lang="fr-FR" sz="2000" dirty="0">
                <a:latin typeface="Berlin Sans FB Demi" panose="020E0802020502020306" pitchFamily="34" charset="0"/>
              </a:rPr>
              <a:t>Sensibiliser à l’importance des emballages durables tout en répondant à leurs attentes.</a:t>
            </a:r>
            <a:endParaRPr lang="en-GB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57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A21B2-491E-E04B-ADA8-A1D19D6EE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E54F41-53CF-CD6C-0953-C88BE5ABE2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3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9ED92-787E-51BE-4B2B-9633221889BD}"/>
              </a:ext>
            </a:extLst>
          </p:cNvPr>
          <p:cNvSpPr txBox="1"/>
          <p:nvPr/>
        </p:nvSpPr>
        <p:spPr>
          <a:xfrm>
            <a:off x="1238250" y="306824"/>
            <a:ext cx="9658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srgbClr val="D6B163"/>
                </a:solidFill>
                <a:latin typeface="Cooper Black" panose="0208090404030B020404" pitchFamily="18" charset="0"/>
              </a:rPr>
              <a:t>Réduction du plastique à usage unique</a:t>
            </a:r>
            <a:endParaRPr lang="en-GB" sz="3600" i="1" dirty="0">
              <a:solidFill>
                <a:srgbClr val="D6B163"/>
              </a:solidFill>
              <a:latin typeface="Cooper Black" panose="0208090404030B0204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E2940-FD01-B298-B83E-E57658ECA565}"/>
              </a:ext>
            </a:extLst>
          </p:cNvPr>
          <p:cNvSpPr txBox="1"/>
          <p:nvPr/>
        </p:nvSpPr>
        <p:spPr>
          <a:xfrm>
            <a:off x="1238250" y="306824"/>
            <a:ext cx="9471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Réduction du plastique à usage unique</a:t>
            </a:r>
            <a:endParaRPr lang="en-GB" sz="3600" i="1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F50696-ED14-4F3F-61B0-5C7C69943BFB}"/>
              </a:ext>
            </a:extLst>
          </p:cNvPr>
          <p:cNvSpPr/>
          <p:nvPr/>
        </p:nvSpPr>
        <p:spPr>
          <a:xfrm>
            <a:off x="114300" y="125730"/>
            <a:ext cx="11875770" cy="6425446"/>
          </a:xfrm>
          <a:custGeom>
            <a:avLst/>
            <a:gdLst>
              <a:gd name="connsiteX0" fmla="*/ 0 w 11875770"/>
              <a:gd name="connsiteY0" fmla="*/ 1070929 h 6425446"/>
              <a:gd name="connsiteX1" fmla="*/ 1070929 w 11875770"/>
              <a:gd name="connsiteY1" fmla="*/ 0 h 6425446"/>
              <a:gd name="connsiteX2" fmla="*/ 1740851 w 11875770"/>
              <a:gd name="connsiteY2" fmla="*/ 0 h 6425446"/>
              <a:gd name="connsiteX3" fmla="*/ 2508112 w 11875770"/>
              <a:gd name="connsiteY3" fmla="*/ 0 h 6425446"/>
              <a:gd name="connsiteX4" fmla="*/ 2886017 w 11875770"/>
              <a:gd name="connsiteY4" fmla="*/ 0 h 6425446"/>
              <a:gd name="connsiteX5" fmla="*/ 3653279 w 11875770"/>
              <a:gd name="connsiteY5" fmla="*/ 0 h 6425446"/>
              <a:gd name="connsiteX6" fmla="*/ 3933844 w 11875770"/>
              <a:gd name="connsiteY6" fmla="*/ 0 h 6425446"/>
              <a:gd name="connsiteX7" fmla="*/ 4311749 w 11875770"/>
              <a:gd name="connsiteY7" fmla="*/ 0 h 6425446"/>
              <a:gd name="connsiteX8" fmla="*/ 5079010 w 11875770"/>
              <a:gd name="connsiteY8" fmla="*/ 0 h 6425446"/>
              <a:gd name="connsiteX9" fmla="*/ 5651593 w 11875770"/>
              <a:gd name="connsiteY9" fmla="*/ 0 h 6425446"/>
              <a:gd name="connsiteX10" fmla="*/ 6418855 w 11875770"/>
              <a:gd name="connsiteY10" fmla="*/ 0 h 6425446"/>
              <a:gd name="connsiteX11" fmla="*/ 7186116 w 11875770"/>
              <a:gd name="connsiteY11" fmla="*/ 0 h 6425446"/>
              <a:gd name="connsiteX12" fmla="*/ 7466682 w 11875770"/>
              <a:gd name="connsiteY12" fmla="*/ 0 h 6425446"/>
              <a:gd name="connsiteX13" fmla="*/ 7747247 w 11875770"/>
              <a:gd name="connsiteY13" fmla="*/ 0 h 6425446"/>
              <a:gd name="connsiteX14" fmla="*/ 8514509 w 11875770"/>
              <a:gd name="connsiteY14" fmla="*/ 0 h 6425446"/>
              <a:gd name="connsiteX15" fmla="*/ 8795074 w 11875770"/>
              <a:gd name="connsiteY15" fmla="*/ 0 h 6425446"/>
              <a:gd name="connsiteX16" fmla="*/ 9464997 w 11875770"/>
              <a:gd name="connsiteY16" fmla="*/ 0 h 6425446"/>
              <a:gd name="connsiteX17" fmla="*/ 10134919 w 11875770"/>
              <a:gd name="connsiteY17" fmla="*/ 0 h 6425446"/>
              <a:gd name="connsiteX18" fmla="*/ 10804841 w 11875770"/>
              <a:gd name="connsiteY18" fmla="*/ 0 h 6425446"/>
              <a:gd name="connsiteX19" fmla="*/ 11875770 w 11875770"/>
              <a:gd name="connsiteY19" fmla="*/ 1070929 h 6425446"/>
              <a:gd name="connsiteX20" fmla="*/ 11875770 w 11875770"/>
              <a:gd name="connsiteY20" fmla="*/ 1563542 h 6425446"/>
              <a:gd name="connsiteX21" fmla="*/ 11875770 w 11875770"/>
              <a:gd name="connsiteY21" fmla="*/ 2098990 h 6425446"/>
              <a:gd name="connsiteX22" fmla="*/ 11875770 w 11875770"/>
              <a:gd name="connsiteY22" fmla="*/ 2548767 h 6425446"/>
              <a:gd name="connsiteX23" fmla="*/ 11875770 w 11875770"/>
              <a:gd name="connsiteY23" fmla="*/ 2955708 h 6425446"/>
              <a:gd name="connsiteX24" fmla="*/ 11875770 w 11875770"/>
              <a:gd name="connsiteY24" fmla="*/ 3576828 h 6425446"/>
              <a:gd name="connsiteX25" fmla="*/ 11875770 w 11875770"/>
              <a:gd name="connsiteY25" fmla="*/ 4069441 h 6425446"/>
              <a:gd name="connsiteX26" fmla="*/ 11875770 w 11875770"/>
              <a:gd name="connsiteY26" fmla="*/ 4476381 h 6425446"/>
              <a:gd name="connsiteX27" fmla="*/ 11875770 w 11875770"/>
              <a:gd name="connsiteY27" fmla="*/ 5354517 h 6425446"/>
              <a:gd name="connsiteX28" fmla="*/ 10804841 w 11875770"/>
              <a:gd name="connsiteY28" fmla="*/ 6425446 h 6425446"/>
              <a:gd name="connsiteX29" fmla="*/ 10037580 w 11875770"/>
              <a:gd name="connsiteY29" fmla="*/ 6425446 h 6425446"/>
              <a:gd name="connsiteX30" fmla="*/ 9659675 w 11875770"/>
              <a:gd name="connsiteY30" fmla="*/ 6425446 h 6425446"/>
              <a:gd name="connsiteX31" fmla="*/ 9281770 w 11875770"/>
              <a:gd name="connsiteY31" fmla="*/ 6425446 h 6425446"/>
              <a:gd name="connsiteX32" fmla="*/ 8514509 w 11875770"/>
              <a:gd name="connsiteY32" fmla="*/ 6425446 h 6425446"/>
              <a:gd name="connsiteX33" fmla="*/ 8039265 w 11875770"/>
              <a:gd name="connsiteY33" fmla="*/ 6425446 h 6425446"/>
              <a:gd name="connsiteX34" fmla="*/ 7466682 w 11875770"/>
              <a:gd name="connsiteY34" fmla="*/ 6425446 h 6425446"/>
              <a:gd name="connsiteX35" fmla="*/ 7186116 w 11875770"/>
              <a:gd name="connsiteY35" fmla="*/ 6425446 h 6425446"/>
              <a:gd name="connsiteX36" fmla="*/ 6905550 w 11875770"/>
              <a:gd name="connsiteY36" fmla="*/ 6425446 h 6425446"/>
              <a:gd name="connsiteX37" fmla="*/ 6527646 w 11875770"/>
              <a:gd name="connsiteY37" fmla="*/ 6425446 h 6425446"/>
              <a:gd name="connsiteX38" fmla="*/ 6247080 w 11875770"/>
              <a:gd name="connsiteY38" fmla="*/ 6425446 h 6425446"/>
              <a:gd name="connsiteX39" fmla="*/ 5869175 w 11875770"/>
              <a:gd name="connsiteY39" fmla="*/ 6425446 h 6425446"/>
              <a:gd name="connsiteX40" fmla="*/ 5101914 w 11875770"/>
              <a:gd name="connsiteY40" fmla="*/ 6425446 h 6425446"/>
              <a:gd name="connsiteX41" fmla="*/ 4626670 w 11875770"/>
              <a:gd name="connsiteY41" fmla="*/ 6425446 h 6425446"/>
              <a:gd name="connsiteX42" fmla="*/ 4346104 w 11875770"/>
              <a:gd name="connsiteY42" fmla="*/ 6425446 h 6425446"/>
              <a:gd name="connsiteX43" fmla="*/ 4065538 w 11875770"/>
              <a:gd name="connsiteY43" fmla="*/ 6425446 h 6425446"/>
              <a:gd name="connsiteX44" fmla="*/ 3492955 w 11875770"/>
              <a:gd name="connsiteY44" fmla="*/ 6425446 h 6425446"/>
              <a:gd name="connsiteX45" fmla="*/ 3212390 w 11875770"/>
              <a:gd name="connsiteY45" fmla="*/ 6425446 h 6425446"/>
              <a:gd name="connsiteX46" fmla="*/ 2931824 w 11875770"/>
              <a:gd name="connsiteY46" fmla="*/ 6425446 h 6425446"/>
              <a:gd name="connsiteX47" fmla="*/ 2553919 w 11875770"/>
              <a:gd name="connsiteY47" fmla="*/ 6425446 h 6425446"/>
              <a:gd name="connsiteX48" fmla="*/ 2273353 w 11875770"/>
              <a:gd name="connsiteY48" fmla="*/ 6425446 h 6425446"/>
              <a:gd name="connsiteX49" fmla="*/ 1895449 w 11875770"/>
              <a:gd name="connsiteY49" fmla="*/ 6425446 h 6425446"/>
              <a:gd name="connsiteX50" fmla="*/ 1070929 w 11875770"/>
              <a:gd name="connsiteY50" fmla="*/ 6425446 h 6425446"/>
              <a:gd name="connsiteX51" fmla="*/ 0 w 11875770"/>
              <a:gd name="connsiteY51" fmla="*/ 5354517 h 6425446"/>
              <a:gd name="connsiteX52" fmla="*/ 0 w 11875770"/>
              <a:gd name="connsiteY52" fmla="*/ 4904740 h 6425446"/>
              <a:gd name="connsiteX53" fmla="*/ 0 w 11875770"/>
              <a:gd name="connsiteY53" fmla="*/ 4412128 h 6425446"/>
              <a:gd name="connsiteX54" fmla="*/ 0 w 11875770"/>
              <a:gd name="connsiteY54" fmla="*/ 3962351 h 6425446"/>
              <a:gd name="connsiteX55" fmla="*/ 0 w 11875770"/>
              <a:gd name="connsiteY55" fmla="*/ 3426902 h 6425446"/>
              <a:gd name="connsiteX56" fmla="*/ 0 w 11875770"/>
              <a:gd name="connsiteY56" fmla="*/ 2891454 h 6425446"/>
              <a:gd name="connsiteX57" fmla="*/ 0 w 11875770"/>
              <a:gd name="connsiteY57" fmla="*/ 2398841 h 6425446"/>
              <a:gd name="connsiteX58" fmla="*/ 0 w 11875770"/>
              <a:gd name="connsiteY58" fmla="*/ 1991900 h 6425446"/>
              <a:gd name="connsiteX59" fmla="*/ 0 w 11875770"/>
              <a:gd name="connsiteY59" fmla="*/ 1070929 h 64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875770" h="6425446" extrusionOk="0">
                <a:moveTo>
                  <a:pt x="0" y="1070929"/>
                </a:moveTo>
                <a:cubicBezTo>
                  <a:pt x="-54926" y="528755"/>
                  <a:pt x="526352" y="90274"/>
                  <a:pt x="1070929" y="0"/>
                </a:cubicBezTo>
                <a:cubicBezTo>
                  <a:pt x="1299951" y="-20153"/>
                  <a:pt x="1442257" y="67777"/>
                  <a:pt x="1740851" y="0"/>
                </a:cubicBezTo>
                <a:cubicBezTo>
                  <a:pt x="2039445" y="-67777"/>
                  <a:pt x="2144189" y="79702"/>
                  <a:pt x="2508112" y="0"/>
                </a:cubicBezTo>
                <a:cubicBezTo>
                  <a:pt x="2872035" y="-79702"/>
                  <a:pt x="2755206" y="41209"/>
                  <a:pt x="2886017" y="0"/>
                </a:cubicBezTo>
                <a:cubicBezTo>
                  <a:pt x="3016829" y="-41209"/>
                  <a:pt x="3367329" y="3825"/>
                  <a:pt x="3653279" y="0"/>
                </a:cubicBezTo>
                <a:cubicBezTo>
                  <a:pt x="3939229" y="-3825"/>
                  <a:pt x="3831762" y="8770"/>
                  <a:pt x="3933844" y="0"/>
                </a:cubicBezTo>
                <a:cubicBezTo>
                  <a:pt x="4035926" y="-8770"/>
                  <a:pt x="4158084" y="12676"/>
                  <a:pt x="4311749" y="0"/>
                </a:cubicBezTo>
                <a:cubicBezTo>
                  <a:pt x="4465414" y="-12676"/>
                  <a:pt x="4897810" y="38370"/>
                  <a:pt x="5079010" y="0"/>
                </a:cubicBezTo>
                <a:cubicBezTo>
                  <a:pt x="5260210" y="-38370"/>
                  <a:pt x="5490791" y="64185"/>
                  <a:pt x="5651593" y="0"/>
                </a:cubicBezTo>
                <a:cubicBezTo>
                  <a:pt x="5812395" y="-64185"/>
                  <a:pt x="6117608" y="52532"/>
                  <a:pt x="6418855" y="0"/>
                </a:cubicBezTo>
                <a:cubicBezTo>
                  <a:pt x="6720102" y="-52532"/>
                  <a:pt x="7014725" y="39106"/>
                  <a:pt x="7186116" y="0"/>
                </a:cubicBezTo>
                <a:cubicBezTo>
                  <a:pt x="7357507" y="-39106"/>
                  <a:pt x="7379259" y="30468"/>
                  <a:pt x="7466682" y="0"/>
                </a:cubicBezTo>
                <a:cubicBezTo>
                  <a:pt x="7554105" y="-30468"/>
                  <a:pt x="7684951" y="31016"/>
                  <a:pt x="7747247" y="0"/>
                </a:cubicBezTo>
                <a:cubicBezTo>
                  <a:pt x="7809544" y="-31016"/>
                  <a:pt x="8357088" y="14524"/>
                  <a:pt x="8514509" y="0"/>
                </a:cubicBezTo>
                <a:cubicBezTo>
                  <a:pt x="8671930" y="-14524"/>
                  <a:pt x="8689781" y="21529"/>
                  <a:pt x="8795074" y="0"/>
                </a:cubicBezTo>
                <a:cubicBezTo>
                  <a:pt x="8900368" y="-21529"/>
                  <a:pt x="9174688" y="44019"/>
                  <a:pt x="9464997" y="0"/>
                </a:cubicBezTo>
                <a:cubicBezTo>
                  <a:pt x="9755306" y="-44019"/>
                  <a:pt x="9974337" y="16385"/>
                  <a:pt x="10134919" y="0"/>
                </a:cubicBezTo>
                <a:cubicBezTo>
                  <a:pt x="10295501" y="-16385"/>
                  <a:pt x="10636627" y="15474"/>
                  <a:pt x="10804841" y="0"/>
                </a:cubicBezTo>
                <a:cubicBezTo>
                  <a:pt x="11550285" y="3466"/>
                  <a:pt x="11848393" y="491798"/>
                  <a:pt x="11875770" y="1070929"/>
                </a:cubicBezTo>
                <a:cubicBezTo>
                  <a:pt x="11918010" y="1218994"/>
                  <a:pt x="11834585" y="1391296"/>
                  <a:pt x="11875770" y="1563542"/>
                </a:cubicBezTo>
                <a:cubicBezTo>
                  <a:pt x="11916955" y="1735788"/>
                  <a:pt x="11868281" y="1914387"/>
                  <a:pt x="11875770" y="2098990"/>
                </a:cubicBezTo>
                <a:cubicBezTo>
                  <a:pt x="11883259" y="2283593"/>
                  <a:pt x="11848995" y="2358717"/>
                  <a:pt x="11875770" y="2548767"/>
                </a:cubicBezTo>
                <a:cubicBezTo>
                  <a:pt x="11902545" y="2738817"/>
                  <a:pt x="11836432" y="2790165"/>
                  <a:pt x="11875770" y="2955708"/>
                </a:cubicBezTo>
                <a:cubicBezTo>
                  <a:pt x="11915108" y="3121251"/>
                  <a:pt x="11806923" y="3317211"/>
                  <a:pt x="11875770" y="3576828"/>
                </a:cubicBezTo>
                <a:cubicBezTo>
                  <a:pt x="11944617" y="3836445"/>
                  <a:pt x="11855035" y="3898811"/>
                  <a:pt x="11875770" y="4069441"/>
                </a:cubicBezTo>
                <a:cubicBezTo>
                  <a:pt x="11896505" y="4240071"/>
                  <a:pt x="11842914" y="4292967"/>
                  <a:pt x="11875770" y="4476381"/>
                </a:cubicBezTo>
                <a:cubicBezTo>
                  <a:pt x="11908626" y="4659795"/>
                  <a:pt x="11838264" y="5091098"/>
                  <a:pt x="11875770" y="5354517"/>
                </a:cubicBezTo>
                <a:cubicBezTo>
                  <a:pt x="11904392" y="5969104"/>
                  <a:pt x="11462536" y="6313027"/>
                  <a:pt x="10804841" y="6425446"/>
                </a:cubicBezTo>
                <a:cubicBezTo>
                  <a:pt x="10509340" y="6451175"/>
                  <a:pt x="10315136" y="6348902"/>
                  <a:pt x="10037580" y="6425446"/>
                </a:cubicBezTo>
                <a:cubicBezTo>
                  <a:pt x="9760024" y="6501990"/>
                  <a:pt x="9836348" y="6424353"/>
                  <a:pt x="9659675" y="6425446"/>
                </a:cubicBezTo>
                <a:cubicBezTo>
                  <a:pt x="9483002" y="6426539"/>
                  <a:pt x="9458295" y="6386122"/>
                  <a:pt x="9281770" y="6425446"/>
                </a:cubicBezTo>
                <a:cubicBezTo>
                  <a:pt x="9105245" y="6464770"/>
                  <a:pt x="8807355" y="6362918"/>
                  <a:pt x="8514509" y="6425446"/>
                </a:cubicBezTo>
                <a:cubicBezTo>
                  <a:pt x="8221663" y="6487974"/>
                  <a:pt x="8271480" y="6380088"/>
                  <a:pt x="8039265" y="6425446"/>
                </a:cubicBezTo>
                <a:cubicBezTo>
                  <a:pt x="7807050" y="6470804"/>
                  <a:pt x="7732071" y="6396104"/>
                  <a:pt x="7466682" y="6425446"/>
                </a:cubicBezTo>
                <a:cubicBezTo>
                  <a:pt x="7201293" y="6454788"/>
                  <a:pt x="7319353" y="6415411"/>
                  <a:pt x="7186116" y="6425446"/>
                </a:cubicBezTo>
                <a:cubicBezTo>
                  <a:pt x="7052879" y="6435481"/>
                  <a:pt x="7002442" y="6408714"/>
                  <a:pt x="6905550" y="6425446"/>
                </a:cubicBezTo>
                <a:cubicBezTo>
                  <a:pt x="6808658" y="6442178"/>
                  <a:pt x="6622152" y="6416012"/>
                  <a:pt x="6527646" y="6425446"/>
                </a:cubicBezTo>
                <a:cubicBezTo>
                  <a:pt x="6433140" y="6434880"/>
                  <a:pt x="6334197" y="6412111"/>
                  <a:pt x="6247080" y="6425446"/>
                </a:cubicBezTo>
                <a:cubicBezTo>
                  <a:pt x="6159963" y="6438781"/>
                  <a:pt x="5978850" y="6417510"/>
                  <a:pt x="5869175" y="6425446"/>
                </a:cubicBezTo>
                <a:cubicBezTo>
                  <a:pt x="5759501" y="6433382"/>
                  <a:pt x="5261167" y="6377892"/>
                  <a:pt x="5101914" y="6425446"/>
                </a:cubicBezTo>
                <a:cubicBezTo>
                  <a:pt x="4942661" y="6473000"/>
                  <a:pt x="4785487" y="6381211"/>
                  <a:pt x="4626670" y="6425446"/>
                </a:cubicBezTo>
                <a:cubicBezTo>
                  <a:pt x="4467853" y="6469681"/>
                  <a:pt x="4434202" y="6407976"/>
                  <a:pt x="4346104" y="6425446"/>
                </a:cubicBezTo>
                <a:cubicBezTo>
                  <a:pt x="4258006" y="6442916"/>
                  <a:pt x="4185710" y="6401877"/>
                  <a:pt x="4065538" y="6425446"/>
                </a:cubicBezTo>
                <a:cubicBezTo>
                  <a:pt x="3945366" y="6449015"/>
                  <a:pt x="3734157" y="6372543"/>
                  <a:pt x="3492955" y="6425446"/>
                </a:cubicBezTo>
                <a:cubicBezTo>
                  <a:pt x="3251753" y="6478349"/>
                  <a:pt x="3269695" y="6408787"/>
                  <a:pt x="3212390" y="6425446"/>
                </a:cubicBezTo>
                <a:cubicBezTo>
                  <a:pt x="3155086" y="6442105"/>
                  <a:pt x="3050921" y="6394956"/>
                  <a:pt x="2931824" y="6425446"/>
                </a:cubicBezTo>
                <a:cubicBezTo>
                  <a:pt x="2812727" y="6455936"/>
                  <a:pt x="2679964" y="6412204"/>
                  <a:pt x="2553919" y="6425446"/>
                </a:cubicBezTo>
                <a:cubicBezTo>
                  <a:pt x="2427874" y="6438688"/>
                  <a:pt x="2380589" y="6404359"/>
                  <a:pt x="2273353" y="6425446"/>
                </a:cubicBezTo>
                <a:cubicBezTo>
                  <a:pt x="2166117" y="6446533"/>
                  <a:pt x="2016721" y="6412751"/>
                  <a:pt x="1895449" y="6425446"/>
                </a:cubicBezTo>
                <a:cubicBezTo>
                  <a:pt x="1774177" y="6438141"/>
                  <a:pt x="1406855" y="6355603"/>
                  <a:pt x="1070929" y="6425446"/>
                </a:cubicBezTo>
                <a:cubicBezTo>
                  <a:pt x="391627" y="6284654"/>
                  <a:pt x="-84253" y="6089240"/>
                  <a:pt x="0" y="5354517"/>
                </a:cubicBezTo>
                <a:cubicBezTo>
                  <a:pt x="-7256" y="5149782"/>
                  <a:pt x="34874" y="5055242"/>
                  <a:pt x="0" y="4904740"/>
                </a:cubicBezTo>
                <a:cubicBezTo>
                  <a:pt x="-34874" y="4754238"/>
                  <a:pt x="29852" y="4538441"/>
                  <a:pt x="0" y="4412128"/>
                </a:cubicBezTo>
                <a:cubicBezTo>
                  <a:pt x="-29852" y="4285815"/>
                  <a:pt x="30351" y="4178212"/>
                  <a:pt x="0" y="3962351"/>
                </a:cubicBezTo>
                <a:cubicBezTo>
                  <a:pt x="-30351" y="3746490"/>
                  <a:pt x="59000" y="3643647"/>
                  <a:pt x="0" y="3426902"/>
                </a:cubicBezTo>
                <a:cubicBezTo>
                  <a:pt x="-59000" y="3210157"/>
                  <a:pt x="26302" y="3106624"/>
                  <a:pt x="0" y="2891454"/>
                </a:cubicBezTo>
                <a:cubicBezTo>
                  <a:pt x="-26302" y="2676284"/>
                  <a:pt x="13782" y="2597094"/>
                  <a:pt x="0" y="2398841"/>
                </a:cubicBezTo>
                <a:cubicBezTo>
                  <a:pt x="-13782" y="2200588"/>
                  <a:pt x="1202" y="2156266"/>
                  <a:pt x="0" y="1991900"/>
                </a:cubicBezTo>
                <a:cubicBezTo>
                  <a:pt x="-1202" y="1827534"/>
                  <a:pt x="47885" y="1264261"/>
                  <a:pt x="0" y="1070929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40578862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B39A8-9317-8157-AE99-61CEFD0177C6}"/>
              </a:ext>
            </a:extLst>
          </p:cNvPr>
          <p:cNvSpPr txBox="1"/>
          <p:nvPr/>
        </p:nvSpPr>
        <p:spPr>
          <a:xfrm>
            <a:off x="625793" y="1011198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F9F3DD"/>
                </a:solidFill>
                <a:latin typeface="Broadway" panose="04040905080B02020502" pitchFamily="82" charset="0"/>
              </a:rPr>
              <a:t>Pourquoi</a:t>
            </a:r>
            <a:r>
              <a:rPr lang="en-GB" sz="3200" dirty="0">
                <a:solidFill>
                  <a:srgbClr val="F9F3DD"/>
                </a:solidFill>
                <a:latin typeface="Broadway" panose="04040905080B02020502" pitchFamily="82" charset="0"/>
              </a:rPr>
              <a:t> </a:t>
            </a:r>
            <a:r>
              <a:rPr lang="en-GB" sz="3200" dirty="0" err="1">
                <a:solidFill>
                  <a:srgbClr val="F9F3DD"/>
                </a:solidFill>
                <a:latin typeface="Broadway" panose="04040905080B02020502" pitchFamily="82" charset="0"/>
              </a:rPr>
              <a:t>réduire</a:t>
            </a:r>
            <a:r>
              <a:rPr lang="en-GB" sz="3200" dirty="0">
                <a:solidFill>
                  <a:srgbClr val="F9F3DD"/>
                </a:solidFill>
                <a:latin typeface="Broadway" panose="04040905080B02020502" pitchFamily="82" charset="0"/>
              </a:rPr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6753C-0B76-E510-4AE9-398EF31D1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55" r="96414">
                        <a14:foregroundMark x1="8650" y1="54324" x2="8650" y2="44865"/>
                        <a14:foregroundMark x1="86498" y1="33784" x2="72996" y2="33784"/>
                        <a14:foregroundMark x1="92405" y1="41622" x2="96414" y2="36757"/>
                        <a14:foregroundMark x1="21308" y1="57568" x2="42827" y2="47027"/>
                        <a14:foregroundMark x1="85021" y1="72703" x2="65612" y2="64324"/>
                        <a14:foregroundMark x1="65612" y1="64324" x2="65401" y2="64324"/>
                        <a14:foregroundMark x1="68987" y1="65676" x2="78903" y2="63243"/>
                        <a14:foregroundMark x1="78903" y1="63243" x2="78903" y2="63243"/>
                        <a14:foregroundMark x1="53165" y1="46486" x2="47468" y2="56216"/>
                        <a14:foregroundMark x1="53165" y1="48108" x2="60338" y2="56757"/>
                        <a14:foregroundMark x1="60338" y1="56757" x2="60127" y2="56486"/>
                        <a14:foregroundMark x1="52321" y1="46757" x2="53586" y2="41351"/>
                        <a14:foregroundMark x1="52743" y1="47297" x2="50422" y2="41351"/>
                        <a14:foregroundMark x1="2321" y1="52973" x2="8017" y2="59730"/>
                        <a14:foregroundMark x1="65823" y1="40541" x2="64346" y2="26216"/>
                        <a14:foregroundMark x1="64346" y1="26216" x2="64346" y2="26216"/>
                        <a14:foregroundMark x1="1055" y1="53514" x2="1055" y2="49459"/>
                        <a14:foregroundMark x1="20886" y1="83784" x2="22996" y2="78649"/>
                        <a14:foregroundMark x1="36498" y1="83514" x2="32911" y2="77568"/>
                        <a14:foregroundMark x1="34388" y1="84324" x2="33966" y2="74865"/>
                        <a14:foregroundMark x1="35443" y1="83243" x2="33966" y2="74324"/>
                        <a14:foregroundMark x1="19409" y1="82162" x2="21730" y2="78108"/>
                        <a14:foregroundMark x1="66456" y1="82703" x2="66667" y2="75405"/>
                        <a14:foregroundMark x1="65823" y1="85405" x2="66456" y2="72432"/>
                        <a14:foregroundMark x1="66456" y1="85135" x2="68987" y2="75135"/>
                        <a14:foregroundMark x1="68987" y1="75135" x2="68987" y2="74865"/>
                        <a14:foregroundMark x1="81646" y1="85135" x2="76582" y2="79730"/>
                        <a14:foregroundMark x1="82489" y1="84324" x2="82278" y2="76486"/>
                        <a14:foregroundMark x1="86709" y1="74865" x2="92827" y2="66486"/>
                        <a14:foregroundMark x1="92827" y1="66486" x2="89241" y2="63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62" y="1104732"/>
            <a:ext cx="2204548" cy="172085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DA045015-0E0B-3681-FA44-7467E0DD0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921044"/>
            <a:ext cx="106327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F9F3DD"/>
                </a:solidFill>
                <a:effectLst/>
                <a:latin typeface="Arial Black" panose="020B0A04020102020204" pitchFamily="34" charset="0"/>
              </a:rPr>
              <a:t>Pollution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solidFill>
                  <a:srgbClr val="F9F3DD"/>
                </a:solidFill>
                <a:effectLst/>
                <a:latin typeface="Arial Black" panose="020B0A04020102020204" pitchFamily="34" charset="0"/>
              </a:rPr>
              <a:t>Dégradation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F9F3DD"/>
                </a:solidFill>
                <a:effectLst/>
                <a:latin typeface="Arial Black" panose="020B0A04020102020204" pitchFamily="34" charset="0"/>
              </a:rPr>
              <a:t> lente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F9F3DD"/>
                </a:solidFill>
                <a:effectLst/>
                <a:latin typeface="Arial Black" panose="020B0A04020102020204" pitchFamily="34" charset="0"/>
              </a:rPr>
              <a:t>Santé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BD7CF0-A24C-6670-E146-69295D54EB5C}"/>
              </a:ext>
            </a:extLst>
          </p:cNvPr>
          <p:cNvSpPr txBox="1"/>
          <p:nvPr/>
        </p:nvSpPr>
        <p:spPr>
          <a:xfrm>
            <a:off x="500063" y="3338453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F9F3DD"/>
                </a:solidFill>
                <a:latin typeface="Broadway" panose="04040905080B02020502" pitchFamily="82" charset="0"/>
              </a:rPr>
              <a:t>Comment </a:t>
            </a:r>
            <a:r>
              <a:rPr lang="en-GB" sz="3200" dirty="0" err="1">
                <a:solidFill>
                  <a:srgbClr val="F9F3DD"/>
                </a:solidFill>
                <a:latin typeface="Broadway" panose="04040905080B02020502" pitchFamily="82" charset="0"/>
              </a:rPr>
              <a:t>réduire</a:t>
            </a:r>
            <a:r>
              <a:rPr lang="en-GB" sz="3200" dirty="0">
                <a:solidFill>
                  <a:srgbClr val="F9F3DD"/>
                </a:solidFill>
                <a:latin typeface="Broadway" panose="04040905080B02020502" pitchFamily="82" charset="0"/>
              </a:rPr>
              <a:t> ??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DAB6A33-FCEE-19F5-B8E9-5CC659B20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8" y="4324974"/>
            <a:ext cx="1063275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F9F3DD"/>
                </a:solidFill>
                <a:latin typeface="Arial Black" panose="020B0A04020102020204" pitchFamily="34" charset="0"/>
              </a:rPr>
              <a:t>Interdictions et </a:t>
            </a:r>
            <a:r>
              <a:rPr lang="en-US" altLang="en-US" sz="2000" dirty="0" err="1">
                <a:solidFill>
                  <a:srgbClr val="F9F3DD"/>
                </a:solidFill>
                <a:latin typeface="Arial Black" panose="020B0A04020102020204" pitchFamily="34" charset="0"/>
              </a:rPr>
              <a:t>réglementation</a:t>
            </a:r>
            <a:r>
              <a:rPr lang="en-US" altLang="en-US" sz="2000" dirty="0">
                <a:solidFill>
                  <a:srgbClr val="F9F3DD"/>
                </a:solidFill>
                <a:latin typeface="Arial Black" panose="020B0A04020102020204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F9F3DD"/>
                </a:solidFill>
                <a:latin typeface="Arial Black" panose="020B0A04020102020204" pitchFamily="34" charset="0"/>
              </a:rPr>
              <a:t>Alternatives </a:t>
            </a:r>
            <a:r>
              <a:rPr lang="en-US" altLang="en-US" sz="2000" dirty="0" err="1">
                <a:solidFill>
                  <a:srgbClr val="F9F3DD"/>
                </a:solidFill>
                <a:latin typeface="Arial Black" panose="020B0A04020102020204" pitchFamily="34" charset="0"/>
              </a:rPr>
              <a:t>réutilisables</a:t>
            </a:r>
            <a:endParaRPr lang="en-US" altLang="en-US" sz="2000" dirty="0">
              <a:solidFill>
                <a:srgbClr val="F9F3DD"/>
              </a:solidFill>
              <a:latin typeface="Arial Black" panose="020B0A040201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F9F3DD"/>
                </a:solidFill>
                <a:latin typeface="Arial Black" panose="020B0A04020102020204" pitchFamily="34" charset="0"/>
              </a:rPr>
              <a:t>Innovation et </a:t>
            </a:r>
            <a:r>
              <a:rPr lang="en-US" altLang="en-US" sz="2000" dirty="0" err="1">
                <a:solidFill>
                  <a:srgbClr val="F9F3DD"/>
                </a:solidFill>
                <a:latin typeface="Arial Black" panose="020B0A04020102020204" pitchFamily="34" charset="0"/>
              </a:rPr>
              <a:t>sensibilisation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rgbClr val="F9F3DD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94CD1-A7FE-B779-C06E-582507313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48" y="2800181"/>
            <a:ext cx="3819525" cy="286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24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AD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24E5FA-7909-5346-FA84-50E1CC595AAB}"/>
              </a:ext>
            </a:extLst>
          </p:cNvPr>
          <p:cNvSpPr/>
          <p:nvPr/>
        </p:nvSpPr>
        <p:spPr>
          <a:xfrm>
            <a:off x="-54244" y="121360"/>
            <a:ext cx="12300488" cy="6858000"/>
          </a:xfrm>
          <a:prstGeom prst="rect">
            <a:avLst/>
          </a:prstGeom>
          <a:solidFill>
            <a:srgbClr val="573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776AD5-A835-CCB5-F8B1-B656F5755755}"/>
              </a:ext>
            </a:extLst>
          </p:cNvPr>
          <p:cNvSpPr/>
          <p:nvPr/>
        </p:nvSpPr>
        <p:spPr>
          <a:xfrm>
            <a:off x="-108488" y="0"/>
            <a:ext cx="12300488" cy="3429000"/>
          </a:xfrm>
          <a:prstGeom prst="rect">
            <a:avLst/>
          </a:prstGeom>
          <a:solidFill>
            <a:srgbClr val="D6B1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85614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D3223A-B450-EC99-96E3-969E41B4A920}"/>
              </a:ext>
            </a:extLst>
          </p:cNvPr>
          <p:cNvSpPr txBox="1"/>
          <p:nvPr/>
        </p:nvSpPr>
        <p:spPr>
          <a:xfrm>
            <a:off x="4377690" y="376750"/>
            <a:ext cx="78143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Exigences légales </a:t>
            </a:r>
          </a:p>
          <a:p>
            <a:pPr algn="ctr"/>
            <a:r>
              <a:rPr lang="fr-FR" sz="28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et normes de sécurité</a:t>
            </a:r>
            <a:endParaRPr lang="en-GB" sz="2800" i="1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1C2FBC3A-D8E2-8E4F-7E18-57F8D3160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77" y="1478949"/>
            <a:ext cx="68247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Protection des aliments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Étiquetage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Tests de migration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Conformité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aux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normes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européennes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C04F8A-10F2-9D7E-9BC7-C59E3B6594FB}"/>
              </a:ext>
            </a:extLst>
          </p:cNvPr>
          <p:cNvSpPr txBox="1"/>
          <p:nvPr/>
        </p:nvSpPr>
        <p:spPr>
          <a:xfrm>
            <a:off x="0" y="3836124"/>
            <a:ext cx="7505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Mentions </a:t>
            </a:r>
            <a:r>
              <a:rPr lang="en-GB" sz="2800" i="1" dirty="0" err="1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obligatoires</a:t>
            </a:r>
            <a:r>
              <a:rPr lang="en-GB" sz="2800" i="1" dirty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 sur </a:t>
            </a:r>
            <a:r>
              <a:rPr lang="en-GB" sz="2800" i="1" dirty="0" err="1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l’étiquetage</a:t>
            </a:r>
            <a:endParaRPr lang="en-GB" sz="2800" i="1" dirty="0">
              <a:solidFill>
                <a:schemeClr val="accent6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6B63FFB8-350D-BD47-1BA7-14B85CF68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997" y="4571461"/>
            <a:ext cx="56347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Nom du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produit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 et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liste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 des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ingrédients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Quantité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nette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 et DLC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Origine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géographique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1FA0E97-ABCE-CAC7-8613-828823D70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2888" y="163280"/>
            <a:ext cx="3429000" cy="3429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A64119-8EE6-37D9-DB4D-910D15D86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814" y="3505857"/>
            <a:ext cx="3072483" cy="310383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C049542-CA7D-F87C-405D-64F75C4BEF9B}"/>
              </a:ext>
            </a:extLst>
          </p:cNvPr>
          <p:cNvSpPr/>
          <p:nvPr/>
        </p:nvSpPr>
        <p:spPr>
          <a:xfrm>
            <a:off x="1291590" y="80010"/>
            <a:ext cx="3691597" cy="3675549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632931465">
                  <a:custGeom>
                    <a:avLst/>
                    <a:gdLst>
                      <a:gd name="connsiteX0" fmla="*/ 0 w 3691597"/>
                      <a:gd name="connsiteY0" fmla="*/ 0 h 3675549"/>
                      <a:gd name="connsiteX1" fmla="*/ 453539 w 3691597"/>
                      <a:gd name="connsiteY1" fmla="*/ 0 h 3675549"/>
                      <a:gd name="connsiteX2" fmla="*/ 1054742 w 3691597"/>
                      <a:gd name="connsiteY2" fmla="*/ 0 h 3675549"/>
                      <a:gd name="connsiteX3" fmla="*/ 1471365 w 3691597"/>
                      <a:gd name="connsiteY3" fmla="*/ 0 h 3675549"/>
                      <a:gd name="connsiteX4" fmla="*/ 1924904 w 3691597"/>
                      <a:gd name="connsiteY4" fmla="*/ 0 h 3675549"/>
                      <a:gd name="connsiteX5" fmla="*/ 2489191 w 3691597"/>
                      <a:gd name="connsiteY5" fmla="*/ 0 h 3675549"/>
                      <a:gd name="connsiteX6" fmla="*/ 3016562 w 3691597"/>
                      <a:gd name="connsiteY6" fmla="*/ 0 h 3675549"/>
                      <a:gd name="connsiteX7" fmla="*/ 3691597 w 3691597"/>
                      <a:gd name="connsiteY7" fmla="*/ 0 h 3675549"/>
                      <a:gd name="connsiteX8" fmla="*/ 3691597 w 3691597"/>
                      <a:gd name="connsiteY8" fmla="*/ 561834 h 3675549"/>
                      <a:gd name="connsiteX9" fmla="*/ 3691597 w 3691597"/>
                      <a:gd name="connsiteY9" fmla="*/ 1123668 h 3675549"/>
                      <a:gd name="connsiteX10" fmla="*/ 3691597 w 3691597"/>
                      <a:gd name="connsiteY10" fmla="*/ 1648746 h 3675549"/>
                      <a:gd name="connsiteX11" fmla="*/ 3691597 w 3691597"/>
                      <a:gd name="connsiteY11" fmla="*/ 2137069 h 3675549"/>
                      <a:gd name="connsiteX12" fmla="*/ 3691597 w 3691597"/>
                      <a:gd name="connsiteY12" fmla="*/ 2662148 h 3675549"/>
                      <a:gd name="connsiteX13" fmla="*/ 3691597 w 3691597"/>
                      <a:gd name="connsiteY13" fmla="*/ 3113715 h 3675549"/>
                      <a:gd name="connsiteX14" fmla="*/ 3691597 w 3691597"/>
                      <a:gd name="connsiteY14" fmla="*/ 3675549 h 3675549"/>
                      <a:gd name="connsiteX15" fmla="*/ 3164226 w 3691597"/>
                      <a:gd name="connsiteY15" fmla="*/ 3675549 h 3675549"/>
                      <a:gd name="connsiteX16" fmla="*/ 2563023 w 3691597"/>
                      <a:gd name="connsiteY16" fmla="*/ 3675549 h 3675549"/>
                      <a:gd name="connsiteX17" fmla="*/ 2035652 w 3691597"/>
                      <a:gd name="connsiteY17" fmla="*/ 3675549 h 3675549"/>
                      <a:gd name="connsiteX18" fmla="*/ 1619029 w 3691597"/>
                      <a:gd name="connsiteY18" fmla="*/ 3675549 h 3675549"/>
                      <a:gd name="connsiteX19" fmla="*/ 1054742 w 3691597"/>
                      <a:gd name="connsiteY19" fmla="*/ 3675549 h 3675549"/>
                      <a:gd name="connsiteX20" fmla="*/ 564287 w 3691597"/>
                      <a:gd name="connsiteY20" fmla="*/ 3675549 h 3675549"/>
                      <a:gd name="connsiteX21" fmla="*/ 0 w 3691597"/>
                      <a:gd name="connsiteY21" fmla="*/ 3675549 h 3675549"/>
                      <a:gd name="connsiteX22" fmla="*/ 0 w 3691597"/>
                      <a:gd name="connsiteY22" fmla="*/ 3113715 h 3675549"/>
                      <a:gd name="connsiteX23" fmla="*/ 0 w 3691597"/>
                      <a:gd name="connsiteY23" fmla="*/ 2515126 h 3675549"/>
                      <a:gd name="connsiteX24" fmla="*/ 0 w 3691597"/>
                      <a:gd name="connsiteY24" fmla="*/ 1916536 h 3675549"/>
                      <a:gd name="connsiteX25" fmla="*/ 0 w 3691597"/>
                      <a:gd name="connsiteY25" fmla="*/ 1501724 h 3675549"/>
                      <a:gd name="connsiteX26" fmla="*/ 0 w 3691597"/>
                      <a:gd name="connsiteY26" fmla="*/ 939890 h 3675549"/>
                      <a:gd name="connsiteX27" fmla="*/ 0 w 3691597"/>
                      <a:gd name="connsiteY27" fmla="*/ 451567 h 3675549"/>
                      <a:gd name="connsiteX28" fmla="*/ 0 w 3691597"/>
                      <a:gd name="connsiteY28" fmla="*/ 0 h 3675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691597" h="3675549" extrusionOk="0">
                        <a:moveTo>
                          <a:pt x="0" y="0"/>
                        </a:moveTo>
                        <a:cubicBezTo>
                          <a:pt x="214819" y="-7386"/>
                          <a:pt x="236811" y="24324"/>
                          <a:pt x="453539" y="0"/>
                        </a:cubicBezTo>
                        <a:cubicBezTo>
                          <a:pt x="670267" y="-24324"/>
                          <a:pt x="855386" y="43603"/>
                          <a:pt x="1054742" y="0"/>
                        </a:cubicBezTo>
                        <a:cubicBezTo>
                          <a:pt x="1254098" y="-43603"/>
                          <a:pt x="1376022" y="357"/>
                          <a:pt x="1471365" y="0"/>
                        </a:cubicBezTo>
                        <a:cubicBezTo>
                          <a:pt x="1566708" y="-357"/>
                          <a:pt x="1775747" y="23604"/>
                          <a:pt x="1924904" y="0"/>
                        </a:cubicBezTo>
                        <a:cubicBezTo>
                          <a:pt x="2074061" y="-23604"/>
                          <a:pt x="2219762" y="61673"/>
                          <a:pt x="2489191" y="0"/>
                        </a:cubicBezTo>
                        <a:cubicBezTo>
                          <a:pt x="2758620" y="-61673"/>
                          <a:pt x="2858072" y="35006"/>
                          <a:pt x="3016562" y="0"/>
                        </a:cubicBezTo>
                        <a:cubicBezTo>
                          <a:pt x="3175052" y="-35006"/>
                          <a:pt x="3460058" y="30056"/>
                          <a:pt x="3691597" y="0"/>
                        </a:cubicBezTo>
                        <a:cubicBezTo>
                          <a:pt x="3716678" y="174721"/>
                          <a:pt x="3689662" y="413690"/>
                          <a:pt x="3691597" y="561834"/>
                        </a:cubicBezTo>
                        <a:cubicBezTo>
                          <a:pt x="3693532" y="709978"/>
                          <a:pt x="3649325" y="890936"/>
                          <a:pt x="3691597" y="1123668"/>
                        </a:cubicBezTo>
                        <a:cubicBezTo>
                          <a:pt x="3733869" y="1356400"/>
                          <a:pt x="3649715" y="1398570"/>
                          <a:pt x="3691597" y="1648746"/>
                        </a:cubicBezTo>
                        <a:cubicBezTo>
                          <a:pt x="3733479" y="1898922"/>
                          <a:pt x="3674775" y="2006304"/>
                          <a:pt x="3691597" y="2137069"/>
                        </a:cubicBezTo>
                        <a:cubicBezTo>
                          <a:pt x="3708419" y="2267834"/>
                          <a:pt x="3663077" y="2556170"/>
                          <a:pt x="3691597" y="2662148"/>
                        </a:cubicBezTo>
                        <a:cubicBezTo>
                          <a:pt x="3720117" y="2768126"/>
                          <a:pt x="3670997" y="3016994"/>
                          <a:pt x="3691597" y="3113715"/>
                        </a:cubicBezTo>
                        <a:cubicBezTo>
                          <a:pt x="3712197" y="3210436"/>
                          <a:pt x="3672679" y="3511407"/>
                          <a:pt x="3691597" y="3675549"/>
                        </a:cubicBezTo>
                        <a:cubicBezTo>
                          <a:pt x="3546889" y="3709120"/>
                          <a:pt x="3270899" y="3673989"/>
                          <a:pt x="3164226" y="3675549"/>
                        </a:cubicBezTo>
                        <a:cubicBezTo>
                          <a:pt x="3057553" y="3677109"/>
                          <a:pt x="2847689" y="3630129"/>
                          <a:pt x="2563023" y="3675549"/>
                        </a:cubicBezTo>
                        <a:cubicBezTo>
                          <a:pt x="2278357" y="3720969"/>
                          <a:pt x="2291918" y="3618535"/>
                          <a:pt x="2035652" y="3675549"/>
                        </a:cubicBezTo>
                        <a:cubicBezTo>
                          <a:pt x="1779386" y="3732563"/>
                          <a:pt x="1710812" y="3627886"/>
                          <a:pt x="1619029" y="3675549"/>
                        </a:cubicBezTo>
                        <a:cubicBezTo>
                          <a:pt x="1527246" y="3723212"/>
                          <a:pt x="1253127" y="3658216"/>
                          <a:pt x="1054742" y="3675549"/>
                        </a:cubicBezTo>
                        <a:cubicBezTo>
                          <a:pt x="856357" y="3692882"/>
                          <a:pt x="732039" y="3623580"/>
                          <a:pt x="564287" y="3675549"/>
                        </a:cubicBezTo>
                        <a:cubicBezTo>
                          <a:pt x="396535" y="3727518"/>
                          <a:pt x="259398" y="3611905"/>
                          <a:pt x="0" y="3675549"/>
                        </a:cubicBezTo>
                        <a:cubicBezTo>
                          <a:pt x="-36252" y="3473455"/>
                          <a:pt x="48127" y="3352190"/>
                          <a:pt x="0" y="3113715"/>
                        </a:cubicBezTo>
                        <a:cubicBezTo>
                          <a:pt x="-48127" y="2875240"/>
                          <a:pt x="31089" y="2711000"/>
                          <a:pt x="0" y="2515126"/>
                        </a:cubicBezTo>
                        <a:cubicBezTo>
                          <a:pt x="-31089" y="2319252"/>
                          <a:pt x="33278" y="2142867"/>
                          <a:pt x="0" y="1916536"/>
                        </a:cubicBezTo>
                        <a:cubicBezTo>
                          <a:pt x="-33278" y="1690205"/>
                          <a:pt x="46748" y="1614422"/>
                          <a:pt x="0" y="1501724"/>
                        </a:cubicBezTo>
                        <a:cubicBezTo>
                          <a:pt x="-46748" y="1389026"/>
                          <a:pt x="19921" y="1182457"/>
                          <a:pt x="0" y="939890"/>
                        </a:cubicBezTo>
                        <a:cubicBezTo>
                          <a:pt x="-19921" y="697323"/>
                          <a:pt x="48183" y="592415"/>
                          <a:pt x="0" y="451567"/>
                        </a:cubicBezTo>
                        <a:cubicBezTo>
                          <a:pt x="-48183" y="310719"/>
                          <a:pt x="11849" y="2186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97E3ED-A16E-76FB-91BC-60951F372712}"/>
              </a:ext>
            </a:extLst>
          </p:cNvPr>
          <p:cNvSpPr/>
          <p:nvPr/>
        </p:nvSpPr>
        <p:spPr>
          <a:xfrm>
            <a:off x="7078892" y="3426625"/>
            <a:ext cx="3379558" cy="3259925"/>
          </a:xfrm>
          <a:prstGeom prst="rect">
            <a:avLst/>
          </a:prstGeom>
          <a:noFill/>
          <a:ln w="57150">
            <a:solidFill>
              <a:schemeClr val="bg1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632931465">
                  <a:custGeom>
                    <a:avLst/>
                    <a:gdLst>
                      <a:gd name="connsiteX0" fmla="*/ 0 w 3379558"/>
                      <a:gd name="connsiteY0" fmla="*/ 0 h 3259925"/>
                      <a:gd name="connsiteX1" fmla="*/ 495669 w 3379558"/>
                      <a:gd name="connsiteY1" fmla="*/ 0 h 3259925"/>
                      <a:gd name="connsiteX2" fmla="*/ 1126519 w 3379558"/>
                      <a:gd name="connsiteY2" fmla="*/ 0 h 3259925"/>
                      <a:gd name="connsiteX3" fmla="*/ 1588392 w 3379558"/>
                      <a:gd name="connsiteY3" fmla="*/ 0 h 3259925"/>
                      <a:gd name="connsiteX4" fmla="*/ 2084061 w 3379558"/>
                      <a:gd name="connsiteY4" fmla="*/ 0 h 3259925"/>
                      <a:gd name="connsiteX5" fmla="*/ 2681116 w 3379558"/>
                      <a:gd name="connsiteY5" fmla="*/ 0 h 3259925"/>
                      <a:gd name="connsiteX6" fmla="*/ 3379558 w 3379558"/>
                      <a:gd name="connsiteY6" fmla="*/ 0 h 3259925"/>
                      <a:gd name="connsiteX7" fmla="*/ 3379558 w 3379558"/>
                      <a:gd name="connsiteY7" fmla="*/ 608519 h 3259925"/>
                      <a:gd name="connsiteX8" fmla="*/ 3379558 w 3379558"/>
                      <a:gd name="connsiteY8" fmla="*/ 1086642 h 3259925"/>
                      <a:gd name="connsiteX9" fmla="*/ 3379558 w 3379558"/>
                      <a:gd name="connsiteY9" fmla="*/ 1662562 h 3259925"/>
                      <a:gd name="connsiteX10" fmla="*/ 3379558 w 3379558"/>
                      <a:gd name="connsiteY10" fmla="*/ 2205883 h 3259925"/>
                      <a:gd name="connsiteX11" fmla="*/ 3379558 w 3379558"/>
                      <a:gd name="connsiteY11" fmla="*/ 2716604 h 3259925"/>
                      <a:gd name="connsiteX12" fmla="*/ 3379558 w 3379558"/>
                      <a:gd name="connsiteY12" fmla="*/ 3259925 h 3259925"/>
                      <a:gd name="connsiteX13" fmla="*/ 2883889 w 3379558"/>
                      <a:gd name="connsiteY13" fmla="*/ 3259925 h 3259925"/>
                      <a:gd name="connsiteX14" fmla="*/ 2320630 w 3379558"/>
                      <a:gd name="connsiteY14" fmla="*/ 3259925 h 3259925"/>
                      <a:gd name="connsiteX15" fmla="*/ 1858757 w 3379558"/>
                      <a:gd name="connsiteY15" fmla="*/ 3259925 h 3259925"/>
                      <a:gd name="connsiteX16" fmla="*/ 1227906 w 3379558"/>
                      <a:gd name="connsiteY16" fmla="*/ 3259925 h 3259925"/>
                      <a:gd name="connsiteX17" fmla="*/ 664646 w 3379558"/>
                      <a:gd name="connsiteY17" fmla="*/ 3259925 h 3259925"/>
                      <a:gd name="connsiteX18" fmla="*/ 0 w 3379558"/>
                      <a:gd name="connsiteY18" fmla="*/ 3259925 h 3259925"/>
                      <a:gd name="connsiteX19" fmla="*/ 0 w 3379558"/>
                      <a:gd name="connsiteY19" fmla="*/ 2684005 h 3259925"/>
                      <a:gd name="connsiteX20" fmla="*/ 0 w 3379558"/>
                      <a:gd name="connsiteY20" fmla="*/ 2108085 h 3259925"/>
                      <a:gd name="connsiteX21" fmla="*/ 0 w 3379558"/>
                      <a:gd name="connsiteY21" fmla="*/ 1499566 h 3259925"/>
                      <a:gd name="connsiteX22" fmla="*/ 0 w 3379558"/>
                      <a:gd name="connsiteY22" fmla="*/ 1021443 h 3259925"/>
                      <a:gd name="connsiteX23" fmla="*/ 0 w 3379558"/>
                      <a:gd name="connsiteY23" fmla="*/ 0 h 325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379558" h="3259925" extrusionOk="0">
                        <a:moveTo>
                          <a:pt x="0" y="0"/>
                        </a:moveTo>
                        <a:cubicBezTo>
                          <a:pt x="215758" y="-28334"/>
                          <a:pt x="354853" y="925"/>
                          <a:pt x="495669" y="0"/>
                        </a:cubicBezTo>
                        <a:cubicBezTo>
                          <a:pt x="636485" y="-925"/>
                          <a:pt x="829042" y="1924"/>
                          <a:pt x="1126519" y="0"/>
                        </a:cubicBezTo>
                        <a:cubicBezTo>
                          <a:pt x="1423996" y="-1924"/>
                          <a:pt x="1389802" y="36586"/>
                          <a:pt x="1588392" y="0"/>
                        </a:cubicBezTo>
                        <a:cubicBezTo>
                          <a:pt x="1786982" y="-36586"/>
                          <a:pt x="1908035" y="9526"/>
                          <a:pt x="2084061" y="0"/>
                        </a:cubicBezTo>
                        <a:cubicBezTo>
                          <a:pt x="2260087" y="-9526"/>
                          <a:pt x="2516147" y="20651"/>
                          <a:pt x="2681116" y="0"/>
                        </a:cubicBezTo>
                        <a:cubicBezTo>
                          <a:pt x="2846085" y="-20651"/>
                          <a:pt x="3061634" y="22176"/>
                          <a:pt x="3379558" y="0"/>
                        </a:cubicBezTo>
                        <a:cubicBezTo>
                          <a:pt x="3441690" y="139949"/>
                          <a:pt x="3336031" y="304673"/>
                          <a:pt x="3379558" y="608519"/>
                        </a:cubicBezTo>
                        <a:cubicBezTo>
                          <a:pt x="3423085" y="912365"/>
                          <a:pt x="3334744" y="924945"/>
                          <a:pt x="3379558" y="1086642"/>
                        </a:cubicBezTo>
                        <a:cubicBezTo>
                          <a:pt x="3424372" y="1248339"/>
                          <a:pt x="3335852" y="1516382"/>
                          <a:pt x="3379558" y="1662562"/>
                        </a:cubicBezTo>
                        <a:cubicBezTo>
                          <a:pt x="3423264" y="1808742"/>
                          <a:pt x="3336775" y="2027283"/>
                          <a:pt x="3379558" y="2205883"/>
                        </a:cubicBezTo>
                        <a:cubicBezTo>
                          <a:pt x="3422341" y="2384483"/>
                          <a:pt x="3353619" y="2585241"/>
                          <a:pt x="3379558" y="2716604"/>
                        </a:cubicBezTo>
                        <a:cubicBezTo>
                          <a:pt x="3405497" y="2847967"/>
                          <a:pt x="3343700" y="3050759"/>
                          <a:pt x="3379558" y="3259925"/>
                        </a:cubicBezTo>
                        <a:cubicBezTo>
                          <a:pt x="3255374" y="3314383"/>
                          <a:pt x="3036045" y="3208049"/>
                          <a:pt x="2883889" y="3259925"/>
                        </a:cubicBezTo>
                        <a:cubicBezTo>
                          <a:pt x="2731733" y="3311801"/>
                          <a:pt x="2433727" y="3197432"/>
                          <a:pt x="2320630" y="3259925"/>
                        </a:cubicBezTo>
                        <a:cubicBezTo>
                          <a:pt x="2207533" y="3322418"/>
                          <a:pt x="2047372" y="3254765"/>
                          <a:pt x="1858757" y="3259925"/>
                        </a:cubicBezTo>
                        <a:cubicBezTo>
                          <a:pt x="1670142" y="3265085"/>
                          <a:pt x="1516680" y="3234313"/>
                          <a:pt x="1227906" y="3259925"/>
                        </a:cubicBezTo>
                        <a:cubicBezTo>
                          <a:pt x="939132" y="3285537"/>
                          <a:pt x="789662" y="3196413"/>
                          <a:pt x="664646" y="3259925"/>
                        </a:cubicBezTo>
                        <a:cubicBezTo>
                          <a:pt x="539630" y="3323437"/>
                          <a:pt x="182813" y="3225780"/>
                          <a:pt x="0" y="3259925"/>
                        </a:cubicBezTo>
                        <a:cubicBezTo>
                          <a:pt x="-7270" y="3096131"/>
                          <a:pt x="37794" y="2805110"/>
                          <a:pt x="0" y="2684005"/>
                        </a:cubicBezTo>
                        <a:cubicBezTo>
                          <a:pt x="-37794" y="2562900"/>
                          <a:pt x="7318" y="2292665"/>
                          <a:pt x="0" y="2108085"/>
                        </a:cubicBezTo>
                        <a:cubicBezTo>
                          <a:pt x="-7318" y="1923505"/>
                          <a:pt x="51674" y="1744584"/>
                          <a:pt x="0" y="1499566"/>
                        </a:cubicBezTo>
                        <a:cubicBezTo>
                          <a:pt x="-51674" y="1254548"/>
                          <a:pt x="57265" y="1126010"/>
                          <a:pt x="0" y="1021443"/>
                        </a:cubicBezTo>
                        <a:cubicBezTo>
                          <a:pt x="-57265" y="916876"/>
                          <a:pt x="114007" y="37509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58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98184-2DD9-297F-1322-F07CDAB38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2084C0-84F9-6135-5809-9A5913E7B98F}"/>
              </a:ext>
            </a:extLst>
          </p:cNvPr>
          <p:cNvSpPr/>
          <p:nvPr/>
        </p:nvSpPr>
        <p:spPr>
          <a:xfrm>
            <a:off x="-54244" y="0"/>
            <a:ext cx="12300488" cy="6979360"/>
          </a:xfrm>
          <a:prstGeom prst="rect">
            <a:avLst/>
          </a:prstGeom>
          <a:solidFill>
            <a:srgbClr val="573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943633-CD75-9C20-3EB8-E7A2FDAE4D29}"/>
              </a:ext>
            </a:extLst>
          </p:cNvPr>
          <p:cNvSpPr/>
          <p:nvPr/>
        </p:nvSpPr>
        <p:spPr>
          <a:xfrm>
            <a:off x="-54244" y="0"/>
            <a:ext cx="6349268" cy="6979360"/>
          </a:xfrm>
          <a:prstGeom prst="rect">
            <a:avLst/>
          </a:prstGeom>
          <a:solidFill>
            <a:srgbClr val="D6B1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FB8C5-AA25-2375-32AC-17845565F5F4}"/>
              </a:ext>
            </a:extLst>
          </p:cNvPr>
          <p:cNvSpPr txBox="1"/>
          <p:nvPr/>
        </p:nvSpPr>
        <p:spPr>
          <a:xfrm>
            <a:off x="62866" y="262197"/>
            <a:ext cx="617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Impact des normes sur les emballages</a:t>
            </a:r>
            <a:endParaRPr lang="en-GB" sz="2800" i="1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22EF34F-4662-DDC2-C716-10D0D0237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3" y="1671192"/>
            <a:ext cx="51435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erlin Sans FB Demi" panose="020E0802020502020306" pitchFamily="34" charset="0"/>
              </a:rPr>
              <a:t>Choix des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erlin Sans FB Demi" panose="020E0802020502020306" pitchFamily="34" charset="0"/>
              </a:rPr>
              <a:t>matériaux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erlin Sans FB Demi" panose="020E0802020502020306" pitchFamily="34" charset="0"/>
              </a:rPr>
              <a:t> 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Un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emballage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recyclable avec un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symbole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recyclage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visible.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erlin Sans FB Demi" panose="020E0802020502020306" pitchFamily="34" charset="0"/>
              </a:rPr>
              <a:t>Innovation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erlin Sans FB Demi" panose="020E0802020502020306" pitchFamily="34" charset="0"/>
              </a:rPr>
              <a:t> 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Une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présentation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moderne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d’emballages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biodégradables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ou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compostables.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erlin Sans FB Demi" panose="020E0802020502020306" pitchFamily="34" charset="0"/>
              </a:rPr>
              <a:t>Environnement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erlin Sans FB Demi" panose="020E0802020502020306" pitchFamily="34" charset="0"/>
              </a:rPr>
              <a:t> 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Un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emballage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minimaliste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posé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 sur un fond naturel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B68574-0698-A59F-B500-1C2932462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662" y="616526"/>
            <a:ext cx="5429943" cy="54299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B5B21E-9A9B-5928-9954-EEEF7430ECEE}"/>
              </a:ext>
            </a:extLst>
          </p:cNvPr>
          <p:cNvSpPr/>
          <p:nvPr/>
        </p:nvSpPr>
        <p:spPr>
          <a:xfrm>
            <a:off x="6555662" y="616526"/>
            <a:ext cx="5429943" cy="542994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533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5903B-D24F-4745-80EF-73111A928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4B94B2-39F6-1297-327E-B6B14CD88512}"/>
              </a:ext>
            </a:extLst>
          </p:cNvPr>
          <p:cNvSpPr/>
          <p:nvPr/>
        </p:nvSpPr>
        <p:spPr>
          <a:xfrm>
            <a:off x="-54244" y="0"/>
            <a:ext cx="12246244" cy="6979360"/>
          </a:xfrm>
          <a:prstGeom prst="rect">
            <a:avLst/>
          </a:prstGeom>
          <a:solidFill>
            <a:srgbClr val="573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7BA1A-E24F-F619-6300-51062BE5887F}"/>
              </a:ext>
            </a:extLst>
          </p:cNvPr>
          <p:cNvSpPr txBox="1"/>
          <p:nvPr/>
        </p:nvSpPr>
        <p:spPr>
          <a:xfrm>
            <a:off x="1246597" y="431950"/>
            <a:ext cx="7703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schemeClr val="bg1"/>
                </a:solidFill>
                <a:latin typeface="Cooper Black" panose="0208090404030B020404" pitchFamily="18" charset="0"/>
              </a:rPr>
              <a:t>Défis actuels et futurs des emballages</a:t>
            </a:r>
            <a:endParaRPr lang="en-GB" sz="3600" i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8C54722F-756A-2ABE-4C0F-3B985ECFD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03" y="1593958"/>
            <a:ext cx="666369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Impact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environnemental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Réglementation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Pression des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consommateurs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Adoption de la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circularité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Innovation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technologique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Matériaux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</a:rPr>
              <a:t>biodégradables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erlin Sans FB Demi" panose="020E0802020502020306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3F335B-328C-2C17-0FD2-F6858CB84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4"/>
          <a:stretch/>
        </p:blipFill>
        <p:spPr>
          <a:xfrm>
            <a:off x="8162473" y="2020804"/>
            <a:ext cx="3159394" cy="29377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CC18400-184D-E748-8723-F0FF7F7FD54A}"/>
              </a:ext>
            </a:extLst>
          </p:cNvPr>
          <p:cNvSpPr/>
          <p:nvPr/>
        </p:nvSpPr>
        <p:spPr>
          <a:xfrm>
            <a:off x="241300" y="203200"/>
            <a:ext cx="11595100" cy="64516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B9493C-7936-C077-98B2-496D3464774A}"/>
              </a:ext>
            </a:extLst>
          </p:cNvPr>
          <p:cNvSpPr/>
          <p:nvPr/>
        </p:nvSpPr>
        <p:spPr>
          <a:xfrm>
            <a:off x="7966710" y="1885950"/>
            <a:ext cx="3497580" cy="3234690"/>
          </a:xfrm>
          <a:prstGeom prst="rect">
            <a:avLst/>
          </a:prstGeom>
          <a:noFill/>
          <a:ln w="57150">
            <a:solidFill>
              <a:srgbClr val="F9F3DD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602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DC8E7-13EB-C6D3-4136-5EE0D5204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948748-40F3-EFF8-0B81-22EA817E3CF9}"/>
              </a:ext>
            </a:extLst>
          </p:cNvPr>
          <p:cNvSpPr/>
          <p:nvPr/>
        </p:nvSpPr>
        <p:spPr>
          <a:xfrm>
            <a:off x="0" y="0"/>
            <a:ext cx="12192000" cy="3420000"/>
          </a:xfrm>
          <a:prstGeom prst="rect">
            <a:avLst/>
          </a:prstGeom>
          <a:solidFill>
            <a:srgbClr val="F9F3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ECE544-8F20-C001-25EC-AEEA49392739}"/>
              </a:ext>
            </a:extLst>
          </p:cNvPr>
          <p:cNvSpPr/>
          <p:nvPr/>
        </p:nvSpPr>
        <p:spPr>
          <a:xfrm>
            <a:off x="0" y="3282777"/>
            <a:ext cx="12192000" cy="3652300"/>
          </a:xfrm>
          <a:prstGeom prst="rect">
            <a:avLst/>
          </a:prstGeom>
          <a:solidFill>
            <a:srgbClr val="B48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4 Points 16">
            <a:extLst>
              <a:ext uri="{FF2B5EF4-FFF2-40B4-BE49-F238E27FC236}">
                <a16:creationId xmlns:a16="http://schemas.microsoft.com/office/drawing/2014/main" id="{821ED5BF-7A1A-FBA0-6D19-09CA3536AEFC}"/>
              </a:ext>
            </a:extLst>
          </p:cNvPr>
          <p:cNvSpPr/>
          <p:nvPr/>
        </p:nvSpPr>
        <p:spPr>
          <a:xfrm>
            <a:off x="279413" y="1642264"/>
            <a:ext cx="609598" cy="1037003"/>
          </a:xfrm>
          <a:prstGeom prst="star4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E64283B2-1964-3BEC-E88B-1B6BCAC85F7A}"/>
              </a:ext>
            </a:extLst>
          </p:cNvPr>
          <p:cNvSpPr/>
          <p:nvPr/>
        </p:nvSpPr>
        <p:spPr>
          <a:xfrm>
            <a:off x="9778957" y="-91187"/>
            <a:ext cx="609598" cy="1037003"/>
          </a:xfrm>
          <a:prstGeom prst="star4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4 Points 21">
            <a:extLst>
              <a:ext uri="{FF2B5EF4-FFF2-40B4-BE49-F238E27FC236}">
                <a16:creationId xmlns:a16="http://schemas.microsoft.com/office/drawing/2014/main" id="{3D14365D-C562-5A5E-3F09-19901C1F5280}"/>
              </a:ext>
            </a:extLst>
          </p:cNvPr>
          <p:cNvSpPr/>
          <p:nvPr/>
        </p:nvSpPr>
        <p:spPr>
          <a:xfrm>
            <a:off x="5486402" y="5590498"/>
            <a:ext cx="609598" cy="1037003"/>
          </a:xfrm>
          <a:prstGeom prst="star4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ar: 7 Points 22">
            <a:extLst>
              <a:ext uri="{FF2B5EF4-FFF2-40B4-BE49-F238E27FC236}">
                <a16:creationId xmlns:a16="http://schemas.microsoft.com/office/drawing/2014/main" id="{9BEA1319-10C3-717B-3A68-27B3B1F13D41}"/>
              </a:ext>
            </a:extLst>
          </p:cNvPr>
          <p:cNvSpPr/>
          <p:nvPr/>
        </p:nvSpPr>
        <p:spPr>
          <a:xfrm>
            <a:off x="1308760" y="3544438"/>
            <a:ext cx="268688" cy="268036"/>
          </a:xfrm>
          <a:prstGeom prst="star7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ar: 7 Points 23">
            <a:extLst>
              <a:ext uri="{FF2B5EF4-FFF2-40B4-BE49-F238E27FC236}">
                <a16:creationId xmlns:a16="http://schemas.microsoft.com/office/drawing/2014/main" id="{7D1D7AF9-0E69-513F-0811-CF62AB694458}"/>
              </a:ext>
            </a:extLst>
          </p:cNvPr>
          <p:cNvSpPr/>
          <p:nvPr/>
        </p:nvSpPr>
        <p:spPr>
          <a:xfrm>
            <a:off x="9949412" y="4346885"/>
            <a:ext cx="268688" cy="268036"/>
          </a:xfrm>
          <a:prstGeom prst="star7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ar: 7 Points 24">
            <a:extLst>
              <a:ext uri="{FF2B5EF4-FFF2-40B4-BE49-F238E27FC236}">
                <a16:creationId xmlns:a16="http://schemas.microsoft.com/office/drawing/2014/main" id="{68DBF619-87AF-4A77-B787-63F76D1C4D5D}"/>
              </a:ext>
            </a:extLst>
          </p:cNvPr>
          <p:cNvSpPr/>
          <p:nvPr/>
        </p:nvSpPr>
        <p:spPr>
          <a:xfrm>
            <a:off x="3683000" y="4637998"/>
            <a:ext cx="268688" cy="268036"/>
          </a:xfrm>
          <a:prstGeom prst="star7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ar: 7 Points 25">
            <a:extLst>
              <a:ext uri="{FF2B5EF4-FFF2-40B4-BE49-F238E27FC236}">
                <a16:creationId xmlns:a16="http://schemas.microsoft.com/office/drawing/2014/main" id="{10D0B548-72F2-9F98-45B6-FB48DDD588E9}"/>
              </a:ext>
            </a:extLst>
          </p:cNvPr>
          <p:cNvSpPr/>
          <p:nvPr/>
        </p:nvSpPr>
        <p:spPr>
          <a:xfrm>
            <a:off x="2495575" y="1353346"/>
            <a:ext cx="268688" cy="268036"/>
          </a:xfrm>
          <a:prstGeom prst="star7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tar: 7 Points 26">
            <a:extLst>
              <a:ext uri="{FF2B5EF4-FFF2-40B4-BE49-F238E27FC236}">
                <a16:creationId xmlns:a16="http://schemas.microsoft.com/office/drawing/2014/main" id="{3533A816-55BE-6C53-FBE2-86D9D2DF441E}"/>
              </a:ext>
            </a:extLst>
          </p:cNvPr>
          <p:cNvSpPr/>
          <p:nvPr/>
        </p:nvSpPr>
        <p:spPr>
          <a:xfrm>
            <a:off x="8062508" y="1777359"/>
            <a:ext cx="268688" cy="268036"/>
          </a:xfrm>
          <a:prstGeom prst="star7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7B2EEA-BD30-6D9E-C21B-AEB48E543762}"/>
              </a:ext>
            </a:extLst>
          </p:cNvPr>
          <p:cNvGrpSpPr/>
          <p:nvPr/>
        </p:nvGrpSpPr>
        <p:grpSpPr>
          <a:xfrm>
            <a:off x="215900" y="-39476"/>
            <a:ext cx="6934200" cy="962806"/>
            <a:chOff x="215900" y="-39476"/>
            <a:chExt cx="6934200" cy="9628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5A707E-154A-CD09-55E1-B67B361070AC}"/>
                </a:ext>
              </a:extLst>
            </p:cNvPr>
            <p:cNvSpPr txBox="1"/>
            <p:nvPr/>
          </p:nvSpPr>
          <p:spPr>
            <a:xfrm>
              <a:off x="215900" y="0"/>
              <a:ext cx="6934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i="1" dirty="0">
                  <a:solidFill>
                    <a:srgbClr val="6D3914"/>
                  </a:solidFill>
                  <a:latin typeface="Cooper Black" panose="0208090404030B020404" pitchFamily="18" charset="0"/>
                </a:rPr>
                <a:t>Plan de travail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6433D0-5F16-06BC-9ECC-1A1B0A61083E}"/>
                </a:ext>
              </a:extLst>
            </p:cNvPr>
            <p:cNvSpPr txBox="1"/>
            <p:nvPr/>
          </p:nvSpPr>
          <p:spPr>
            <a:xfrm>
              <a:off x="215900" y="-39476"/>
              <a:ext cx="6934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i="1" dirty="0">
                  <a:solidFill>
                    <a:srgbClr val="D28049"/>
                  </a:solidFill>
                  <a:latin typeface="Cooper Black" panose="0208090404030B020404" pitchFamily="18" charset="0"/>
                </a:rPr>
                <a:t>Plan de travail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FC6A11-5BC9-A8FC-51F3-E5BD9666A69E}"/>
              </a:ext>
            </a:extLst>
          </p:cNvPr>
          <p:cNvGrpSpPr/>
          <p:nvPr/>
        </p:nvGrpSpPr>
        <p:grpSpPr>
          <a:xfrm>
            <a:off x="1226453" y="1374811"/>
            <a:ext cx="2059043" cy="2136376"/>
            <a:chOff x="-3694128" y="1036464"/>
            <a:chExt cx="2730177" cy="2392536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17CFEF4-ABCE-BD56-61EB-FD689885EF7F}"/>
                </a:ext>
              </a:extLst>
            </p:cNvPr>
            <p:cNvSpPr/>
            <p:nvPr/>
          </p:nvSpPr>
          <p:spPr>
            <a:xfrm rot="5400000">
              <a:off x="-3529932" y="953404"/>
              <a:ext cx="2311400" cy="2639791"/>
            </a:xfrm>
            <a:prstGeom prst="roundRect">
              <a:avLst/>
            </a:prstGeom>
            <a:solidFill>
              <a:srgbClr val="DBC6B4"/>
            </a:solidFill>
            <a:ln w="57150">
              <a:solidFill>
                <a:srgbClr val="6E4E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710FE8-DA8A-46D9-0DE8-38753C117C5C}"/>
                </a:ext>
              </a:extLst>
            </p:cNvPr>
            <p:cNvSpPr txBox="1"/>
            <p:nvPr/>
          </p:nvSpPr>
          <p:spPr>
            <a:xfrm>
              <a:off x="-2907051" y="1036464"/>
              <a:ext cx="1943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6E4E41"/>
                  </a:solidFill>
                  <a:latin typeface="Cooper Black" panose="0208090404030B020404" pitchFamily="18" charset="0"/>
                </a:rPr>
                <a:t>01</a:t>
              </a:r>
              <a:endParaRPr lang="en-GB" dirty="0">
                <a:solidFill>
                  <a:srgbClr val="6E4E41"/>
                </a:solidFill>
                <a:latin typeface="Cooper Black" panose="0208090404030B0204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4AFD59-44BD-AC6C-3B14-49EB2C2CBE3C}"/>
                </a:ext>
              </a:extLst>
            </p:cNvPr>
            <p:cNvSpPr txBox="1"/>
            <p:nvPr/>
          </p:nvSpPr>
          <p:spPr>
            <a:xfrm>
              <a:off x="-3554705" y="1915492"/>
              <a:ext cx="2527056" cy="448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6E4E41"/>
                  </a:solidFill>
                  <a:latin typeface="Cooper Black" panose="0208090404030B020404" pitchFamily="18" charset="0"/>
                </a:rPr>
                <a:t>introduction</a:t>
              </a:r>
              <a:endParaRPr lang="en-GB" dirty="0">
                <a:solidFill>
                  <a:srgbClr val="6E4E41"/>
                </a:solidFill>
                <a:latin typeface="Cooper Black" panose="0208090404030B020404" pitchFamily="18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FAEE89B-E1D5-677B-3FB4-0ED9C8F93CA5}"/>
              </a:ext>
            </a:extLst>
          </p:cNvPr>
          <p:cNvGrpSpPr/>
          <p:nvPr/>
        </p:nvGrpSpPr>
        <p:grpSpPr>
          <a:xfrm>
            <a:off x="4034466" y="1329218"/>
            <a:ext cx="2059043" cy="2136376"/>
            <a:chOff x="-3694128" y="1036464"/>
            <a:chExt cx="2730177" cy="239253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860C1668-C353-E96F-607D-CD92A2E5134C}"/>
                </a:ext>
              </a:extLst>
            </p:cNvPr>
            <p:cNvSpPr/>
            <p:nvPr/>
          </p:nvSpPr>
          <p:spPr>
            <a:xfrm rot="5400000">
              <a:off x="-3529932" y="953404"/>
              <a:ext cx="2311400" cy="2639791"/>
            </a:xfrm>
            <a:prstGeom prst="roundRect">
              <a:avLst/>
            </a:prstGeom>
            <a:solidFill>
              <a:srgbClr val="DBC6B4"/>
            </a:solidFill>
            <a:ln w="57150">
              <a:solidFill>
                <a:srgbClr val="6E4E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1AB049-B18D-7A15-D17B-FE20962A5469}"/>
                </a:ext>
              </a:extLst>
            </p:cNvPr>
            <p:cNvSpPr txBox="1"/>
            <p:nvPr/>
          </p:nvSpPr>
          <p:spPr>
            <a:xfrm>
              <a:off x="-2907051" y="1036464"/>
              <a:ext cx="1943100" cy="792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6E4E41"/>
                  </a:solidFill>
                  <a:latin typeface="Cooper Black" panose="0208090404030B020404" pitchFamily="18" charset="0"/>
                </a:rPr>
                <a:t>02</a:t>
              </a:r>
              <a:endParaRPr lang="en-GB" dirty="0">
                <a:solidFill>
                  <a:srgbClr val="6E4E41"/>
                </a:solidFill>
                <a:latin typeface="Cooper Black" panose="0208090404030B0204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AC7020-AEE6-9905-0C0E-35B8B8F55518}"/>
                </a:ext>
              </a:extLst>
            </p:cNvPr>
            <p:cNvSpPr txBox="1"/>
            <p:nvPr/>
          </p:nvSpPr>
          <p:spPr>
            <a:xfrm>
              <a:off x="-3554705" y="1915492"/>
              <a:ext cx="2527056" cy="1137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6E4E41"/>
                  </a:solidFill>
                  <a:latin typeface="Cooper Black" panose="0208090404030B020404" pitchFamily="18" charset="0"/>
                </a:rPr>
                <a:t>Types des </a:t>
              </a:r>
            </a:p>
            <a:p>
              <a:pPr algn="ctr"/>
              <a:r>
                <a:rPr lang="en-GB" sz="2000" dirty="0" err="1">
                  <a:solidFill>
                    <a:srgbClr val="6E4E41"/>
                  </a:solidFill>
                  <a:latin typeface="Cooper Black" panose="0208090404030B020404" pitchFamily="18" charset="0"/>
                </a:rPr>
                <a:t>emballages</a:t>
              </a:r>
              <a:r>
                <a:rPr lang="en-GB" sz="2000" dirty="0">
                  <a:solidFill>
                    <a:srgbClr val="6E4E41"/>
                  </a:solidFill>
                  <a:latin typeface="Cooper Black" panose="0208090404030B020404" pitchFamily="18" charset="0"/>
                </a:rPr>
                <a:t> </a:t>
              </a:r>
            </a:p>
            <a:p>
              <a:pPr algn="ctr"/>
              <a:r>
                <a:rPr lang="en-GB" sz="2000" dirty="0" err="1">
                  <a:solidFill>
                    <a:srgbClr val="6E4E41"/>
                  </a:solidFill>
                  <a:latin typeface="Cooper Black" panose="0208090404030B020404" pitchFamily="18" charset="0"/>
                </a:rPr>
                <a:t>alimentaires</a:t>
              </a:r>
              <a:endParaRPr lang="en-GB" dirty="0">
                <a:solidFill>
                  <a:srgbClr val="6E4E41"/>
                </a:solidFill>
                <a:latin typeface="Cooper Black" panose="0208090404030B0204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71735A7-B9B1-8DF9-548C-8EC4F4B2FBDB}"/>
              </a:ext>
            </a:extLst>
          </p:cNvPr>
          <p:cNvGrpSpPr/>
          <p:nvPr/>
        </p:nvGrpSpPr>
        <p:grpSpPr>
          <a:xfrm>
            <a:off x="6774313" y="1274034"/>
            <a:ext cx="2059043" cy="2136376"/>
            <a:chOff x="-3694128" y="1036464"/>
            <a:chExt cx="2730177" cy="2392536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5636F4-AB17-A6E8-E0A7-8CC8FC96A64B}"/>
                </a:ext>
              </a:extLst>
            </p:cNvPr>
            <p:cNvSpPr/>
            <p:nvPr/>
          </p:nvSpPr>
          <p:spPr>
            <a:xfrm rot="5400000">
              <a:off x="-3529932" y="953404"/>
              <a:ext cx="2311400" cy="2639791"/>
            </a:xfrm>
            <a:prstGeom prst="roundRect">
              <a:avLst/>
            </a:prstGeom>
            <a:solidFill>
              <a:srgbClr val="DBC6B4"/>
            </a:solidFill>
            <a:ln w="57150">
              <a:solidFill>
                <a:srgbClr val="6E4E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83AB7CD-6CEC-6536-5038-13FAFBC96188}"/>
                </a:ext>
              </a:extLst>
            </p:cNvPr>
            <p:cNvSpPr txBox="1"/>
            <p:nvPr/>
          </p:nvSpPr>
          <p:spPr>
            <a:xfrm>
              <a:off x="-2907051" y="1036464"/>
              <a:ext cx="1943100" cy="792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6E4E41"/>
                  </a:solidFill>
                  <a:latin typeface="Cooper Black" panose="0208090404030B020404" pitchFamily="18" charset="0"/>
                </a:rPr>
                <a:t>03</a:t>
              </a:r>
              <a:endParaRPr lang="en-GB" dirty="0">
                <a:solidFill>
                  <a:srgbClr val="6E4E41"/>
                </a:solidFill>
                <a:latin typeface="Cooper Black" panose="0208090404030B0204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7C75544-BEC0-8998-351D-DBB7A21F69EE}"/>
                </a:ext>
              </a:extLst>
            </p:cNvPr>
            <p:cNvSpPr txBox="1"/>
            <p:nvPr/>
          </p:nvSpPr>
          <p:spPr>
            <a:xfrm>
              <a:off x="-3630430" y="1873438"/>
              <a:ext cx="2527056" cy="1137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solidFill>
                    <a:srgbClr val="6E4E41"/>
                  </a:solidFill>
                  <a:latin typeface="Cooper Black" panose="0208090404030B020404" pitchFamily="18" charset="0"/>
                </a:rPr>
                <a:t>Fonctions</a:t>
              </a:r>
              <a:r>
                <a:rPr lang="en-GB" sz="2000" dirty="0">
                  <a:solidFill>
                    <a:srgbClr val="6E4E41"/>
                  </a:solidFill>
                  <a:latin typeface="Cooper Black" panose="0208090404030B020404" pitchFamily="18" charset="0"/>
                </a:rPr>
                <a:t> des </a:t>
              </a:r>
              <a:r>
                <a:rPr lang="en-GB" sz="2000" dirty="0" err="1">
                  <a:solidFill>
                    <a:srgbClr val="6E4E41"/>
                  </a:solidFill>
                  <a:latin typeface="Cooper Black" panose="0208090404030B020404" pitchFamily="18" charset="0"/>
                </a:rPr>
                <a:t>emballages</a:t>
              </a:r>
              <a:endParaRPr lang="en-GB" sz="2000" dirty="0">
                <a:solidFill>
                  <a:srgbClr val="6E4E41"/>
                </a:solidFill>
                <a:latin typeface="Cooper Black" panose="0208090404030B020404" pitchFamily="18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D97625B-68E2-C2AA-BE0D-47B4DF6F36E0}"/>
              </a:ext>
            </a:extLst>
          </p:cNvPr>
          <p:cNvGrpSpPr/>
          <p:nvPr/>
        </p:nvGrpSpPr>
        <p:grpSpPr>
          <a:xfrm>
            <a:off x="5551815" y="3882628"/>
            <a:ext cx="2059043" cy="2136376"/>
            <a:chOff x="-3694128" y="1036464"/>
            <a:chExt cx="2730177" cy="2392536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2103EDE9-6C9C-561F-A2FC-024FE6BD3A16}"/>
                </a:ext>
              </a:extLst>
            </p:cNvPr>
            <p:cNvSpPr/>
            <p:nvPr/>
          </p:nvSpPr>
          <p:spPr>
            <a:xfrm rot="5400000">
              <a:off x="-3529932" y="953404"/>
              <a:ext cx="2311400" cy="2639791"/>
            </a:xfrm>
            <a:prstGeom prst="roundRect">
              <a:avLst/>
            </a:prstGeom>
            <a:solidFill>
              <a:srgbClr val="DBC6B4"/>
            </a:solidFill>
            <a:ln w="57150">
              <a:solidFill>
                <a:srgbClr val="6E4E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70AB29-66B3-130E-62CD-68C3CB28C7AC}"/>
                </a:ext>
              </a:extLst>
            </p:cNvPr>
            <p:cNvSpPr txBox="1"/>
            <p:nvPr/>
          </p:nvSpPr>
          <p:spPr>
            <a:xfrm>
              <a:off x="-2907051" y="1036464"/>
              <a:ext cx="1943100" cy="792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6E4E41"/>
                  </a:solidFill>
                  <a:latin typeface="Cooper Black" panose="0208090404030B020404" pitchFamily="18" charset="0"/>
                </a:rPr>
                <a:t>06</a:t>
              </a:r>
              <a:endParaRPr lang="en-GB" dirty="0">
                <a:solidFill>
                  <a:srgbClr val="6E4E41"/>
                </a:solidFill>
                <a:latin typeface="Cooper Black" panose="0208090404030B020404" pitchFamily="18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4CD585E-31B0-C8DF-2432-718D02430018}"/>
                </a:ext>
              </a:extLst>
            </p:cNvPr>
            <p:cNvSpPr txBox="1"/>
            <p:nvPr/>
          </p:nvSpPr>
          <p:spPr>
            <a:xfrm>
              <a:off x="-3645089" y="1915492"/>
              <a:ext cx="2617440" cy="723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rgbClr val="6E4E41"/>
                  </a:solidFill>
                  <a:latin typeface="Cooper Black" panose="0208090404030B020404" pitchFamily="18" charset="0"/>
                </a:rPr>
                <a:t>Normes</a:t>
              </a:r>
              <a:r>
                <a:rPr lang="en-GB" dirty="0">
                  <a:solidFill>
                    <a:srgbClr val="6E4E41"/>
                  </a:solidFill>
                  <a:latin typeface="Cooper Black" panose="0208090404030B020404" pitchFamily="18" charset="0"/>
                </a:rPr>
                <a:t> et </a:t>
              </a:r>
              <a:r>
                <a:rPr lang="en-GB" dirty="0" err="1">
                  <a:solidFill>
                    <a:srgbClr val="6E4E41"/>
                  </a:solidFill>
                  <a:latin typeface="Cooper Black" panose="0208090404030B020404" pitchFamily="18" charset="0"/>
                </a:rPr>
                <a:t>reglementation</a:t>
              </a:r>
              <a:endParaRPr lang="en-GB" sz="1600" dirty="0">
                <a:solidFill>
                  <a:srgbClr val="6E4E41"/>
                </a:solidFill>
                <a:latin typeface="Cooper Black" panose="0208090404030B020404" pitchFamily="18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0FCAD7E-0E23-9331-FEEF-1E0C6D3CCBF7}"/>
              </a:ext>
            </a:extLst>
          </p:cNvPr>
          <p:cNvGrpSpPr/>
          <p:nvPr/>
        </p:nvGrpSpPr>
        <p:grpSpPr>
          <a:xfrm>
            <a:off x="2602086" y="3858163"/>
            <a:ext cx="2256301" cy="2136376"/>
            <a:chOff x="-3870098" y="1036464"/>
            <a:chExt cx="2991730" cy="2392536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BDE11CFA-D305-447F-0C49-0C71E3B835D0}"/>
                </a:ext>
              </a:extLst>
            </p:cNvPr>
            <p:cNvSpPr/>
            <p:nvPr/>
          </p:nvSpPr>
          <p:spPr>
            <a:xfrm rot="5400000">
              <a:off x="-3529932" y="953404"/>
              <a:ext cx="2311400" cy="2639791"/>
            </a:xfrm>
            <a:prstGeom prst="roundRect">
              <a:avLst/>
            </a:prstGeom>
            <a:solidFill>
              <a:srgbClr val="DBC6B4"/>
            </a:solidFill>
            <a:ln w="57150">
              <a:solidFill>
                <a:srgbClr val="6E4E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4CFAD39-50E3-7E12-A308-5BAA16E0D59B}"/>
                </a:ext>
              </a:extLst>
            </p:cNvPr>
            <p:cNvSpPr txBox="1"/>
            <p:nvPr/>
          </p:nvSpPr>
          <p:spPr>
            <a:xfrm>
              <a:off x="-2907051" y="1036464"/>
              <a:ext cx="1943100" cy="792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6E4E41"/>
                  </a:solidFill>
                  <a:latin typeface="Cooper Black" panose="0208090404030B020404" pitchFamily="18" charset="0"/>
                </a:rPr>
                <a:t>05</a:t>
              </a:r>
              <a:endParaRPr lang="en-GB" dirty="0">
                <a:solidFill>
                  <a:srgbClr val="6E4E41"/>
                </a:solidFill>
                <a:latin typeface="Cooper Black" panose="0208090404030B020404" pitchFamily="18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DC8C7AA-7D92-DD23-4680-7677A3DB00D8}"/>
                </a:ext>
              </a:extLst>
            </p:cNvPr>
            <p:cNvSpPr txBox="1"/>
            <p:nvPr/>
          </p:nvSpPr>
          <p:spPr>
            <a:xfrm>
              <a:off x="-3870098" y="1841268"/>
              <a:ext cx="2991730" cy="723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6E4E41"/>
                  </a:solidFill>
                  <a:latin typeface="Cooper Black" panose="0208090404030B020404" pitchFamily="18" charset="0"/>
                </a:rPr>
                <a:t>Impact </a:t>
              </a:r>
              <a:r>
                <a:rPr lang="en-GB" dirty="0" err="1">
                  <a:solidFill>
                    <a:srgbClr val="6E4E41"/>
                  </a:solidFill>
                  <a:latin typeface="Cooper Black" panose="0208090404030B020404" pitchFamily="18" charset="0"/>
                </a:rPr>
                <a:t>environemental</a:t>
              </a:r>
              <a:endParaRPr lang="en-GB" sz="1600" dirty="0">
                <a:solidFill>
                  <a:srgbClr val="6E4E41"/>
                </a:solidFill>
                <a:latin typeface="Cooper Black" panose="0208090404030B0204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78CEC82-0107-3FF0-5ECE-F977054BC791}"/>
              </a:ext>
            </a:extLst>
          </p:cNvPr>
          <p:cNvGrpSpPr/>
          <p:nvPr/>
        </p:nvGrpSpPr>
        <p:grpSpPr>
          <a:xfrm>
            <a:off x="9597673" y="1329218"/>
            <a:ext cx="2059043" cy="2136376"/>
            <a:chOff x="-3694128" y="1036464"/>
            <a:chExt cx="2730177" cy="2392536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AFC62CA4-1238-E293-8B12-2256E51D593A}"/>
                </a:ext>
              </a:extLst>
            </p:cNvPr>
            <p:cNvSpPr/>
            <p:nvPr/>
          </p:nvSpPr>
          <p:spPr>
            <a:xfrm rot="5400000">
              <a:off x="-3529932" y="953404"/>
              <a:ext cx="2311400" cy="2639791"/>
            </a:xfrm>
            <a:prstGeom prst="roundRect">
              <a:avLst/>
            </a:prstGeom>
            <a:solidFill>
              <a:srgbClr val="DBC6B4"/>
            </a:solidFill>
            <a:ln w="57150">
              <a:solidFill>
                <a:srgbClr val="6E4E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BC80492-497B-5579-69CC-1A9D18ACC0B0}"/>
                </a:ext>
              </a:extLst>
            </p:cNvPr>
            <p:cNvSpPr txBox="1"/>
            <p:nvPr/>
          </p:nvSpPr>
          <p:spPr>
            <a:xfrm>
              <a:off x="-2907051" y="1036464"/>
              <a:ext cx="1943100" cy="792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6E4E41"/>
                  </a:solidFill>
                  <a:latin typeface="Cooper Black" panose="0208090404030B020404" pitchFamily="18" charset="0"/>
                </a:rPr>
                <a:t>04</a:t>
              </a:r>
              <a:endParaRPr lang="en-GB" dirty="0">
                <a:solidFill>
                  <a:srgbClr val="6E4E41"/>
                </a:solidFill>
                <a:latin typeface="Cooper Black" panose="0208090404030B020404" pitchFamily="18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465AC12-6574-A8CF-3DB0-79F143DB4CB3}"/>
                </a:ext>
              </a:extLst>
            </p:cNvPr>
            <p:cNvSpPr txBox="1"/>
            <p:nvPr/>
          </p:nvSpPr>
          <p:spPr>
            <a:xfrm>
              <a:off x="-3637761" y="1855941"/>
              <a:ext cx="2527056" cy="1137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6E4E41"/>
                  </a:solidFill>
                  <a:latin typeface="Cooper Black" panose="0208090404030B020404" pitchFamily="18" charset="0"/>
                </a:rPr>
                <a:t>Conceptions des </a:t>
              </a:r>
              <a:r>
                <a:rPr lang="en-GB" sz="2000" dirty="0" err="1">
                  <a:solidFill>
                    <a:srgbClr val="6E4E41"/>
                  </a:solidFill>
                  <a:latin typeface="Cooper Black" panose="0208090404030B020404" pitchFamily="18" charset="0"/>
                </a:rPr>
                <a:t>emballages</a:t>
              </a:r>
              <a:endParaRPr lang="en-GB" dirty="0">
                <a:solidFill>
                  <a:srgbClr val="6E4E41"/>
                </a:solidFill>
                <a:latin typeface="Cooper Black" panose="0208090404030B0204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1D1AD8D-8D10-DE63-CDD9-2FA35C65BC2F}"/>
              </a:ext>
            </a:extLst>
          </p:cNvPr>
          <p:cNvGrpSpPr/>
          <p:nvPr/>
        </p:nvGrpSpPr>
        <p:grpSpPr>
          <a:xfrm>
            <a:off x="8473981" y="3941382"/>
            <a:ext cx="2059043" cy="2136376"/>
            <a:chOff x="-3694128" y="1036464"/>
            <a:chExt cx="2730177" cy="2392536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681CDF27-BD25-31A4-9541-E10A12FB01D1}"/>
                </a:ext>
              </a:extLst>
            </p:cNvPr>
            <p:cNvSpPr/>
            <p:nvPr/>
          </p:nvSpPr>
          <p:spPr>
            <a:xfrm rot="5400000">
              <a:off x="-3529932" y="953404"/>
              <a:ext cx="2311400" cy="2639791"/>
            </a:xfrm>
            <a:prstGeom prst="roundRect">
              <a:avLst/>
            </a:prstGeom>
            <a:solidFill>
              <a:srgbClr val="DBC6B4"/>
            </a:solidFill>
            <a:ln w="57150">
              <a:solidFill>
                <a:srgbClr val="6E4E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ED925D2-04B1-BB17-5DF3-C3F184708210}"/>
                </a:ext>
              </a:extLst>
            </p:cNvPr>
            <p:cNvSpPr txBox="1"/>
            <p:nvPr/>
          </p:nvSpPr>
          <p:spPr>
            <a:xfrm>
              <a:off x="-2907051" y="1036464"/>
              <a:ext cx="1943100" cy="792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6E4E41"/>
                  </a:solidFill>
                  <a:latin typeface="Cooper Black" panose="0208090404030B020404" pitchFamily="18" charset="0"/>
                </a:rPr>
                <a:t>07</a:t>
              </a:r>
              <a:endParaRPr lang="en-GB" dirty="0">
                <a:solidFill>
                  <a:srgbClr val="6E4E41"/>
                </a:solidFill>
                <a:latin typeface="Cooper Black" panose="0208090404030B020404" pitchFamily="18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82C84E8-6371-1AE5-86E8-9A0723E76D4B}"/>
                </a:ext>
              </a:extLst>
            </p:cNvPr>
            <p:cNvSpPr txBox="1"/>
            <p:nvPr/>
          </p:nvSpPr>
          <p:spPr>
            <a:xfrm>
              <a:off x="-3554705" y="1915492"/>
              <a:ext cx="2527056" cy="448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6E4E41"/>
                  </a:solidFill>
                  <a:latin typeface="Cooper Black" panose="0208090404030B020404" pitchFamily="18" charset="0"/>
                </a:rPr>
                <a:t>conclusion</a:t>
              </a:r>
              <a:endParaRPr lang="en-GB" dirty="0">
                <a:solidFill>
                  <a:srgbClr val="6E4E41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705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9FDB7-568C-F235-448E-4E07CED70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DB431-96F6-E2DF-3F0B-EFD2B2F5E1DD}"/>
              </a:ext>
            </a:extLst>
          </p:cNvPr>
          <p:cNvSpPr/>
          <p:nvPr/>
        </p:nvSpPr>
        <p:spPr>
          <a:xfrm>
            <a:off x="-54244" y="0"/>
            <a:ext cx="12246244" cy="6979360"/>
          </a:xfrm>
          <a:prstGeom prst="rect">
            <a:avLst/>
          </a:prstGeom>
          <a:solidFill>
            <a:srgbClr val="8561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535EA4-2939-9A3B-ECC4-93CB233F29F3}"/>
              </a:ext>
            </a:extLst>
          </p:cNvPr>
          <p:cNvSpPr/>
          <p:nvPr/>
        </p:nvSpPr>
        <p:spPr>
          <a:xfrm>
            <a:off x="-64496" y="3557852"/>
            <a:ext cx="12246244" cy="3421508"/>
          </a:xfrm>
          <a:prstGeom prst="rect">
            <a:avLst/>
          </a:prstGeom>
          <a:solidFill>
            <a:srgbClr val="573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0B31F-8446-D4D0-E6F6-9016FF19BEF9}"/>
              </a:ext>
            </a:extLst>
          </p:cNvPr>
          <p:cNvSpPr txBox="1"/>
          <p:nvPr/>
        </p:nvSpPr>
        <p:spPr>
          <a:xfrm>
            <a:off x="10252" y="470154"/>
            <a:ext cx="7703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srgbClr val="F9F3DD"/>
                </a:solidFill>
                <a:latin typeface="Cooper Black" panose="0208090404030B020404" pitchFamily="18" charset="0"/>
              </a:rPr>
              <a:t> Problèmes environnementaux</a:t>
            </a:r>
            <a:endParaRPr lang="en-GB" sz="3600" i="1" dirty="0">
              <a:solidFill>
                <a:srgbClr val="F9F3DD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B80A4-2567-0D33-6844-1D40E30A334A}"/>
              </a:ext>
            </a:extLst>
          </p:cNvPr>
          <p:cNvSpPr txBox="1"/>
          <p:nvPr/>
        </p:nvSpPr>
        <p:spPr>
          <a:xfrm rot="10800000" flipV="1">
            <a:off x="291465" y="1343228"/>
            <a:ext cx="80226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9F3DD"/>
                </a:solidFill>
                <a:latin typeface="Berlin Sans FB Demi" panose="020E0802020502020306" pitchFamily="34" charset="0"/>
              </a:rPr>
              <a:t>Pollution plastique      Gestion inefficace </a:t>
            </a:r>
          </a:p>
          <a:p>
            <a:endParaRPr lang="fr-FR" sz="2400" dirty="0">
              <a:solidFill>
                <a:srgbClr val="F9F3DD"/>
              </a:solidFill>
              <a:latin typeface="Berlin Sans FB Demi" panose="020E0802020502020306" pitchFamily="34" charset="0"/>
            </a:endParaRPr>
          </a:p>
          <a:p>
            <a:r>
              <a:rPr lang="fr-FR" sz="2400" dirty="0">
                <a:solidFill>
                  <a:srgbClr val="F9F3DD"/>
                </a:solidFill>
                <a:latin typeface="Berlin Sans FB Demi" panose="020E0802020502020306" pitchFamily="34" charset="0"/>
              </a:rPr>
              <a:t>Changement climatique      Dégradation des écosystèmes</a:t>
            </a:r>
          </a:p>
          <a:p>
            <a:endParaRPr lang="fr-FR" sz="2400" dirty="0">
              <a:solidFill>
                <a:srgbClr val="F9F3DD"/>
              </a:solidFill>
              <a:latin typeface="Berlin Sans FB Demi" panose="020E0802020502020306" pitchFamily="34" charset="0"/>
            </a:endParaRPr>
          </a:p>
          <a:p>
            <a:r>
              <a:rPr lang="fr-FR" sz="2400" dirty="0">
                <a:solidFill>
                  <a:srgbClr val="F9F3DD"/>
                </a:solidFill>
                <a:latin typeface="Berlin Sans FB Demi" panose="020E0802020502020306" pitchFamily="34" charset="0"/>
              </a:rPr>
              <a:t>Ressources épuisées      impact économique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48DF3-4D2E-02D7-0AC7-8BDD4D871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6" y="3652683"/>
            <a:ext cx="2960646" cy="29606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F05DF9-F098-E0E7-66E2-3527F589AA4E}"/>
              </a:ext>
            </a:extLst>
          </p:cNvPr>
          <p:cNvSpPr txBox="1"/>
          <p:nvPr/>
        </p:nvSpPr>
        <p:spPr>
          <a:xfrm>
            <a:off x="4037422" y="3824805"/>
            <a:ext cx="7703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srgbClr val="F9F3DD"/>
                </a:solidFill>
                <a:latin typeface="Cooper Black" panose="0208090404030B020404" pitchFamily="18" charset="0"/>
              </a:rPr>
              <a:t>Alternatives écologiques</a:t>
            </a:r>
            <a:endParaRPr lang="en-GB" sz="3600" i="1" dirty="0">
              <a:solidFill>
                <a:srgbClr val="F9F3DD"/>
              </a:solidFill>
              <a:latin typeface="Cooper Black" panose="0208090404030B0204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84C9177-8AA2-D1E2-5E8A-91253FF45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676" y="4674337"/>
            <a:ext cx="69723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Emballages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biodégradables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 et compostables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9F3DD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Emballages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réutilisables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Matériaux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recyclés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 et recyclables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9F3DD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Réduction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 du plastique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9F3DD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Innovations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F9F3DD"/>
                </a:solidFill>
                <a:effectLst/>
                <a:latin typeface="Berlin Sans FB Demi" panose="020E0802020502020306" pitchFamily="34" charset="0"/>
              </a:rPr>
              <a:t>technologiques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9F3DD"/>
              </a:solidFill>
              <a:effectLst/>
              <a:latin typeface="Berlin Sans FB Demi" panose="020E0802020502020306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9B5655-278A-5DD5-3D4E-B15A1B5A8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052" y="692398"/>
            <a:ext cx="3726483" cy="26077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45700CF-BA5C-2243-07BE-AB655D8864D6}"/>
              </a:ext>
            </a:extLst>
          </p:cNvPr>
          <p:cNvSpPr/>
          <p:nvPr/>
        </p:nvSpPr>
        <p:spPr>
          <a:xfrm rot="16200000">
            <a:off x="8644783" y="9360"/>
            <a:ext cx="2760290" cy="3930290"/>
          </a:xfrm>
          <a:prstGeom prst="rect">
            <a:avLst/>
          </a:prstGeom>
          <a:noFill/>
          <a:ln w="57150">
            <a:solidFill>
              <a:srgbClr val="F9F3DD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C3B7C9-01E7-5B26-D530-94B60F735CF5}"/>
              </a:ext>
            </a:extLst>
          </p:cNvPr>
          <p:cNvSpPr/>
          <p:nvPr/>
        </p:nvSpPr>
        <p:spPr>
          <a:xfrm>
            <a:off x="960120" y="3557852"/>
            <a:ext cx="3234690" cy="3140128"/>
          </a:xfrm>
          <a:prstGeom prst="rect">
            <a:avLst/>
          </a:prstGeom>
          <a:noFill/>
          <a:ln w="57150">
            <a:solidFill>
              <a:srgbClr val="F9F3DD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00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7927B-6928-9F9D-0155-C4A6D4E49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7BF934-A7D0-ADF2-FC5C-6D4A0F7DD6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3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8729CA-CD93-AAD3-E163-4EAC1C9AD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595" y="5653086"/>
            <a:ext cx="1600440" cy="120033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C0DAC1-C3A6-D7C4-44E8-B1166D41D8A0}"/>
              </a:ext>
            </a:extLst>
          </p:cNvPr>
          <p:cNvSpPr/>
          <p:nvPr/>
        </p:nvSpPr>
        <p:spPr>
          <a:xfrm>
            <a:off x="114300" y="125730"/>
            <a:ext cx="11875770" cy="6425446"/>
          </a:xfrm>
          <a:custGeom>
            <a:avLst/>
            <a:gdLst>
              <a:gd name="connsiteX0" fmla="*/ 0 w 11875770"/>
              <a:gd name="connsiteY0" fmla="*/ 1070929 h 6425446"/>
              <a:gd name="connsiteX1" fmla="*/ 1070929 w 11875770"/>
              <a:gd name="connsiteY1" fmla="*/ 0 h 6425446"/>
              <a:gd name="connsiteX2" fmla="*/ 1740851 w 11875770"/>
              <a:gd name="connsiteY2" fmla="*/ 0 h 6425446"/>
              <a:gd name="connsiteX3" fmla="*/ 2508112 w 11875770"/>
              <a:gd name="connsiteY3" fmla="*/ 0 h 6425446"/>
              <a:gd name="connsiteX4" fmla="*/ 2886017 w 11875770"/>
              <a:gd name="connsiteY4" fmla="*/ 0 h 6425446"/>
              <a:gd name="connsiteX5" fmla="*/ 3653279 w 11875770"/>
              <a:gd name="connsiteY5" fmla="*/ 0 h 6425446"/>
              <a:gd name="connsiteX6" fmla="*/ 3933844 w 11875770"/>
              <a:gd name="connsiteY6" fmla="*/ 0 h 6425446"/>
              <a:gd name="connsiteX7" fmla="*/ 4311749 w 11875770"/>
              <a:gd name="connsiteY7" fmla="*/ 0 h 6425446"/>
              <a:gd name="connsiteX8" fmla="*/ 5079010 w 11875770"/>
              <a:gd name="connsiteY8" fmla="*/ 0 h 6425446"/>
              <a:gd name="connsiteX9" fmla="*/ 5651593 w 11875770"/>
              <a:gd name="connsiteY9" fmla="*/ 0 h 6425446"/>
              <a:gd name="connsiteX10" fmla="*/ 6418855 w 11875770"/>
              <a:gd name="connsiteY10" fmla="*/ 0 h 6425446"/>
              <a:gd name="connsiteX11" fmla="*/ 7186116 w 11875770"/>
              <a:gd name="connsiteY11" fmla="*/ 0 h 6425446"/>
              <a:gd name="connsiteX12" fmla="*/ 7466682 w 11875770"/>
              <a:gd name="connsiteY12" fmla="*/ 0 h 6425446"/>
              <a:gd name="connsiteX13" fmla="*/ 7747247 w 11875770"/>
              <a:gd name="connsiteY13" fmla="*/ 0 h 6425446"/>
              <a:gd name="connsiteX14" fmla="*/ 8514509 w 11875770"/>
              <a:gd name="connsiteY14" fmla="*/ 0 h 6425446"/>
              <a:gd name="connsiteX15" fmla="*/ 8795074 w 11875770"/>
              <a:gd name="connsiteY15" fmla="*/ 0 h 6425446"/>
              <a:gd name="connsiteX16" fmla="*/ 9464997 w 11875770"/>
              <a:gd name="connsiteY16" fmla="*/ 0 h 6425446"/>
              <a:gd name="connsiteX17" fmla="*/ 10134919 w 11875770"/>
              <a:gd name="connsiteY17" fmla="*/ 0 h 6425446"/>
              <a:gd name="connsiteX18" fmla="*/ 10804841 w 11875770"/>
              <a:gd name="connsiteY18" fmla="*/ 0 h 6425446"/>
              <a:gd name="connsiteX19" fmla="*/ 11875770 w 11875770"/>
              <a:gd name="connsiteY19" fmla="*/ 1070929 h 6425446"/>
              <a:gd name="connsiteX20" fmla="*/ 11875770 w 11875770"/>
              <a:gd name="connsiteY20" fmla="*/ 1563542 h 6425446"/>
              <a:gd name="connsiteX21" fmla="*/ 11875770 w 11875770"/>
              <a:gd name="connsiteY21" fmla="*/ 2098990 h 6425446"/>
              <a:gd name="connsiteX22" fmla="*/ 11875770 w 11875770"/>
              <a:gd name="connsiteY22" fmla="*/ 2548767 h 6425446"/>
              <a:gd name="connsiteX23" fmla="*/ 11875770 w 11875770"/>
              <a:gd name="connsiteY23" fmla="*/ 2955708 h 6425446"/>
              <a:gd name="connsiteX24" fmla="*/ 11875770 w 11875770"/>
              <a:gd name="connsiteY24" fmla="*/ 3576828 h 6425446"/>
              <a:gd name="connsiteX25" fmla="*/ 11875770 w 11875770"/>
              <a:gd name="connsiteY25" fmla="*/ 4069441 h 6425446"/>
              <a:gd name="connsiteX26" fmla="*/ 11875770 w 11875770"/>
              <a:gd name="connsiteY26" fmla="*/ 4476381 h 6425446"/>
              <a:gd name="connsiteX27" fmla="*/ 11875770 w 11875770"/>
              <a:gd name="connsiteY27" fmla="*/ 5354517 h 6425446"/>
              <a:gd name="connsiteX28" fmla="*/ 10804841 w 11875770"/>
              <a:gd name="connsiteY28" fmla="*/ 6425446 h 6425446"/>
              <a:gd name="connsiteX29" fmla="*/ 10037580 w 11875770"/>
              <a:gd name="connsiteY29" fmla="*/ 6425446 h 6425446"/>
              <a:gd name="connsiteX30" fmla="*/ 9659675 w 11875770"/>
              <a:gd name="connsiteY30" fmla="*/ 6425446 h 6425446"/>
              <a:gd name="connsiteX31" fmla="*/ 9281770 w 11875770"/>
              <a:gd name="connsiteY31" fmla="*/ 6425446 h 6425446"/>
              <a:gd name="connsiteX32" fmla="*/ 8514509 w 11875770"/>
              <a:gd name="connsiteY32" fmla="*/ 6425446 h 6425446"/>
              <a:gd name="connsiteX33" fmla="*/ 8039265 w 11875770"/>
              <a:gd name="connsiteY33" fmla="*/ 6425446 h 6425446"/>
              <a:gd name="connsiteX34" fmla="*/ 7466682 w 11875770"/>
              <a:gd name="connsiteY34" fmla="*/ 6425446 h 6425446"/>
              <a:gd name="connsiteX35" fmla="*/ 7186116 w 11875770"/>
              <a:gd name="connsiteY35" fmla="*/ 6425446 h 6425446"/>
              <a:gd name="connsiteX36" fmla="*/ 6905550 w 11875770"/>
              <a:gd name="connsiteY36" fmla="*/ 6425446 h 6425446"/>
              <a:gd name="connsiteX37" fmla="*/ 6527646 w 11875770"/>
              <a:gd name="connsiteY37" fmla="*/ 6425446 h 6425446"/>
              <a:gd name="connsiteX38" fmla="*/ 6247080 w 11875770"/>
              <a:gd name="connsiteY38" fmla="*/ 6425446 h 6425446"/>
              <a:gd name="connsiteX39" fmla="*/ 5869175 w 11875770"/>
              <a:gd name="connsiteY39" fmla="*/ 6425446 h 6425446"/>
              <a:gd name="connsiteX40" fmla="*/ 5101914 w 11875770"/>
              <a:gd name="connsiteY40" fmla="*/ 6425446 h 6425446"/>
              <a:gd name="connsiteX41" fmla="*/ 4626670 w 11875770"/>
              <a:gd name="connsiteY41" fmla="*/ 6425446 h 6425446"/>
              <a:gd name="connsiteX42" fmla="*/ 4346104 w 11875770"/>
              <a:gd name="connsiteY42" fmla="*/ 6425446 h 6425446"/>
              <a:gd name="connsiteX43" fmla="*/ 4065538 w 11875770"/>
              <a:gd name="connsiteY43" fmla="*/ 6425446 h 6425446"/>
              <a:gd name="connsiteX44" fmla="*/ 3492955 w 11875770"/>
              <a:gd name="connsiteY44" fmla="*/ 6425446 h 6425446"/>
              <a:gd name="connsiteX45" fmla="*/ 3212390 w 11875770"/>
              <a:gd name="connsiteY45" fmla="*/ 6425446 h 6425446"/>
              <a:gd name="connsiteX46" fmla="*/ 2931824 w 11875770"/>
              <a:gd name="connsiteY46" fmla="*/ 6425446 h 6425446"/>
              <a:gd name="connsiteX47" fmla="*/ 2553919 w 11875770"/>
              <a:gd name="connsiteY47" fmla="*/ 6425446 h 6425446"/>
              <a:gd name="connsiteX48" fmla="*/ 2273353 w 11875770"/>
              <a:gd name="connsiteY48" fmla="*/ 6425446 h 6425446"/>
              <a:gd name="connsiteX49" fmla="*/ 1895449 w 11875770"/>
              <a:gd name="connsiteY49" fmla="*/ 6425446 h 6425446"/>
              <a:gd name="connsiteX50" fmla="*/ 1070929 w 11875770"/>
              <a:gd name="connsiteY50" fmla="*/ 6425446 h 6425446"/>
              <a:gd name="connsiteX51" fmla="*/ 0 w 11875770"/>
              <a:gd name="connsiteY51" fmla="*/ 5354517 h 6425446"/>
              <a:gd name="connsiteX52" fmla="*/ 0 w 11875770"/>
              <a:gd name="connsiteY52" fmla="*/ 4904740 h 6425446"/>
              <a:gd name="connsiteX53" fmla="*/ 0 w 11875770"/>
              <a:gd name="connsiteY53" fmla="*/ 4412128 h 6425446"/>
              <a:gd name="connsiteX54" fmla="*/ 0 w 11875770"/>
              <a:gd name="connsiteY54" fmla="*/ 3962351 h 6425446"/>
              <a:gd name="connsiteX55" fmla="*/ 0 w 11875770"/>
              <a:gd name="connsiteY55" fmla="*/ 3426902 h 6425446"/>
              <a:gd name="connsiteX56" fmla="*/ 0 w 11875770"/>
              <a:gd name="connsiteY56" fmla="*/ 2891454 h 6425446"/>
              <a:gd name="connsiteX57" fmla="*/ 0 w 11875770"/>
              <a:gd name="connsiteY57" fmla="*/ 2398841 h 6425446"/>
              <a:gd name="connsiteX58" fmla="*/ 0 w 11875770"/>
              <a:gd name="connsiteY58" fmla="*/ 1991900 h 6425446"/>
              <a:gd name="connsiteX59" fmla="*/ 0 w 11875770"/>
              <a:gd name="connsiteY59" fmla="*/ 1070929 h 642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875770" h="6425446" extrusionOk="0">
                <a:moveTo>
                  <a:pt x="0" y="1070929"/>
                </a:moveTo>
                <a:cubicBezTo>
                  <a:pt x="-54926" y="528755"/>
                  <a:pt x="526352" y="90274"/>
                  <a:pt x="1070929" y="0"/>
                </a:cubicBezTo>
                <a:cubicBezTo>
                  <a:pt x="1299951" y="-20153"/>
                  <a:pt x="1442257" y="67777"/>
                  <a:pt x="1740851" y="0"/>
                </a:cubicBezTo>
                <a:cubicBezTo>
                  <a:pt x="2039445" y="-67777"/>
                  <a:pt x="2144189" y="79702"/>
                  <a:pt x="2508112" y="0"/>
                </a:cubicBezTo>
                <a:cubicBezTo>
                  <a:pt x="2872035" y="-79702"/>
                  <a:pt x="2755206" y="41209"/>
                  <a:pt x="2886017" y="0"/>
                </a:cubicBezTo>
                <a:cubicBezTo>
                  <a:pt x="3016829" y="-41209"/>
                  <a:pt x="3367329" y="3825"/>
                  <a:pt x="3653279" y="0"/>
                </a:cubicBezTo>
                <a:cubicBezTo>
                  <a:pt x="3939229" y="-3825"/>
                  <a:pt x="3831762" y="8770"/>
                  <a:pt x="3933844" y="0"/>
                </a:cubicBezTo>
                <a:cubicBezTo>
                  <a:pt x="4035926" y="-8770"/>
                  <a:pt x="4158084" y="12676"/>
                  <a:pt x="4311749" y="0"/>
                </a:cubicBezTo>
                <a:cubicBezTo>
                  <a:pt x="4465414" y="-12676"/>
                  <a:pt x="4897810" y="38370"/>
                  <a:pt x="5079010" y="0"/>
                </a:cubicBezTo>
                <a:cubicBezTo>
                  <a:pt x="5260210" y="-38370"/>
                  <a:pt x="5490791" y="64185"/>
                  <a:pt x="5651593" y="0"/>
                </a:cubicBezTo>
                <a:cubicBezTo>
                  <a:pt x="5812395" y="-64185"/>
                  <a:pt x="6117608" y="52532"/>
                  <a:pt x="6418855" y="0"/>
                </a:cubicBezTo>
                <a:cubicBezTo>
                  <a:pt x="6720102" y="-52532"/>
                  <a:pt x="7014725" y="39106"/>
                  <a:pt x="7186116" y="0"/>
                </a:cubicBezTo>
                <a:cubicBezTo>
                  <a:pt x="7357507" y="-39106"/>
                  <a:pt x="7379259" y="30468"/>
                  <a:pt x="7466682" y="0"/>
                </a:cubicBezTo>
                <a:cubicBezTo>
                  <a:pt x="7554105" y="-30468"/>
                  <a:pt x="7684951" y="31016"/>
                  <a:pt x="7747247" y="0"/>
                </a:cubicBezTo>
                <a:cubicBezTo>
                  <a:pt x="7809544" y="-31016"/>
                  <a:pt x="8357088" y="14524"/>
                  <a:pt x="8514509" y="0"/>
                </a:cubicBezTo>
                <a:cubicBezTo>
                  <a:pt x="8671930" y="-14524"/>
                  <a:pt x="8689781" y="21529"/>
                  <a:pt x="8795074" y="0"/>
                </a:cubicBezTo>
                <a:cubicBezTo>
                  <a:pt x="8900368" y="-21529"/>
                  <a:pt x="9174688" y="44019"/>
                  <a:pt x="9464997" y="0"/>
                </a:cubicBezTo>
                <a:cubicBezTo>
                  <a:pt x="9755306" y="-44019"/>
                  <a:pt x="9974337" y="16385"/>
                  <a:pt x="10134919" y="0"/>
                </a:cubicBezTo>
                <a:cubicBezTo>
                  <a:pt x="10295501" y="-16385"/>
                  <a:pt x="10636627" y="15474"/>
                  <a:pt x="10804841" y="0"/>
                </a:cubicBezTo>
                <a:cubicBezTo>
                  <a:pt x="11550285" y="3466"/>
                  <a:pt x="11848393" y="491798"/>
                  <a:pt x="11875770" y="1070929"/>
                </a:cubicBezTo>
                <a:cubicBezTo>
                  <a:pt x="11918010" y="1218994"/>
                  <a:pt x="11834585" y="1391296"/>
                  <a:pt x="11875770" y="1563542"/>
                </a:cubicBezTo>
                <a:cubicBezTo>
                  <a:pt x="11916955" y="1735788"/>
                  <a:pt x="11868281" y="1914387"/>
                  <a:pt x="11875770" y="2098990"/>
                </a:cubicBezTo>
                <a:cubicBezTo>
                  <a:pt x="11883259" y="2283593"/>
                  <a:pt x="11848995" y="2358717"/>
                  <a:pt x="11875770" y="2548767"/>
                </a:cubicBezTo>
                <a:cubicBezTo>
                  <a:pt x="11902545" y="2738817"/>
                  <a:pt x="11836432" y="2790165"/>
                  <a:pt x="11875770" y="2955708"/>
                </a:cubicBezTo>
                <a:cubicBezTo>
                  <a:pt x="11915108" y="3121251"/>
                  <a:pt x="11806923" y="3317211"/>
                  <a:pt x="11875770" y="3576828"/>
                </a:cubicBezTo>
                <a:cubicBezTo>
                  <a:pt x="11944617" y="3836445"/>
                  <a:pt x="11855035" y="3898811"/>
                  <a:pt x="11875770" y="4069441"/>
                </a:cubicBezTo>
                <a:cubicBezTo>
                  <a:pt x="11896505" y="4240071"/>
                  <a:pt x="11842914" y="4292967"/>
                  <a:pt x="11875770" y="4476381"/>
                </a:cubicBezTo>
                <a:cubicBezTo>
                  <a:pt x="11908626" y="4659795"/>
                  <a:pt x="11838264" y="5091098"/>
                  <a:pt x="11875770" y="5354517"/>
                </a:cubicBezTo>
                <a:cubicBezTo>
                  <a:pt x="11904392" y="5969104"/>
                  <a:pt x="11462536" y="6313027"/>
                  <a:pt x="10804841" y="6425446"/>
                </a:cubicBezTo>
                <a:cubicBezTo>
                  <a:pt x="10509340" y="6451175"/>
                  <a:pt x="10315136" y="6348902"/>
                  <a:pt x="10037580" y="6425446"/>
                </a:cubicBezTo>
                <a:cubicBezTo>
                  <a:pt x="9760024" y="6501990"/>
                  <a:pt x="9836348" y="6424353"/>
                  <a:pt x="9659675" y="6425446"/>
                </a:cubicBezTo>
                <a:cubicBezTo>
                  <a:pt x="9483002" y="6426539"/>
                  <a:pt x="9458295" y="6386122"/>
                  <a:pt x="9281770" y="6425446"/>
                </a:cubicBezTo>
                <a:cubicBezTo>
                  <a:pt x="9105245" y="6464770"/>
                  <a:pt x="8807355" y="6362918"/>
                  <a:pt x="8514509" y="6425446"/>
                </a:cubicBezTo>
                <a:cubicBezTo>
                  <a:pt x="8221663" y="6487974"/>
                  <a:pt x="8271480" y="6380088"/>
                  <a:pt x="8039265" y="6425446"/>
                </a:cubicBezTo>
                <a:cubicBezTo>
                  <a:pt x="7807050" y="6470804"/>
                  <a:pt x="7732071" y="6396104"/>
                  <a:pt x="7466682" y="6425446"/>
                </a:cubicBezTo>
                <a:cubicBezTo>
                  <a:pt x="7201293" y="6454788"/>
                  <a:pt x="7319353" y="6415411"/>
                  <a:pt x="7186116" y="6425446"/>
                </a:cubicBezTo>
                <a:cubicBezTo>
                  <a:pt x="7052879" y="6435481"/>
                  <a:pt x="7002442" y="6408714"/>
                  <a:pt x="6905550" y="6425446"/>
                </a:cubicBezTo>
                <a:cubicBezTo>
                  <a:pt x="6808658" y="6442178"/>
                  <a:pt x="6622152" y="6416012"/>
                  <a:pt x="6527646" y="6425446"/>
                </a:cubicBezTo>
                <a:cubicBezTo>
                  <a:pt x="6433140" y="6434880"/>
                  <a:pt x="6334197" y="6412111"/>
                  <a:pt x="6247080" y="6425446"/>
                </a:cubicBezTo>
                <a:cubicBezTo>
                  <a:pt x="6159963" y="6438781"/>
                  <a:pt x="5978850" y="6417510"/>
                  <a:pt x="5869175" y="6425446"/>
                </a:cubicBezTo>
                <a:cubicBezTo>
                  <a:pt x="5759501" y="6433382"/>
                  <a:pt x="5261167" y="6377892"/>
                  <a:pt x="5101914" y="6425446"/>
                </a:cubicBezTo>
                <a:cubicBezTo>
                  <a:pt x="4942661" y="6473000"/>
                  <a:pt x="4785487" y="6381211"/>
                  <a:pt x="4626670" y="6425446"/>
                </a:cubicBezTo>
                <a:cubicBezTo>
                  <a:pt x="4467853" y="6469681"/>
                  <a:pt x="4434202" y="6407976"/>
                  <a:pt x="4346104" y="6425446"/>
                </a:cubicBezTo>
                <a:cubicBezTo>
                  <a:pt x="4258006" y="6442916"/>
                  <a:pt x="4185710" y="6401877"/>
                  <a:pt x="4065538" y="6425446"/>
                </a:cubicBezTo>
                <a:cubicBezTo>
                  <a:pt x="3945366" y="6449015"/>
                  <a:pt x="3734157" y="6372543"/>
                  <a:pt x="3492955" y="6425446"/>
                </a:cubicBezTo>
                <a:cubicBezTo>
                  <a:pt x="3251753" y="6478349"/>
                  <a:pt x="3269695" y="6408787"/>
                  <a:pt x="3212390" y="6425446"/>
                </a:cubicBezTo>
                <a:cubicBezTo>
                  <a:pt x="3155086" y="6442105"/>
                  <a:pt x="3050921" y="6394956"/>
                  <a:pt x="2931824" y="6425446"/>
                </a:cubicBezTo>
                <a:cubicBezTo>
                  <a:pt x="2812727" y="6455936"/>
                  <a:pt x="2679964" y="6412204"/>
                  <a:pt x="2553919" y="6425446"/>
                </a:cubicBezTo>
                <a:cubicBezTo>
                  <a:pt x="2427874" y="6438688"/>
                  <a:pt x="2380589" y="6404359"/>
                  <a:pt x="2273353" y="6425446"/>
                </a:cubicBezTo>
                <a:cubicBezTo>
                  <a:pt x="2166117" y="6446533"/>
                  <a:pt x="2016721" y="6412751"/>
                  <a:pt x="1895449" y="6425446"/>
                </a:cubicBezTo>
                <a:cubicBezTo>
                  <a:pt x="1774177" y="6438141"/>
                  <a:pt x="1406855" y="6355603"/>
                  <a:pt x="1070929" y="6425446"/>
                </a:cubicBezTo>
                <a:cubicBezTo>
                  <a:pt x="391627" y="6284654"/>
                  <a:pt x="-84253" y="6089240"/>
                  <a:pt x="0" y="5354517"/>
                </a:cubicBezTo>
                <a:cubicBezTo>
                  <a:pt x="-7256" y="5149782"/>
                  <a:pt x="34874" y="5055242"/>
                  <a:pt x="0" y="4904740"/>
                </a:cubicBezTo>
                <a:cubicBezTo>
                  <a:pt x="-34874" y="4754238"/>
                  <a:pt x="29852" y="4538441"/>
                  <a:pt x="0" y="4412128"/>
                </a:cubicBezTo>
                <a:cubicBezTo>
                  <a:pt x="-29852" y="4285815"/>
                  <a:pt x="30351" y="4178212"/>
                  <a:pt x="0" y="3962351"/>
                </a:cubicBezTo>
                <a:cubicBezTo>
                  <a:pt x="-30351" y="3746490"/>
                  <a:pt x="59000" y="3643647"/>
                  <a:pt x="0" y="3426902"/>
                </a:cubicBezTo>
                <a:cubicBezTo>
                  <a:pt x="-59000" y="3210157"/>
                  <a:pt x="26302" y="3106624"/>
                  <a:pt x="0" y="2891454"/>
                </a:cubicBezTo>
                <a:cubicBezTo>
                  <a:pt x="-26302" y="2676284"/>
                  <a:pt x="13782" y="2597094"/>
                  <a:pt x="0" y="2398841"/>
                </a:cubicBezTo>
                <a:cubicBezTo>
                  <a:pt x="-13782" y="2200588"/>
                  <a:pt x="1202" y="2156266"/>
                  <a:pt x="0" y="1991900"/>
                </a:cubicBezTo>
                <a:cubicBezTo>
                  <a:pt x="-1202" y="1827534"/>
                  <a:pt x="47885" y="1264261"/>
                  <a:pt x="0" y="1070929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0578862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DD660-E6D3-D31E-EE2C-14DBF6F35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7732" y1="25719" x2="68371" y2="60224"/>
                        <a14:foregroundMark x1="68371" y1="60224" x2="67572" y2="60383"/>
                        <a14:foregroundMark x1="61981" y1="24441" x2="61981" y2="44888"/>
                        <a14:foregroundMark x1="59744" y1="21725" x2="54473" y2="40096"/>
                        <a14:foregroundMark x1="66294" y1="53035" x2="58466" y2="62460"/>
                        <a14:foregroundMark x1="70927" y1="60863" x2="60064" y2="61981"/>
                        <a14:foregroundMark x1="74760" y1="57029" x2="63578" y2="59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2" y="220013"/>
            <a:ext cx="1471791" cy="1471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89FE5F-8372-398F-E533-6724E5508D40}"/>
              </a:ext>
            </a:extLst>
          </p:cNvPr>
          <p:cNvSpPr txBox="1"/>
          <p:nvPr/>
        </p:nvSpPr>
        <p:spPr>
          <a:xfrm>
            <a:off x="445770" y="1813166"/>
            <a:ext cx="107327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En conclusion Les emballages posent des défis environnementaux majeurs, mais des solutions durables comme le recyclage, la réutilisation et les matériaux biodégradables offrent un avenir prometteur.</a:t>
            </a:r>
          </a:p>
          <a:p>
            <a:r>
              <a:rPr lang="fr-FR" sz="2400" i="1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 Une action collective est essentielle pour allier innovation et respect de la planète.</a:t>
            </a:r>
            <a:endParaRPr lang="en-GB" sz="2400" i="1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8D3AD-8B45-66EE-D89C-A07461E3E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55" r="96414">
                        <a14:foregroundMark x1="8650" y1="54324" x2="8650" y2="44865"/>
                        <a14:foregroundMark x1="86498" y1="33784" x2="72996" y2="33784"/>
                        <a14:foregroundMark x1="92405" y1="41622" x2="96414" y2="36757"/>
                        <a14:foregroundMark x1="21308" y1="57568" x2="42827" y2="47027"/>
                        <a14:foregroundMark x1="85021" y1="72703" x2="65612" y2="64324"/>
                        <a14:foregroundMark x1="65612" y1="64324" x2="65401" y2="64324"/>
                        <a14:foregroundMark x1="68987" y1="65676" x2="78903" y2="63243"/>
                        <a14:foregroundMark x1="78903" y1="63243" x2="78903" y2="63243"/>
                        <a14:foregroundMark x1="53165" y1="46486" x2="47468" y2="56216"/>
                        <a14:foregroundMark x1="53165" y1="48108" x2="60338" y2="56757"/>
                        <a14:foregroundMark x1="60338" y1="56757" x2="60127" y2="56486"/>
                        <a14:foregroundMark x1="52321" y1="46757" x2="53586" y2="41351"/>
                        <a14:foregroundMark x1="52743" y1="47297" x2="50422" y2="41351"/>
                        <a14:foregroundMark x1="2321" y1="52973" x2="8017" y2="59730"/>
                        <a14:foregroundMark x1="65823" y1="40541" x2="64346" y2="26216"/>
                        <a14:foregroundMark x1="64346" y1="26216" x2="64346" y2="26216"/>
                        <a14:foregroundMark x1="1055" y1="53514" x2="1055" y2="49459"/>
                        <a14:foregroundMark x1="20886" y1="83784" x2="22996" y2="78649"/>
                        <a14:foregroundMark x1="36498" y1="83514" x2="32911" y2="77568"/>
                        <a14:foregroundMark x1="34388" y1="84324" x2="33966" y2="74865"/>
                        <a14:foregroundMark x1="35443" y1="83243" x2="33966" y2="74324"/>
                        <a14:foregroundMark x1="19409" y1="82162" x2="21730" y2="78108"/>
                        <a14:foregroundMark x1="66456" y1="82703" x2="66667" y2="75405"/>
                        <a14:foregroundMark x1="65823" y1="85405" x2="66456" y2="72432"/>
                        <a14:foregroundMark x1="66456" y1="85135" x2="68987" y2="75135"/>
                        <a14:foregroundMark x1="68987" y1="75135" x2="68987" y2="74865"/>
                        <a14:foregroundMark x1="81646" y1="85135" x2="76582" y2="79730"/>
                        <a14:foregroundMark x1="82489" y1="84324" x2="82278" y2="76486"/>
                        <a14:foregroundMark x1="86709" y1="74865" x2="92827" y2="66486"/>
                        <a14:foregroundMark x1="92827" y1="66486" x2="89241" y2="63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92" y="4532401"/>
            <a:ext cx="2204548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72802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1DFE96-6ACA-64A1-2138-EE5C12CB0A0A}"/>
              </a:ext>
            </a:extLst>
          </p:cNvPr>
          <p:cNvSpPr/>
          <p:nvPr/>
        </p:nvSpPr>
        <p:spPr>
          <a:xfrm>
            <a:off x="-1" y="-212322"/>
            <a:ext cx="12192001" cy="7070321"/>
          </a:xfrm>
          <a:prstGeom prst="rect">
            <a:avLst/>
          </a:prstGeom>
          <a:solidFill>
            <a:srgbClr val="FBB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0A2E1-0760-49F5-2BC4-CC2D30ABB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526" y="0"/>
            <a:ext cx="9069572" cy="68021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120FE9-D003-58B7-727F-CEB65CD11ABE}"/>
              </a:ext>
            </a:extLst>
          </p:cNvPr>
          <p:cNvSpPr txBox="1"/>
          <p:nvPr/>
        </p:nvSpPr>
        <p:spPr>
          <a:xfrm>
            <a:off x="694659" y="5541856"/>
            <a:ext cx="10802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i="1" dirty="0">
                <a:latin typeface="Cooper Black" panose="0208090404030B020404" pitchFamily="18" charset="0"/>
              </a:rPr>
              <a:t>Merci pour </a:t>
            </a:r>
            <a:r>
              <a:rPr lang="en-GB" sz="4400" i="1" dirty="0" err="1">
                <a:latin typeface="Cooper Black" panose="0208090404030B020404" pitchFamily="18" charset="0"/>
              </a:rPr>
              <a:t>votre</a:t>
            </a:r>
            <a:r>
              <a:rPr lang="en-GB" sz="4400" i="1" dirty="0">
                <a:latin typeface="Cooper Black" panose="0208090404030B020404" pitchFamily="18" charset="0"/>
              </a:rPr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1470825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4FB97E-3BAA-082E-374C-794314394128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46AF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C90CD-A985-AD56-6F5E-0C828AEC9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0" y="0"/>
            <a:ext cx="6847368" cy="6847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7C8BDD-2850-67DC-3FB5-F07A76DADF4C}"/>
              </a:ext>
            </a:extLst>
          </p:cNvPr>
          <p:cNvSpPr txBox="1"/>
          <p:nvPr/>
        </p:nvSpPr>
        <p:spPr>
          <a:xfrm>
            <a:off x="2041450" y="1509717"/>
            <a:ext cx="107814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 err="1">
                <a:latin typeface="Cooper Black" panose="0208090404030B020404" pitchFamily="18" charset="0"/>
              </a:rPr>
              <a:t>si</a:t>
            </a:r>
            <a:r>
              <a:rPr lang="en-GB" sz="4400" dirty="0">
                <a:latin typeface="Cooper Black" panose="0208090404030B020404" pitchFamily="18" charset="0"/>
              </a:rPr>
              <a:t> </a:t>
            </a:r>
            <a:r>
              <a:rPr lang="en-GB" sz="4400" dirty="0" err="1">
                <a:latin typeface="Cooper Black" panose="0208090404030B020404" pitchFamily="18" charset="0"/>
              </a:rPr>
              <a:t>vous</a:t>
            </a:r>
            <a:r>
              <a:rPr lang="en-GB" sz="4400" dirty="0">
                <a:latin typeface="Cooper Black" panose="0208090404030B020404" pitchFamily="18" charset="0"/>
              </a:rPr>
              <a:t> </a:t>
            </a:r>
            <a:r>
              <a:rPr lang="en-GB" sz="4400" dirty="0" err="1">
                <a:latin typeface="Cooper Black" panose="0208090404030B020404" pitchFamily="18" charset="0"/>
              </a:rPr>
              <a:t>avez</a:t>
            </a:r>
            <a:r>
              <a:rPr lang="en-GB" sz="4400" dirty="0">
                <a:latin typeface="Cooper Black" panose="0208090404030B020404" pitchFamily="18" charset="0"/>
              </a:rPr>
              <a:t> des questions...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165EC-0B76-F7A9-A1DA-323D878DDF70}"/>
              </a:ext>
            </a:extLst>
          </p:cNvPr>
          <p:cNvSpPr txBox="1"/>
          <p:nvPr/>
        </p:nvSpPr>
        <p:spPr>
          <a:xfrm>
            <a:off x="1242237" y="5327755"/>
            <a:ext cx="97075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Cooper Black" panose="0208090404030B020404" pitchFamily="18" charset="0"/>
              </a:rPr>
              <a:t>N'hésitez pas à les poser à </a:t>
            </a:r>
            <a:r>
              <a:rPr lang="fr-FR" sz="4000" dirty="0" err="1">
                <a:latin typeface="Cooper Black" panose="0208090404030B020404" pitchFamily="18" charset="0"/>
              </a:rPr>
              <a:t>chatgpt</a:t>
            </a:r>
            <a:endParaRPr lang="en-GB" sz="4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49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816DBD-9CF5-CCD6-DC40-D06F7195A8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58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2EC19-82BC-BDBF-6370-390E6EDBD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42" y="0"/>
            <a:ext cx="10292316" cy="6861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F2B4A9-B5EA-2770-AC12-394A1F517E6B}"/>
              </a:ext>
            </a:extLst>
          </p:cNvPr>
          <p:cNvSpPr txBox="1"/>
          <p:nvPr/>
        </p:nvSpPr>
        <p:spPr>
          <a:xfrm>
            <a:off x="3870250" y="878591"/>
            <a:ext cx="107814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Cooper Black" panose="0208090404030B020404" pitchFamily="18" charset="0"/>
              </a:rPr>
              <a:t>Je </a:t>
            </a:r>
            <a:r>
              <a:rPr lang="en-GB" sz="4400" dirty="0" err="1">
                <a:latin typeface="Cooper Black" panose="0208090404030B020404" pitchFamily="18" charset="0"/>
              </a:rPr>
              <a:t>rigole</a:t>
            </a:r>
            <a:r>
              <a:rPr lang="en-GB" sz="4400" dirty="0">
                <a:latin typeface="Cooper Black" panose="0208090404030B020404" pitchFamily="18" charset="0"/>
              </a:rPr>
              <a:t> XD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81BB9-E553-ACEE-55FF-F1EEEA39332A}"/>
              </a:ext>
            </a:extLst>
          </p:cNvPr>
          <p:cNvSpPr txBox="1"/>
          <p:nvPr/>
        </p:nvSpPr>
        <p:spPr>
          <a:xfrm>
            <a:off x="279990" y="5797943"/>
            <a:ext cx="13141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Cooper Black" panose="0208090404030B020404" pitchFamily="18" charset="0"/>
              </a:rPr>
              <a:t>Vous </a:t>
            </a:r>
            <a:r>
              <a:rPr lang="en-GB" sz="4000" dirty="0" err="1">
                <a:latin typeface="Cooper Black" panose="0208090404030B020404" pitchFamily="18" charset="0"/>
              </a:rPr>
              <a:t>pouvez</a:t>
            </a:r>
            <a:r>
              <a:rPr lang="en-GB" sz="4000" dirty="0">
                <a:latin typeface="Cooper Black" panose="0208090404030B020404" pitchFamily="18" charset="0"/>
              </a:rPr>
              <a:t> poser </a:t>
            </a:r>
            <a:r>
              <a:rPr lang="en-GB" sz="4000" dirty="0" err="1">
                <a:latin typeface="Cooper Black" panose="0208090404030B020404" pitchFamily="18" charset="0"/>
              </a:rPr>
              <a:t>n’importe</a:t>
            </a:r>
            <a:r>
              <a:rPr lang="en-GB" sz="4000" dirty="0">
                <a:latin typeface="Cooper Black" panose="0208090404030B020404" pitchFamily="18" charset="0"/>
              </a:rPr>
              <a:t> quelle question</a:t>
            </a:r>
          </a:p>
        </p:txBody>
      </p:sp>
    </p:spTree>
    <p:extLst>
      <p:ext uri="{BB962C8B-B14F-4D97-AF65-F5344CB8AC3E}">
        <p14:creationId xmlns:p14="http://schemas.microsoft.com/office/powerpoint/2010/main" val="406936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FCB112-7853-9AE4-F9D5-F251969793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3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BB4FFA-D91A-51C2-D0E1-AA2759217083}"/>
              </a:ext>
            </a:extLst>
          </p:cNvPr>
          <p:cNvSpPr txBox="1"/>
          <p:nvPr/>
        </p:nvSpPr>
        <p:spPr>
          <a:xfrm>
            <a:off x="7313303" y="3632200"/>
            <a:ext cx="3646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rgbClr val="6E4E41"/>
                </a:solidFill>
                <a:latin typeface="Cooper Black" panose="0208090404030B020404" pitchFamily="18" charset="0"/>
              </a:rPr>
              <a:t>introduction</a:t>
            </a:r>
            <a:endParaRPr lang="en-GB" sz="2800" i="1" dirty="0">
              <a:solidFill>
                <a:srgbClr val="6E4E41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E4A22-A9E9-FA0E-7308-CFD502276BB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BC6B4"/>
          </a:solidFill>
          <a:ln>
            <a:solidFill>
              <a:srgbClr val="B48C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0FF41-5E7F-D849-43B3-636074AA4410}"/>
              </a:ext>
            </a:extLst>
          </p:cNvPr>
          <p:cNvSpPr/>
          <p:nvPr/>
        </p:nvSpPr>
        <p:spPr>
          <a:xfrm>
            <a:off x="241300" y="203200"/>
            <a:ext cx="11595100" cy="6451600"/>
          </a:xfrm>
          <a:prstGeom prst="rect">
            <a:avLst/>
          </a:prstGeom>
          <a:noFill/>
          <a:ln w="57150">
            <a:solidFill>
              <a:srgbClr val="6D39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79C2F-5617-23EE-4F95-A22DAAB1A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"/>
          <a:stretch/>
        </p:blipFill>
        <p:spPr>
          <a:xfrm>
            <a:off x="340844" y="431800"/>
            <a:ext cx="5755156" cy="5994400"/>
          </a:xfrm>
          <a:prstGeom prst="rect">
            <a:avLst/>
          </a:prstGeom>
        </p:spPr>
      </p:pic>
      <p:sp>
        <p:nvSpPr>
          <p:cNvPr id="8" name="Star: 4 Points 7">
            <a:extLst>
              <a:ext uri="{FF2B5EF4-FFF2-40B4-BE49-F238E27FC236}">
                <a16:creationId xmlns:a16="http://schemas.microsoft.com/office/drawing/2014/main" id="{CE8EAE2D-41B2-184C-F9D8-F180F0C68C9E}"/>
              </a:ext>
            </a:extLst>
          </p:cNvPr>
          <p:cNvSpPr/>
          <p:nvPr/>
        </p:nvSpPr>
        <p:spPr>
          <a:xfrm>
            <a:off x="10357800" y="556513"/>
            <a:ext cx="609598" cy="1037003"/>
          </a:xfrm>
          <a:prstGeom prst="star4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EDEB9B22-BBA6-943C-3B23-6F241F891E5A}"/>
              </a:ext>
            </a:extLst>
          </p:cNvPr>
          <p:cNvSpPr/>
          <p:nvPr/>
        </p:nvSpPr>
        <p:spPr>
          <a:xfrm>
            <a:off x="6032501" y="3759200"/>
            <a:ext cx="609598" cy="1037003"/>
          </a:xfrm>
          <a:prstGeom prst="star4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4 Points 9">
            <a:extLst>
              <a:ext uri="{FF2B5EF4-FFF2-40B4-BE49-F238E27FC236}">
                <a16:creationId xmlns:a16="http://schemas.microsoft.com/office/drawing/2014/main" id="{73B2EEE4-66EF-9E74-8250-43543B434ACE}"/>
              </a:ext>
            </a:extLst>
          </p:cNvPr>
          <p:cNvSpPr/>
          <p:nvPr/>
        </p:nvSpPr>
        <p:spPr>
          <a:xfrm>
            <a:off x="10662599" y="5264484"/>
            <a:ext cx="609598" cy="1037003"/>
          </a:xfrm>
          <a:prstGeom prst="star4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AFA10A-2E2D-C1D9-57E9-DC1C7F9097F1}"/>
              </a:ext>
            </a:extLst>
          </p:cNvPr>
          <p:cNvSpPr/>
          <p:nvPr/>
        </p:nvSpPr>
        <p:spPr>
          <a:xfrm>
            <a:off x="7100247" y="978475"/>
            <a:ext cx="2705100" cy="24505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209CB-585A-015E-4496-E658C0F3C81A}"/>
              </a:ext>
            </a:extLst>
          </p:cNvPr>
          <p:cNvSpPr txBox="1"/>
          <p:nvPr/>
        </p:nvSpPr>
        <p:spPr>
          <a:xfrm>
            <a:off x="6492240" y="4204275"/>
            <a:ext cx="5212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9F3DD"/>
                </a:solidFill>
                <a:latin typeface="Berlin Sans FB Demi" panose="020E0802020502020306" pitchFamily="34" charset="0"/>
              </a:rPr>
              <a:t>Un emballage alimentaire se réfère à l'ensemble des matériaux et des techniques utilisés pour protéger, préserver, transporter et présenter les produits alimentaires.</a:t>
            </a:r>
            <a:endParaRPr lang="en-GB" sz="2000" dirty="0">
              <a:solidFill>
                <a:srgbClr val="F9F3DD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01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48C6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48C6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AFE6D-CB6D-BB62-5420-448427824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E97EB5-A29F-37A4-433F-7D69FAE63223}"/>
              </a:ext>
            </a:extLst>
          </p:cNvPr>
          <p:cNvSpPr/>
          <p:nvPr/>
        </p:nvSpPr>
        <p:spPr>
          <a:xfrm>
            <a:off x="0" y="0"/>
            <a:ext cx="12192000" cy="3420000"/>
          </a:xfrm>
          <a:prstGeom prst="rect">
            <a:avLst/>
          </a:prstGeom>
          <a:solidFill>
            <a:srgbClr val="573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CA075B-3F2F-30C1-6D42-9807D8EF2D8A}"/>
              </a:ext>
            </a:extLst>
          </p:cNvPr>
          <p:cNvSpPr/>
          <p:nvPr/>
        </p:nvSpPr>
        <p:spPr>
          <a:xfrm>
            <a:off x="0" y="3282777"/>
            <a:ext cx="12192000" cy="3652300"/>
          </a:xfrm>
          <a:prstGeom prst="rect">
            <a:avLst/>
          </a:prstGeom>
          <a:solidFill>
            <a:srgbClr val="DBC6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4 Points 16">
            <a:extLst>
              <a:ext uri="{FF2B5EF4-FFF2-40B4-BE49-F238E27FC236}">
                <a16:creationId xmlns:a16="http://schemas.microsoft.com/office/drawing/2014/main" id="{76904AD6-AF9B-4297-570B-E9827FA655DE}"/>
              </a:ext>
            </a:extLst>
          </p:cNvPr>
          <p:cNvSpPr/>
          <p:nvPr/>
        </p:nvSpPr>
        <p:spPr>
          <a:xfrm>
            <a:off x="-222267" y="1122887"/>
            <a:ext cx="609598" cy="1037003"/>
          </a:xfrm>
          <a:prstGeom prst="star4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2261B2FE-7C9C-D3B0-980A-AD36878ABEE7}"/>
              </a:ext>
            </a:extLst>
          </p:cNvPr>
          <p:cNvSpPr/>
          <p:nvPr/>
        </p:nvSpPr>
        <p:spPr>
          <a:xfrm>
            <a:off x="11325236" y="141960"/>
            <a:ext cx="609598" cy="1037003"/>
          </a:xfrm>
          <a:prstGeom prst="star4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4 Points 21">
            <a:extLst>
              <a:ext uri="{FF2B5EF4-FFF2-40B4-BE49-F238E27FC236}">
                <a16:creationId xmlns:a16="http://schemas.microsoft.com/office/drawing/2014/main" id="{E9846EEE-E8F3-34D2-BCEE-DE50AD6B16A0}"/>
              </a:ext>
            </a:extLst>
          </p:cNvPr>
          <p:cNvSpPr/>
          <p:nvPr/>
        </p:nvSpPr>
        <p:spPr>
          <a:xfrm>
            <a:off x="2977152" y="5243880"/>
            <a:ext cx="609598" cy="1037003"/>
          </a:xfrm>
          <a:prstGeom prst="star4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ar: 7 Points 22">
            <a:extLst>
              <a:ext uri="{FF2B5EF4-FFF2-40B4-BE49-F238E27FC236}">
                <a16:creationId xmlns:a16="http://schemas.microsoft.com/office/drawing/2014/main" id="{C5C74732-0DF7-5064-E758-C0C54C609A39}"/>
              </a:ext>
            </a:extLst>
          </p:cNvPr>
          <p:cNvSpPr/>
          <p:nvPr/>
        </p:nvSpPr>
        <p:spPr>
          <a:xfrm>
            <a:off x="557786" y="3995455"/>
            <a:ext cx="268688" cy="268036"/>
          </a:xfrm>
          <a:prstGeom prst="star7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ar: 7 Points 23">
            <a:extLst>
              <a:ext uri="{FF2B5EF4-FFF2-40B4-BE49-F238E27FC236}">
                <a16:creationId xmlns:a16="http://schemas.microsoft.com/office/drawing/2014/main" id="{1E253D93-91B4-6B2E-373B-0178E2D40B24}"/>
              </a:ext>
            </a:extLst>
          </p:cNvPr>
          <p:cNvSpPr/>
          <p:nvPr/>
        </p:nvSpPr>
        <p:spPr>
          <a:xfrm>
            <a:off x="9949412" y="4346885"/>
            <a:ext cx="268688" cy="268036"/>
          </a:xfrm>
          <a:prstGeom prst="star7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ar: 7 Points 24">
            <a:extLst>
              <a:ext uri="{FF2B5EF4-FFF2-40B4-BE49-F238E27FC236}">
                <a16:creationId xmlns:a16="http://schemas.microsoft.com/office/drawing/2014/main" id="{885C94FB-E67D-87E7-9F6A-0E3E0EE7FA9A}"/>
              </a:ext>
            </a:extLst>
          </p:cNvPr>
          <p:cNvSpPr/>
          <p:nvPr/>
        </p:nvSpPr>
        <p:spPr>
          <a:xfrm>
            <a:off x="2574120" y="3494819"/>
            <a:ext cx="268688" cy="268036"/>
          </a:xfrm>
          <a:prstGeom prst="star7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ar: 7 Points 25">
            <a:extLst>
              <a:ext uri="{FF2B5EF4-FFF2-40B4-BE49-F238E27FC236}">
                <a16:creationId xmlns:a16="http://schemas.microsoft.com/office/drawing/2014/main" id="{0B0ABF8F-1EA8-D8A2-8C8F-5CFF50096F94}"/>
              </a:ext>
            </a:extLst>
          </p:cNvPr>
          <p:cNvSpPr/>
          <p:nvPr/>
        </p:nvSpPr>
        <p:spPr>
          <a:xfrm>
            <a:off x="529826" y="2721456"/>
            <a:ext cx="268688" cy="268036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tar: 7 Points 26">
            <a:extLst>
              <a:ext uri="{FF2B5EF4-FFF2-40B4-BE49-F238E27FC236}">
                <a16:creationId xmlns:a16="http://schemas.microsoft.com/office/drawing/2014/main" id="{A3770EA4-3D90-2FD1-4B5C-7AC66F46029E}"/>
              </a:ext>
            </a:extLst>
          </p:cNvPr>
          <p:cNvSpPr/>
          <p:nvPr/>
        </p:nvSpPr>
        <p:spPr>
          <a:xfrm>
            <a:off x="7478308" y="809257"/>
            <a:ext cx="268688" cy="268036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ABAF8BA1-0D85-8517-E24C-ADCF35D07DD4}"/>
              </a:ext>
            </a:extLst>
          </p:cNvPr>
          <p:cNvSpPr/>
          <p:nvPr/>
        </p:nvSpPr>
        <p:spPr>
          <a:xfrm>
            <a:off x="9332508" y="2884982"/>
            <a:ext cx="268688" cy="268036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5D0FD9D9-6487-0191-DB03-B3C68CDA8B60}"/>
              </a:ext>
            </a:extLst>
          </p:cNvPr>
          <p:cNvSpPr/>
          <p:nvPr/>
        </p:nvSpPr>
        <p:spPr>
          <a:xfrm>
            <a:off x="5782686" y="3037716"/>
            <a:ext cx="268688" cy="268036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DF53B29A-A3F7-AA3F-377D-06F8C0C98DB6}"/>
              </a:ext>
            </a:extLst>
          </p:cNvPr>
          <p:cNvSpPr/>
          <p:nvPr/>
        </p:nvSpPr>
        <p:spPr>
          <a:xfrm>
            <a:off x="2842808" y="184758"/>
            <a:ext cx="268688" cy="268036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3139D3E1-BB2C-512C-13E8-78515C6D0EB7}"/>
              </a:ext>
            </a:extLst>
          </p:cNvPr>
          <p:cNvSpPr/>
          <p:nvPr/>
        </p:nvSpPr>
        <p:spPr>
          <a:xfrm>
            <a:off x="5765808" y="5258163"/>
            <a:ext cx="268688" cy="268036"/>
          </a:xfrm>
          <a:prstGeom prst="star7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5B366B54-5AFC-786A-2C8E-27EA57141A5B}"/>
              </a:ext>
            </a:extLst>
          </p:cNvPr>
          <p:cNvSpPr/>
          <p:nvPr/>
        </p:nvSpPr>
        <p:spPr>
          <a:xfrm>
            <a:off x="10978112" y="5622943"/>
            <a:ext cx="268688" cy="268036"/>
          </a:xfrm>
          <a:prstGeom prst="star7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B4357-0BC0-BFED-A716-A403E075B17A}"/>
              </a:ext>
            </a:extLst>
          </p:cNvPr>
          <p:cNvSpPr txBox="1"/>
          <p:nvPr/>
        </p:nvSpPr>
        <p:spPr>
          <a:xfrm>
            <a:off x="243347" y="399335"/>
            <a:ext cx="691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C37643"/>
                </a:solidFill>
                <a:latin typeface="Cooper Black" panose="0208090404030B020404" pitchFamily="18" charset="0"/>
              </a:rPr>
              <a:t>Importance des </a:t>
            </a:r>
            <a:r>
              <a:rPr lang="en-GB" sz="2400" i="1" dirty="0" err="1">
                <a:solidFill>
                  <a:srgbClr val="C37643"/>
                </a:solidFill>
                <a:latin typeface="Cooper Black" panose="0208090404030B020404" pitchFamily="18" charset="0"/>
              </a:rPr>
              <a:t>emballages</a:t>
            </a:r>
            <a:r>
              <a:rPr lang="en-GB" sz="2400" i="1" dirty="0">
                <a:solidFill>
                  <a:srgbClr val="C37643"/>
                </a:solidFill>
                <a:latin typeface="Cooper Black" panose="0208090404030B020404" pitchFamily="18" charset="0"/>
              </a:rPr>
              <a:t> </a:t>
            </a:r>
            <a:r>
              <a:rPr lang="en-GB" sz="2400" i="1" dirty="0" err="1">
                <a:solidFill>
                  <a:srgbClr val="C37643"/>
                </a:solidFill>
                <a:latin typeface="Cooper Black" panose="0208090404030B020404" pitchFamily="18" charset="0"/>
              </a:rPr>
              <a:t>alimentaires</a:t>
            </a:r>
            <a:endParaRPr lang="en-GB" sz="2000" i="1" dirty="0">
              <a:solidFill>
                <a:srgbClr val="C37643"/>
              </a:solidFill>
              <a:latin typeface="Cooper Black" panose="0208090404030B0204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F864C4-F251-B5C2-7CFE-8F939A666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2"/>
          <a:stretch/>
        </p:blipFill>
        <p:spPr>
          <a:xfrm>
            <a:off x="6839809" y="326322"/>
            <a:ext cx="5082634" cy="34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C803-283C-0E76-EC81-2F8606C9D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49"/>
          <a:stretch/>
        </p:blipFill>
        <p:spPr>
          <a:xfrm>
            <a:off x="215102" y="3014741"/>
            <a:ext cx="5291563" cy="35394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C3D9B8-6A53-1EA1-3611-5A54871D58D4}"/>
              </a:ext>
            </a:extLst>
          </p:cNvPr>
          <p:cNvSpPr/>
          <p:nvPr/>
        </p:nvSpPr>
        <p:spPr>
          <a:xfrm>
            <a:off x="82532" y="2884982"/>
            <a:ext cx="5541983" cy="381779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616A59-9317-227A-E3AD-8F90D0D724EA}"/>
              </a:ext>
            </a:extLst>
          </p:cNvPr>
          <p:cNvSpPr/>
          <p:nvPr/>
        </p:nvSpPr>
        <p:spPr>
          <a:xfrm>
            <a:off x="6746921" y="215553"/>
            <a:ext cx="5315540" cy="36677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A6CC85-1B93-BEA7-8ECD-64E46B34350B}"/>
              </a:ext>
            </a:extLst>
          </p:cNvPr>
          <p:cNvSpPr txBox="1"/>
          <p:nvPr/>
        </p:nvSpPr>
        <p:spPr>
          <a:xfrm>
            <a:off x="269557" y="809257"/>
            <a:ext cx="6720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9F3DD"/>
                </a:solidFill>
                <a:latin typeface="Berlin Sans FB Demi" panose="020E0802020502020306" pitchFamily="34" charset="0"/>
              </a:rPr>
              <a:t>L'emballage alimentaire protège les aliments contre les contaminants et prolonge leur durée de conservation en les isolant de l'air, de l'humidité </a:t>
            </a:r>
            <a:r>
              <a:rPr lang="fr-FR" dirty="0">
                <a:solidFill>
                  <a:srgbClr val="573E28"/>
                </a:solidFill>
                <a:latin typeface="Berlin Sans FB Demi" panose="020E0802020502020306" pitchFamily="34" charset="0"/>
              </a:rPr>
              <a:t>et de la lumière.</a:t>
            </a:r>
            <a:endParaRPr lang="en-GB" dirty="0">
              <a:solidFill>
                <a:srgbClr val="573E28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A5B2B-9597-35C8-32A3-4013A7E5D63D}"/>
              </a:ext>
            </a:extLst>
          </p:cNvPr>
          <p:cNvSpPr txBox="1"/>
          <p:nvPr/>
        </p:nvSpPr>
        <p:spPr>
          <a:xfrm>
            <a:off x="310506" y="1714737"/>
            <a:ext cx="658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9F3DD"/>
                </a:solidFill>
                <a:latin typeface="Berlin Sans FB Demi" panose="020E0802020502020306" pitchFamily="34" charset="0"/>
              </a:rPr>
              <a:t>Il facilite également le transport et la manipulation des produits tout en fournissant des informations cruciales aux consommateurs et en améliorant l'attrait des produits.</a:t>
            </a:r>
            <a:endParaRPr lang="en-GB" dirty="0">
              <a:solidFill>
                <a:srgbClr val="F9F3DD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6483D6-2EBE-DF5C-F859-660C3F251CD7}"/>
              </a:ext>
            </a:extLst>
          </p:cNvPr>
          <p:cNvSpPr txBox="1"/>
          <p:nvPr/>
        </p:nvSpPr>
        <p:spPr>
          <a:xfrm>
            <a:off x="5707047" y="3848830"/>
            <a:ext cx="691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C37643"/>
                </a:solidFill>
                <a:latin typeface="Cooper Black" panose="0208090404030B020404" pitchFamily="18" charset="0"/>
              </a:rPr>
              <a:t>Types des </a:t>
            </a:r>
            <a:r>
              <a:rPr lang="en-GB" sz="2400" i="1" dirty="0" err="1">
                <a:solidFill>
                  <a:srgbClr val="C37643"/>
                </a:solidFill>
                <a:latin typeface="Cooper Black" panose="0208090404030B020404" pitchFamily="18" charset="0"/>
              </a:rPr>
              <a:t>emballages</a:t>
            </a:r>
            <a:r>
              <a:rPr lang="en-GB" sz="2400" i="1" dirty="0">
                <a:solidFill>
                  <a:srgbClr val="C37643"/>
                </a:solidFill>
                <a:latin typeface="Cooper Black" panose="0208090404030B020404" pitchFamily="18" charset="0"/>
              </a:rPr>
              <a:t> </a:t>
            </a:r>
            <a:r>
              <a:rPr lang="en-GB" sz="2400" i="1" dirty="0" err="1">
                <a:solidFill>
                  <a:srgbClr val="C37643"/>
                </a:solidFill>
                <a:latin typeface="Cooper Black" panose="0208090404030B020404" pitchFamily="18" charset="0"/>
              </a:rPr>
              <a:t>alimentaires</a:t>
            </a:r>
            <a:endParaRPr lang="en-GB" sz="2000" i="1" dirty="0">
              <a:solidFill>
                <a:srgbClr val="C37643"/>
              </a:solidFill>
              <a:latin typeface="Cooper Black" panose="0208090404030B0204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5D78CE-07D5-EF1A-EAAB-B1235EF5BD81}"/>
              </a:ext>
            </a:extLst>
          </p:cNvPr>
          <p:cNvSpPr txBox="1"/>
          <p:nvPr/>
        </p:nvSpPr>
        <p:spPr>
          <a:xfrm>
            <a:off x="7012322" y="4246187"/>
            <a:ext cx="1079074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C37643"/>
              </a:solidFill>
              <a:latin typeface="Berlin Sans FB" panose="020E0602020502020306" pitchFamily="34" charset="0"/>
            </a:endParaRPr>
          </a:p>
          <a:p>
            <a:r>
              <a:rPr lang="en-GB" sz="2400" dirty="0" err="1">
                <a:solidFill>
                  <a:srgbClr val="573E28"/>
                </a:solidFill>
                <a:latin typeface="Berlin Sans FB Demi" panose="020E0802020502020306" pitchFamily="34" charset="0"/>
              </a:rPr>
              <a:t>Emballage</a:t>
            </a:r>
            <a:r>
              <a:rPr lang="en-GB" sz="2400" dirty="0">
                <a:solidFill>
                  <a:srgbClr val="573E28"/>
                </a:solidFill>
                <a:latin typeface="Berlin Sans FB Demi" panose="020E0802020502020306" pitchFamily="34" charset="0"/>
              </a:rPr>
              <a:t> </a:t>
            </a:r>
            <a:r>
              <a:rPr lang="en-GB" sz="2400" dirty="0" err="1">
                <a:solidFill>
                  <a:srgbClr val="573E28"/>
                </a:solidFill>
                <a:latin typeface="Berlin Sans FB Demi" panose="020E0802020502020306" pitchFamily="34" charset="0"/>
              </a:rPr>
              <a:t>Primaire</a:t>
            </a:r>
            <a:endParaRPr lang="en-GB" sz="2400" dirty="0">
              <a:solidFill>
                <a:srgbClr val="573E28"/>
              </a:solidFill>
              <a:latin typeface="Berlin Sans FB Demi" panose="020E0802020502020306" pitchFamily="34" charset="0"/>
            </a:endParaRPr>
          </a:p>
          <a:p>
            <a:endParaRPr lang="en-GB" sz="2400" dirty="0">
              <a:solidFill>
                <a:srgbClr val="573E28"/>
              </a:solidFill>
              <a:latin typeface="Berlin Sans FB Demi" panose="020E0802020502020306" pitchFamily="34" charset="0"/>
            </a:endParaRPr>
          </a:p>
          <a:p>
            <a:r>
              <a:rPr lang="en-GB" sz="2400" dirty="0" err="1">
                <a:solidFill>
                  <a:srgbClr val="573E28"/>
                </a:solidFill>
                <a:latin typeface="Berlin Sans FB Demi" panose="020E0802020502020306" pitchFamily="34" charset="0"/>
              </a:rPr>
              <a:t>Emballage</a:t>
            </a:r>
            <a:r>
              <a:rPr lang="en-GB" sz="2400" dirty="0">
                <a:solidFill>
                  <a:srgbClr val="573E28"/>
                </a:solidFill>
                <a:latin typeface="Berlin Sans FB Demi" panose="020E0802020502020306" pitchFamily="34" charset="0"/>
              </a:rPr>
              <a:t> </a:t>
            </a:r>
            <a:r>
              <a:rPr lang="en-GB" sz="2400" dirty="0" err="1">
                <a:solidFill>
                  <a:srgbClr val="573E28"/>
                </a:solidFill>
                <a:latin typeface="Berlin Sans FB Demi" panose="020E0802020502020306" pitchFamily="34" charset="0"/>
              </a:rPr>
              <a:t>Secondaire</a:t>
            </a:r>
            <a:endParaRPr lang="en-GB" sz="2400" dirty="0">
              <a:solidFill>
                <a:srgbClr val="573E28"/>
              </a:solidFill>
              <a:latin typeface="Berlin Sans FB Demi" panose="020E0802020502020306" pitchFamily="34" charset="0"/>
            </a:endParaRPr>
          </a:p>
          <a:p>
            <a:endParaRPr lang="en-GB" sz="2400" dirty="0">
              <a:solidFill>
                <a:srgbClr val="573E28"/>
              </a:solidFill>
              <a:latin typeface="Berlin Sans FB Demi" panose="020E0802020502020306" pitchFamily="34" charset="0"/>
            </a:endParaRPr>
          </a:p>
          <a:p>
            <a:r>
              <a:rPr lang="en-GB" sz="2400" dirty="0" err="1">
                <a:solidFill>
                  <a:srgbClr val="573E28"/>
                </a:solidFill>
                <a:latin typeface="Berlin Sans FB Demi" panose="020E0802020502020306" pitchFamily="34" charset="0"/>
              </a:rPr>
              <a:t>Emballage</a:t>
            </a:r>
            <a:r>
              <a:rPr lang="en-GB" sz="2400" dirty="0">
                <a:solidFill>
                  <a:srgbClr val="573E28"/>
                </a:solidFill>
                <a:latin typeface="Berlin Sans FB Demi" panose="020E0802020502020306" pitchFamily="34" charset="0"/>
              </a:rPr>
              <a:t> </a:t>
            </a:r>
            <a:r>
              <a:rPr lang="en-GB" sz="2400" dirty="0" err="1">
                <a:solidFill>
                  <a:srgbClr val="573E28"/>
                </a:solidFill>
                <a:latin typeface="Berlin Sans FB Demi" panose="020E0802020502020306" pitchFamily="34" charset="0"/>
              </a:rPr>
              <a:t>Tertiaire</a:t>
            </a:r>
            <a:endParaRPr lang="en-GB" sz="2400" dirty="0">
              <a:solidFill>
                <a:srgbClr val="573E28"/>
              </a:solidFill>
              <a:latin typeface="Berlin Sans FB Demi" panose="020E0802020502020306" pitchFamily="34" charset="0"/>
            </a:endParaRPr>
          </a:p>
          <a:p>
            <a:endParaRPr lang="en-GB" sz="2000" dirty="0">
              <a:solidFill>
                <a:srgbClr val="DBC6B4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71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F7E396-32BA-1C20-AEBE-2FBB53538C04}"/>
              </a:ext>
            </a:extLst>
          </p:cNvPr>
          <p:cNvSpPr/>
          <p:nvPr/>
        </p:nvSpPr>
        <p:spPr>
          <a:xfrm>
            <a:off x="5337810" y="0"/>
            <a:ext cx="6854190" cy="6858000"/>
          </a:xfrm>
          <a:prstGeom prst="rect">
            <a:avLst/>
          </a:prstGeom>
          <a:solidFill>
            <a:srgbClr val="B48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B010AA-7C89-5D56-8B04-67316C368864}"/>
              </a:ext>
            </a:extLst>
          </p:cNvPr>
          <p:cNvSpPr/>
          <p:nvPr/>
        </p:nvSpPr>
        <p:spPr>
          <a:xfrm>
            <a:off x="0" y="0"/>
            <a:ext cx="6297930" cy="6858000"/>
          </a:xfrm>
          <a:prstGeom prst="rect">
            <a:avLst/>
          </a:prstGeom>
          <a:solidFill>
            <a:srgbClr val="573E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13CA4A81-B407-F765-9251-F81FF8AEE2C2}"/>
              </a:ext>
            </a:extLst>
          </p:cNvPr>
          <p:cNvSpPr/>
          <p:nvPr/>
        </p:nvSpPr>
        <p:spPr>
          <a:xfrm>
            <a:off x="5689624" y="1497330"/>
            <a:ext cx="608306" cy="514349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6A9701CD-C8E7-30C9-2808-9F88144852C2}"/>
              </a:ext>
            </a:extLst>
          </p:cNvPr>
          <p:cNvSpPr/>
          <p:nvPr/>
        </p:nvSpPr>
        <p:spPr>
          <a:xfrm>
            <a:off x="9408184" y="152400"/>
            <a:ext cx="608306" cy="514349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361B24E1-6686-357A-D705-D3993E5E945F}"/>
              </a:ext>
            </a:extLst>
          </p:cNvPr>
          <p:cNvSpPr/>
          <p:nvPr/>
        </p:nvSpPr>
        <p:spPr>
          <a:xfrm>
            <a:off x="10905514" y="2301240"/>
            <a:ext cx="608306" cy="514349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C719DF43-B489-9BDF-F6ED-65248FF66658}"/>
              </a:ext>
            </a:extLst>
          </p:cNvPr>
          <p:cNvSpPr/>
          <p:nvPr/>
        </p:nvSpPr>
        <p:spPr>
          <a:xfrm>
            <a:off x="6259617" y="4687298"/>
            <a:ext cx="608306" cy="514349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B2923F50-CA01-24A6-E353-7AD24C87120A}"/>
              </a:ext>
            </a:extLst>
          </p:cNvPr>
          <p:cNvSpPr/>
          <p:nvPr/>
        </p:nvSpPr>
        <p:spPr>
          <a:xfrm>
            <a:off x="10669941" y="5433060"/>
            <a:ext cx="608306" cy="514349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9A265B58-6B8C-2BD6-3646-9EA396041EEF}"/>
              </a:ext>
            </a:extLst>
          </p:cNvPr>
          <p:cNvSpPr/>
          <p:nvPr/>
        </p:nvSpPr>
        <p:spPr>
          <a:xfrm>
            <a:off x="5337810" y="6061710"/>
            <a:ext cx="608306" cy="514349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29A8A0-4159-0201-0A67-E0A8D4EA77FD}"/>
              </a:ext>
            </a:extLst>
          </p:cNvPr>
          <p:cNvSpPr txBox="1"/>
          <p:nvPr/>
        </p:nvSpPr>
        <p:spPr>
          <a:xfrm>
            <a:off x="6607825" y="615329"/>
            <a:ext cx="5017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solidFill>
                  <a:schemeClr val="bg1"/>
                </a:solidFill>
                <a:latin typeface="Cooper Black" panose="0208090404030B020404" pitchFamily="18" charset="0"/>
              </a:rPr>
              <a:t>Materiaux</a:t>
            </a:r>
            <a:r>
              <a:rPr lang="en-GB" sz="2800" i="1" dirty="0">
                <a:solidFill>
                  <a:schemeClr val="bg1"/>
                </a:solidFill>
                <a:latin typeface="Cooper Black" panose="0208090404030B020404" pitchFamily="18" charset="0"/>
              </a:rPr>
              <a:t> des </a:t>
            </a:r>
            <a:r>
              <a:rPr lang="en-GB" sz="2800" i="1" dirty="0" err="1">
                <a:solidFill>
                  <a:schemeClr val="bg1"/>
                </a:solidFill>
                <a:latin typeface="Cooper Black" panose="0208090404030B020404" pitchFamily="18" charset="0"/>
              </a:rPr>
              <a:t>emballages</a:t>
            </a:r>
            <a:r>
              <a:rPr lang="en-GB" sz="2800" i="1" dirty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latin typeface="Cooper Black" panose="0208090404030B020404" pitchFamily="18" charset="0"/>
              </a:rPr>
              <a:t>alimentaires</a:t>
            </a:r>
            <a:endParaRPr lang="en-GB" sz="2800" i="1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E2B84C-2C86-9418-FC62-DA7C0ED58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b="3922"/>
          <a:stretch/>
        </p:blipFill>
        <p:spPr>
          <a:xfrm>
            <a:off x="319393" y="609508"/>
            <a:ext cx="2854584" cy="28003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0BF782-9468-9809-E722-4A88E0BF9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"/>
          <a:stretch/>
        </p:blipFill>
        <p:spPr>
          <a:xfrm>
            <a:off x="3349673" y="3583439"/>
            <a:ext cx="2809285" cy="27812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68600A-4ED5-3091-F056-5399453E3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b="11585"/>
          <a:stretch/>
        </p:blipFill>
        <p:spPr>
          <a:xfrm>
            <a:off x="319393" y="3583439"/>
            <a:ext cx="2854584" cy="27812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B866FE-4FB3-5F91-3F46-0BE01D69A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1" r="7768"/>
          <a:stretch/>
        </p:blipFill>
        <p:spPr>
          <a:xfrm>
            <a:off x="3338954" y="609509"/>
            <a:ext cx="2830721" cy="28003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7AFEDF-F1A7-8468-9675-DFDFF9231627}"/>
              </a:ext>
            </a:extLst>
          </p:cNvPr>
          <p:cNvSpPr txBox="1"/>
          <p:nvPr/>
        </p:nvSpPr>
        <p:spPr>
          <a:xfrm>
            <a:off x="6400375" y="5201647"/>
            <a:ext cx="60979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573E28"/>
                </a:solidFill>
                <a:latin typeface="Berlin Sans FB Demi" panose="020E0802020502020306" pitchFamily="34" charset="0"/>
              </a:rPr>
              <a:t>Plastique</a:t>
            </a:r>
            <a:endParaRPr lang="fr-FR" sz="2800" dirty="0">
              <a:solidFill>
                <a:srgbClr val="573E28"/>
              </a:solidFill>
              <a:latin typeface="Berlin Sans FB Demi" panose="020E0802020502020306" pitchFamily="34" charset="0"/>
            </a:endParaRPr>
          </a:p>
          <a:p>
            <a:r>
              <a:rPr lang="fr-FR" sz="2400" dirty="0">
                <a:solidFill>
                  <a:srgbClr val="573E28"/>
                </a:solidFill>
                <a:latin typeface="Berlin Sans FB Demi" panose="020E0802020502020306" pitchFamily="34" charset="0"/>
              </a:rPr>
              <a:t>Bouteilles, sachets, films alimentaires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E925AA-CD96-6AC0-19AC-9374EE3F0A67}"/>
              </a:ext>
            </a:extLst>
          </p:cNvPr>
          <p:cNvSpPr txBox="1"/>
          <p:nvPr/>
        </p:nvSpPr>
        <p:spPr>
          <a:xfrm>
            <a:off x="6409899" y="2769692"/>
            <a:ext cx="62293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573E28"/>
                </a:solidFill>
                <a:latin typeface="Berlin Sans FB Demi" panose="020E0802020502020306" pitchFamily="34" charset="0"/>
              </a:rPr>
              <a:t>Papier</a:t>
            </a:r>
            <a:endParaRPr lang="fr-FR" sz="2800" dirty="0">
              <a:solidFill>
                <a:srgbClr val="573E28"/>
              </a:solidFill>
              <a:latin typeface="Berlin Sans FB Demi" panose="020E0802020502020306" pitchFamily="34" charset="0"/>
            </a:endParaRPr>
          </a:p>
          <a:p>
            <a:r>
              <a:rPr lang="fr-FR" sz="2400" dirty="0">
                <a:solidFill>
                  <a:srgbClr val="573E28"/>
                </a:solidFill>
                <a:latin typeface="Berlin Sans FB Demi" panose="020E0802020502020306" pitchFamily="34" charset="0"/>
              </a:rPr>
              <a:t>Sacs, papiers alimentaires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95652F-4A56-2839-84CC-6CFFD3EA86BA}"/>
              </a:ext>
            </a:extLst>
          </p:cNvPr>
          <p:cNvSpPr txBox="1"/>
          <p:nvPr/>
        </p:nvSpPr>
        <p:spPr>
          <a:xfrm>
            <a:off x="6384182" y="1723288"/>
            <a:ext cx="628078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573E28"/>
                </a:solidFill>
                <a:latin typeface="Berlin Sans FB Demi" panose="020E0802020502020306" pitchFamily="34" charset="0"/>
              </a:rPr>
              <a:t>Verre</a:t>
            </a:r>
            <a:endParaRPr lang="fr-FR" sz="2800" dirty="0">
              <a:solidFill>
                <a:srgbClr val="573E28"/>
              </a:solidFill>
              <a:latin typeface="Berlin Sans FB Demi" panose="020E0802020502020306" pitchFamily="34" charset="0"/>
            </a:endParaRPr>
          </a:p>
          <a:p>
            <a:r>
              <a:rPr lang="fr-FR" sz="2400" dirty="0">
                <a:solidFill>
                  <a:srgbClr val="573E28"/>
                </a:solidFill>
                <a:latin typeface="Berlin Sans FB Demi" panose="020E0802020502020306" pitchFamily="34" charset="0"/>
              </a:rPr>
              <a:t>Bouteilles, pots, bocaux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FEBDC6-15B8-E3E8-1193-C1525C24C316}"/>
              </a:ext>
            </a:extLst>
          </p:cNvPr>
          <p:cNvSpPr txBox="1"/>
          <p:nvPr/>
        </p:nvSpPr>
        <p:spPr>
          <a:xfrm>
            <a:off x="6358464" y="3780963"/>
            <a:ext cx="633222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573E28"/>
                </a:solidFill>
                <a:latin typeface="Berlin Sans FB Demi" panose="020E0802020502020306" pitchFamily="34" charset="0"/>
              </a:rPr>
              <a:t>Métal</a:t>
            </a:r>
            <a:endParaRPr lang="fr-FR" sz="2800" dirty="0">
              <a:solidFill>
                <a:srgbClr val="573E28"/>
              </a:solidFill>
              <a:latin typeface="Berlin Sans FB Demi" panose="020E0802020502020306" pitchFamily="34" charset="0"/>
            </a:endParaRPr>
          </a:p>
          <a:p>
            <a:r>
              <a:rPr lang="fr-FR" sz="2400" dirty="0">
                <a:solidFill>
                  <a:srgbClr val="573E28"/>
                </a:solidFill>
                <a:latin typeface="Berlin Sans FB Demi" panose="020E0802020502020306" pitchFamily="34" charset="0"/>
              </a:rPr>
              <a:t>Boîtes de conserve, canettes, feuilles d’aluminium</a:t>
            </a:r>
          </a:p>
        </p:txBody>
      </p:sp>
    </p:spTree>
    <p:extLst>
      <p:ext uri="{BB962C8B-B14F-4D97-AF65-F5344CB8AC3E}">
        <p14:creationId xmlns:p14="http://schemas.microsoft.com/office/powerpoint/2010/main" val="2201231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9C116-4BEC-367E-FEC6-2305B8E39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2545EC-538A-5CC8-61E6-5306B52159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8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97E3A6BC-A391-B4A5-57D5-69FB0CCE9D69}"/>
              </a:ext>
            </a:extLst>
          </p:cNvPr>
          <p:cNvSpPr/>
          <p:nvPr/>
        </p:nvSpPr>
        <p:spPr>
          <a:xfrm>
            <a:off x="5689624" y="1497330"/>
            <a:ext cx="608306" cy="514349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75AF7698-18A9-AA5C-75CE-7C8985899D12}"/>
              </a:ext>
            </a:extLst>
          </p:cNvPr>
          <p:cNvSpPr/>
          <p:nvPr/>
        </p:nvSpPr>
        <p:spPr>
          <a:xfrm>
            <a:off x="9408184" y="152400"/>
            <a:ext cx="608306" cy="514349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28A00ACE-52B9-8D74-563D-27258291EB19}"/>
              </a:ext>
            </a:extLst>
          </p:cNvPr>
          <p:cNvSpPr/>
          <p:nvPr/>
        </p:nvSpPr>
        <p:spPr>
          <a:xfrm>
            <a:off x="10905514" y="2301240"/>
            <a:ext cx="608306" cy="514349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C4DB81D3-9804-3ECE-8FAD-AE485AD7585C}"/>
              </a:ext>
            </a:extLst>
          </p:cNvPr>
          <p:cNvSpPr/>
          <p:nvPr/>
        </p:nvSpPr>
        <p:spPr>
          <a:xfrm>
            <a:off x="6498638" y="3935730"/>
            <a:ext cx="608306" cy="514349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45E6C6BC-258B-FD28-D634-56A8661D986F}"/>
              </a:ext>
            </a:extLst>
          </p:cNvPr>
          <p:cNvSpPr/>
          <p:nvPr/>
        </p:nvSpPr>
        <p:spPr>
          <a:xfrm>
            <a:off x="10669941" y="5433060"/>
            <a:ext cx="608306" cy="514349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F75F8273-C495-35FF-57AC-0C1DF529A559}"/>
              </a:ext>
            </a:extLst>
          </p:cNvPr>
          <p:cNvSpPr/>
          <p:nvPr/>
        </p:nvSpPr>
        <p:spPr>
          <a:xfrm>
            <a:off x="5337810" y="6061710"/>
            <a:ext cx="608306" cy="514349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E1BF33-52C0-EBB9-63FF-4678D42EE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"/>
          <a:stretch/>
        </p:blipFill>
        <p:spPr>
          <a:xfrm>
            <a:off x="8681279" y="3606345"/>
            <a:ext cx="2809285" cy="27812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1A06DE-22C9-40BE-F81E-E2D71B357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b="11585"/>
          <a:stretch/>
        </p:blipFill>
        <p:spPr>
          <a:xfrm>
            <a:off x="701436" y="3606345"/>
            <a:ext cx="2854584" cy="27812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365DC9-7A8D-DE56-792E-47B03F37F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1" r="7768"/>
          <a:stretch/>
        </p:blipFill>
        <p:spPr>
          <a:xfrm>
            <a:off x="8663697" y="508589"/>
            <a:ext cx="2830721" cy="2800351"/>
          </a:xfrm>
          <a:prstGeom prst="rect">
            <a:avLst/>
          </a:prstGeom>
        </p:spPr>
      </p:pic>
      <p:sp>
        <p:nvSpPr>
          <p:cNvPr id="11" name="Star: 7 Points 10">
            <a:extLst>
              <a:ext uri="{FF2B5EF4-FFF2-40B4-BE49-F238E27FC236}">
                <a16:creationId xmlns:a16="http://schemas.microsoft.com/office/drawing/2014/main" id="{34837A70-CC59-646C-A31C-03D4BCAF1DB8}"/>
              </a:ext>
            </a:extLst>
          </p:cNvPr>
          <p:cNvSpPr/>
          <p:nvPr/>
        </p:nvSpPr>
        <p:spPr>
          <a:xfrm>
            <a:off x="3173976" y="409574"/>
            <a:ext cx="608306" cy="514349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7 Points 11">
            <a:extLst>
              <a:ext uri="{FF2B5EF4-FFF2-40B4-BE49-F238E27FC236}">
                <a16:creationId xmlns:a16="http://schemas.microsoft.com/office/drawing/2014/main" id="{806DF852-1B02-70FF-7A85-BA915D269D91}"/>
              </a:ext>
            </a:extLst>
          </p:cNvPr>
          <p:cNvSpPr/>
          <p:nvPr/>
        </p:nvSpPr>
        <p:spPr>
          <a:xfrm>
            <a:off x="3125194" y="6191251"/>
            <a:ext cx="608306" cy="514349"/>
          </a:xfrm>
          <a:prstGeom prst="star7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87DB3-5818-D045-DD8A-C38447183D0B}"/>
              </a:ext>
            </a:extLst>
          </p:cNvPr>
          <p:cNvSpPr/>
          <p:nvPr/>
        </p:nvSpPr>
        <p:spPr>
          <a:xfrm>
            <a:off x="3782282" y="493350"/>
            <a:ext cx="4686680" cy="5871300"/>
          </a:xfrm>
          <a:prstGeom prst="rect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EA592A-6C13-BED8-29DE-19F97B99EF83}"/>
              </a:ext>
            </a:extLst>
          </p:cNvPr>
          <p:cNvSpPr txBox="1"/>
          <p:nvPr/>
        </p:nvSpPr>
        <p:spPr>
          <a:xfrm>
            <a:off x="2843060" y="662313"/>
            <a:ext cx="428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solidFill>
                  <a:srgbClr val="573E28"/>
                </a:solidFill>
                <a:latin typeface="Cooper Black" panose="0208090404030B020404" pitchFamily="18" charset="0"/>
              </a:rPr>
              <a:t>Avantages</a:t>
            </a:r>
            <a:endParaRPr lang="en-GB" sz="2800" i="1" dirty="0">
              <a:solidFill>
                <a:srgbClr val="573E28"/>
              </a:solidFill>
              <a:latin typeface="Cooper Black" panose="0208090404030B0204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67B4F7-4E6D-51FA-28A8-7917CADFF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b="3922"/>
          <a:stretch/>
        </p:blipFill>
        <p:spPr>
          <a:xfrm>
            <a:off x="732619" y="611503"/>
            <a:ext cx="2854584" cy="28003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7EC56E9-7F90-CF51-8BA7-D61F5E01D051}"/>
              </a:ext>
            </a:extLst>
          </p:cNvPr>
          <p:cNvSpPr txBox="1"/>
          <p:nvPr/>
        </p:nvSpPr>
        <p:spPr>
          <a:xfrm>
            <a:off x="4428846" y="3329269"/>
            <a:ext cx="428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err="1">
                <a:solidFill>
                  <a:srgbClr val="573E28"/>
                </a:solidFill>
                <a:latin typeface="Cooper Black" panose="0208090404030B020404" pitchFamily="18" charset="0"/>
              </a:rPr>
              <a:t>Inconvenients</a:t>
            </a:r>
            <a:r>
              <a:rPr lang="en-GB" sz="2800" i="1" dirty="0">
                <a:solidFill>
                  <a:srgbClr val="573E28"/>
                </a:solidFill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050B5D6D-2157-37C6-70EA-D14824E1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005" y="1269309"/>
            <a:ext cx="42875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Plastique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 : Léger, flexible,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résistant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 à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l'humidité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B48C68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Papier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: Recyclables,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biodégradables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B48C68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Métal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 &amp; Verre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 : Bonne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barrière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, recyclables 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19093849-AF10-75B3-A31A-0EDDA0577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669" y="3951339"/>
            <a:ext cx="44859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Plastique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 : Pollution, migration de substances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Papier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Faible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résistance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 à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l'humidité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B48C68"/>
              </a:solidFill>
              <a:effectLst/>
              <a:latin typeface="Berlin Sans FB Demi" panose="020E08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Métal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 : Production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énergivore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, corrosion possible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Verre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 : Lourd, fragile,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coûteux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48C68"/>
                </a:solidFill>
                <a:effectLst/>
                <a:latin typeface="Berlin Sans FB Demi" panose="020E08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734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5669C-3AEE-5218-892B-7F05CADBA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65CF76-764C-060A-270A-EEF081C086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01E0C0-76D8-ED36-00D7-8ACF74022DC4}"/>
              </a:ext>
            </a:extLst>
          </p:cNvPr>
          <p:cNvSpPr/>
          <p:nvPr/>
        </p:nvSpPr>
        <p:spPr>
          <a:xfrm>
            <a:off x="6624955" y="0"/>
            <a:ext cx="5501640" cy="6858000"/>
          </a:xfrm>
          <a:prstGeom prst="rect">
            <a:avLst/>
          </a:prstGeom>
          <a:solidFill>
            <a:srgbClr val="B48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EBFBC-F10B-B3BF-DDB5-5DAB70D92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03200"/>
            <a:ext cx="5090795" cy="64516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B3B0769-D9F0-BF7B-19B6-3482CAC4E007}"/>
              </a:ext>
            </a:extLst>
          </p:cNvPr>
          <p:cNvSpPr/>
          <p:nvPr/>
        </p:nvSpPr>
        <p:spPr>
          <a:xfrm>
            <a:off x="241300" y="203200"/>
            <a:ext cx="11595100" cy="6451600"/>
          </a:xfrm>
          <a:prstGeom prst="rect">
            <a:avLst/>
          </a:prstGeom>
          <a:noFill/>
          <a:ln w="76200">
            <a:solidFill>
              <a:srgbClr val="C376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3764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2528FE-DADE-C98A-AA9F-6CBAE7D8AB0A}"/>
              </a:ext>
            </a:extLst>
          </p:cNvPr>
          <p:cNvSpPr txBox="1"/>
          <p:nvPr/>
        </p:nvSpPr>
        <p:spPr>
          <a:xfrm>
            <a:off x="368300" y="543123"/>
            <a:ext cx="6324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i="1" kern="0" dirty="0">
                <a:solidFill>
                  <a:srgbClr val="573E28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</a:rPr>
              <a:t>les fonctions d’emballages alimentaires </a:t>
            </a:r>
            <a:endParaRPr lang="en-GB" sz="3600" i="1" dirty="0">
              <a:solidFill>
                <a:srgbClr val="573E28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91D5E5-3CD0-99F5-D426-8152A31FA13A}"/>
              </a:ext>
            </a:extLst>
          </p:cNvPr>
          <p:cNvSpPr/>
          <p:nvPr/>
        </p:nvSpPr>
        <p:spPr>
          <a:xfrm>
            <a:off x="6096000" y="5939294"/>
            <a:ext cx="346709" cy="354072"/>
          </a:xfrm>
          <a:prstGeom prst="ellipse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AB6B3C1C-27EC-F62B-61BA-3B8E7A903B99}"/>
              </a:ext>
            </a:extLst>
          </p:cNvPr>
          <p:cNvSpPr/>
          <p:nvPr/>
        </p:nvSpPr>
        <p:spPr>
          <a:xfrm>
            <a:off x="868680" y="5737602"/>
            <a:ext cx="490220" cy="555764"/>
          </a:xfrm>
          <a:prstGeom prst="star6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9E2FA522-2FD3-9137-F466-415B3B25C2D3}"/>
              </a:ext>
            </a:extLst>
          </p:cNvPr>
          <p:cNvSpPr/>
          <p:nvPr/>
        </p:nvSpPr>
        <p:spPr>
          <a:xfrm>
            <a:off x="5674995" y="6088380"/>
            <a:ext cx="292100" cy="305832"/>
          </a:xfrm>
          <a:prstGeom prst="star6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F6338B-64A5-6F92-799D-0D936B9A702B}"/>
              </a:ext>
            </a:extLst>
          </p:cNvPr>
          <p:cNvSpPr txBox="1"/>
          <p:nvPr/>
        </p:nvSpPr>
        <p:spPr>
          <a:xfrm>
            <a:off x="588646" y="1688564"/>
            <a:ext cx="60979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Contenir </a:t>
            </a:r>
          </a:p>
          <a:p>
            <a:r>
              <a:rPr lang="fr-FR" sz="20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Facilite le stockage, le transport et le </a:t>
            </a:r>
            <a:r>
              <a:rPr lang="fr-FR" sz="2000" b="1" dirty="0" err="1">
                <a:solidFill>
                  <a:srgbClr val="C37643"/>
                </a:solidFill>
                <a:latin typeface="Berlin Sans FB Demi" panose="020E0802020502020306" pitchFamily="34" charset="0"/>
              </a:rPr>
              <a:t>portionnement</a:t>
            </a:r>
            <a:r>
              <a:rPr lang="fr-FR" sz="20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 des aliments.</a:t>
            </a:r>
            <a:endParaRPr lang="fr-FR" sz="2000" dirty="0">
              <a:solidFill>
                <a:srgbClr val="C3764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A4EEC5-1C0D-0FE6-15EE-D6AC9AE4E075}"/>
              </a:ext>
            </a:extLst>
          </p:cNvPr>
          <p:cNvSpPr txBox="1"/>
          <p:nvPr/>
        </p:nvSpPr>
        <p:spPr>
          <a:xfrm>
            <a:off x="527051" y="2888893"/>
            <a:ext cx="60979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Protection </a:t>
            </a:r>
          </a:p>
          <a:p>
            <a:r>
              <a:rPr lang="fr-FR" sz="20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Protège les aliments des contaminants et des dommages physiques.</a:t>
            </a:r>
            <a:endParaRPr lang="fr-FR" sz="3600" b="1" dirty="0">
              <a:solidFill>
                <a:srgbClr val="C3764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0DD006-5625-4D24-6A5B-381848D5D297}"/>
              </a:ext>
            </a:extLst>
          </p:cNvPr>
          <p:cNvSpPr txBox="1"/>
          <p:nvPr/>
        </p:nvSpPr>
        <p:spPr>
          <a:xfrm>
            <a:off x="527051" y="4150777"/>
            <a:ext cx="60979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Conservation </a:t>
            </a:r>
          </a:p>
          <a:p>
            <a:r>
              <a:rPr lang="fr-FR" sz="20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Maintient la fraîcheur, la qualité et les valeurs nutritionnelles des aliments.</a:t>
            </a:r>
          </a:p>
        </p:txBody>
      </p:sp>
    </p:spTree>
    <p:extLst>
      <p:ext uri="{BB962C8B-B14F-4D97-AF65-F5344CB8AC3E}">
        <p14:creationId xmlns:p14="http://schemas.microsoft.com/office/powerpoint/2010/main" val="1310464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BDB1E-CDAE-BD7E-AFD6-28F07FB13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6A683B-FAD0-B8E8-AD27-A46810185D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3D0D00-410E-FED8-2B75-8E32ABCEDD5A}"/>
              </a:ext>
            </a:extLst>
          </p:cNvPr>
          <p:cNvSpPr txBox="1"/>
          <p:nvPr/>
        </p:nvSpPr>
        <p:spPr>
          <a:xfrm>
            <a:off x="368300" y="543123"/>
            <a:ext cx="6324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i="1" kern="0" dirty="0">
                <a:solidFill>
                  <a:srgbClr val="573E28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</a:rPr>
              <a:t>les fonctions d’emballages alimentaires </a:t>
            </a:r>
            <a:endParaRPr lang="en-GB" sz="3600" i="1" dirty="0">
              <a:solidFill>
                <a:srgbClr val="573E28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020D5F-AD55-B014-5CA4-CE3A14B27BC3}"/>
              </a:ext>
            </a:extLst>
          </p:cNvPr>
          <p:cNvSpPr/>
          <p:nvPr/>
        </p:nvSpPr>
        <p:spPr>
          <a:xfrm>
            <a:off x="6096000" y="5939294"/>
            <a:ext cx="346709" cy="354072"/>
          </a:xfrm>
          <a:prstGeom prst="ellipse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40135367-CFAF-D82A-237E-5F4D13DB674E}"/>
              </a:ext>
            </a:extLst>
          </p:cNvPr>
          <p:cNvSpPr/>
          <p:nvPr/>
        </p:nvSpPr>
        <p:spPr>
          <a:xfrm>
            <a:off x="868680" y="5737602"/>
            <a:ext cx="490220" cy="555764"/>
          </a:xfrm>
          <a:prstGeom prst="star6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00629541-2083-CD36-E872-CAABE65C168B}"/>
              </a:ext>
            </a:extLst>
          </p:cNvPr>
          <p:cNvSpPr/>
          <p:nvPr/>
        </p:nvSpPr>
        <p:spPr>
          <a:xfrm>
            <a:off x="5674995" y="6088380"/>
            <a:ext cx="292100" cy="305832"/>
          </a:xfrm>
          <a:prstGeom prst="star6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7350D8-3F10-4907-39D4-BCF949793DDE}"/>
              </a:ext>
            </a:extLst>
          </p:cNvPr>
          <p:cNvSpPr txBox="1"/>
          <p:nvPr/>
        </p:nvSpPr>
        <p:spPr>
          <a:xfrm>
            <a:off x="588646" y="1688564"/>
            <a:ext cx="60979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Contenir </a:t>
            </a:r>
          </a:p>
          <a:p>
            <a:r>
              <a:rPr lang="fr-FR" sz="20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Facilite le stockage, le transport et le </a:t>
            </a:r>
            <a:r>
              <a:rPr lang="fr-FR" sz="2000" b="1" dirty="0" err="1">
                <a:solidFill>
                  <a:srgbClr val="C37643"/>
                </a:solidFill>
                <a:latin typeface="Berlin Sans FB Demi" panose="020E0802020502020306" pitchFamily="34" charset="0"/>
              </a:rPr>
              <a:t>portionnement</a:t>
            </a:r>
            <a:r>
              <a:rPr lang="fr-FR" sz="20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 des aliments.</a:t>
            </a:r>
            <a:endParaRPr lang="fr-FR" sz="2000" dirty="0">
              <a:solidFill>
                <a:srgbClr val="C3764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73C19C-B069-F9B0-7BC1-52E0CD87ACB3}"/>
              </a:ext>
            </a:extLst>
          </p:cNvPr>
          <p:cNvSpPr txBox="1"/>
          <p:nvPr/>
        </p:nvSpPr>
        <p:spPr>
          <a:xfrm>
            <a:off x="527051" y="2888893"/>
            <a:ext cx="60979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Protection </a:t>
            </a:r>
          </a:p>
          <a:p>
            <a:r>
              <a:rPr lang="fr-FR" sz="20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Protège les aliments des contaminants et des dommages physiques.</a:t>
            </a:r>
            <a:endParaRPr lang="fr-FR" sz="3600" b="1" dirty="0">
              <a:solidFill>
                <a:srgbClr val="C3764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542547-B3AA-59A7-61B9-CEBC51330EAB}"/>
              </a:ext>
            </a:extLst>
          </p:cNvPr>
          <p:cNvSpPr txBox="1"/>
          <p:nvPr/>
        </p:nvSpPr>
        <p:spPr>
          <a:xfrm>
            <a:off x="527051" y="4150777"/>
            <a:ext cx="60979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Conservation </a:t>
            </a:r>
          </a:p>
          <a:p>
            <a:r>
              <a:rPr lang="fr-FR" sz="20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Maintient la fraîcheur, la qualité et les valeurs nutritionnelles des aliments.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3960A-3427-AD44-FEFF-D2A7CD482906}"/>
              </a:ext>
            </a:extLst>
          </p:cNvPr>
          <p:cNvSpPr txBox="1"/>
          <p:nvPr/>
        </p:nvSpPr>
        <p:spPr>
          <a:xfrm>
            <a:off x="618174" y="1746250"/>
            <a:ext cx="60979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Marketing et Attractivité </a:t>
            </a:r>
          </a:p>
          <a:p>
            <a:r>
              <a:rPr lang="fr-FR" sz="20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Attire les consommateurs avec un design séduisant.</a:t>
            </a:r>
            <a:endParaRPr lang="fr-FR" sz="1200" dirty="0">
              <a:solidFill>
                <a:srgbClr val="C3764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6276D7-4FA3-93DE-2AD4-3C57D7FB68A9}"/>
              </a:ext>
            </a:extLst>
          </p:cNvPr>
          <p:cNvSpPr txBox="1"/>
          <p:nvPr/>
        </p:nvSpPr>
        <p:spPr>
          <a:xfrm>
            <a:off x="490221" y="2863086"/>
            <a:ext cx="60979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Communication </a:t>
            </a:r>
          </a:p>
          <a:p>
            <a:r>
              <a:rPr lang="fr-FR" sz="20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Informe les consommateurs sur les ingrédients, les dates et les instructions.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680B7-2CBB-0DBB-B490-2FE46A34009C}"/>
              </a:ext>
            </a:extLst>
          </p:cNvPr>
          <p:cNvSpPr txBox="1"/>
          <p:nvPr/>
        </p:nvSpPr>
        <p:spPr>
          <a:xfrm>
            <a:off x="527051" y="4169747"/>
            <a:ext cx="609790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Commodité </a:t>
            </a:r>
          </a:p>
          <a:p>
            <a:r>
              <a:rPr lang="fr-FR" sz="2000" b="1" dirty="0">
                <a:solidFill>
                  <a:srgbClr val="C37643"/>
                </a:solidFill>
                <a:latin typeface="Berlin Sans FB Demi" panose="020E0802020502020306" pitchFamily="34" charset="0"/>
              </a:rPr>
              <a:t>Simplifie l’utilisation grâce à des fonctionnalités pratiques.</a:t>
            </a:r>
            <a:endParaRPr lang="fr-FR" sz="1200" b="1" dirty="0">
              <a:solidFill>
                <a:srgbClr val="C3764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EE3EB1-0165-F914-3E0B-B18FAABA2EB4}"/>
              </a:ext>
            </a:extLst>
          </p:cNvPr>
          <p:cNvSpPr/>
          <p:nvPr/>
        </p:nvSpPr>
        <p:spPr>
          <a:xfrm>
            <a:off x="6624955" y="0"/>
            <a:ext cx="5501640" cy="6858000"/>
          </a:xfrm>
          <a:prstGeom prst="rect">
            <a:avLst/>
          </a:prstGeom>
          <a:solidFill>
            <a:srgbClr val="B48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59104D-24EF-A797-BC6E-BB4E1D35B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03200"/>
            <a:ext cx="5090795" cy="64516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22B968F-4BE2-68CF-CF15-166E6B53FAEF}"/>
              </a:ext>
            </a:extLst>
          </p:cNvPr>
          <p:cNvSpPr/>
          <p:nvPr/>
        </p:nvSpPr>
        <p:spPr>
          <a:xfrm>
            <a:off x="241300" y="203200"/>
            <a:ext cx="11595100" cy="6451600"/>
          </a:xfrm>
          <a:prstGeom prst="rect">
            <a:avLst/>
          </a:prstGeom>
          <a:noFill/>
          <a:ln w="76200">
            <a:solidFill>
              <a:srgbClr val="C376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326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AEFCE-7788-C438-17F2-31F0514D0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0F7DC0-6EC6-6EB3-F2CC-DBAC571EFC6F}"/>
              </a:ext>
            </a:extLst>
          </p:cNvPr>
          <p:cNvSpPr/>
          <p:nvPr/>
        </p:nvSpPr>
        <p:spPr>
          <a:xfrm>
            <a:off x="0" y="-23463"/>
            <a:ext cx="12192000" cy="3652300"/>
          </a:xfrm>
          <a:prstGeom prst="rect">
            <a:avLst/>
          </a:prstGeom>
          <a:solidFill>
            <a:srgbClr val="F9F3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8CB48E-C29F-9E77-10B4-13F6D6D9315B}"/>
              </a:ext>
            </a:extLst>
          </p:cNvPr>
          <p:cNvSpPr/>
          <p:nvPr/>
        </p:nvSpPr>
        <p:spPr>
          <a:xfrm>
            <a:off x="0" y="3269476"/>
            <a:ext cx="12192000" cy="3652300"/>
          </a:xfrm>
          <a:prstGeom prst="rect">
            <a:avLst/>
          </a:prstGeom>
          <a:solidFill>
            <a:srgbClr val="B48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4 Points 16">
            <a:extLst>
              <a:ext uri="{FF2B5EF4-FFF2-40B4-BE49-F238E27FC236}">
                <a16:creationId xmlns:a16="http://schemas.microsoft.com/office/drawing/2014/main" id="{E24746BD-03E4-69FA-7AB5-36E0AE31AB74}"/>
              </a:ext>
            </a:extLst>
          </p:cNvPr>
          <p:cNvSpPr/>
          <p:nvPr/>
        </p:nvSpPr>
        <p:spPr>
          <a:xfrm>
            <a:off x="2233210" y="5238459"/>
            <a:ext cx="609598" cy="1037003"/>
          </a:xfrm>
          <a:prstGeom prst="star4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4 Points 18">
            <a:extLst>
              <a:ext uri="{FF2B5EF4-FFF2-40B4-BE49-F238E27FC236}">
                <a16:creationId xmlns:a16="http://schemas.microsoft.com/office/drawing/2014/main" id="{BC901EF9-0B62-DC5C-03AE-00A7EBDBC1D6}"/>
              </a:ext>
            </a:extLst>
          </p:cNvPr>
          <p:cNvSpPr/>
          <p:nvPr/>
        </p:nvSpPr>
        <p:spPr>
          <a:xfrm>
            <a:off x="11376802" y="3171734"/>
            <a:ext cx="609598" cy="1037003"/>
          </a:xfrm>
          <a:prstGeom prst="star4">
            <a:avLst/>
          </a:prstGeom>
          <a:solidFill>
            <a:srgbClr val="EFE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tar: 4 Points 21">
            <a:extLst>
              <a:ext uri="{FF2B5EF4-FFF2-40B4-BE49-F238E27FC236}">
                <a16:creationId xmlns:a16="http://schemas.microsoft.com/office/drawing/2014/main" id="{2AA0E004-1F6A-C4B5-CF5A-0C6AA7FF32AF}"/>
              </a:ext>
            </a:extLst>
          </p:cNvPr>
          <p:cNvSpPr/>
          <p:nvPr/>
        </p:nvSpPr>
        <p:spPr>
          <a:xfrm>
            <a:off x="0" y="1530269"/>
            <a:ext cx="609598" cy="1037003"/>
          </a:xfrm>
          <a:prstGeom prst="star4">
            <a:avLst/>
          </a:prstGeom>
          <a:solidFill>
            <a:srgbClr val="6E4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55CF60-BFB9-6398-91EB-B659FF84D017}"/>
              </a:ext>
            </a:extLst>
          </p:cNvPr>
          <p:cNvSpPr txBox="1"/>
          <p:nvPr/>
        </p:nvSpPr>
        <p:spPr>
          <a:xfrm>
            <a:off x="-747381" y="845379"/>
            <a:ext cx="61828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6D3914"/>
                </a:solidFill>
                <a:latin typeface="Berlin Sans FB Demi" panose="020E0802020502020306" pitchFamily="34" charset="0"/>
              </a:rPr>
              <a:t>Mécaniques</a:t>
            </a:r>
          </a:p>
          <a:p>
            <a:pPr algn="ctr"/>
            <a:endParaRPr lang="fr-FR" sz="2400" b="1" dirty="0">
              <a:latin typeface="Berlin Sans FB Demi" panose="020E0802020502020306" pitchFamily="34" charset="0"/>
            </a:endParaRPr>
          </a:p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Résistance à la traction</a:t>
            </a:r>
          </a:p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Résistance à la compression </a:t>
            </a:r>
          </a:p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Rigidité et flexibilité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7A30B4-6206-E2D9-F8C2-39179F0E1131}"/>
              </a:ext>
            </a:extLst>
          </p:cNvPr>
          <p:cNvGrpSpPr/>
          <p:nvPr/>
        </p:nvGrpSpPr>
        <p:grpSpPr>
          <a:xfrm>
            <a:off x="582208" y="39751"/>
            <a:ext cx="11099393" cy="735044"/>
            <a:chOff x="3071409" y="77647"/>
            <a:chExt cx="11099393" cy="7350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BB7F7C-13FD-8739-DC42-76615C6511A8}"/>
                </a:ext>
              </a:extLst>
            </p:cNvPr>
            <p:cNvSpPr txBox="1"/>
            <p:nvPr/>
          </p:nvSpPr>
          <p:spPr>
            <a:xfrm>
              <a:off x="3162300" y="104805"/>
              <a:ext cx="1100850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i="1" kern="0" dirty="0">
                  <a:solidFill>
                    <a:schemeClr val="bg1">
                      <a:lumMod val="85000"/>
                    </a:schemeClr>
                  </a:solidFill>
                  <a:effectLst/>
                  <a:latin typeface="Cooper Black" panose="0208090404030B020404" pitchFamily="18" charset="0"/>
                  <a:ea typeface="Calibri" panose="020F0502020204030204" pitchFamily="34" charset="0"/>
                </a:rPr>
                <a:t>Propriétés des Emballages</a:t>
              </a:r>
              <a:endParaRPr lang="en-GB" sz="4000" i="1" dirty="0">
                <a:solidFill>
                  <a:schemeClr val="bg1">
                    <a:lumMod val="85000"/>
                  </a:schemeClr>
                </a:solidFill>
                <a:latin typeface="Cooper Black" panose="0208090404030B0204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00CD52-2D84-3F0F-DFB8-68B14DEAB3D8}"/>
                </a:ext>
              </a:extLst>
            </p:cNvPr>
            <p:cNvSpPr txBox="1"/>
            <p:nvPr/>
          </p:nvSpPr>
          <p:spPr>
            <a:xfrm>
              <a:off x="3071409" y="77647"/>
              <a:ext cx="1100850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i="1" kern="0" dirty="0">
                  <a:solidFill>
                    <a:srgbClr val="573E28"/>
                  </a:solidFill>
                  <a:effectLst/>
                  <a:latin typeface="Cooper Black" panose="0208090404030B020404" pitchFamily="18" charset="0"/>
                  <a:ea typeface="Calibri" panose="020F0502020204030204" pitchFamily="34" charset="0"/>
                </a:rPr>
                <a:t>Propriétés des Emballages</a:t>
              </a:r>
              <a:endParaRPr lang="en-GB" sz="4000" i="1" dirty="0">
                <a:solidFill>
                  <a:srgbClr val="573E28"/>
                </a:solidFill>
                <a:latin typeface="Cooper Black" panose="0208090404030B0204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7738B83-6533-ED5D-B5FB-186986EC9F7B}"/>
              </a:ext>
            </a:extLst>
          </p:cNvPr>
          <p:cNvGrpSpPr/>
          <p:nvPr/>
        </p:nvGrpSpPr>
        <p:grpSpPr>
          <a:xfrm>
            <a:off x="609598" y="2986951"/>
            <a:ext cx="3257550" cy="3060306"/>
            <a:chOff x="2508955" y="1170680"/>
            <a:chExt cx="3257550" cy="30603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4694D0-E191-CA69-10A7-0074DE9A2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 flipV="1">
              <a:off x="2705171" y="1170680"/>
              <a:ext cx="2865120" cy="19066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FD2A99-0C56-B630-A436-FA914EB529A6}"/>
                </a:ext>
              </a:extLst>
            </p:cNvPr>
            <p:cNvSpPr txBox="1"/>
            <p:nvPr/>
          </p:nvSpPr>
          <p:spPr>
            <a:xfrm>
              <a:off x="2508955" y="3307656"/>
              <a:ext cx="32575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Exemple: Boîte en carton ondulé pour empilage de produits.</a:t>
              </a:r>
              <a:endParaRPr lang="en-GB" b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9427929-FCEE-1795-AC39-9F913D4F417D}"/>
              </a:ext>
            </a:extLst>
          </p:cNvPr>
          <p:cNvSpPr txBox="1"/>
          <p:nvPr/>
        </p:nvSpPr>
        <p:spPr>
          <a:xfrm>
            <a:off x="5043820" y="1281840"/>
            <a:ext cx="61828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2400" b="1" dirty="0">
              <a:latin typeface="Berlin Sans FB Demi" panose="020E0802020502020306" pitchFamily="34" charset="0"/>
            </a:endParaRPr>
          </a:p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Barrière à l'oxygène</a:t>
            </a:r>
          </a:p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Barrière à l'humidité</a:t>
            </a:r>
          </a:p>
          <a:p>
            <a:pPr algn="ctr"/>
            <a:r>
              <a:rPr lang="fr-FR" sz="2400" b="1" dirty="0">
                <a:latin typeface="Berlin Sans FB Demi" panose="020E0802020502020306" pitchFamily="34" charset="0"/>
              </a:rPr>
              <a:t>Barrière à la lumière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6C070-3B38-EEFF-AEBB-8F5B4A830ECB}"/>
              </a:ext>
            </a:extLst>
          </p:cNvPr>
          <p:cNvGrpSpPr/>
          <p:nvPr/>
        </p:nvGrpSpPr>
        <p:grpSpPr>
          <a:xfrm>
            <a:off x="4058199" y="2983983"/>
            <a:ext cx="2865121" cy="2999448"/>
            <a:chOff x="2514600" y="1004919"/>
            <a:chExt cx="3257550" cy="309824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45B4E2-273B-F47F-0D75-10A864FF9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 flipV="1">
              <a:off x="2990476" y="1004919"/>
              <a:ext cx="2378378" cy="177463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237AFA-4BAA-1A88-9763-D79A47DB8231}"/>
                </a:ext>
              </a:extLst>
            </p:cNvPr>
            <p:cNvSpPr txBox="1"/>
            <p:nvPr/>
          </p:nvSpPr>
          <p:spPr>
            <a:xfrm>
              <a:off x="2514600" y="3435546"/>
              <a:ext cx="3257550" cy="66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Exemple: Emballages sous vide pour viande </a:t>
              </a:r>
              <a:endParaRPr lang="en-GB" b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AB0BC9-D582-5B63-87F4-2D0A665FF418}"/>
              </a:ext>
            </a:extLst>
          </p:cNvPr>
          <p:cNvGrpSpPr/>
          <p:nvPr/>
        </p:nvGrpSpPr>
        <p:grpSpPr>
          <a:xfrm>
            <a:off x="6877254" y="3006798"/>
            <a:ext cx="2865121" cy="2612761"/>
            <a:chOff x="2514600" y="1404343"/>
            <a:chExt cx="3257550" cy="269882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E5667C5-8869-C9CF-D1DF-5A5E13BD8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 flipV="1">
              <a:off x="2817224" y="1404343"/>
              <a:ext cx="2753265" cy="166453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C772A3-7EE4-123F-37B5-F7FBB2BB14F7}"/>
                </a:ext>
              </a:extLst>
            </p:cNvPr>
            <p:cNvSpPr txBox="1"/>
            <p:nvPr/>
          </p:nvSpPr>
          <p:spPr>
            <a:xfrm>
              <a:off x="2514600" y="3435546"/>
              <a:ext cx="3257550" cy="66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Exemple: Sachets d’aluminium pour chips</a:t>
              </a:r>
              <a:endParaRPr lang="en-GB" b="1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A0210C-D547-6D33-C1F0-851114C90BA3}"/>
              </a:ext>
            </a:extLst>
          </p:cNvPr>
          <p:cNvGrpSpPr/>
          <p:nvPr/>
        </p:nvGrpSpPr>
        <p:grpSpPr>
          <a:xfrm>
            <a:off x="9565008" y="2933634"/>
            <a:ext cx="2865121" cy="2950892"/>
            <a:chOff x="2514600" y="1055074"/>
            <a:chExt cx="3257550" cy="304809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196E38-D0A5-5CD0-80B6-3BA04D984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 flipV="1">
              <a:off x="2891008" y="1055074"/>
              <a:ext cx="2493445" cy="213782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6884BA-36C9-E00E-1216-D093CC35DAF5}"/>
                </a:ext>
              </a:extLst>
            </p:cNvPr>
            <p:cNvSpPr txBox="1"/>
            <p:nvPr/>
          </p:nvSpPr>
          <p:spPr>
            <a:xfrm>
              <a:off x="2514600" y="3435546"/>
              <a:ext cx="3257550" cy="66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Exemple: Bouteille opaque d’huile sensible aux UV</a:t>
              </a:r>
              <a:endParaRPr lang="en-GB" b="1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31A8EE5-D633-4DF5-9E43-AF19FF40B18F}"/>
              </a:ext>
            </a:extLst>
          </p:cNvPr>
          <p:cNvSpPr txBox="1"/>
          <p:nvPr/>
        </p:nvSpPr>
        <p:spPr>
          <a:xfrm>
            <a:off x="4631562" y="834154"/>
            <a:ext cx="6846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6D3914"/>
                </a:solidFill>
                <a:latin typeface="Berlin Sans FB Demi" panose="020E0802020502020306" pitchFamily="34" charset="0"/>
              </a:rPr>
              <a:t>Barrière</a:t>
            </a:r>
          </a:p>
        </p:txBody>
      </p:sp>
    </p:spTree>
    <p:extLst>
      <p:ext uri="{BB962C8B-B14F-4D97-AF65-F5344CB8AC3E}">
        <p14:creationId xmlns:p14="http://schemas.microsoft.com/office/powerpoint/2010/main" val="87598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911</Words>
  <Application>Microsoft Office PowerPoint</Application>
  <PresentationFormat>Widescreen</PresentationFormat>
  <Paragraphs>217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Arabic Typesetting</vt:lpstr>
      <vt:lpstr>Arial</vt:lpstr>
      <vt:lpstr>Arial Black</vt:lpstr>
      <vt:lpstr>Berlin Sans FB</vt:lpstr>
      <vt:lpstr>Berlin Sans FB Demi</vt:lpstr>
      <vt:lpstr>Bodoni MT</vt:lpstr>
      <vt:lpstr>Broadway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kinda negrichi</dc:creator>
  <cp:lastModifiedBy>kinda negrichi</cp:lastModifiedBy>
  <cp:revision>33</cp:revision>
  <dcterms:created xsi:type="dcterms:W3CDTF">2024-11-07T20:47:21Z</dcterms:created>
  <dcterms:modified xsi:type="dcterms:W3CDTF">2024-12-12T15:55:13Z</dcterms:modified>
</cp:coreProperties>
</file>