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9" r:id="rId3"/>
    <p:sldId id="258" r:id="rId4"/>
    <p:sldId id="260" r:id="rId5"/>
    <p:sldId id="261" r:id="rId6"/>
    <p:sldId id="264" r:id="rId7"/>
    <p:sldId id="263" r:id="rId8"/>
    <p:sldId id="265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7D74B-77EA-409B-9688-6B7502DFD5B8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33108-B168-4959-9099-5EDC09C0001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33108-B168-4959-9099-5EDC09C0001C}" type="slidenum">
              <a:rPr lang="fr-FR" smtClean="0"/>
              <a:t>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74F0-2A11-435A-A07F-A23739CE7589}" type="datetimeFigureOut">
              <a:rPr lang="fr-FR" smtClean="0"/>
              <a:pPr/>
              <a:t>19/03/2023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8AE7-C99A-43CF-BC7D-9E99BF818B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74F0-2A11-435A-A07F-A23739CE7589}" type="datetimeFigureOut">
              <a:rPr lang="fr-FR" smtClean="0"/>
              <a:pPr/>
              <a:t>19/03/2023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8AE7-C99A-43CF-BC7D-9E99BF818B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74F0-2A11-435A-A07F-A23739CE7589}" type="datetimeFigureOut">
              <a:rPr lang="fr-FR" smtClean="0"/>
              <a:pPr/>
              <a:t>19/03/2023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8AE7-C99A-43CF-BC7D-9E99BF818B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74F0-2A11-435A-A07F-A23739CE7589}" type="datetimeFigureOut">
              <a:rPr lang="fr-FR" smtClean="0"/>
              <a:pPr/>
              <a:t>19/03/2023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8AE7-C99A-43CF-BC7D-9E99BF818B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74F0-2A11-435A-A07F-A23739CE7589}" type="datetimeFigureOut">
              <a:rPr lang="fr-FR" smtClean="0"/>
              <a:pPr/>
              <a:t>19/03/2023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8AE7-C99A-43CF-BC7D-9E99BF818B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74F0-2A11-435A-A07F-A23739CE7589}" type="datetimeFigureOut">
              <a:rPr lang="fr-FR" smtClean="0"/>
              <a:pPr/>
              <a:t>19/03/2023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8AE7-C99A-43CF-BC7D-9E99BF818B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74F0-2A11-435A-A07F-A23739CE7589}" type="datetimeFigureOut">
              <a:rPr lang="fr-FR" smtClean="0"/>
              <a:pPr/>
              <a:t>19/03/2023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8AE7-C99A-43CF-BC7D-9E99BF818B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74F0-2A11-435A-A07F-A23739CE7589}" type="datetimeFigureOut">
              <a:rPr lang="fr-FR" smtClean="0"/>
              <a:pPr/>
              <a:t>19/03/2023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8AE7-C99A-43CF-BC7D-9E99BF818B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74F0-2A11-435A-A07F-A23739CE7589}" type="datetimeFigureOut">
              <a:rPr lang="fr-FR" smtClean="0"/>
              <a:pPr/>
              <a:t>19/03/2023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8AE7-C99A-43CF-BC7D-9E99BF818B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74F0-2A11-435A-A07F-A23739CE7589}" type="datetimeFigureOut">
              <a:rPr lang="fr-FR" smtClean="0"/>
              <a:pPr/>
              <a:t>19/03/2023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8AE7-C99A-43CF-BC7D-9E99BF818B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74F0-2A11-435A-A07F-A23739CE7589}" type="datetimeFigureOut">
              <a:rPr lang="fr-FR" smtClean="0"/>
              <a:pPr/>
              <a:t>19/03/2023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6A8AE7-C99A-43CF-BC7D-9E99BF818B0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A374F0-2A11-435A-A07F-A23739CE7589}" type="datetimeFigureOut">
              <a:rPr lang="fr-FR" smtClean="0"/>
              <a:pPr/>
              <a:t>19/03/2023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6A8AE7-C99A-43CF-BC7D-9E99BF818B09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COHERENCE AND COHESION IN ACADEMIC WRITING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/>
          <a:lstStyle/>
          <a:p>
            <a:pPr algn="ctr"/>
            <a:r>
              <a:rPr lang="fr-FR" b="1" dirty="0" smtClean="0"/>
              <a:t>INTRODUCTION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3891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GB" dirty="0" smtClean="0"/>
              <a:t>        Academic</a:t>
            </a:r>
            <a:r>
              <a:rPr lang="en-US" dirty="0" smtClean="0"/>
              <a:t> writing is a kind of formal style of writing, and  good academic writing requires a good combination of cohesive ties and coherent features in the text. </a:t>
            </a:r>
          </a:p>
          <a:p>
            <a:pPr algn="just">
              <a:buNone/>
            </a:pPr>
            <a:r>
              <a:rPr lang="en-US" dirty="0" smtClean="0"/>
              <a:t>        In fact, </a:t>
            </a:r>
            <a:r>
              <a:rPr lang="en-GB" dirty="0" smtClean="0"/>
              <a:t>Coherence  and cohesion,</a:t>
            </a:r>
            <a:r>
              <a:rPr lang="en-US" dirty="0" smtClean="0"/>
              <a:t> which refer </a:t>
            </a:r>
            <a:r>
              <a:rPr lang="en-US" dirty="0" smtClean="0"/>
              <a:t>to the </a:t>
            </a:r>
            <a:r>
              <a:rPr lang="en-US" dirty="0" smtClean="0"/>
              <a:t>intra-text connectedness, and the contextual fitness of the ideas,</a:t>
            </a:r>
            <a:r>
              <a:rPr lang="en-GB" dirty="0" smtClean="0"/>
              <a:t> are the two</a:t>
            </a:r>
            <a:r>
              <a:rPr lang="en-US" dirty="0" smtClean="0"/>
              <a:t> essential properties </a:t>
            </a:r>
            <a:r>
              <a:rPr lang="en-US" dirty="0" smtClean="0"/>
              <a:t>of academic </a:t>
            </a:r>
            <a:r>
              <a:rPr lang="en-US" dirty="0" smtClean="0"/>
              <a:t>writing </a:t>
            </a:r>
            <a:r>
              <a:rPr lang="en-GB" dirty="0" smtClean="0"/>
              <a:t>that give a text unity and purpose.</a:t>
            </a:r>
            <a:r>
              <a:rPr lang="en-US" dirty="0" smtClean="0"/>
              <a:t> </a:t>
            </a:r>
            <a:endParaRPr lang="en-GB" dirty="0" smtClean="0"/>
          </a:p>
          <a:p>
            <a:pPr algn="just">
              <a:buNone/>
            </a:pPr>
            <a:r>
              <a:rPr lang="en-GB" dirty="0" smtClean="0"/>
              <a:t>      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pPr algn="ctr"/>
            <a:r>
              <a:rPr lang="fr-FR" b="1" dirty="0" smtClean="0"/>
              <a:t>COHERENCE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3286148"/>
          </a:xfrm>
        </p:spPr>
        <p:txBody>
          <a:bodyPr/>
          <a:lstStyle/>
          <a:p>
            <a:pPr algn="just">
              <a:buNone/>
            </a:pPr>
            <a:r>
              <a:rPr lang="en-GB" dirty="0" smtClean="0"/>
              <a:t>        Coherence is the logical division of a text into internally consistent units. In other words, it refers to the general sense that a text makes through the organisation of its content. In writing, coherence is provided by a clear and understood structuring of paragraphs and sentences.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TIPS FOR ACHIEVING COHERENCE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21497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Create an outline before writing your paper: your outline should include a clear thesis and paragraphs that support your thesis.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Organize your paragraphs in a logical order.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Keep one idea to one paragraph: all the sentences in one paragraph should relate to the main idea of that paragraph.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Ensure that paragraphs are conceptually linked, and not only sentences.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/>
          <a:lstStyle/>
          <a:p>
            <a:pPr algn="ctr"/>
            <a:r>
              <a:rPr lang="fr-FR" b="1" dirty="0" smtClean="0"/>
              <a:t>COHESION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38912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       Cohesion refers to the connection of ideas from sentence to sentence. We say that a text is cohesive if its elements (words and sentences) are smoothly  linked together. Cohesion can be achieved by the use of linking devices and logical connectors to link </a:t>
            </a:r>
            <a:r>
              <a:rPr lang="en-US" dirty="0" smtClean="0"/>
              <a:t>sentences.  </a:t>
            </a:r>
          </a:p>
          <a:p>
            <a:pPr algn="just">
              <a:buNone/>
            </a:pPr>
            <a:r>
              <a:rPr lang="en-US" dirty="0" smtClean="0"/>
              <a:t> </a:t>
            </a:r>
            <a:r>
              <a:rPr lang="en-US" dirty="0" smtClean="0"/>
              <a:t>       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SOME COHESIVE DEVICES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4357718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US" dirty="0" smtClean="0"/>
              <a:t>       Cohesive </a:t>
            </a:r>
            <a:r>
              <a:rPr lang="en-US" dirty="0" smtClean="0"/>
              <a:t>devices are words or phrases  used to  connect ideas between different parts of text. There are three main types of cohesive devices:</a:t>
            </a:r>
            <a:endParaRPr lang="en-US" dirty="0" smtClean="0"/>
          </a:p>
          <a:p>
            <a:pPr algn="just">
              <a:lnSpc>
                <a:spcPct val="170000"/>
              </a:lnSpc>
              <a:buNone/>
            </a:pPr>
            <a:r>
              <a:rPr lang="en-US" dirty="0" smtClean="0"/>
              <a:t>       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142844" y="2357430"/>
            <a:ext cx="2928958" cy="235745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Pronouns that refer back to a previously mentioned noun.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Ex:</a:t>
            </a:r>
            <a:r>
              <a:rPr lang="en-GB" dirty="0" smtClean="0"/>
              <a:t> Linda went to playground. She played on the swings</a:t>
            </a:r>
            <a:endParaRPr lang="en-GB" dirty="0"/>
          </a:p>
        </p:txBody>
      </p:sp>
      <p:sp>
        <p:nvSpPr>
          <p:cNvPr id="5" name="Organigramme : Alternative 4"/>
          <p:cNvSpPr/>
          <p:nvPr/>
        </p:nvSpPr>
        <p:spPr>
          <a:xfrm>
            <a:off x="3143240" y="2357430"/>
            <a:ext cx="2928958" cy="2357454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Transition words and inter clausal connectors:</a:t>
            </a:r>
          </a:p>
          <a:p>
            <a:pPr algn="ctr"/>
            <a:r>
              <a:rPr lang="en-GB" dirty="0" smtClean="0"/>
              <a:t>They indicate cause and effect, contrast, ideas, emphasize  and organize ideas.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Ex:</a:t>
            </a:r>
            <a:r>
              <a:rPr lang="en-GB" dirty="0" smtClean="0"/>
              <a:t>  </a:t>
            </a:r>
            <a:r>
              <a:rPr lang="en-GB" dirty="0" smtClean="0"/>
              <a:t>M</a:t>
            </a:r>
            <a:r>
              <a:rPr lang="en-GB" dirty="0" smtClean="0"/>
              <a:t>ary was late, so she took the bus.</a:t>
            </a:r>
            <a:endParaRPr lang="en-GB" dirty="0"/>
          </a:p>
        </p:txBody>
      </p:sp>
      <p:sp>
        <p:nvSpPr>
          <p:cNvPr id="6" name="Ellipse 5"/>
          <p:cNvSpPr/>
          <p:nvPr/>
        </p:nvSpPr>
        <p:spPr>
          <a:xfrm>
            <a:off x="6143636" y="2357430"/>
            <a:ext cx="2857520" cy="235745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Substitutions of  a synonym for a previously mentioned noun.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Ex: </a:t>
            </a:r>
            <a:r>
              <a:rPr lang="en-GB" dirty="0" smtClean="0">
                <a:solidFill>
                  <a:schemeClr val="tx1"/>
                </a:solidFill>
              </a:rPr>
              <a:t>there was a lot of food, but she only ate the bread.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1000108"/>
            <a:ext cx="7143800" cy="5143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2643182"/>
            <a:ext cx="8001056" cy="1362456"/>
          </a:xfrm>
        </p:spPr>
        <p:txBody>
          <a:bodyPr/>
          <a:lstStyle/>
          <a:p>
            <a:pPr algn="ctr"/>
            <a:r>
              <a:rPr lang="fr-FR" sz="9600" dirty="0" smtClean="0"/>
              <a:t>THANK YOU</a:t>
            </a:r>
            <a:endParaRPr lang="fr-FR" sz="9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216</TotalTime>
  <Words>369</Words>
  <Application>Microsoft Office PowerPoint</Application>
  <PresentationFormat>Affichage à l'écran (4:3)</PresentationFormat>
  <Paragraphs>38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Débit</vt:lpstr>
      <vt:lpstr>COHERENCE AND COHESION IN ACADEMIC WRITING</vt:lpstr>
      <vt:lpstr>INTRODUCTION</vt:lpstr>
      <vt:lpstr>COHERENCE</vt:lpstr>
      <vt:lpstr>TIPS FOR ACHIEVING COHERENCE</vt:lpstr>
      <vt:lpstr>COHESION</vt:lpstr>
      <vt:lpstr>SOME COHESIVE DEVICES </vt:lpstr>
      <vt:lpstr>Diapositive 7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COHERENCE AND COHESION IN ACADEMIC WRITING</dc:title>
  <dc:creator>Acer</dc:creator>
  <cp:lastModifiedBy>Acer</cp:lastModifiedBy>
  <cp:revision>30</cp:revision>
  <dcterms:created xsi:type="dcterms:W3CDTF">2023-03-17T15:48:20Z</dcterms:created>
  <dcterms:modified xsi:type="dcterms:W3CDTF">2023-03-19T15:08:55Z</dcterms:modified>
</cp:coreProperties>
</file>