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6"/>
  </p:notesMasterIdLst>
  <p:sldIdLst>
    <p:sldId id="257" r:id="rId2"/>
    <p:sldId id="907" r:id="rId3"/>
    <p:sldId id="850" r:id="rId4"/>
    <p:sldId id="908" r:id="rId5"/>
    <p:sldId id="909" r:id="rId6"/>
    <p:sldId id="910" r:id="rId7"/>
    <p:sldId id="912" r:id="rId8"/>
    <p:sldId id="913" r:id="rId9"/>
    <p:sldId id="914" r:id="rId10"/>
    <p:sldId id="915" r:id="rId11"/>
    <p:sldId id="916" r:id="rId12"/>
    <p:sldId id="917" r:id="rId13"/>
    <p:sldId id="918" r:id="rId14"/>
    <p:sldId id="919" r:id="rId15"/>
    <p:sldId id="920" r:id="rId16"/>
    <p:sldId id="921" r:id="rId17"/>
    <p:sldId id="922" r:id="rId18"/>
    <p:sldId id="924" r:id="rId19"/>
    <p:sldId id="928" r:id="rId20"/>
    <p:sldId id="930" r:id="rId21"/>
    <p:sldId id="923" r:id="rId22"/>
    <p:sldId id="927" r:id="rId23"/>
    <p:sldId id="925" r:id="rId24"/>
    <p:sldId id="926" r:id="rId2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296" y="6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1A81D8-7522-4FB9-BFBD-2F38AB1A445A}" type="datetimeFigureOut">
              <a:rPr lang="fr-FR" smtClean="0"/>
              <a:pPr/>
              <a:t>14/04/2024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9FC917-B76D-42E9-BDCF-83BEA176F7D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9FC917-B76D-42E9-BDCF-83BEA176F7D7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14/04/2024</a:t>
            </a:fld>
            <a:endParaRPr lang="fr-BE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14/04/2024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14/04/2024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14/04/2024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14/04/2024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14/04/2024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14/04/2024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14/04/2024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14/04/2024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14/04/2024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14/04/2024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14/04/2024</a:t>
            </a:fld>
            <a:endParaRPr lang="fr-BE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214282" y="0"/>
            <a:ext cx="8429684" cy="54014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fr-FR" b="1" dirty="0"/>
              <a:t>Université </a:t>
            </a:r>
            <a:r>
              <a:rPr lang="fr-FR" b="1" dirty="0" smtClean="0"/>
              <a:t>de </a:t>
            </a:r>
            <a:r>
              <a:rPr lang="fr-FR" b="1" dirty="0"/>
              <a:t>BEJAIA ( ALGERIE) 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fr-FR" b="1" dirty="0"/>
              <a:t>Faculté des sciences de la nature et de la </a:t>
            </a:r>
            <a:r>
              <a:rPr lang="fr-FR" b="1" dirty="0" smtClean="0"/>
              <a:t>vie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fr-FR" b="1" dirty="0" smtClean="0"/>
              <a:t>Département de Microbiologie </a:t>
            </a:r>
            <a:endParaRPr lang="fr-FR" b="1" dirty="0"/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fr-FR" b="1" dirty="0"/>
              <a:t>Laboratoire de Microbiologie </a:t>
            </a:r>
            <a:r>
              <a:rPr lang="fr-FR" b="1" dirty="0" smtClean="0"/>
              <a:t>Appliquée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endParaRPr lang="fr-FR" b="1" dirty="0" smtClean="0"/>
          </a:p>
          <a:p>
            <a:pPr>
              <a:lnSpc>
                <a:spcPct val="50000"/>
              </a:lnSpc>
              <a:spcBef>
                <a:spcPct val="50000"/>
              </a:spcBef>
            </a:pPr>
            <a:endParaRPr lang="fr-FR" b="1" dirty="0" smtClean="0"/>
          </a:p>
          <a:p>
            <a:pPr>
              <a:lnSpc>
                <a:spcPct val="50000"/>
              </a:lnSpc>
              <a:spcBef>
                <a:spcPct val="50000"/>
              </a:spcBef>
            </a:pPr>
            <a:endParaRPr lang="fr-FR" b="1" dirty="0" smtClean="0"/>
          </a:p>
          <a:p>
            <a:pPr>
              <a:lnSpc>
                <a:spcPct val="50000"/>
              </a:lnSpc>
              <a:spcBef>
                <a:spcPct val="50000"/>
              </a:spcBef>
            </a:pPr>
            <a:endParaRPr lang="fr-FR" b="1" dirty="0" smtClean="0"/>
          </a:p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fr-FR" sz="3600" b="1" dirty="0" smtClean="0"/>
              <a:t>       Microbiologie Industrielle 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endParaRPr lang="fr-FR" sz="2400" b="1" dirty="0" smtClean="0"/>
          </a:p>
          <a:p>
            <a:pPr>
              <a:lnSpc>
                <a:spcPct val="50000"/>
              </a:lnSpc>
              <a:spcBef>
                <a:spcPct val="50000"/>
              </a:spcBef>
            </a:pPr>
            <a:endParaRPr lang="fr-FR" sz="2400" b="1" dirty="0" smtClean="0"/>
          </a:p>
          <a:p>
            <a:pPr>
              <a:lnSpc>
                <a:spcPct val="50000"/>
              </a:lnSpc>
              <a:spcBef>
                <a:spcPct val="50000"/>
              </a:spcBef>
            </a:pPr>
            <a:endParaRPr lang="fr-FR" sz="2400" b="1" dirty="0" smtClean="0"/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fr-FR" sz="2400" b="1" dirty="0" smtClean="0"/>
              <a:t>Chargée de cours : Pr. </a:t>
            </a:r>
            <a:r>
              <a:rPr lang="fr-FR" sz="2400" b="1" dirty="0" err="1" smtClean="0"/>
              <a:t>Boucherba</a:t>
            </a:r>
            <a:r>
              <a:rPr lang="fr-FR" sz="2400" b="1" dirty="0" smtClean="0"/>
              <a:t> </a:t>
            </a:r>
            <a:r>
              <a:rPr lang="fr-FR" sz="2400" b="1" dirty="0" err="1" smtClean="0"/>
              <a:t>Nawel</a:t>
            </a:r>
            <a:endParaRPr lang="fr-FR" sz="2400" b="1" dirty="0" smtClean="0"/>
          </a:p>
          <a:p>
            <a:pPr>
              <a:lnSpc>
                <a:spcPct val="50000"/>
              </a:lnSpc>
              <a:spcBef>
                <a:spcPct val="50000"/>
              </a:spcBef>
            </a:pPr>
            <a:endParaRPr lang="fr-FR" b="1" dirty="0" smtClean="0"/>
          </a:p>
          <a:p>
            <a:pPr>
              <a:lnSpc>
                <a:spcPct val="50000"/>
              </a:lnSpc>
              <a:spcBef>
                <a:spcPct val="50000"/>
              </a:spcBef>
            </a:pPr>
            <a:endParaRPr lang="fr-FR" b="1" dirty="0" smtClean="0"/>
          </a:p>
          <a:p>
            <a:pPr>
              <a:lnSpc>
                <a:spcPct val="50000"/>
              </a:lnSpc>
              <a:spcBef>
                <a:spcPct val="50000"/>
              </a:spcBef>
            </a:pPr>
            <a:endParaRPr lang="fr-FR" b="1" dirty="0" smtClean="0"/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fr-FR" sz="2400" b="1" dirty="0" smtClean="0"/>
              <a:t>  Métabolites (deuxième  partie)</a:t>
            </a:r>
            <a:endParaRPr lang="fr-FR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dirty="0" smtClean="0"/>
              <a:t>Production, caractéristiques et applications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Le </a:t>
            </a:r>
            <a:r>
              <a:rPr lang="fr-FR" dirty="0" err="1" smtClean="0"/>
              <a:t>dextrane</a:t>
            </a:r>
            <a:r>
              <a:rPr lang="fr-FR" dirty="0" smtClean="0"/>
              <a:t>  à partir du saccharose, par </a:t>
            </a:r>
            <a:r>
              <a:rPr lang="fr-FR" dirty="0" err="1" smtClean="0"/>
              <a:t>dextranase</a:t>
            </a:r>
            <a:r>
              <a:rPr lang="fr-FR" dirty="0" smtClean="0"/>
              <a:t>sucrase. Le produit obtenu, dit «</a:t>
            </a:r>
            <a:r>
              <a:rPr lang="fr-FR" dirty="0" err="1" smtClean="0"/>
              <a:t>dextrane</a:t>
            </a:r>
            <a:r>
              <a:rPr lang="fr-FR" dirty="0" smtClean="0"/>
              <a:t> natif», possède une MM élevée, par conséquent, il ne peut pas être utilisé sous cet état. Pour cela, le « </a:t>
            </a:r>
            <a:r>
              <a:rPr lang="fr-FR" dirty="0" err="1" smtClean="0"/>
              <a:t>dextrane</a:t>
            </a:r>
            <a:r>
              <a:rPr lang="fr-FR" dirty="0" smtClean="0"/>
              <a:t> natif» subit une hydrolyse  par l’acide chlorhydrique dilué, afin d’obtenir un </a:t>
            </a:r>
            <a:r>
              <a:rPr lang="fr-FR" dirty="0" err="1" smtClean="0"/>
              <a:t>dextrane</a:t>
            </a:r>
            <a:r>
              <a:rPr lang="fr-FR" dirty="0" smtClean="0"/>
              <a:t> de faible masse molaire moyenne, le </a:t>
            </a:r>
            <a:r>
              <a:rPr lang="fr-FR" dirty="0" err="1" smtClean="0"/>
              <a:t>dextrane</a:t>
            </a:r>
            <a:r>
              <a:rPr lang="fr-FR" dirty="0" smtClean="0"/>
              <a:t> peut être utilisée pour substituer le plasma sanguin, puisqu’il possède des effets anti-</a:t>
            </a:r>
            <a:r>
              <a:rPr lang="fr-FR" dirty="0" err="1" smtClean="0"/>
              <a:t>thrombiques</a:t>
            </a:r>
            <a:r>
              <a:rPr lang="fr-FR" dirty="0" smtClean="0"/>
              <a:t>, et permet d’activer le flux sanguin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La gomme </a:t>
            </a:r>
            <a:r>
              <a:rPr lang="fr-FR" dirty="0" err="1" smtClean="0"/>
              <a:t>gellane</a:t>
            </a:r>
            <a:r>
              <a:rPr lang="fr-FR" dirty="0" smtClean="0"/>
              <a:t> (E418)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C’est un </a:t>
            </a:r>
            <a:r>
              <a:rPr lang="fr-FR" dirty="0" err="1" smtClean="0"/>
              <a:t>hétéropolyoside</a:t>
            </a:r>
            <a:r>
              <a:rPr lang="fr-FR" dirty="0" smtClean="0"/>
              <a:t> linéaire, constitué par des unités répétitives de </a:t>
            </a:r>
            <a:r>
              <a:rPr lang="fr-FR" dirty="0" err="1" smtClean="0"/>
              <a:t>tétrasaccharide</a:t>
            </a:r>
            <a:r>
              <a:rPr lang="fr-FR" dirty="0" smtClean="0"/>
              <a:t> (quatre sucres), qui se compose de deux résidus de D-glucose ainsi que les résidus de L-</a:t>
            </a:r>
            <a:r>
              <a:rPr lang="fr-FR" dirty="0" err="1" smtClean="0"/>
              <a:t>rhamnose</a:t>
            </a:r>
            <a:r>
              <a:rPr lang="fr-FR" dirty="0" smtClean="0"/>
              <a:t> et d'acide D-</a:t>
            </a:r>
            <a:r>
              <a:rPr lang="fr-FR" dirty="0" err="1" smtClean="0"/>
              <a:t>glucuronique</a:t>
            </a:r>
            <a:r>
              <a:rPr lang="fr-FR" dirty="0" smtClean="0"/>
              <a:t> (Figure 27). La gomme </a:t>
            </a:r>
            <a:r>
              <a:rPr lang="fr-FR" dirty="0" err="1" smtClean="0"/>
              <a:t>gellane</a:t>
            </a:r>
            <a:r>
              <a:rPr lang="fr-FR" dirty="0" smtClean="0"/>
              <a:t> est produite par la bactérie </a:t>
            </a:r>
            <a:r>
              <a:rPr lang="fr-FR" i="1" dirty="0" err="1" smtClean="0"/>
              <a:t>Sphingomonas</a:t>
            </a:r>
            <a:r>
              <a:rPr lang="fr-FR" i="1" dirty="0" smtClean="0"/>
              <a:t> </a:t>
            </a:r>
            <a:r>
              <a:rPr lang="fr-FR" i="1" dirty="0" err="1" smtClean="0"/>
              <a:t>elodea</a:t>
            </a:r>
            <a:r>
              <a:rPr lang="fr-FR" dirty="0" smtClean="0"/>
              <a:t>. Elle est utilisée comme additif alimentaire, en tant </a:t>
            </a:r>
            <a:r>
              <a:rPr lang="fr-FR" dirty="0" smtClean="0">
                <a:solidFill>
                  <a:srgbClr val="FF0000"/>
                </a:solidFill>
              </a:rPr>
              <a:t>que gélifiante et épaississante</a:t>
            </a:r>
            <a:r>
              <a:rPr lang="fr-FR" dirty="0" smtClean="0"/>
              <a:t> dans plusieurs préparations alimentaires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Structure de la gomme </a:t>
            </a:r>
            <a:r>
              <a:rPr lang="fr-FR" dirty="0" err="1" smtClean="0"/>
              <a:t>gellane</a:t>
            </a:r>
            <a:endParaRPr lang="fr-FR" dirty="0"/>
          </a:p>
        </p:txBody>
      </p:sp>
      <p:pic>
        <p:nvPicPr>
          <p:cNvPr id="4" name="Espace réservé du contenu 3" descr="Capture4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0100" y="2285992"/>
            <a:ext cx="7215238" cy="321471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gomme </a:t>
            </a:r>
            <a:r>
              <a:rPr lang="fr-FR" dirty="0" err="1" smtClean="0"/>
              <a:t>xanthane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err="1" smtClean="0"/>
              <a:t>hétéropolysaccharide</a:t>
            </a:r>
            <a:r>
              <a:rPr lang="fr-FR" dirty="0" smtClean="0"/>
              <a:t> </a:t>
            </a:r>
            <a:r>
              <a:rPr lang="fr-FR" dirty="0" smtClean="0"/>
              <a:t>obtenue par la fermentation aérobie des sucres par des bactéries du genre </a:t>
            </a:r>
            <a:r>
              <a:rPr lang="fr-FR" dirty="0" err="1" smtClean="0"/>
              <a:t>Xanthomonas</a:t>
            </a:r>
            <a:r>
              <a:rPr lang="fr-FR" dirty="0" smtClean="0"/>
              <a:t> : </a:t>
            </a:r>
            <a:r>
              <a:rPr lang="fr-FR" i="1" dirty="0" err="1" smtClean="0"/>
              <a:t>Xanthomonas</a:t>
            </a:r>
            <a:r>
              <a:rPr lang="fr-FR" i="1" dirty="0" smtClean="0"/>
              <a:t> </a:t>
            </a:r>
            <a:r>
              <a:rPr lang="fr-FR" i="1" dirty="0" err="1" smtClean="0"/>
              <a:t>campestris</a:t>
            </a:r>
            <a:r>
              <a:rPr lang="fr-FR" dirty="0" smtClean="0"/>
              <a:t>, </a:t>
            </a:r>
            <a:r>
              <a:rPr lang="fr-FR" i="1" dirty="0" err="1" smtClean="0"/>
              <a:t>Xanthomonas</a:t>
            </a:r>
            <a:r>
              <a:rPr lang="fr-FR" i="1" dirty="0" smtClean="0"/>
              <a:t> </a:t>
            </a:r>
            <a:r>
              <a:rPr lang="fr-FR" i="1" dirty="0" err="1" smtClean="0"/>
              <a:t>carotae</a:t>
            </a:r>
            <a:r>
              <a:rPr lang="fr-FR" dirty="0" smtClean="0"/>
              <a:t>, </a:t>
            </a:r>
            <a:r>
              <a:rPr lang="fr-FR" i="1" dirty="0" err="1" smtClean="0"/>
              <a:t>Xanthomonas</a:t>
            </a:r>
            <a:r>
              <a:rPr lang="fr-FR" i="1" dirty="0" smtClean="0"/>
              <a:t> </a:t>
            </a:r>
            <a:r>
              <a:rPr lang="fr-FR" i="1" dirty="0" err="1" smtClean="0"/>
              <a:t>malvacearum</a:t>
            </a:r>
            <a:r>
              <a:rPr lang="fr-FR" i="1" dirty="0" smtClean="0"/>
              <a:t> </a:t>
            </a:r>
            <a:r>
              <a:rPr lang="fr-FR" dirty="0" smtClean="0"/>
              <a:t>et </a:t>
            </a:r>
            <a:r>
              <a:rPr lang="fr-FR" i="1" dirty="0" err="1" smtClean="0"/>
              <a:t>Xanthomonas</a:t>
            </a:r>
            <a:r>
              <a:rPr lang="fr-FR" i="1" dirty="0" smtClean="0"/>
              <a:t> </a:t>
            </a:r>
            <a:r>
              <a:rPr lang="fr-FR" i="1" dirty="0" err="1" smtClean="0"/>
              <a:t>phaseoli</a:t>
            </a:r>
            <a:r>
              <a:rPr lang="fr-FR" dirty="0" smtClean="0"/>
              <a:t>. </a:t>
            </a:r>
            <a:r>
              <a:rPr lang="fr-FR" dirty="0" smtClean="0"/>
              <a:t>  </a:t>
            </a:r>
            <a:r>
              <a:rPr lang="fr-FR" dirty="0" err="1" smtClean="0"/>
              <a:t>phytopathogènes</a:t>
            </a:r>
            <a:r>
              <a:rPr lang="fr-FR" dirty="0" smtClean="0"/>
              <a:t> </a:t>
            </a:r>
            <a:r>
              <a:rPr lang="fr-FR" dirty="0" smtClean="0"/>
              <a:t>. </a:t>
            </a:r>
          </a:p>
          <a:p>
            <a:r>
              <a:rPr lang="fr-FR" dirty="0" smtClean="0"/>
              <a:t> X</a:t>
            </a:r>
            <a:r>
              <a:rPr lang="fr-FR" dirty="0" smtClean="0"/>
              <a:t>. </a:t>
            </a:r>
            <a:r>
              <a:rPr lang="fr-FR" dirty="0" err="1" smtClean="0"/>
              <a:t>campestris</a:t>
            </a:r>
            <a:r>
              <a:rPr lang="fr-FR" dirty="0" smtClean="0"/>
              <a:t>, est utilisée pour la production commerciale de </a:t>
            </a:r>
            <a:r>
              <a:rPr lang="fr-FR" dirty="0" err="1" smtClean="0"/>
              <a:t>xanthane</a:t>
            </a:r>
            <a:r>
              <a:rPr lang="fr-FR" dirty="0" smtClean="0"/>
              <a:t> </a:t>
            </a:r>
            <a:r>
              <a:rPr lang="fr-FR" dirty="0" smtClean="0"/>
              <a:t>. </a:t>
            </a:r>
            <a:r>
              <a:rPr lang="fr-FR" dirty="0" smtClean="0"/>
              <a:t>La structure de la gomme </a:t>
            </a:r>
            <a:r>
              <a:rPr lang="fr-FR" dirty="0" err="1" smtClean="0"/>
              <a:t>xanthane</a:t>
            </a:r>
            <a:r>
              <a:rPr lang="fr-FR" dirty="0" smtClean="0"/>
              <a:t> </a:t>
            </a:r>
            <a:r>
              <a:rPr lang="fr-FR" dirty="0" smtClean="0"/>
              <a:t>est </a:t>
            </a:r>
            <a:r>
              <a:rPr lang="fr-FR" dirty="0" smtClean="0"/>
              <a:t>formée par une chaine principale d’unités de D-glucose liées en β (1→4), sur laquelle, il y a des ramifications latérales toutes les deux unités de glucose, constitué par un </a:t>
            </a:r>
            <a:r>
              <a:rPr lang="fr-FR" dirty="0" err="1" smtClean="0"/>
              <a:t>trisaccharide</a:t>
            </a:r>
            <a:r>
              <a:rPr lang="fr-FR" dirty="0" smtClean="0"/>
              <a:t> formé par un α-D-mannose, un acide β-D-</a:t>
            </a:r>
            <a:r>
              <a:rPr lang="fr-FR" dirty="0" err="1" smtClean="0"/>
              <a:t>glucuronique</a:t>
            </a:r>
            <a:r>
              <a:rPr lang="fr-FR" dirty="0" smtClean="0"/>
              <a:t> et un β-D-mannose </a:t>
            </a:r>
            <a:r>
              <a:rPr lang="fr-FR" dirty="0" smtClean="0"/>
              <a:t>terminal.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dirty="0" smtClean="0"/>
              <a:t>Structure de la gomme </a:t>
            </a:r>
            <a:r>
              <a:rPr lang="fr-FR" dirty="0" err="1" smtClean="0"/>
              <a:t>xanthane</a:t>
            </a:r>
            <a:endParaRPr lang="fr-FR" dirty="0"/>
          </a:p>
        </p:txBody>
      </p:sp>
      <p:pic>
        <p:nvPicPr>
          <p:cNvPr id="4" name="Espace réservé du contenu 3" descr="Capture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85786" y="2357430"/>
            <a:ext cx="7572428" cy="300039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dirty="0" smtClean="0"/>
              <a:t>Fabrication </a:t>
            </a:r>
            <a:r>
              <a:rPr lang="fr-FR" dirty="0" smtClean="0"/>
              <a:t>industrielle </a:t>
            </a:r>
            <a:r>
              <a:rPr lang="fr-FR" dirty="0" smtClean="0"/>
              <a:t>de la gomme </a:t>
            </a:r>
            <a:r>
              <a:rPr lang="fr-FR" dirty="0" err="1" smtClean="0"/>
              <a:t>xanthane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 smtClean="0"/>
              <a:t> </a:t>
            </a:r>
            <a:r>
              <a:rPr lang="fr-FR" dirty="0" smtClean="0"/>
              <a:t>Environ 20 000 tonnes de </a:t>
            </a:r>
            <a:r>
              <a:rPr lang="fr-FR" dirty="0" err="1" smtClean="0"/>
              <a:t>xanthane</a:t>
            </a:r>
            <a:r>
              <a:rPr lang="fr-FR" dirty="0" smtClean="0"/>
              <a:t> sont produites chaque année. </a:t>
            </a:r>
          </a:p>
          <a:p>
            <a:r>
              <a:rPr lang="fr-FR" dirty="0" smtClean="0"/>
              <a:t> </a:t>
            </a:r>
            <a:r>
              <a:rPr lang="fr-FR" dirty="0" smtClean="0"/>
              <a:t>La première étape consiste à la mise en culture de la bactérie, X. </a:t>
            </a:r>
            <a:r>
              <a:rPr lang="fr-FR" dirty="0" err="1" smtClean="0"/>
              <a:t>campestris</a:t>
            </a:r>
            <a:r>
              <a:rPr lang="fr-FR" dirty="0" smtClean="0"/>
              <a:t>. La culture obtenue sera utilisée pour inoculer des fermenteurs à l’échelle pilote de 50 à 200 m3 de volume</a:t>
            </a:r>
            <a:r>
              <a:rPr lang="fr-FR" dirty="0" smtClean="0"/>
              <a:t>.</a:t>
            </a:r>
          </a:p>
          <a:p>
            <a:r>
              <a:rPr lang="fr-FR" dirty="0" smtClean="0"/>
              <a:t> </a:t>
            </a:r>
            <a:r>
              <a:rPr lang="fr-FR" dirty="0" smtClean="0"/>
              <a:t>Le milieu de culture </a:t>
            </a:r>
            <a:r>
              <a:rPr lang="fr-FR" dirty="0" smtClean="0"/>
              <a:t>industrielle : Une </a:t>
            </a:r>
            <a:r>
              <a:rPr lang="fr-FR" dirty="0" smtClean="0"/>
              <a:t>source de carbone </a:t>
            </a:r>
            <a:r>
              <a:rPr lang="fr-FR" dirty="0" smtClean="0"/>
              <a:t>à </a:t>
            </a:r>
            <a:r>
              <a:rPr lang="fr-FR" dirty="0" smtClean="0"/>
              <a:t>raison de 30–40 g / L, elle est généralement le Dglucose, le saccharose ou la mélasse. </a:t>
            </a:r>
            <a:r>
              <a:rPr lang="fr-FR" dirty="0" smtClean="0"/>
              <a:t>Une </a:t>
            </a:r>
            <a:r>
              <a:rPr lang="fr-FR" dirty="0" smtClean="0"/>
              <a:t>source d’azote : ajouté avec un rapport, carbone/azote d'environ 10/1, pour obtenir un rendement élevé du produit. Les principales sources d’azote utilisées sont : la caséine, hydrolysat de soja, sels d'ammonium, la peptone, Corn </a:t>
            </a:r>
            <a:r>
              <a:rPr lang="fr-FR" dirty="0" err="1" smtClean="0"/>
              <a:t>steep</a:t>
            </a:r>
            <a:r>
              <a:rPr lang="fr-FR" dirty="0" smtClean="0"/>
              <a:t> </a:t>
            </a:r>
            <a:r>
              <a:rPr lang="fr-FR" dirty="0" err="1" smtClean="0"/>
              <a:t>liquor</a:t>
            </a:r>
            <a:r>
              <a:rPr lang="fr-FR" dirty="0" smtClean="0"/>
              <a:t>, et l’extrait de levure. </a:t>
            </a:r>
            <a:r>
              <a:rPr lang="fr-FR" dirty="0" smtClean="0"/>
              <a:t> </a:t>
            </a:r>
            <a:r>
              <a:rPr lang="fr-FR" dirty="0" smtClean="0"/>
              <a:t>Des traces de MgCl2. </a:t>
            </a:r>
            <a:r>
              <a:rPr lang="fr-FR" dirty="0" smtClean="0"/>
              <a:t>Une </a:t>
            </a:r>
            <a:r>
              <a:rPr lang="fr-FR" dirty="0" smtClean="0"/>
              <a:t>solution tampon de phosphate</a:t>
            </a:r>
            <a:r>
              <a:rPr lang="fr-FR" dirty="0" smtClean="0"/>
              <a:t>.</a:t>
            </a:r>
          </a:p>
          <a:p>
            <a:r>
              <a:rPr lang="fr-FR" dirty="0" smtClean="0"/>
              <a:t>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dirty="0" smtClean="0"/>
              <a:t>Fabrication industrielle de la gomme </a:t>
            </a:r>
            <a:r>
              <a:rPr lang="fr-FR" dirty="0" err="1" smtClean="0"/>
              <a:t>xanthane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35480"/>
            <a:ext cx="8472518" cy="4389120"/>
          </a:xfrm>
        </p:spPr>
        <p:txBody>
          <a:bodyPr>
            <a:normAutofit fontScale="92500" lnSpcReduction="20000"/>
          </a:bodyPr>
          <a:lstStyle/>
          <a:p>
            <a:r>
              <a:rPr lang="fr-FR" dirty="0" smtClean="0"/>
              <a:t>La culture est maintenue en agitation à la température entre 28 et 30 ° C, à pH=7,0. </a:t>
            </a:r>
          </a:p>
          <a:p>
            <a:r>
              <a:rPr lang="fr-FR" dirty="0" smtClean="0"/>
              <a:t>La bactérie commence à produire pendant la phase exponentielle de croissance, et la fermentation est terminée après 3 jours d’incubation. </a:t>
            </a:r>
          </a:p>
          <a:p>
            <a:r>
              <a:rPr lang="fr-FR" dirty="0" smtClean="0"/>
              <a:t>À la fin , la culture est chauffée à 100-110 °C pendant 10 min pour tuer les bactéries et améliorer les propriétés rhéologiques du </a:t>
            </a:r>
            <a:r>
              <a:rPr lang="fr-FR" dirty="0" err="1" smtClean="0"/>
              <a:t>xanthane</a:t>
            </a:r>
            <a:r>
              <a:rPr lang="fr-FR" dirty="0" smtClean="0"/>
              <a:t>. </a:t>
            </a:r>
          </a:p>
          <a:p>
            <a:r>
              <a:rPr lang="fr-FR" dirty="0" smtClean="0"/>
              <a:t>une série d'étapes de purification par filtration, puis </a:t>
            </a:r>
            <a:r>
              <a:rPr lang="fr-FR" dirty="0" smtClean="0"/>
              <a:t>une précipitation </a:t>
            </a:r>
            <a:r>
              <a:rPr lang="fr-FR" dirty="0" smtClean="0"/>
              <a:t>dans l’</a:t>
            </a:r>
            <a:r>
              <a:rPr lang="fr-FR" dirty="0" err="1" smtClean="0"/>
              <a:t>isopropanol</a:t>
            </a:r>
            <a:r>
              <a:rPr lang="fr-FR" dirty="0" smtClean="0"/>
              <a:t>, en fin une étape de centrifugation pour obtenir la gomme </a:t>
            </a:r>
            <a:r>
              <a:rPr lang="fr-FR" dirty="0" err="1" smtClean="0"/>
              <a:t>xanthane</a:t>
            </a:r>
            <a:endParaRPr lang="fr-FR" dirty="0" smtClean="0"/>
          </a:p>
          <a:p>
            <a:r>
              <a:rPr lang="fr-FR" dirty="0" smtClean="0"/>
              <a:t> Après séchage, le résidu est broyé pour </a:t>
            </a:r>
            <a:r>
              <a:rPr lang="fr-FR" dirty="0" err="1" smtClean="0"/>
              <a:t>obtenie</a:t>
            </a:r>
            <a:r>
              <a:rPr lang="fr-FR" dirty="0" smtClean="0"/>
              <a:t> une poudre. Le rendement minimal attendu est d’environ 25 g/L à 50 g/L.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42910" y="714356"/>
            <a:ext cx="8229600" cy="1143000"/>
          </a:xfrm>
        </p:spPr>
        <p:txBody>
          <a:bodyPr/>
          <a:lstStyle/>
          <a:p>
            <a:pPr algn="ctr"/>
            <a:r>
              <a:rPr lang="fr-FR" dirty="0" smtClean="0"/>
              <a:t>Les vitamines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 </a:t>
            </a:r>
            <a:r>
              <a:rPr lang="fr-FR" dirty="0" smtClean="0"/>
              <a:t>Les vitamines sont des molécules organiques indispensables, en quantités infimes, au métabolisme cellulaire d’un organisme vivant, qui est incapable de les synthétiser. </a:t>
            </a:r>
            <a:endParaRPr lang="fr-FR" dirty="0" smtClean="0"/>
          </a:p>
          <a:p>
            <a:r>
              <a:rPr lang="fr-FR" dirty="0" smtClean="0"/>
              <a:t>On </a:t>
            </a:r>
            <a:r>
              <a:rPr lang="fr-FR" dirty="0" smtClean="0"/>
              <a:t>distingue deux types de vitamines, les vitamines lipophiles, comme les vitamines D, E, K et A, et les vitamines hydrosolubles, dont les huit vitamines du groupe B (pour béribéri, une maladie causée par une carence en vitamine B1) </a:t>
            </a:r>
            <a:r>
              <a:rPr lang="fr-FR" dirty="0" smtClean="0"/>
              <a:t>. </a:t>
            </a:r>
            <a:endParaRPr lang="fr-F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Les vitamines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dirty="0" smtClean="0"/>
              <a:t>Parmi les vitamines hydrosolubles, la vitamine B12, qui est utilisée comme complément alimentaire, puisqu’elle est indispensable au fonctionnement normal du cerveau et à la formation du sang, pour cela, cette molécule est utilisée pour le traitement de l’anémie pernicieuse, ainsi qu’elle est essentielle à la synthèse, la régulation de l'ADN, et au métabolisme des acides aminés et des acides gras 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plusieurs </a:t>
            </a:r>
            <a:r>
              <a:rPr lang="fr-FR" dirty="0" smtClean="0"/>
              <a:t>vitamines sont produites industriellement par voie microbienne, dont, la cobalamine (vitamine </a:t>
            </a:r>
            <a:r>
              <a:rPr lang="fr-FR" dirty="0" smtClean="0"/>
              <a:t>B12)</a:t>
            </a:r>
          </a:p>
          <a:p>
            <a:endParaRPr lang="fr-FR" dirty="0" smtClean="0"/>
          </a:p>
          <a:p>
            <a:r>
              <a:rPr lang="fr-FR" dirty="0" smtClean="0"/>
              <a:t>Structure </a:t>
            </a:r>
            <a:r>
              <a:rPr lang="fr-FR" dirty="0" smtClean="0"/>
              <a:t>et microorganismes producteurs de la vitamine </a:t>
            </a:r>
            <a:r>
              <a:rPr lang="fr-FR" dirty="0" smtClean="0"/>
              <a:t>B12: </a:t>
            </a:r>
            <a:r>
              <a:rPr lang="fr-FR" dirty="0" smtClean="0"/>
              <a:t>Seules les bactéries et les archées peuvent synthétiser la vitamine B12. Les bactéries capables de synthétisées les cobalamines (vitamine B12), sont généralement isolées à partir du sol, et appartiennent à différentes espèces, </a:t>
            </a:r>
            <a:r>
              <a:rPr lang="fr-FR" dirty="0" smtClean="0"/>
              <a:t> </a:t>
            </a:r>
            <a:r>
              <a:rPr lang="fr-FR" i="1" dirty="0" err="1" smtClean="0"/>
              <a:t>Propionibacterium</a:t>
            </a:r>
            <a:r>
              <a:rPr lang="fr-FR" i="1" dirty="0" smtClean="0"/>
              <a:t> </a:t>
            </a:r>
            <a:r>
              <a:rPr lang="fr-FR" i="1" dirty="0" err="1" smtClean="0"/>
              <a:t>freudenreichii</a:t>
            </a:r>
            <a:r>
              <a:rPr lang="fr-FR" dirty="0" smtClean="0"/>
              <a:t>; </a:t>
            </a:r>
            <a:r>
              <a:rPr lang="fr-FR" i="1" dirty="0" err="1" smtClean="0"/>
              <a:t>Pseudomonas</a:t>
            </a:r>
            <a:r>
              <a:rPr lang="fr-FR" i="1" dirty="0" smtClean="0"/>
              <a:t> </a:t>
            </a:r>
            <a:r>
              <a:rPr lang="fr-FR" i="1" dirty="0" err="1" smtClean="0"/>
              <a:t>denitrificans</a:t>
            </a:r>
            <a:r>
              <a:rPr lang="fr-FR" i="1" dirty="0" smtClean="0"/>
              <a:t> </a:t>
            </a:r>
            <a:r>
              <a:rPr lang="fr-FR" dirty="0" smtClean="0"/>
              <a:t>; </a:t>
            </a:r>
            <a:r>
              <a:rPr lang="fr-FR" i="1" dirty="0" err="1" smtClean="0"/>
              <a:t>Propionibacterium</a:t>
            </a:r>
            <a:r>
              <a:rPr lang="fr-FR" i="1" dirty="0" smtClean="0"/>
              <a:t> </a:t>
            </a:r>
            <a:r>
              <a:rPr lang="fr-FR" i="1" dirty="0" err="1" smtClean="0"/>
              <a:t>shermanii</a:t>
            </a:r>
            <a:r>
              <a:rPr lang="fr-FR" dirty="0" smtClean="0"/>
              <a:t>, </a:t>
            </a:r>
            <a:r>
              <a:rPr lang="fr-FR" i="1" dirty="0" err="1" smtClean="0"/>
              <a:t>Streptomyces</a:t>
            </a:r>
            <a:r>
              <a:rPr lang="fr-FR" i="1" dirty="0" smtClean="0"/>
              <a:t> </a:t>
            </a:r>
            <a:r>
              <a:rPr lang="fr-FR" i="1" dirty="0" err="1" smtClean="0"/>
              <a:t>olivaceus</a:t>
            </a:r>
            <a:endParaRPr lang="fr-F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 smtClean="0"/>
              <a:t>Sources </a:t>
            </a:r>
            <a:r>
              <a:rPr lang="fr-FR" b="1" dirty="0" smtClean="0"/>
              <a:t>alimentaires de vitamine B12</a:t>
            </a:r>
            <a:br>
              <a:rPr lang="fr-FR" b="1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La </a:t>
            </a:r>
            <a:r>
              <a:rPr lang="fr-FR" dirty="0" smtClean="0"/>
              <a:t>vitamine B12 est la seule vitamine systématiquement absente des aliments d’origine végétale. Les meilleures sources de vitamine B12 sont les abats </a:t>
            </a:r>
            <a:r>
              <a:rPr lang="fr-FR" dirty="0" smtClean="0"/>
              <a:t>(</a:t>
            </a:r>
            <a:r>
              <a:rPr lang="fr-FR" dirty="0" smtClean="0"/>
              <a:t>notamment le </a:t>
            </a:r>
            <a:r>
              <a:rPr lang="fr-FR" dirty="0" smtClean="0"/>
              <a:t>foie)</a:t>
            </a:r>
          </a:p>
          <a:p>
            <a:r>
              <a:rPr lang="fr-FR" dirty="0" smtClean="0"/>
              <a:t>la </a:t>
            </a:r>
            <a:r>
              <a:rPr lang="fr-FR" dirty="0" smtClean="0"/>
              <a:t>viande, la volaille, le poisson, les fruits de mer et les produits laitiers. </a:t>
            </a:r>
            <a:endParaRPr lang="fr-FR" dirty="0" smtClean="0"/>
          </a:p>
          <a:p>
            <a:r>
              <a:rPr lang="fr-FR" dirty="0" smtClean="0"/>
              <a:t>les </a:t>
            </a:r>
            <a:r>
              <a:rPr lang="fr-FR" dirty="0" smtClean="0"/>
              <a:t>œufs et le lait de chèvre et les produits qui en sont issus en contiennent peu.</a:t>
            </a:r>
          </a:p>
          <a:p>
            <a:r>
              <a:rPr lang="fr-FR" dirty="0" smtClean="0"/>
              <a:t>On a cru longtemps que les aliments à base de soja (comme le tofu, le </a:t>
            </a:r>
            <a:r>
              <a:rPr lang="fr-FR" dirty="0" err="1" smtClean="0"/>
              <a:t>miso</a:t>
            </a:r>
            <a:r>
              <a:rPr lang="fr-FR" dirty="0" smtClean="0"/>
              <a:t> ou le </a:t>
            </a:r>
            <a:r>
              <a:rPr lang="fr-FR" dirty="0" err="1" smtClean="0"/>
              <a:t>tempeh</a:t>
            </a:r>
            <a:r>
              <a:rPr lang="fr-FR" dirty="0" smtClean="0"/>
              <a:t>), les algues, la levure de bière, les céréales et les champignons contenaient de la vitamine B12. Il n’en est rien : ils contiennent en fait une pseudo-vitamine B12 inefficace.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28596" y="857232"/>
            <a:ext cx="857256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solidFill>
                  <a:srgbClr val="FF0000"/>
                </a:solidFill>
              </a:rPr>
              <a:t>Les polysaccharides industriels </a:t>
            </a:r>
          </a:p>
          <a:p>
            <a:endParaRPr lang="fr-FR" sz="1600" dirty="0" smtClean="0">
              <a:solidFill>
                <a:srgbClr val="FF0000"/>
              </a:solidFill>
            </a:endParaRPr>
          </a:p>
          <a:p>
            <a:r>
              <a:rPr lang="fr-FR" sz="1600" dirty="0" smtClean="0"/>
              <a:t> origines : les plantes (cellulose, pectine, gomme arabique et l’amidon) et les algues (agar-agar, alginate, </a:t>
            </a:r>
            <a:r>
              <a:rPr lang="fr-FR" sz="1600" dirty="0" err="1" smtClean="0"/>
              <a:t>carraghénine</a:t>
            </a:r>
            <a:r>
              <a:rPr lang="fr-FR" sz="1600" dirty="0" smtClean="0"/>
              <a:t>). Les microorganismes, y compris les bactéries et les champignons. </a:t>
            </a:r>
          </a:p>
          <a:p>
            <a:endParaRPr lang="fr-FR" sz="1600" dirty="0" smtClean="0"/>
          </a:p>
          <a:p>
            <a:r>
              <a:rPr lang="fr-FR" sz="1600" dirty="0" smtClean="0"/>
              <a:t>Selon leur localisation par rapport à la cellule productrice, on distingue 3 types de polysaccharides d’origines microbiennes:</a:t>
            </a:r>
          </a:p>
          <a:p>
            <a:pPr>
              <a:buFontTx/>
              <a:buChar char="-"/>
            </a:pPr>
            <a:r>
              <a:rPr lang="fr-FR" sz="1600" dirty="0" smtClean="0">
                <a:solidFill>
                  <a:srgbClr val="FF0000"/>
                </a:solidFill>
              </a:rPr>
              <a:t>Les polysaccharides  intracellulaires</a:t>
            </a:r>
            <a:r>
              <a:rPr lang="fr-FR" sz="1600" dirty="0" smtClean="0"/>
              <a:t> : ces types de polysaccharides sont difficiles à extraire</a:t>
            </a:r>
          </a:p>
          <a:p>
            <a:pPr>
              <a:buFontTx/>
              <a:buChar char="-"/>
            </a:pPr>
            <a:r>
              <a:rPr lang="fr-FR" sz="1600" dirty="0" smtClean="0"/>
              <a:t> </a:t>
            </a:r>
            <a:r>
              <a:rPr lang="fr-FR" sz="1600" dirty="0" smtClean="0">
                <a:solidFill>
                  <a:srgbClr val="FF0000"/>
                </a:solidFill>
              </a:rPr>
              <a:t>Les polysaccharides de la paroi</a:t>
            </a:r>
            <a:r>
              <a:rPr lang="fr-FR" sz="1600" dirty="0" smtClean="0"/>
              <a:t> : comme la chitine , ces types de polysaccharides sont aussi difficiles à extraire.</a:t>
            </a:r>
          </a:p>
          <a:p>
            <a:pPr>
              <a:buFontTx/>
              <a:buChar char="-"/>
            </a:pPr>
            <a:r>
              <a:rPr lang="fr-FR" sz="1600" dirty="0" smtClean="0"/>
              <a:t> </a:t>
            </a:r>
            <a:r>
              <a:rPr lang="fr-FR" sz="1600" dirty="0" smtClean="0">
                <a:solidFill>
                  <a:srgbClr val="FF0000"/>
                </a:solidFill>
              </a:rPr>
              <a:t>Les polysaccharides extracellulaires </a:t>
            </a:r>
            <a:r>
              <a:rPr lang="fr-FR" sz="1600" dirty="0" smtClean="0"/>
              <a:t>: ces types de polysaccharides extracellulaires, ne forme pas des liaisons covalents avec la paroi de la cellule microbienne. Ils sont appelés des </a:t>
            </a:r>
            <a:r>
              <a:rPr lang="fr-FR" sz="1600" dirty="0" err="1" smtClean="0"/>
              <a:t>exopolysaccharides</a:t>
            </a:r>
            <a:r>
              <a:rPr lang="fr-FR" sz="1600" dirty="0" smtClean="0"/>
              <a:t> (EPS), ils sont soit sécrété hors de la cellule microbienne sous la forme de boue lâche, soit ils enrobent la cellule microbienne sous forme d'une capsule appelée  </a:t>
            </a:r>
            <a:r>
              <a:rPr lang="fr-FR" sz="1600" dirty="0" err="1" smtClean="0">
                <a:solidFill>
                  <a:srgbClr val="FF0000"/>
                </a:solidFill>
              </a:rPr>
              <a:t>slime</a:t>
            </a:r>
            <a:r>
              <a:rPr lang="fr-FR" sz="1600" dirty="0" smtClean="0"/>
              <a:t> ou ‘‘</a:t>
            </a:r>
            <a:r>
              <a:rPr lang="fr-FR" sz="1600" dirty="0" err="1" smtClean="0">
                <a:solidFill>
                  <a:srgbClr val="FF0000"/>
                </a:solidFill>
              </a:rPr>
              <a:t>capsular</a:t>
            </a:r>
            <a:r>
              <a:rPr lang="fr-FR" sz="1600" dirty="0" smtClean="0">
                <a:solidFill>
                  <a:srgbClr val="FF0000"/>
                </a:solidFill>
              </a:rPr>
              <a:t> polysaccharides (CPS)’’. </a:t>
            </a:r>
          </a:p>
          <a:p>
            <a:pPr>
              <a:buFontTx/>
              <a:buChar char="-"/>
            </a:pPr>
            <a:endParaRPr lang="fr-FR" sz="1600" dirty="0" smtClean="0"/>
          </a:p>
          <a:p>
            <a:pPr>
              <a:buFontTx/>
              <a:buChar char="-"/>
            </a:pPr>
            <a:r>
              <a:rPr lang="fr-FR" sz="1600" dirty="0" smtClean="0">
                <a:solidFill>
                  <a:srgbClr val="FF0000"/>
                </a:solidFill>
              </a:rPr>
              <a:t>Fonction des EPS </a:t>
            </a:r>
            <a:r>
              <a:rPr lang="fr-FR" sz="1600" dirty="0" smtClean="0"/>
              <a:t>: </a:t>
            </a:r>
          </a:p>
          <a:p>
            <a:pPr>
              <a:buFontTx/>
              <a:buChar char="-"/>
            </a:pPr>
            <a:r>
              <a:rPr lang="fr-FR" sz="1600" dirty="0" smtClean="0"/>
              <a:t>Protègent le micro-organisme contre la dessiccation</a:t>
            </a:r>
          </a:p>
          <a:p>
            <a:pPr>
              <a:buFontTx/>
              <a:buChar char="-"/>
            </a:pPr>
            <a:r>
              <a:rPr lang="fr-FR" sz="1600" dirty="0" smtClean="0"/>
              <a:t> Permettent au microorganisme de s’échapper du système immunitaire</a:t>
            </a:r>
          </a:p>
          <a:p>
            <a:pPr>
              <a:buFontTx/>
              <a:buChar char="-"/>
            </a:pPr>
            <a:r>
              <a:rPr lang="fr-FR" sz="1600" dirty="0" smtClean="0"/>
              <a:t>Agissent comme une barrière contre les virus et les agents chimiques</a:t>
            </a:r>
          </a:p>
          <a:p>
            <a:pPr>
              <a:buFontTx/>
              <a:buChar char="-"/>
            </a:pPr>
            <a:r>
              <a:rPr lang="fr-FR" sz="1600" dirty="0" smtClean="0"/>
              <a:t> facilitent la fixation du microorganisme sur les différentes surfaces</a:t>
            </a:r>
          </a:p>
          <a:p>
            <a:pPr>
              <a:buFontTx/>
              <a:buChar char="-"/>
            </a:pPr>
            <a:r>
              <a:rPr lang="fr-FR" sz="1600" dirty="0" smtClean="0"/>
              <a:t>Sont des réserves énergétiques.</a:t>
            </a:r>
            <a:endParaRPr lang="fr-FR" sz="16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Espace réservé du contenu 3" descr="Capture 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57224" y="1714488"/>
            <a:ext cx="7358114" cy="3796518"/>
          </a:xfr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Structure de la vit B12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C’est </a:t>
            </a:r>
            <a:r>
              <a:rPr lang="fr-FR" dirty="0" smtClean="0"/>
              <a:t>est une molécule organique composée d'un anneau </a:t>
            </a:r>
            <a:r>
              <a:rPr lang="fr-FR" dirty="0" err="1" smtClean="0"/>
              <a:t>corrinoïde</a:t>
            </a:r>
            <a:r>
              <a:rPr lang="fr-FR" dirty="0" smtClean="0"/>
              <a:t> </a:t>
            </a:r>
            <a:r>
              <a:rPr lang="fr-FR" dirty="0" err="1" smtClean="0"/>
              <a:t>tétrapyrrolique</a:t>
            </a:r>
            <a:r>
              <a:rPr lang="fr-FR" dirty="0" smtClean="0"/>
              <a:t>, avec un atome de cobalt au centre, qui se lie avec des ligands axiaux supérieurs (R) et inférieurs (R’) </a:t>
            </a:r>
            <a:r>
              <a:rPr lang="fr-FR" dirty="0" smtClean="0"/>
              <a:t>. </a:t>
            </a:r>
          </a:p>
          <a:p>
            <a:r>
              <a:rPr lang="fr-FR" dirty="0" smtClean="0"/>
              <a:t>En </a:t>
            </a:r>
            <a:r>
              <a:rPr lang="fr-FR" dirty="0" smtClean="0"/>
              <a:t>fonction de la nature des ligands axiaux (supérieurs et inférieurs), la vitamine B12, prendra ainsi différente dénomination : "</a:t>
            </a:r>
            <a:r>
              <a:rPr lang="fr-FR" dirty="0" err="1" smtClean="0"/>
              <a:t>cyanopseudocobalamine</a:t>
            </a:r>
            <a:r>
              <a:rPr lang="fr-FR" dirty="0" smtClean="0"/>
              <a:t>", "</a:t>
            </a:r>
            <a:r>
              <a:rPr lang="fr-FR" dirty="0" err="1" smtClean="0"/>
              <a:t>méthylpseudocobalamine</a:t>
            </a:r>
            <a:r>
              <a:rPr lang="fr-FR" dirty="0" smtClean="0"/>
              <a:t>", "</a:t>
            </a:r>
            <a:r>
              <a:rPr lang="fr-FR" dirty="0" err="1" smtClean="0"/>
              <a:t>hydroxypseudocobalamin</a:t>
            </a:r>
            <a:r>
              <a:rPr lang="fr-FR" dirty="0" smtClean="0"/>
              <a:t>" ou "</a:t>
            </a:r>
            <a:r>
              <a:rPr lang="fr-FR" dirty="0" err="1" smtClean="0"/>
              <a:t>adénosylpseudocobalamine</a:t>
            </a:r>
            <a:r>
              <a:rPr lang="fr-FR" dirty="0" smtClean="0"/>
              <a:t>. </a:t>
            </a:r>
          </a:p>
          <a:p>
            <a:r>
              <a:rPr lang="fr-FR" dirty="0" smtClean="0"/>
              <a:t>le </a:t>
            </a:r>
            <a:r>
              <a:rPr lang="fr-FR" dirty="0" smtClean="0"/>
              <a:t>ligand axial inférieur (R’) peut-être un groupement </a:t>
            </a:r>
            <a:r>
              <a:rPr lang="fr-FR" dirty="0" err="1" smtClean="0"/>
              <a:t>diméthylbenzimidazole</a:t>
            </a:r>
            <a:r>
              <a:rPr lang="fr-FR" dirty="0" smtClean="0"/>
              <a:t> (DMB) ou bien un groupement adénine, alors que le ligand axial supérieur (R) peut-être soit un groupe </a:t>
            </a:r>
            <a:r>
              <a:rPr lang="fr-FR" dirty="0" err="1" smtClean="0"/>
              <a:t>cyano</a:t>
            </a:r>
            <a:r>
              <a:rPr lang="fr-FR" dirty="0" smtClean="0"/>
              <a:t> (-CN), un groupe hydroxyle (-OH), ou un groupe méthyle (-CH3) </a:t>
            </a:r>
            <a:endParaRPr lang="fr-F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dirty="0" smtClean="0"/>
              <a:t>Production industrielle de la vitamine B12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  </a:t>
            </a:r>
            <a:r>
              <a:rPr lang="fr-FR" dirty="0" smtClean="0"/>
              <a:t>En raison de leur productivité élevée en vitamine B12 et de leur croissance rapide, les espèces, </a:t>
            </a:r>
            <a:r>
              <a:rPr lang="fr-FR" dirty="0" err="1" smtClean="0"/>
              <a:t>Propionibacterium</a:t>
            </a:r>
            <a:r>
              <a:rPr lang="fr-FR" dirty="0" smtClean="0"/>
              <a:t> </a:t>
            </a:r>
            <a:r>
              <a:rPr lang="fr-FR" dirty="0" err="1" smtClean="0"/>
              <a:t>shermanii</a:t>
            </a:r>
            <a:r>
              <a:rPr lang="fr-FR" dirty="0" smtClean="0"/>
              <a:t>, </a:t>
            </a:r>
            <a:r>
              <a:rPr lang="fr-FR" dirty="0" err="1" smtClean="0"/>
              <a:t>Propionibacterium</a:t>
            </a:r>
            <a:r>
              <a:rPr lang="fr-FR" dirty="0" smtClean="0"/>
              <a:t> </a:t>
            </a:r>
            <a:r>
              <a:rPr lang="fr-FR" dirty="0" err="1" smtClean="0"/>
              <a:t>freudenreichii</a:t>
            </a:r>
            <a:r>
              <a:rPr lang="fr-FR" dirty="0" smtClean="0"/>
              <a:t> et </a:t>
            </a:r>
            <a:r>
              <a:rPr lang="fr-FR" dirty="0" err="1" smtClean="0"/>
              <a:t>Pseudomonas</a:t>
            </a:r>
            <a:r>
              <a:rPr lang="fr-FR" dirty="0" smtClean="0"/>
              <a:t> </a:t>
            </a:r>
            <a:r>
              <a:rPr lang="fr-FR" dirty="0" err="1" smtClean="0"/>
              <a:t>denitrificans</a:t>
            </a:r>
            <a:r>
              <a:rPr lang="fr-FR" dirty="0" smtClean="0"/>
              <a:t>, sont les plus utilisées en industrie pour la production de la vitamine B12. Cependant, dues à la différence du mécanisme de biosynthèse de la vitamine B12, les conditions de fermentation utilisées sont différentes pour les deux genres </a:t>
            </a:r>
          </a:p>
          <a:p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dirty="0" smtClean="0"/>
              <a:t>Production industrielle de la vitamine B12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dirty="0" smtClean="0"/>
              <a:t> </a:t>
            </a:r>
            <a:r>
              <a:rPr lang="fr-FR" dirty="0" smtClean="0"/>
              <a:t>Les deux espèces, </a:t>
            </a:r>
            <a:r>
              <a:rPr lang="fr-FR" dirty="0" err="1" smtClean="0"/>
              <a:t>Propionibacterium</a:t>
            </a:r>
            <a:r>
              <a:rPr lang="fr-FR" dirty="0" smtClean="0"/>
              <a:t> </a:t>
            </a:r>
            <a:r>
              <a:rPr lang="fr-FR" dirty="0" err="1" smtClean="0"/>
              <a:t>shermanii</a:t>
            </a:r>
            <a:r>
              <a:rPr lang="fr-FR" dirty="0" smtClean="0"/>
              <a:t>, </a:t>
            </a:r>
            <a:r>
              <a:rPr lang="fr-FR" dirty="0" err="1" smtClean="0"/>
              <a:t>Propionibacterium</a:t>
            </a:r>
            <a:r>
              <a:rPr lang="fr-FR" dirty="0" smtClean="0"/>
              <a:t> </a:t>
            </a:r>
            <a:r>
              <a:rPr lang="fr-FR" dirty="0" err="1" smtClean="0"/>
              <a:t>freudenreichii</a:t>
            </a:r>
            <a:r>
              <a:rPr lang="fr-FR" dirty="0" smtClean="0"/>
              <a:t>, sont des </a:t>
            </a:r>
            <a:r>
              <a:rPr lang="fr-FR" dirty="0" err="1" smtClean="0"/>
              <a:t>microaérophiles</a:t>
            </a:r>
            <a:r>
              <a:rPr lang="fr-FR" dirty="0" smtClean="0"/>
              <a:t>, et elles sont capables de produire la vitamine B12 uniquement avec de faibles pressions en oxygènes. </a:t>
            </a:r>
            <a:endParaRPr lang="fr-FR" dirty="0" smtClean="0"/>
          </a:p>
          <a:p>
            <a:r>
              <a:rPr lang="fr-FR" dirty="0" smtClean="0"/>
              <a:t>la </a:t>
            </a:r>
            <a:r>
              <a:rPr lang="fr-FR" dirty="0" smtClean="0"/>
              <a:t>biosynthèse du ligand axial inférieur (R’) </a:t>
            </a:r>
            <a:r>
              <a:rPr lang="fr-FR" dirty="0" err="1" smtClean="0"/>
              <a:t>diméthylbenzimidazole</a:t>
            </a:r>
            <a:r>
              <a:rPr lang="fr-FR" dirty="0" smtClean="0"/>
              <a:t> (DMBI) est effectuée dans des conditions d’aérobiose. Par conséquent, deux étapes sont requises. Au cours des 3 premiers jours de la fermentation, les bactéries sont cultivées en conditions d’anaérobiose. Cela conduit à l’accumulation de l’intermédiaire, </a:t>
            </a:r>
            <a:r>
              <a:rPr lang="fr-FR" dirty="0" err="1" smtClean="0"/>
              <a:t>cobinamide</a:t>
            </a:r>
            <a:r>
              <a:rPr lang="fr-FR" dirty="0" smtClean="0"/>
              <a:t>, qui est le précurseur de la vitamine B12 dépourvu du fragment DMBI</a:t>
            </a:r>
            <a:r>
              <a:rPr lang="fr-FR" dirty="0" smtClean="0"/>
              <a:t>.</a:t>
            </a:r>
          </a:p>
          <a:p>
            <a:r>
              <a:rPr lang="fr-FR" dirty="0" smtClean="0"/>
              <a:t> </a:t>
            </a:r>
            <a:r>
              <a:rPr lang="fr-FR" dirty="0" smtClean="0"/>
              <a:t>Dans la deuxième phase, la culture est aérée légèrement, pendant 1 à 3 jours, ce qui permet à la bactérie d'entreprendre la synthèse oxygénée du DMBI, et de la lier au </a:t>
            </a:r>
            <a:r>
              <a:rPr lang="fr-FR" dirty="0" err="1" smtClean="0"/>
              <a:t>cobamide</a:t>
            </a:r>
            <a:r>
              <a:rPr lang="fr-FR" dirty="0" smtClean="0"/>
              <a:t>, pour former la vitamine B12 </a:t>
            </a:r>
            <a:r>
              <a:rPr lang="fr-FR" dirty="0" smtClean="0"/>
              <a:t>. </a:t>
            </a:r>
            <a:r>
              <a:rPr lang="fr-FR" dirty="0" smtClean="0"/>
              <a:t>En parallèle de la production intracellulaire de la vitamine B12, </a:t>
            </a:r>
            <a:endParaRPr lang="fr-F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dirty="0" smtClean="0"/>
              <a:t>Production industrielle de la vitamine B12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FR" dirty="0" smtClean="0"/>
              <a:t>Les </a:t>
            </a:r>
            <a:r>
              <a:rPr lang="fr-FR" dirty="0" smtClean="0"/>
              <a:t>deux espèces du genre </a:t>
            </a:r>
            <a:r>
              <a:rPr lang="fr-FR" dirty="0" err="1" smtClean="0"/>
              <a:t>Propionibacterium</a:t>
            </a:r>
            <a:r>
              <a:rPr lang="fr-FR" dirty="0" smtClean="0"/>
              <a:t>, excrètent de l'acide </a:t>
            </a:r>
            <a:r>
              <a:rPr lang="fr-FR" dirty="0" err="1" smtClean="0"/>
              <a:t>propionique</a:t>
            </a:r>
            <a:r>
              <a:rPr lang="fr-FR" dirty="0" smtClean="0"/>
              <a:t> et l'acide acétique ce qui provoque une baisse de pH, donc il est important de neutraliser les acides accumulés afin de maintenir la culture à pH 7 </a:t>
            </a:r>
            <a:r>
              <a:rPr lang="fr-FR" dirty="0" smtClean="0"/>
              <a:t>. </a:t>
            </a:r>
          </a:p>
          <a:p>
            <a:r>
              <a:rPr lang="fr-FR" dirty="0" smtClean="0"/>
              <a:t>À </a:t>
            </a:r>
            <a:r>
              <a:rPr lang="fr-FR" dirty="0" smtClean="0"/>
              <a:t>la fin de la fermentation, la culture est chauffée à 80–120 ° C pendant 10–30 min à pH 6,5–8,5 </a:t>
            </a:r>
          </a:p>
          <a:p>
            <a:r>
              <a:rPr lang="fr-FR" dirty="0" smtClean="0"/>
              <a:t> Elle </a:t>
            </a:r>
            <a:r>
              <a:rPr lang="fr-FR" dirty="0" smtClean="0"/>
              <a:t>est traitée avec du cyanure ou du </a:t>
            </a:r>
            <a:r>
              <a:rPr lang="fr-FR" dirty="0" err="1" smtClean="0"/>
              <a:t>thiocyanate</a:t>
            </a:r>
            <a:r>
              <a:rPr lang="fr-FR" dirty="0" smtClean="0"/>
              <a:t> </a:t>
            </a:r>
            <a:r>
              <a:rPr lang="fr-FR" dirty="0" smtClean="0"/>
              <a:t>pour obtenir la </a:t>
            </a:r>
            <a:r>
              <a:rPr lang="fr-FR" dirty="0" err="1" smtClean="0"/>
              <a:t>cyanocobalamine</a:t>
            </a:r>
            <a:r>
              <a:rPr lang="fr-FR" dirty="0" smtClean="0"/>
              <a:t>, qui est la forme commercialement la plus courante de la vitamine B12, car c’est la molécule la plus stable à l'air libre et la plus facile à cristalliser, et donc à purifier une fois produite par fermentation bactérienne </a:t>
            </a:r>
          </a:p>
          <a:p>
            <a:r>
              <a:rPr lang="fr-FR" dirty="0" smtClean="0"/>
              <a:t>La </a:t>
            </a:r>
            <a:r>
              <a:rPr lang="fr-FR" dirty="0" smtClean="0"/>
              <a:t>vitamine B12 est précipitée par l'ajout de l'acide tannique, puis purifier avec des colonnes d'adsorption ou échangeuses d'ions 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2143108" y="357166"/>
            <a:ext cx="51435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endParaRPr lang="fr-FR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L’ Alginate </a:t>
            </a:r>
            <a:r>
              <a:rPr lang="fr-FR" dirty="0" smtClean="0"/>
              <a:t>: C’est un hétéro polymère linéaire d’acide D-</a:t>
            </a:r>
            <a:r>
              <a:rPr lang="fr-FR" dirty="0" err="1" smtClean="0"/>
              <a:t>mannuronique</a:t>
            </a:r>
            <a:r>
              <a:rPr lang="fr-FR" dirty="0" smtClean="0"/>
              <a:t>, dont certaines unités sont acétylés, et d'acide L-</a:t>
            </a:r>
            <a:r>
              <a:rPr lang="fr-FR" dirty="0" err="1" smtClean="0"/>
              <a:t>guluronique</a:t>
            </a:r>
            <a:r>
              <a:rPr lang="fr-FR" dirty="0" smtClean="0"/>
              <a:t>. La liaison se fait via β-1-4 . Ce polymère est </a:t>
            </a:r>
            <a:r>
              <a:rPr lang="fr-FR" dirty="0" err="1" smtClean="0"/>
              <a:t>biosynthétisé</a:t>
            </a:r>
            <a:r>
              <a:rPr lang="fr-FR" dirty="0" smtClean="0"/>
              <a:t> par les bactéries à Gram négatives:</a:t>
            </a:r>
          </a:p>
          <a:p>
            <a:r>
              <a:rPr lang="fr-FR" dirty="0" smtClean="0"/>
              <a:t> </a:t>
            </a:r>
            <a:r>
              <a:rPr lang="fr-FR" i="1" dirty="0" err="1" smtClean="0"/>
              <a:t>Pseudomonas</a:t>
            </a:r>
            <a:r>
              <a:rPr lang="fr-FR" i="1" dirty="0" smtClean="0"/>
              <a:t> </a:t>
            </a:r>
            <a:r>
              <a:rPr lang="fr-FR" i="1" dirty="0" err="1" smtClean="0"/>
              <a:t>sp</a:t>
            </a:r>
            <a:r>
              <a:rPr lang="fr-FR" i="1" dirty="0" smtClean="0"/>
              <a:t> </a:t>
            </a:r>
            <a:r>
              <a:rPr lang="fr-FR" dirty="0" smtClean="0"/>
              <a:t>et </a:t>
            </a:r>
            <a:r>
              <a:rPr lang="fr-FR" i="1" dirty="0" smtClean="0"/>
              <a:t>Azotobacter </a:t>
            </a:r>
            <a:r>
              <a:rPr lang="fr-FR" i="1" dirty="0" err="1" smtClean="0"/>
              <a:t>vinlandii</a:t>
            </a:r>
            <a:r>
              <a:rPr lang="fr-FR" i="1" dirty="0" smtClean="0"/>
              <a:t> </a:t>
            </a:r>
            <a:endParaRPr lang="fr-FR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Structure chimique de l’Alginate</a:t>
            </a:r>
            <a:endParaRPr lang="fr-FR" dirty="0"/>
          </a:p>
        </p:txBody>
      </p:sp>
      <p:pic>
        <p:nvPicPr>
          <p:cNvPr id="4" name="Espace réservé du contenu 3" descr="Capture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28662" y="2643182"/>
            <a:ext cx="6858048" cy="19820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367458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/>
              <a:t>Applications de l’alginate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752988"/>
          </a:xfrm>
        </p:spPr>
        <p:txBody>
          <a:bodyPr/>
          <a:lstStyle/>
          <a:p>
            <a:r>
              <a:rPr lang="fr-FR" dirty="0" smtClean="0"/>
              <a:t> Appliqués dans </a:t>
            </a:r>
            <a:r>
              <a:rPr lang="fr-FR" dirty="0" smtClean="0">
                <a:solidFill>
                  <a:srgbClr val="FF0000"/>
                </a:solidFill>
              </a:rPr>
              <a:t>l’industrie agro-alimentaire </a:t>
            </a:r>
            <a:r>
              <a:rPr lang="fr-FR" dirty="0" smtClean="0"/>
              <a:t>pour leur propriété émulsifiante, gélifiante, épaississante, et stabilisante, surtout dans les produits à base de lait (glaces, crèmes glacées) ainsi que les pâtisseries.</a:t>
            </a:r>
          </a:p>
          <a:p>
            <a:r>
              <a:rPr lang="fr-FR" dirty="0" smtClean="0"/>
              <a:t> Il peut être utilisé aussi pour </a:t>
            </a:r>
            <a:r>
              <a:rPr lang="fr-FR" dirty="0" smtClean="0">
                <a:solidFill>
                  <a:srgbClr val="FF0000"/>
                </a:solidFill>
              </a:rPr>
              <a:t>encapsuler des médicaments</a:t>
            </a:r>
            <a:r>
              <a:rPr lang="fr-FR" dirty="0" smtClean="0"/>
              <a:t>, sous forme de billes d'alginates, et pour la fabrication </a:t>
            </a:r>
            <a:r>
              <a:rPr lang="fr-FR" dirty="0" smtClean="0">
                <a:solidFill>
                  <a:srgbClr val="FF0000"/>
                </a:solidFill>
              </a:rPr>
              <a:t>des produits de beauté </a:t>
            </a:r>
            <a:r>
              <a:rPr lang="fr-FR" dirty="0" smtClean="0"/>
              <a:t>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Le </a:t>
            </a:r>
            <a:r>
              <a:rPr lang="fr-FR" dirty="0" err="1" smtClean="0"/>
              <a:t>curdlane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 Le </a:t>
            </a:r>
            <a:r>
              <a:rPr lang="fr-FR" dirty="0" err="1" smtClean="0"/>
              <a:t>curdlane</a:t>
            </a:r>
            <a:r>
              <a:rPr lang="fr-FR" dirty="0" smtClean="0"/>
              <a:t> est un homopolymère linéaire non ramifié de D-glucose, unis par des liaisons </a:t>
            </a:r>
            <a:r>
              <a:rPr lang="el-GR" dirty="0" smtClean="0"/>
              <a:t>β (1→3) </a:t>
            </a:r>
            <a:r>
              <a:rPr lang="fr-FR" dirty="0" err="1" smtClean="0"/>
              <a:t>glycosidiques</a:t>
            </a:r>
            <a:r>
              <a:rPr lang="fr-FR" dirty="0" smtClean="0"/>
              <a:t> . Produit par l’espèce </a:t>
            </a:r>
            <a:r>
              <a:rPr lang="fr-FR" i="1" dirty="0" err="1" smtClean="0"/>
              <a:t>Alcaligenes</a:t>
            </a:r>
            <a:r>
              <a:rPr lang="fr-FR" i="1" dirty="0" smtClean="0"/>
              <a:t> </a:t>
            </a:r>
            <a:r>
              <a:rPr lang="fr-FR" i="1" dirty="0" err="1" smtClean="0"/>
              <a:t>faecalis</a:t>
            </a:r>
            <a:r>
              <a:rPr lang="fr-FR" i="1" dirty="0" smtClean="0"/>
              <a:t> </a:t>
            </a:r>
            <a:r>
              <a:rPr lang="fr-FR" dirty="0" err="1" smtClean="0"/>
              <a:t>var.myxogenes</a:t>
            </a:r>
            <a:r>
              <a:rPr lang="fr-FR" dirty="0" smtClean="0"/>
              <a:t>, ainsi que certaines espèces du genre </a:t>
            </a:r>
            <a:r>
              <a:rPr lang="fr-FR" dirty="0" err="1" smtClean="0"/>
              <a:t>Agrobacterium</a:t>
            </a:r>
            <a:r>
              <a:rPr lang="fr-FR" dirty="0" smtClean="0"/>
              <a:t>. Il est utilisé comme </a:t>
            </a:r>
            <a:r>
              <a:rPr lang="fr-FR" dirty="0" smtClean="0">
                <a:solidFill>
                  <a:srgbClr val="FF0000"/>
                </a:solidFill>
              </a:rPr>
              <a:t>additif alimentaire (épaississant et stabilisant)</a:t>
            </a:r>
            <a:r>
              <a:rPr lang="fr-FR" dirty="0" smtClean="0"/>
              <a:t> (E424)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Structure chimique du </a:t>
            </a:r>
            <a:r>
              <a:rPr lang="fr-FR" dirty="0" err="1" smtClean="0"/>
              <a:t>curdlane</a:t>
            </a:r>
            <a:endParaRPr lang="fr-FR" dirty="0"/>
          </a:p>
        </p:txBody>
      </p:sp>
      <p:pic>
        <p:nvPicPr>
          <p:cNvPr id="4" name="Espace réservé du contenu 3" descr="Capture d’écran 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2910" y="2500306"/>
            <a:ext cx="7858180" cy="22233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Le </a:t>
            </a:r>
            <a:r>
              <a:rPr lang="fr-FR" dirty="0" err="1" smtClean="0"/>
              <a:t>Dextrane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 Est un homopolymère ramifié de α-D-glucose, liée par des liaisons α (1→6) </a:t>
            </a:r>
            <a:r>
              <a:rPr lang="fr-FR" dirty="0" err="1" smtClean="0"/>
              <a:t>glycosidiques</a:t>
            </a:r>
            <a:r>
              <a:rPr lang="fr-FR" dirty="0" smtClean="0"/>
              <a:t>, avec des ramifications de types α (1→3) ou α (1→4) . Ce polysaccharide est synthétisé par plusieurs microorganismes, dont </a:t>
            </a:r>
            <a:r>
              <a:rPr lang="fr-FR" i="1" dirty="0" err="1" smtClean="0"/>
              <a:t>Leuconostoc</a:t>
            </a:r>
            <a:r>
              <a:rPr lang="fr-FR" i="1" dirty="0" smtClean="0"/>
              <a:t> </a:t>
            </a:r>
            <a:r>
              <a:rPr lang="fr-FR" i="1" dirty="0" err="1" smtClean="0"/>
              <a:t>mesenteroides</a:t>
            </a:r>
            <a:endParaRPr lang="fr-FR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Structure chimique du </a:t>
            </a:r>
            <a:r>
              <a:rPr lang="fr-FR" dirty="0" err="1" smtClean="0"/>
              <a:t>dextrane</a:t>
            </a:r>
            <a:endParaRPr lang="fr-FR" dirty="0"/>
          </a:p>
        </p:txBody>
      </p:sp>
      <p:pic>
        <p:nvPicPr>
          <p:cNvPr id="4" name="Espace réservé du contenu 3" descr="Capture d’écran 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8728" y="2214554"/>
            <a:ext cx="6357982" cy="342902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6651</TotalTime>
  <Words>1869</Words>
  <Application>Microsoft Office PowerPoint</Application>
  <PresentationFormat>Affichage à l'écran (4:3)</PresentationFormat>
  <Paragraphs>95</Paragraphs>
  <Slides>24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25" baseType="lpstr">
      <vt:lpstr>Débit</vt:lpstr>
      <vt:lpstr>Diapositive 1</vt:lpstr>
      <vt:lpstr>Diapositive 2</vt:lpstr>
      <vt:lpstr>Diapositive 3</vt:lpstr>
      <vt:lpstr>Structure chimique de l’Alginate</vt:lpstr>
      <vt:lpstr>Applications de l’alginate</vt:lpstr>
      <vt:lpstr>Le curdlane</vt:lpstr>
      <vt:lpstr>Structure chimique du curdlane</vt:lpstr>
      <vt:lpstr>Le Dextrane</vt:lpstr>
      <vt:lpstr>Structure chimique du dextrane</vt:lpstr>
      <vt:lpstr>Production, caractéristiques et applications</vt:lpstr>
      <vt:lpstr>La gomme gellane (E418)</vt:lpstr>
      <vt:lpstr>Structure de la gomme gellane</vt:lpstr>
      <vt:lpstr>La gomme xanthane</vt:lpstr>
      <vt:lpstr>Structure de la gomme xanthane</vt:lpstr>
      <vt:lpstr>Fabrication industrielle de la gomme xanthane</vt:lpstr>
      <vt:lpstr>Fabrication industrielle de la gomme xanthane</vt:lpstr>
      <vt:lpstr>Les vitamines</vt:lpstr>
      <vt:lpstr>Les vitamines</vt:lpstr>
      <vt:lpstr>   Sources alimentaires de vitamine B12 </vt:lpstr>
      <vt:lpstr>Diapositive 20</vt:lpstr>
      <vt:lpstr>Structure de la vit B12</vt:lpstr>
      <vt:lpstr>Production industrielle de la vitamine B12</vt:lpstr>
      <vt:lpstr>Production industrielle de la vitamine B12</vt:lpstr>
      <vt:lpstr>Production industrielle de la vitamine B12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Toshiba</dc:creator>
  <cp:lastModifiedBy>VMI</cp:lastModifiedBy>
  <cp:revision>346</cp:revision>
  <dcterms:created xsi:type="dcterms:W3CDTF">2010-04-14T08:23:37Z</dcterms:created>
  <dcterms:modified xsi:type="dcterms:W3CDTF">2024-04-14T19:17:01Z</dcterms:modified>
</cp:coreProperties>
</file>