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4"/>
  </p:notesMasterIdLst>
  <p:sldIdLst>
    <p:sldId id="256" r:id="rId2"/>
    <p:sldId id="335" r:id="rId3"/>
    <p:sldId id="334" r:id="rId4"/>
    <p:sldId id="257" r:id="rId5"/>
    <p:sldId id="336" r:id="rId6"/>
    <p:sldId id="258" r:id="rId7"/>
    <p:sldId id="305" r:id="rId8"/>
    <p:sldId id="307" r:id="rId9"/>
    <p:sldId id="345" r:id="rId10"/>
    <p:sldId id="346" r:id="rId11"/>
    <p:sldId id="347" r:id="rId12"/>
    <p:sldId id="270" r:id="rId13"/>
    <p:sldId id="309" r:id="rId14"/>
    <p:sldId id="324" r:id="rId15"/>
    <p:sldId id="338" r:id="rId16"/>
    <p:sldId id="339" r:id="rId17"/>
    <p:sldId id="340" r:id="rId18"/>
    <p:sldId id="341" r:id="rId19"/>
    <p:sldId id="342" r:id="rId20"/>
    <p:sldId id="343" r:id="rId21"/>
    <p:sldId id="344" r:id="rId22"/>
    <p:sldId id="34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63055" autoAdjust="0"/>
  </p:normalViewPr>
  <p:slideViewPr>
    <p:cSldViewPr>
      <p:cViewPr varScale="1">
        <p:scale>
          <a:sx n="88" d="100"/>
          <a:sy n="88" d="100"/>
        </p:scale>
        <p:origin x="127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ACA3C-AA2F-4EA8-BB02-AE4042EAB284}" type="datetimeFigureOut">
              <a:rPr lang="fr-FR" smtClean="0"/>
              <a:t>20/04/2024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8CB7B-D353-4A6E-8E94-9F2615DF2442}" type="slidenum">
              <a:rPr lang="fr-FR" smtClean="0"/>
              <a:t>‹N°›</a:t>
            </a:fld>
            <a:endParaRPr lang="fr-FR"/>
          </a:p>
        </p:txBody>
      </p:sp>
    </p:spTree>
    <p:extLst>
      <p:ext uri="{BB962C8B-B14F-4D97-AF65-F5344CB8AC3E}">
        <p14:creationId xmlns:p14="http://schemas.microsoft.com/office/powerpoint/2010/main" val="229333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6</a:t>
            </a:fld>
            <a:endParaRPr lang="fr-FR"/>
          </a:p>
        </p:txBody>
      </p:sp>
    </p:spTree>
    <p:extLst>
      <p:ext uri="{BB962C8B-B14F-4D97-AF65-F5344CB8AC3E}">
        <p14:creationId xmlns:p14="http://schemas.microsoft.com/office/powerpoint/2010/main" val="30628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12</a:t>
            </a:fld>
            <a:endParaRPr lang="fr-FR"/>
          </a:p>
        </p:txBody>
      </p:sp>
    </p:spTree>
    <p:extLst>
      <p:ext uri="{BB962C8B-B14F-4D97-AF65-F5344CB8AC3E}">
        <p14:creationId xmlns:p14="http://schemas.microsoft.com/office/powerpoint/2010/main" val="204181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9452FDFD-B66D-4985-9AAB-0C258CA2325B}" type="datetimeFigureOut">
              <a:rPr lang="fr-FR" smtClean="0"/>
              <a:t>20/04/2024</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5A8F01D7-BF68-4F74-A205-CB2174005AA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9452FDFD-B66D-4985-9AAB-0C258CA2325B}" type="datetimeFigureOut">
              <a:rPr lang="fr-FR" smtClean="0"/>
              <a:t>20/04/2024</a:t>
            </a:fld>
            <a:endParaRPr lang="fr-FR"/>
          </a:p>
        </p:txBody>
      </p:sp>
      <p:sp>
        <p:nvSpPr>
          <p:cNvPr id="9" name="Espace réservé du numéro de diapositive 8"/>
          <p:cNvSpPr>
            <a:spLocks noGrp="1"/>
          </p:cNvSpPr>
          <p:nvPr>
            <p:ph type="sldNum" sz="quarter" idx="15"/>
          </p:nvPr>
        </p:nvSpPr>
        <p:spPr/>
        <p:txBody>
          <a:bodyPr rtlCol="0"/>
          <a:lstStyle/>
          <a:p>
            <a:fld id="{5A8F01D7-BF68-4F74-A205-CB2174005AA9}"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5A8F01D7-BF68-4F74-A205-CB2174005AA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9452FDFD-B66D-4985-9AAB-0C258CA2325B}" type="datetimeFigureOut">
              <a:rPr lang="fr-FR" smtClean="0"/>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F01D7-BF68-4F74-A205-CB2174005AA9}"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9452FDFD-B66D-4985-9AAB-0C258CA2325B}" type="datetimeFigureOut">
              <a:rPr lang="fr-FR" smtClean="0"/>
              <a:t>20/04/2024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8F01D7-BF68-4F74-A205-CB2174005AA9}"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9452FDFD-B66D-4985-9AAB-0C258CA2325B}" type="datetimeFigureOut">
              <a:rPr lang="fr-FR" smtClean="0"/>
              <a:t>20/04/2024</a:t>
            </a:fld>
            <a:endParaRPr lang="fr-FR"/>
          </a:p>
        </p:txBody>
      </p:sp>
      <p:sp>
        <p:nvSpPr>
          <p:cNvPr id="7" name="Espace réservé du numéro de diapositive 6"/>
          <p:cNvSpPr>
            <a:spLocks noGrp="1"/>
          </p:cNvSpPr>
          <p:nvPr>
            <p:ph type="sldNum" sz="quarter" idx="11"/>
          </p:nvPr>
        </p:nvSpPr>
        <p:spPr/>
        <p:txBody>
          <a:bodyPr rtlCol="0"/>
          <a:lstStyle/>
          <a:p>
            <a:fld id="{5A8F01D7-BF68-4F74-A205-CB2174005AA9}"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52FDFD-B66D-4985-9AAB-0C258CA2325B}" type="datetimeFigureOut">
              <a:rPr lang="fr-FR" smtClean="0"/>
              <a:t>20/04/2024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452FDFD-B66D-4985-9AAB-0C258CA2325B}" type="datetimeFigureOut">
              <a:rPr lang="fr-FR" smtClean="0"/>
              <a:t>20/04/2024</a:t>
            </a:fld>
            <a:endParaRPr lang="fr-FR"/>
          </a:p>
        </p:txBody>
      </p:sp>
      <p:sp>
        <p:nvSpPr>
          <p:cNvPr id="22" name="Espace réservé du numéro de diapositive 21"/>
          <p:cNvSpPr>
            <a:spLocks noGrp="1"/>
          </p:cNvSpPr>
          <p:nvPr>
            <p:ph type="sldNum" sz="quarter" idx="15"/>
          </p:nvPr>
        </p:nvSpPr>
        <p:spPr/>
        <p:txBody>
          <a:bodyPr rtlCol="0"/>
          <a:lstStyle/>
          <a:p>
            <a:fld id="{5A8F01D7-BF68-4F74-A205-CB2174005AA9}"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9452FDFD-B66D-4985-9AAB-0C258CA2325B}" type="datetimeFigureOut">
              <a:rPr lang="fr-FR" smtClean="0"/>
              <a:t>20/04/2024</a:t>
            </a:fld>
            <a:endParaRPr lang="fr-FR"/>
          </a:p>
        </p:txBody>
      </p:sp>
      <p:sp>
        <p:nvSpPr>
          <p:cNvPr id="18" name="Espace réservé du numéro de diapositive 17"/>
          <p:cNvSpPr>
            <a:spLocks noGrp="1"/>
          </p:cNvSpPr>
          <p:nvPr>
            <p:ph type="sldNum" sz="quarter" idx="11"/>
          </p:nvPr>
        </p:nvSpPr>
        <p:spPr/>
        <p:txBody>
          <a:bodyPr rtlCol="0"/>
          <a:lstStyle/>
          <a:p>
            <a:fld id="{5A8F01D7-BF68-4F74-A205-CB2174005AA9}"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452FDFD-B66D-4985-9AAB-0C258CA2325B}" type="datetimeFigureOut">
              <a:rPr lang="fr-FR" smtClean="0"/>
              <a:t>20/04/2024</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8F01D7-BF68-4F74-A205-CB2174005AA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1829"/>
            <a:ext cx="2457450" cy="1008979"/>
          </a:xfrm>
          <a:prstGeom prst="rect">
            <a:avLst/>
          </a:prstGeom>
          <a:solidFill>
            <a:schemeClr val="bg2">
              <a:lumMod val="75000"/>
            </a:schemeClr>
          </a:solidFill>
          <a:ln>
            <a:solidFill>
              <a:schemeClr val="tx1"/>
            </a:solidFill>
          </a:ln>
        </p:spPr>
      </p:pic>
      <p:sp>
        <p:nvSpPr>
          <p:cNvPr id="5" name="Rectangle 4"/>
          <p:cNvSpPr/>
          <p:nvPr/>
        </p:nvSpPr>
        <p:spPr>
          <a:xfrm>
            <a:off x="4464496" y="765293"/>
            <a:ext cx="4572000" cy="830997"/>
          </a:xfrm>
          <a:prstGeom prst="rect">
            <a:avLst/>
          </a:prstGeom>
          <a:solidFill>
            <a:schemeClr val="bg2">
              <a:lumMod val="75000"/>
            </a:schemeClr>
          </a:solidFill>
          <a:ln>
            <a:solidFill>
              <a:schemeClr val="tx1"/>
            </a:solidFill>
          </a:ln>
        </p:spPr>
        <p:txBody>
          <a:bodyPr>
            <a:spAutoFit/>
          </a:bodyPr>
          <a:lstStyle/>
          <a:p>
            <a:pPr algn="ctr">
              <a:lnSpc>
                <a:spcPct val="150000"/>
              </a:lnSpc>
              <a:spcAft>
                <a:spcPts val="0"/>
              </a:spcAft>
            </a:pPr>
            <a:r>
              <a:rPr lang="fr-FR" sz="1600" b="1" dirty="0">
                <a:latin typeface="Times New Roman" panose="02020603050405020304" pitchFamily="18" charset="0"/>
                <a:ea typeface="Calibri" panose="020F0502020204030204" pitchFamily="34" charset="0"/>
                <a:cs typeface="Times New Roman" panose="02020603050405020304" pitchFamily="18" charset="0"/>
              </a:rPr>
              <a:t>Faculté </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des </a:t>
            </a:r>
            <a:r>
              <a:rPr lang="fr-FR" sz="1600" b="1" dirty="0">
                <a:latin typeface="Times New Roman" panose="02020603050405020304" pitchFamily="18" charset="0"/>
                <a:ea typeface="Calibri" panose="020F0502020204030204" pitchFamily="34" charset="0"/>
                <a:cs typeface="Times New Roman" panose="02020603050405020304" pitchFamily="18" charset="0"/>
              </a:rPr>
              <a:t>s</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ciences </a:t>
            </a:r>
            <a:r>
              <a:rPr lang="fr-FR" sz="1600" b="1" dirty="0">
                <a:latin typeface="Times New Roman" panose="02020603050405020304" pitchFamily="18" charset="0"/>
                <a:ea typeface="Calibri" panose="020F0502020204030204" pitchFamily="34" charset="0"/>
                <a:cs typeface="Times New Roman" panose="02020603050405020304" pitchFamily="18" charset="0"/>
              </a:rPr>
              <a:t>d</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e </a:t>
            </a:r>
            <a:r>
              <a:rPr lang="fr-FR" sz="1600" b="1" dirty="0">
                <a:latin typeface="Times New Roman" panose="02020603050405020304" pitchFamily="18" charset="0"/>
                <a:ea typeface="Calibri" panose="020F0502020204030204" pitchFamily="34" charset="0"/>
                <a:cs typeface="Times New Roman" panose="02020603050405020304" pitchFamily="18" charset="0"/>
              </a:rPr>
              <a:t>l</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 </a:t>
            </a:r>
            <a:r>
              <a:rPr lang="fr-FR" sz="1600" b="1" dirty="0">
                <a:latin typeface="Times New Roman" panose="02020603050405020304" pitchFamily="18" charset="0"/>
                <a:ea typeface="Calibri" panose="020F0502020204030204" pitchFamily="34" charset="0"/>
                <a:cs typeface="Times New Roman" panose="02020603050405020304" pitchFamily="18" charset="0"/>
              </a:rPr>
              <a:t>n</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ature </a:t>
            </a:r>
            <a:r>
              <a:rPr lang="fr-FR" sz="1600" b="1" dirty="0">
                <a:latin typeface="Times New Roman" panose="02020603050405020304" pitchFamily="18" charset="0"/>
                <a:ea typeface="Calibri" panose="020F0502020204030204" pitchFamily="34" charset="0"/>
                <a:cs typeface="Times New Roman" panose="02020603050405020304" pitchFamily="18" charset="0"/>
              </a:rPr>
              <a:t>e</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t </a:t>
            </a:r>
            <a:r>
              <a:rPr lang="fr-FR" sz="1600" b="1" dirty="0">
                <a:latin typeface="Times New Roman" panose="02020603050405020304" pitchFamily="18" charset="0"/>
                <a:ea typeface="Calibri" panose="020F0502020204030204" pitchFamily="34" charset="0"/>
                <a:cs typeface="Times New Roman" panose="02020603050405020304" pitchFamily="18" charset="0"/>
              </a:rPr>
              <a:t>d</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e </a:t>
            </a:r>
            <a:r>
              <a:rPr lang="fr-FR" sz="1600" b="1" dirty="0">
                <a:latin typeface="Times New Roman" panose="02020603050405020304" pitchFamily="18" charset="0"/>
                <a:ea typeface="Calibri" panose="020F0502020204030204" pitchFamily="34" charset="0"/>
                <a:cs typeface="Times New Roman" panose="02020603050405020304" pitchFamily="18" charset="0"/>
              </a:rPr>
              <a:t>l</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 </a:t>
            </a:r>
            <a:r>
              <a:rPr lang="fr-FR" sz="1600" b="1" dirty="0">
                <a:latin typeface="Times New Roman" panose="02020603050405020304" pitchFamily="18" charset="0"/>
                <a:ea typeface="Calibri" panose="020F0502020204030204" pitchFamily="34" charset="0"/>
                <a:cs typeface="Times New Roman" panose="02020603050405020304" pitchFamily="18" charset="0"/>
              </a:rPr>
              <a:t>v</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ie  </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1600" b="1" dirty="0">
                <a:latin typeface="Times New Roman" panose="02020603050405020304" pitchFamily="18" charset="0"/>
                <a:ea typeface="Calibri" panose="020F0502020204030204" pitchFamily="34" charset="0"/>
                <a:cs typeface="Times New Roman" panose="02020603050405020304" pitchFamily="18" charset="0"/>
              </a:rPr>
              <a:t>Département des </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sciences </a:t>
            </a:r>
            <a:r>
              <a:rPr lang="fr-FR" sz="1600" b="1" dirty="0">
                <a:latin typeface="Times New Roman" panose="02020603050405020304" pitchFamily="18" charset="0"/>
                <a:ea typeface="Calibri" panose="020F0502020204030204" pitchFamily="34" charset="0"/>
                <a:cs typeface="Times New Roman" panose="02020603050405020304" pitchFamily="18" charset="0"/>
              </a:rPr>
              <a:t>a</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limentaires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rganigramme : Alternative 5"/>
          <p:cNvSpPr/>
          <p:nvPr/>
        </p:nvSpPr>
        <p:spPr>
          <a:xfrm>
            <a:off x="1092631" y="1706788"/>
            <a:ext cx="7127823" cy="388245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fr-FR" sz="3200" dirty="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Méthodes </a:t>
            </a:r>
            <a:r>
              <a:rPr lang="fr-FR" sz="3200" dirty="0" smtClean="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optiques d’analyses </a:t>
            </a:r>
          </a:p>
          <a:p>
            <a:pPr algn="ctr"/>
            <a:r>
              <a:rPr lang="fr-FR" sz="3200" dirty="0" smtClean="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Réfractométrie</a:t>
            </a:r>
          </a:p>
        </p:txBody>
      </p:sp>
    </p:spTree>
    <p:extLst>
      <p:ext uri="{BB962C8B-B14F-4D97-AF65-F5344CB8AC3E}">
        <p14:creationId xmlns:p14="http://schemas.microsoft.com/office/powerpoint/2010/main" val="429280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70" t="17014" r="37213" b="29861"/>
          <a:stretch/>
        </p:blipFill>
        <p:spPr bwMode="auto">
          <a:xfrm>
            <a:off x="899591" y="278755"/>
            <a:ext cx="7229427" cy="538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64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6" t="17361" r="36945" b="27078"/>
          <a:stretch/>
        </p:blipFill>
        <p:spPr bwMode="auto">
          <a:xfrm>
            <a:off x="611560" y="260648"/>
            <a:ext cx="770485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1520" y="5229200"/>
            <a:ext cx="8424936" cy="646331"/>
          </a:xfrm>
          <a:prstGeom prst="rect">
            <a:avLst/>
          </a:prstGeom>
          <a:solidFill>
            <a:schemeClr val="accent1">
              <a:lumMod val="40000"/>
              <a:lumOff val="60000"/>
            </a:schemeClr>
          </a:solidFill>
        </p:spPr>
        <p:txBody>
          <a:bodyPr wrap="square" rtlCol="0">
            <a:spAutoFit/>
          </a:bodyPr>
          <a:lstStyle/>
          <a:p>
            <a:pPr algn="just"/>
            <a:r>
              <a:rPr lang="fr-FR" dirty="0" smtClean="0"/>
              <a:t>La mesure de l’indice de réfraction d’un milieu peut aussi se faire directement avec un instrument appelé réfractomètre.</a:t>
            </a:r>
            <a:endParaRPr lang="fr-FR" dirty="0"/>
          </a:p>
        </p:txBody>
      </p:sp>
    </p:spTree>
    <p:extLst>
      <p:ext uri="{BB962C8B-B14F-4D97-AF65-F5344CB8AC3E}">
        <p14:creationId xmlns:p14="http://schemas.microsoft.com/office/powerpoint/2010/main" val="359289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2499861"/>
            <a:ext cx="8352928" cy="923330"/>
          </a:xfrm>
          <a:prstGeom prst="rect">
            <a:avLst/>
          </a:prstGeom>
          <a:solidFill>
            <a:schemeClr val="accent1">
              <a:lumMod val="40000"/>
              <a:lumOff val="60000"/>
            </a:schemeClr>
          </a:solidFill>
        </p:spPr>
        <p:txBody>
          <a:bodyPr wrap="square" rtlCol="0">
            <a:spAutoFit/>
          </a:bodyPr>
          <a:lstStyle/>
          <a:p>
            <a:pPr algn="just"/>
            <a:r>
              <a:rPr lang="fr-FR" dirty="0"/>
              <a:t>Pour un prisme ou une cuve prismatique d’angle au sommet A, l’indice de réfraction de la substance formant le prisme ou du liquide contenu dans la cuve prismatique est donné par la formule :</a:t>
            </a:r>
          </a:p>
        </p:txBody>
      </p:sp>
      <p:sp>
        <p:nvSpPr>
          <p:cNvPr id="5" name="ZoneTexte 4"/>
          <p:cNvSpPr txBox="1"/>
          <p:nvPr/>
        </p:nvSpPr>
        <p:spPr>
          <a:xfrm>
            <a:off x="323528" y="260648"/>
            <a:ext cx="8352928" cy="415498"/>
          </a:xfrm>
          <a:prstGeom prst="rect">
            <a:avLst/>
          </a:prstGeom>
          <a:solidFill>
            <a:schemeClr val="accent1"/>
          </a:solidFill>
        </p:spPr>
        <p:txBody>
          <a:bodyPr wrap="square" rtlCol="0">
            <a:spAutoFit/>
          </a:bodyPr>
          <a:lstStyle/>
          <a:p>
            <a:r>
              <a:rPr lang="fr-FR" sz="2100" b="1" dirty="0"/>
              <a:t>Les principales techniques de mesure de la réfractométrie</a:t>
            </a:r>
          </a:p>
        </p:txBody>
      </p:sp>
      <p:sp>
        <p:nvSpPr>
          <p:cNvPr id="8" name="ZoneTexte 7"/>
          <p:cNvSpPr txBox="1"/>
          <p:nvPr/>
        </p:nvSpPr>
        <p:spPr>
          <a:xfrm>
            <a:off x="323528" y="1311151"/>
            <a:ext cx="5904656" cy="415498"/>
          </a:xfrm>
          <a:prstGeom prst="rect">
            <a:avLst/>
          </a:prstGeom>
          <a:solidFill>
            <a:schemeClr val="accent1"/>
          </a:solidFill>
        </p:spPr>
        <p:txBody>
          <a:bodyPr wrap="square" rtlCol="0">
            <a:spAutoFit/>
          </a:bodyPr>
          <a:lstStyle/>
          <a:p>
            <a:r>
              <a:rPr lang="fr-FR" sz="2100" b="1" dirty="0" smtClean="0"/>
              <a:t>1. Prisme </a:t>
            </a:r>
            <a:r>
              <a:rPr lang="fr-FR" sz="2100" b="1" dirty="0"/>
              <a:t>au minimum de déviation</a:t>
            </a:r>
          </a:p>
        </p:txBody>
      </p:sp>
      <p:sp>
        <p:nvSpPr>
          <p:cNvPr id="9" name="ZoneTexte 8"/>
          <p:cNvSpPr txBox="1"/>
          <p:nvPr/>
        </p:nvSpPr>
        <p:spPr>
          <a:xfrm>
            <a:off x="1979712" y="3615407"/>
            <a:ext cx="4248472"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b="1" dirty="0"/>
              <a:t>n = (sin (A + </a:t>
            </a:r>
            <a:r>
              <a:rPr lang="en-US" sz="2400" b="1" dirty="0" err="1"/>
              <a:t>D</a:t>
            </a:r>
            <a:r>
              <a:rPr lang="en-US" sz="2400" b="1" baseline="-25000" dirty="0" err="1"/>
              <a:t>m</a:t>
            </a:r>
            <a:r>
              <a:rPr lang="en-US" sz="2400" b="1" dirty="0"/>
              <a:t>)/2)/sin A/2</a:t>
            </a:r>
            <a:endParaRPr lang="fr-FR" sz="2400" dirty="0"/>
          </a:p>
        </p:txBody>
      </p:sp>
      <p:sp>
        <p:nvSpPr>
          <p:cNvPr id="10" name="ZoneTexte 9"/>
          <p:cNvSpPr txBox="1"/>
          <p:nvPr/>
        </p:nvSpPr>
        <p:spPr>
          <a:xfrm>
            <a:off x="323528" y="4449886"/>
            <a:ext cx="8352928" cy="646331"/>
          </a:xfrm>
          <a:prstGeom prst="rect">
            <a:avLst/>
          </a:prstGeom>
          <a:solidFill>
            <a:schemeClr val="accent1">
              <a:lumMod val="40000"/>
              <a:lumOff val="60000"/>
            </a:schemeClr>
          </a:solidFill>
        </p:spPr>
        <p:txBody>
          <a:bodyPr wrap="square" rtlCol="0">
            <a:spAutoFit/>
          </a:bodyPr>
          <a:lstStyle/>
          <a:p>
            <a:pPr algn="just"/>
            <a:r>
              <a:rPr lang="fr-FR" dirty="0"/>
              <a:t>où D</a:t>
            </a:r>
            <a:r>
              <a:rPr lang="fr-FR" baseline="-25000" dirty="0"/>
              <a:t>m</a:t>
            </a:r>
            <a:r>
              <a:rPr lang="fr-FR" dirty="0"/>
              <a:t> est l’angle de déviation minimale d’un rayonnement incident traversant le prisme sous diverses incidences (figure 2</a:t>
            </a:r>
            <a:r>
              <a:rPr lang="fr-FR" dirty="0" smtClean="0"/>
              <a:t>).</a:t>
            </a:r>
            <a:endParaRPr lang="fr-FR" dirty="0"/>
          </a:p>
        </p:txBody>
      </p:sp>
    </p:spTree>
    <p:extLst>
      <p:ext uri="{BB962C8B-B14F-4D97-AF65-F5344CB8AC3E}">
        <p14:creationId xmlns:p14="http://schemas.microsoft.com/office/powerpoint/2010/main" val="38390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0" y="3284984"/>
            <a:ext cx="4968552" cy="369332"/>
          </a:xfrm>
          <a:prstGeom prst="rect">
            <a:avLst/>
          </a:prstGeom>
          <a:solidFill>
            <a:schemeClr val="accent1">
              <a:lumMod val="40000"/>
              <a:lumOff val="60000"/>
            </a:schemeClr>
          </a:solidFill>
        </p:spPr>
        <p:txBody>
          <a:bodyPr wrap="square" rtlCol="0">
            <a:spAutoFit/>
          </a:bodyPr>
          <a:lstStyle/>
          <a:p>
            <a:r>
              <a:rPr lang="fr-FR" b="1" dirty="0" smtClean="0"/>
              <a:t>Figure 2: </a:t>
            </a:r>
            <a:r>
              <a:rPr lang="fr-FR" dirty="0" smtClean="0"/>
              <a:t>Prisme du minimum de déviation.</a:t>
            </a:r>
            <a:endParaRPr lang="fr-FR" dirty="0"/>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897" t="19444" r="39556" b="59549"/>
          <a:stretch/>
        </p:blipFill>
        <p:spPr bwMode="auto">
          <a:xfrm>
            <a:off x="301416" y="620688"/>
            <a:ext cx="3406488"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775" t="18402" r="40434" b="53820"/>
          <a:stretch/>
        </p:blipFill>
        <p:spPr bwMode="auto">
          <a:xfrm>
            <a:off x="4027140" y="620688"/>
            <a:ext cx="27051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52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064896" cy="461665"/>
          </a:xfrm>
          <a:prstGeom prst="rect">
            <a:avLst/>
          </a:prstGeom>
          <a:solidFill>
            <a:schemeClr val="accent1"/>
          </a:solidFill>
        </p:spPr>
        <p:txBody>
          <a:bodyPr wrap="square" rtlCol="0">
            <a:spAutoFit/>
          </a:bodyPr>
          <a:lstStyle/>
          <a:p>
            <a:r>
              <a:rPr lang="fr-FR" sz="2400" b="1" dirty="0" smtClean="0"/>
              <a:t>2. Réfractomètre différentiel à prismes multiples</a:t>
            </a:r>
            <a:endParaRPr lang="fr-FR" sz="2400" b="1" dirty="0"/>
          </a:p>
        </p:txBody>
      </p:sp>
      <p:sp>
        <p:nvSpPr>
          <p:cNvPr id="5" name="ZoneTexte 4"/>
          <p:cNvSpPr txBox="1"/>
          <p:nvPr/>
        </p:nvSpPr>
        <p:spPr>
          <a:xfrm>
            <a:off x="323528" y="836712"/>
            <a:ext cx="8352928" cy="1477328"/>
          </a:xfrm>
          <a:prstGeom prst="rect">
            <a:avLst/>
          </a:prstGeom>
          <a:solidFill>
            <a:schemeClr val="accent1">
              <a:lumMod val="40000"/>
              <a:lumOff val="60000"/>
            </a:schemeClr>
          </a:solidFill>
        </p:spPr>
        <p:txBody>
          <a:bodyPr wrap="square" rtlCol="0">
            <a:spAutoFit/>
          </a:bodyPr>
          <a:lstStyle/>
          <a:p>
            <a:pPr algn="just"/>
            <a:r>
              <a:rPr lang="fr-FR" dirty="0" smtClean="0"/>
              <a:t>Une cuve prismatique contient le solvant pur ou un liquide de référence, tandis qu’une seconde cuve prismatique identique contient la solution à analyser, différents montages sont possibles (prismes en série ou en parallèles), mais dans tous les cas, on mesure la différence de déviation d’un rayonnement entre les deux cuves.  </a:t>
            </a:r>
            <a:endParaRPr lang="fr-FR"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79" t="17535" r="21913" b="53993"/>
          <a:stretch/>
        </p:blipFill>
        <p:spPr bwMode="auto">
          <a:xfrm>
            <a:off x="804292" y="2780928"/>
            <a:ext cx="7391400"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51520" y="5086925"/>
            <a:ext cx="8280920" cy="646331"/>
          </a:xfrm>
          <a:prstGeom prst="rect">
            <a:avLst/>
          </a:prstGeom>
          <a:solidFill>
            <a:schemeClr val="accent1">
              <a:lumMod val="40000"/>
              <a:lumOff val="60000"/>
            </a:schemeClr>
          </a:solidFill>
        </p:spPr>
        <p:txBody>
          <a:bodyPr wrap="square" rtlCol="0">
            <a:spAutoFit/>
          </a:bodyPr>
          <a:lstStyle/>
          <a:p>
            <a:pPr algn="just"/>
            <a:r>
              <a:rPr lang="fr-FR" dirty="0" smtClean="0"/>
              <a:t>Réfractomètre différentiel utilisé comme détecteur dans une flash chromatographie liquide.</a:t>
            </a:r>
            <a:endParaRPr lang="fr-FR" dirty="0"/>
          </a:p>
        </p:txBody>
      </p:sp>
    </p:spTree>
    <p:extLst>
      <p:ext uri="{BB962C8B-B14F-4D97-AF65-F5344CB8AC3E}">
        <p14:creationId xmlns:p14="http://schemas.microsoft.com/office/powerpoint/2010/main" val="420202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836712"/>
            <a:ext cx="8424936" cy="4524315"/>
          </a:xfrm>
          <a:prstGeom prst="rect">
            <a:avLst/>
          </a:prstGeom>
          <a:solidFill>
            <a:schemeClr val="accent1">
              <a:lumMod val="40000"/>
              <a:lumOff val="60000"/>
            </a:schemeClr>
          </a:solidFill>
        </p:spPr>
        <p:txBody>
          <a:bodyPr wrap="square" rtlCol="0">
            <a:spAutoFit/>
          </a:bodyPr>
          <a:lstStyle/>
          <a:p>
            <a:pPr algn="just"/>
            <a:r>
              <a:rPr lang="fr-FR" dirty="0" smtClean="0"/>
              <a:t>Ce type de réfractomètre est très répandu en industrie alimentaire. Le principe est d’envoyer un rayon incident rasant à travers le milieu dont on cherche à mesurer l’indice de réfraction en contact avec un prisme de verre, l’angle i tendant vers 90°, le rayon est réfracté dans le prisme sous l’angle de réfraction limite r1 tel que:</a:t>
            </a:r>
          </a:p>
          <a:p>
            <a:pPr algn="just"/>
            <a:r>
              <a:rPr lang="fr-FR" b="1" dirty="0" smtClean="0"/>
              <a:t>                                                              sin r1 = n1/n2</a:t>
            </a:r>
          </a:p>
          <a:p>
            <a:pPr algn="just"/>
            <a:endParaRPr lang="fr-FR" dirty="0" smtClean="0"/>
          </a:p>
          <a:p>
            <a:pPr algn="just"/>
            <a:r>
              <a:rPr lang="fr-FR" dirty="0" smtClean="0"/>
              <a:t>L’indice du prisme de référence doit donc être supérieur à celui de la substance examinée et on peut être amené à utiliser un jeu de prismes d’indices différents lorsqu’on examine les substances d’indices très variables afin de conserver une bonne précision de la plage de lecture.</a:t>
            </a:r>
          </a:p>
          <a:p>
            <a:pPr algn="just"/>
            <a:endParaRPr lang="fr-FR" dirty="0" smtClean="0"/>
          </a:p>
          <a:p>
            <a:pPr algn="just"/>
            <a:endParaRPr lang="fr-FR" dirty="0" smtClean="0"/>
          </a:p>
          <a:p>
            <a:pPr algn="just"/>
            <a:r>
              <a:rPr lang="fr-FR" dirty="0" smtClean="0"/>
              <a:t>Ce type de réfractomètre, dit réfractomètre d’ABBE, peut être à immersion totale (donc sans prisme d’éclairage) ou à lame mince comme représenté sur la figure 3.</a:t>
            </a:r>
          </a:p>
        </p:txBody>
      </p:sp>
      <p:sp>
        <p:nvSpPr>
          <p:cNvPr id="5" name="ZoneTexte 4"/>
          <p:cNvSpPr txBox="1"/>
          <p:nvPr/>
        </p:nvSpPr>
        <p:spPr>
          <a:xfrm>
            <a:off x="179512" y="179348"/>
            <a:ext cx="4680520" cy="369332"/>
          </a:xfrm>
          <a:prstGeom prst="rect">
            <a:avLst/>
          </a:prstGeom>
          <a:solidFill>
            <a:schemeClr val="accent1"/>
          </a:solidFill>
        </p:spPr>
        <p:txBody>
          <a:bodyPr wrap="square" rtlCol="0">
            <a:spAutoFit/>
          </a:bodyPr>
          <a:lstStyle/>
          <a:p>
            <a:r>
              <a:rPr lang="fr-FR" b="1" dirty="0" smtClean="0"/>
              <a:t>3. Réfractomètre à incidence rasante</a:t>
            </a:r>
            <a:endParaRPr lang="fr-FR" b="1" dirty="0"/>
          </a:p>
        </p:txBody>
      </p:sp>
    </p:spTree>
    <p:extLst>
      <p:ext uri="{BB962C8B-B14F-4D97-AF65-F5344CB8AC3E}">
        <p14:creationId xmlns:p14="http://schemas.microsoft.com/office/powerpoint/2010/main" val="14644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03648" y="3933056"/>
            <a:ext cx="6264696" cy="369332"/>
          </a:xfrm>
          <a:prstGeom prst="rect">
            <a:avLst/>
          </a:prstGeom>
          <a:solidFill>
            <a:schemeClr val="accent1">
              <a:lumMod val="40000"/>
              <a:lumOff val="60000"/>
            </a:schemeClr>
          </a:solidFill>
        </p:spPr>
        <p:txBody>
          <a:bodyPr wrap="square" rtlCol="0">
            <a:spAutoFit/>
          </a:bodyPr>
          <a:lstStyle/>
          <a:p>
            <a:r>
              <a:rPr lang="fr-FR" b="1" dirty="0" smtClean="0"/>
              <a:t>Figure 3:</a:t>
            </a:r>
            <a:r>
              <a:rPr lang="fr-FR" dirty="0" smtClean="0"/>
              <a:t> Principe du réfractomètre à incidence rasante. </a:t>
            </a:r>
            <a:endParaRPr lang="fr-FR"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25" t="18576" r="31772" b="55555"/>
          <a:stretch/>
        </p:blipFill>
        <p:spPr bwMode="auto">
          <a:xfrm>
            <a:off x="755576" y="476672"/>
            <a:ext cx="7188009" cy="285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8496944" cy="1754326"/>
          </a:xfrm>
          <a:prstGeom prst="rect">
            <a:avLst/>
          </a:prstGeom>
          <a:solidFill>
            <a:schemeClr val="accent1">
              <a:lumMod val="40000"/>
              <a:lumOff val="60000"/>
            </a:schemeClr>
          </a:solidFill>
        </p:spPr>
        <p:txBody>
          <a:bodyPr wrap="square" rtlCol="0">
            <a:spAutoFit/>
          </a:bodyPr>
          <a:lstStyle/>
          <a:p>
            <a:pPr algn="just"/>
            <a:r>
              <a:rPr lang="fr-FR" dirty="0" smtClean="0"/>
              <a:t>Les réfractomètres à réflexion totale sont une variante dont le principe est donné dans la figure 4. Dans ce cas, ce n’est plus la lumière traversant l’échantillon qui est étudiée mais au contraire la lumière qui est totalement réfléchie à la surface de contact avec le prisme de mesure; ainsi les mesures sont indépendantes de la nature des échantillons (degré d’absorption, couleur, turbidité,…).</a:t>
            </a:r>
          </a:p>
        </p:txBody>
      </p:sp>
      <p:sp>
        <p:nvSpPr>
          <p:cNvPr id="5" name="ZoneTexte 4"/>
          <p:cNvSpPr txBox="1"/>
          <p:nvPr/>
        </p:nvSpPr>
        <p:spPr>
          <a:xfrm>
            <a:off x="899592" y="6228020"/>
            <a:ext cx="7344816" cy="369332"/>
          </a:xfrm>
          <a:prstGeom prst="rect">
            <a:avLst/>
          </a:prstGeom>
          <a:solidFill>
            <a:schemeClr val="accent1">
              <a:lumMod val="40000"/>
              <a:lumOff val="60000"/>
            </a:schemeClr>
          </a:solidFill>
        </p:spPr>
        <p:txBody>
          <a:bodyPr wrap="square" rtlCol="0">
            <a:spAutoFit/>
          </a:bodyPr>
          <a:lstStyle/>
          <a:p>
            <a:r>
              <a:rPr lang="fr-FR" b="1" dirty="0" smtClean="0"/>
              <a:t>Figure 4: </a:t>
            </a:r>
            <a:r>
              <a:rPr lang="fr-FR" dirty="0" smtClean="0"/>
              <a:t>Schéma de principe des réfractomètres à réflexion totale.</a:t>
            </a:r>
            <a:endParaRPr lang="fr-FR" dirty="0"/>
          </a:p>
        </p:txBody>
      </p:sp>
      <p:pic>
        <p:nvPicPr>
          <p:cNvPr id="1946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407" t="16710" r="38775" b="39063"/>
          <a:stretch/>
        </p:blipFill>
        <p:spPr bwMode="auto">
          <a:xfrm>
            <a:off x="2195736" y="1997375"/>
            <a:ext cx="4680520" cy="418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55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1872208" cy="369332"/>
          </a:xfrm>
          <a:prstGeom prst="rect">
            <a:avLst/>
          </a:prstGeom>
          <a:solidFill>
            <a:schemeClr val="accent1"/>
          </a:solidFill>
        </p:spPr>
        <p:txBody>
          <a:bodyPr wrap="square" rtlCol="0">
            <a:spAutoFit/>
          </a:bodyPr>
          <a:lstStyle/>
          <a:p>
            <a:r>
              <a:rPr lang="fr-FR" b="1" dirty="0" smtClean="0"/>
              <a:t>Appareillage</a:t>
            </a:r>
            <a:endParaRPr lang="fr-FR" b="1" dirty="0"/>
          </a:p>
        </p:txBody>
      </p:sp>
      <p:sp>
        <p:nvSpPr>
          <p:cNvPr id="5" name="ZoneTexte 4"/>
          <p:cNvSpPr txBox="1"/>
          <p:nvPr/>
        </p:nvSpPr>
        <p:spPr>
          <a:xfrm>
            <a:off x="251520" y="692696"/>
            <a:ext cx="8424936" cy="2862322"/>
          </a:xfrm>
          <a:prstGeom prst="rect">
            <a:avLst/>
          </a:prstGeom>
          <a:solidFill>
            <a:schemeClr val="accent1">
              <a:lumMod val="40000"/>
              <a:lumOff val="60000"/>
            </a:schemeClr>
          </a:solidFill>
        </p:spPr>
        <p:txBody>
          <a:bodyPr wrap="square" rtlCol="0">
            <a:spAutoFit/>
          </a:bodyPr>
          <a:lstStyle/>
          <a:p>
            <a:pPr algn="just"/>
            <a:r>
              <a:rPr lang="fr-FR" dirty="0" smtClean="0"/>
              <a:t>De nombreux appareils sont disponibles commercialement permettant une mesure simple et rapide. Notons l’existence de réfractomètres numériques manuels ou non, avec ou sans compensation automatique de température, dont les résultats peuvent être exprimés en indice de réfraction (industries chimiques et pharmaceutiques), en mode % </a:t>
            </a:r>
            <a:r>
              <a:rPr lang="fr-FR" dirty="0" err="1" smtClean="0"/>
              <a:t>Brix</a:t>
            </a:r>
            <a:r>
              <a:rPr lang="fr-FR" dirty="0" smtClean="0"/>
              <a:t> (réfractomètres saccharimétriques pour les industries agro-alimentaires) ou en mode concentration (eaux salées, de mer, saumures,…) avec une précision de 10-3 sur l’indice de réfraction ou de 0,2 à 0,5% sur le % </a:t>
            </a:r>
            <a:r>
              <a:rPr lang="fr-FR" dirty="0" err="1" smtClean="0"/>
              <a:t>Brix</a:t>
            </a:r>
            <a:r>
              <a:rPr lang="fr-FR" dirty="0" smtClean="0"/>
              <a:t>. L’unité </a:t>
            </a:r>
            <a:r>
              <a:rPr lang="fr-FR" dirty="0" err="1" smtClean="0"/>
              <a:t>Brix</a:t>
            </a:r>
            <a:r>
              <a:rPr lang="fr-FR" dirty="0" smtClean="0"/>
              <a:t> concerne la teneur en matière sèche de solutions sucrées; un % </a:t>
            </a:r>
            <a:r>
              <a:rPr lang="fr-FR" dirty="0" err="1" smtClean="0"/>
              <a:t>Brix</a:t>
            </a:r>
            <a:r>
              <a:rPr lang="fr-FR" dirty="0" smtClean="0"/>
              <a:t> correspond à une concentration en « sucre » de 1g pour 100 g de solution.</a:t>
            </a:r>
            <a:endParaRPr lang="fr-FR" dirty="0"/>
          </a:p>
        </p:txBody>
      </p:sp>
      <p:sp>
        <p:nvSpPr>
          <p:cNvPr id="6" name="ZoneTexte 5"/>
          <p:cNvSpPr txBox="1"/>
          <p:nvPr/>
        </p:nvSpPr>
        <p:spPr>
          <a:xfrm>
            <a:off x="251520" y="3717032"/>
            <a:ext cx="8424936" cy="2862322"/>
          </a:xfrm>
          <a:prstGeom prst="rect">
            <a:avLst/>
          </a:prstGeom>
          <a:solidFill>
            <a:schemeClr val="accent1">
              <a:lumMod val="40000"/>
              <a:lumOff val="60000"/>
            </a:schemeClr>
          </a:solidFill>
        </p:spPr>
        <p:txBody>
          <a:bodyPr wrap="square" rtlCol="0">
            <a:spAutoFit/>
          </a:bodyPr>
          <a:lstStyle/>
          <a:p>
            <a:pPr algn="just"/>
            <a:r>
              <a:rPr lang="fr-FR" dirty="0" smtClean="0"/>
              <a:t>Il existe également des réfractomètres d’analyse de haute précision de table, les réfractomètres d’ABBE (précision de 6.10-5 à 10-4 sur l’indice de réfraction ou 0,04 % </a:t>
            </a:r>
            <a:r>
              <a:rPr lang="fr-FR" dirty="0" err="1" smtClean="0"/>
              <a:t>Brix</a:t>
            </a:r>
            <a:r>
              <a:rPr lang="fr-FR" dirty="0" smtClean="0"/>
              <a:t>).</a:t>
            </a:r>
          </a:p>
          <a:p>
            <a:pPr algn="just"/>
            <a:endParaRPr lang="fr-FR" dirty="0" smtClean="0"/>
          </a:p>
          <a:p>
            <a:pPr algn="just"/>
            <a:r>
              <a:rPr lang="fr-FR" dirty="0" smtClean="0"/>
              <a:t>Certains appareils peuvent être montés en série et ainsi adaptés à une ligne de fabrication pour un suivi en continu ou en tant que capteur.</a:t>
            </a:r>
          </a:p>
          <a:p>
            <a:pPr algn="just"/>
            <a:endParaRPr lang="fr-FR" dirty="0" smtClean="0"/>
          </a:p>
          <a:p>
            <a:pPr algn="just"/>
            <a:r>
              <a:rPr lang="fr-FR" dirty="0" smtClean="0"/>
              <a:t>Nous pouvons enfin citer les réfractomètres cliniques et vétérinaires permettant l’analyse d’urine par détermination de leur indice de réfraction, de leur concentration en protéines et de leur densité. </a:t>
            </a:r>
            <a:endParaRPr lang="fr-FR" dirty="0"/>
          </a:p>
        </p:txBody>
      </p:sp>
    </p:spTree>
    <p:extLst>
      <p:ext uri="{BB962C8B-B14F-4D97-AF65-F5344CB8AC3E}">
        <p14:creationId xmlns:p14="http://schemas.microsoft.com/office/powerpoint/2010/main" val="350862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06" t="17882" r="41239" b="49132"/>
          <a:stretch/>
        </p:blipFill>
        <p:spPr bwMode="auto">
          <a:xfrm>
            <a:off x="683568" y="249808"/>
            <a:ext cx="3112262" cy="317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506" t="21007" r="38506" b="28993"/>
          <a:stretch/>
        </p:blipFill>
        <p:spPr bwMode="auto">
          <a:xfrm>
            <a:off x="4554984" y="249808"/>
            <a:ext cx="3251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22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3528" y="332656"/>
            <a:ext cx="2808312" cy="504056"/>
          </a:xfrm>
          <a:solidFill>
            <a:schemeClr val="accent1"/>
          </a:solidFill>
        </p:spPr>
        <p:txBody>
          <a:bodyPr>
            <a:normAutofit/>
          </a:bodyPr>
          <a:lstStyle/>
          <a:p>
            <a:r>
              <a:rPr lang="fr-FR" sz="2400" b="1" dirty="0" smtClean="0"/>
              <a:t>Introduction</a:t>
            </a:r>
            <a:endParaRPr lang="fr-FR" sz="2400" b="1" dirty="0"/>
          </a:p>
        </p:txBody>
      </p:sp>
      <p:sp>
        <p:nvSpPr>
          <p:cNvPr id="5" name="ZoneTexte 4"/>
          <p:cNvSpPr txBox="1"/>
          <p:nvPr/>
        </p:nvSpPr>
        <p:spPr>
          <a:xfrm>
            <a:off x="323528" y="980728"/>
            <a:ext cx="4752528" cy="923330"/>
          </a:xfrm>
          <a:prstGeom prst="rect">
            <a:avLst/>
          </a:prstGeom>
          <a:solidFill>
            <a:schemeClr val="accent1">
              <a:lumMod val="40000"/>
              <a:lumOff val="60000"/>
            </a:schemeClr>
          </a:solidFill>
        </p:spPr>
        <p:txBody>
          <a:bodyPr wrap="square" rtlCol="0">
            <a:spAutoFit/>
          </a:bodyPr>
          <a:lstStyle/>
          <a:p>
            <a:r>
              <a:rPr lang="fr-FR" b="1" dirty="0" smtClean="0"/>
              <a:t>1. Réfraction de la lumière</a:t>
            </a:r>
          </a:p>
          <a:p>
            <a:r>
              <a:rPr lang="fr-FR" b="1" dirty="0" smtClean="0"/>
              <a:t>    A. Mise en évidence expérimentale</a:t>
            </a:r>
          </a:p>
          <a:p>
            <a:r>
              <a:rPr lang="fr-FR" b="1" dirty="0" smtClean="0"/>
              <a:t>         1-Expérience</a:t>
            </a:r>
            <a:endParaRPr lang="fr-FR" b="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61" t="34420" r="24093" b="33324"/>
          <a:stretch/>
        </p:blipFill>
        <p:spPr bwMode="auto">
          <a:xfrm>
            <a:off x="1907704" y="2132856"/>
            <a:ext cx="4000500" cy="235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23528" y="4653136"/>
            <a:ext cx="8280920" cy="1477328"/>
          </a:xfrm>
          <a:prstGeom prst="rect">
            <a:avLst/>
          </a:prstGeom>
          <a:solidFill>
            <a:schemeClr val="accent1">
              <a:lumMod val="40000"/>
              <a:lumOff val="60000"/>
            </a:schemeClr>
          </a:solidFill>
        </p:spPr>
        <p:txBody>
          <a:bodyPr wrap="square" rtlCol="0">
            <a:spAutoFit/>
          </a:bodyPr>
          <a:lstStyle/>
          <a:p>
            <a:pPr algn="just"/>
            <a:r>
              <a:rPr lang="fr-FR" b="1" dirty="0" smtClean="0"/>
              <a:t>2- Observation</a:t>
            </a:r>
          </a:p>
          <a:p>
            <a:pPr algn="just"/>
            <a:r>
              <a:rPr lang="fr-FR" dirty="0" smtClean="0"/>
              <a:t>- Dans l’air et dans l’eau, la lumière se propage en ligne droite. C’est le phénomène de propagation rectiligne de la lumière.</a:t>
            </a:r>
          </a:p>
          <a:p>
            <a:pPr algn="just"/>
            <a:r>
              <a:rPr lang="fr-FR" dirty="0" smtClean="0"/>
              <a:t>- Le faisceau lumineux change brusquement de direction lorsqu’il franchit la surface de séparation AIR/EAU.</a:t>
            </a:r>
            <a:endParaRPr lang="fr-FR" dirty="0"/>
          </a:p>
        </p:txBody>
      </p:sp>
    </p:spTree>
    <p:extLst>
      <p:ext uri="{BB962C8B-B14F-4D97-AF65-F5344CB8AC3E}">
        <p14:creationId xmlns:p14="http://schemas.microsoft.com/office/powerpoint/2010/main" val="211988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084" t="17884" r="35456" b="27603"/>
          <a:stretch/>
        </p:blipFill>
        <p:spPr bwMode="auto">
          <a:xfrm>
            <a:off x="539552" y="332656"/>
            <a:ext cx="798050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0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29" t="19444" r="18204" b="24305"/>
          <a:stretch/>
        </p:blipFill>
        <p:spPr bwMode="auto">
          <a:xfrm>
            <a:off x="179513" y="116632"/>
            <a:ext cx="858762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31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46" t="11111" r="26696" b="18924"/>
          <a:stretch/>
        </p:blipFill>
        <p:spPr bwMode="auto">
          <a:xfrm>
            <a:off x="467544" y="692696"/>
            <a:ext cx="7658100"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71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32656"/>
            <a:ext cx="3528392" cy="369332"/>
          </a:xfrm>
          <a:prstGeom prst="rect">
            <a:avLst/>
          </a:prstGeom>
          <a:solidFill>
            <a:schemeClr val="accent1"/>
          </a:solidFill>
        </p:spPr>
        <p:txBody>
          <a:bodyPr wrap="square" rtlCol="0">
            <a:spAutoFit/>
          </a:bodyPr>
          <a:lstStyle/>
          <a:p>
            <a:r>
              <a:rPr lang="fr-FR" b="1" dirty="0" smtClean="0"/>
              <a:t>Définition de la réfraction</a:t>
            </a:r>
            <a:endParaRPr lang="fr-FR" b="1" dirty="0"/>
          </a:p>
        </p:txBody>
      </p:sp>
      <p:sp>
        <p:nvSpPr>
          <p:cNvPr id="6" name="ZoneTexte 5"/>
          <p:cNvSpPr txBox="1"/>
          <p:nvPr/>
        </p:nvSpPr>
        <p:spPr>
          <a:xfrm>
            <a:off x="251520" y="764704"/>
            <a:ext cx="8424936" cy="923330"/>
          </a:xfrm>
          <a:prstGeom prst="rect">
            <a:avLst/>
          </a:prstGeom>
          <a:solidFill>
            <a:schemeClr val="accent1">
              <a:lumMod val="40000"/>
              <a:lumOff val="60000"/>
            </a:schemeClr>
          </a:solidFill>
        </p:spPr>
        <p:txBody>
          <a:bodyPr wrap="square" rtlCol="0">
            <a:spAutoFit/>
          </a:bodyPr>
          <a:lstStyle/>
          <a:p>
            <a:pPr algn="just"/>
            <a:r>
              <a:rPr lang="fr-FR" dirty="0" smtClean="0"/>
              <a:t>Lorsqu’on plonge une cuillère dans un verre d’eau, on peut observer qu’elle parait cassée.</a:t>
            </a:r>
          </a:p>
          <a:p>
            <a:pPr algn="just"/>
            <a:r>
              <a:rPr lang="fr-FR" dirty="0" smtClean="0"/>
              <a:t>Comment expliquer ce phénomène? Il s’agit du phénomène de réfraction?</a:t>
            </a:r>
            <a:endParaRPr lang="fr-FR" dirty="0"/>
          </a:p>
        </p:txBody>
      </p:sp>
      <p:sp>
        <p:nvSpPr>
          <p:cNvPr id="7" name="ZoneTexte 6"/>
          <p:cNvSpPr txBox="1"/>
          <p:nvPr/>
        </p:nvSpPr>
        <p:spPr>
          <a:xfrm>
            <a:off x="251520" y="4638035"/>
            <a:ext cx="8424936" cy="1754326"/>
          </a:xfrm>
          <a:prstGeom prst="rect">
            <a:avLst/>
          </a:prstGeom>
          <a:solidFill>
            <a:schemeClr val="accent1">
              <a:lumMod val="40000"/>
              <a:lumOff val="60000"/>
            </a:schemeClr>
          </a:solidFill>
        </p:spPr>
        <p:txBody>
          <a:bodyPr wrap="square" rtlCol="0">
            <a:spAutoFit/>
          </a:bodyPr>
          <a:lstStyle/>
          <a:p>
            <a:pPr algn="just"/>
            <a:r>
              <a:rPr lang="fr-FR" dirty="0" smtClean="0"/>
              <a:t>La réfraction est le changement de direction que subit un rayon lumineux quand il traverse la surface de deux milieux transparents différents, un rayon perpendiculaire à la surface n’est pas dévié.</a:t>
            </a:r>
          </a:p>
          <a:p>
            <a:pPr algn="just"/>
            <a:endParaRPr lang="fr-FR" dirty="0" smtClean="0"/>
          </a:p>
          <a:p>
            <a:pPr algn="just"/>
            <a:r>
              <a:rPr lang="fr-FR" b="1" dirty="0" smtClean="0"/>
              <a:t>Remarque: </a:t>
            </a:r>
            <a:r>
              <a:rPr lang="fr-FR" dirty="0" smtClean="0"/>
              <a:t>il existe aussi un rayon réfléchi (phénomène de réflexion lumineuse).</a:t>
            </a: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115" t="36284" r="43680" b="12153"/>
          <a:stretch/>
        </p:blipFill>
        <p:spPr bwMode="auto">
          <a:xfrm>
            <a:off x="3390900" y="1671142"/>
            <a:ext cx="1927797" cy="27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2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16632"/>
            <a:ext cx="5112568" cy="830997"/>
          </a:xfrm>
          <a:prstGeom prst="rect">
            <a:avLst/>
          </a:prstGeom>
          <a:solidFill>
            <a:schemeClr val="accent1"/>
          </a:solidFill>
        </p:spPr>
        <p:txBody>
          <a:bodyPr wrap="square" rtlCol="0">
            <a:spAutoFit/>
          </a:bodyPr>
          <a:lstStyle/>
          <a:p>
            <a:r>
              <a:rPr lang="fr-FR" sz="2400" b="1" dirty="0" smtClean="0"/>
              <a:t>Les lois de la réfraction </a:t>
            </a:r>
          </a:p>
          <a:p>
            <a:r>
              <a:rPr lang="fr-FR" sz="2400" b="1" dirty="0" smtClean="0"/>
              <a:t>Notations</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14" t="18576" r="22323" b="23944"/>
          <a:stretch/>
        </p:blipFill>
        <p:spPr bwMode="auto">
          <a:xfrm>
            <a:off x="1835696" y="1034131"/>
            <a:ext cx="4330948" cy="409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79512" y="5325015"/>
            <a:ext cx="8424936" cy="1200329"/>
          </a:xfrm>
          <a:prstGeom prst="rect">
            <a:avLst/>
          </a:prstGeom>
          <a:solidFill>
            <a:schemeClr val="accent1">
              <a:lumMod val="40000"/>
              <a:lumOff val="60000"/>
            </a:schemeClr>
          </a:solidFill>
        </p:spPr>
        <p:txBody>
          <a:bodyPr wrap="square" rtlCol="0">
            <a:spAutoFit/>
          </a:bodyPr>
          <a:lstStyle/>
          <a:p>
            <a:r>
              <a:rPr lang="fr-FR" dirty="0" smtClean="0"/>
              <a:t>-La surface qui sépare deux milieux transparents différents est appelée le dioptre.</a:t>
            </a:r>
          </a:p>
          <a:p>
            <a:r>
              <a:rPr lang="fr-FR" dirty="0" smtClean="0"/>
              <a:t>-Le milieu 1 est l’air et le milieu 2 est l’eau.</a:t>
            </a:r>
          </a:p>
          <a:p>
            <a:r>
              <a:rPr lang="fr-FR" dirty="0" smtClean="0"/>
              <a:t>-Le rayon se propageant dans le milieu 1 est appelé le rayon incident.</a:t>
            </a:r>
          </a:p>
        </p:txBody>
      </p:sp>
    </p:spTree>
    <p:extLst>
      <p:ext uri="{BB962C8B-B14F-4D97-AF65-F5344CB8AC3E}">
        <p14:creationId xmlns:p14="http://schemas.microsoft.com/office/powerpoint/2010/main" val="204354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0648"/>
            <a:ext cx="8352928" cy="3970318"/>
          </a:xfrm>
          <a:prstGeom prst="rect">
            <a:avLst/>
          </a:prstGeom>
          <a:solidFill>
            <a:schemeClr val="accent1">
              <a:lumMod val="40000"/>
              <a:lumOff val="60000"/>
            </a:schemeClr>
          </a:solidFill>
        </p:spPr>
        <p:txBody>
          <a:bodyPr wrap="square" rtlCol="0">
            <a:spAutoFit/>
          </a:bodyPr>
          <a:lstStyle/>
          <a:p>
            <a:pPr marL="285750" indent="-285750">
              <a:buFontTx/>
              <a:buChar char="-"/>
            </a:pPr>
            <a:r>
              <a:rPr lang="fr-FR" dirty="0" smtClean="0"/>
              <a:t>Le point I est le point d’intersection entre le rayon incident et le dioptre, il est également appelé le point d’incidence.</a:t>
            </a:r>
          </a:p>
          <a:p>
            <a:pPr marL="285750" indent="-285750">
              <a:buFontTx/>
              <a:buChar char="-"/>
            </a:pPr>
            <a:r>
              <a:rPr lang="fr-FR" dirty="0" smtClean="0"/>
              <a:t>La droite perpendiculaire au dioptre passant par I est appelée la Normale, que l’on représente en pointillé car c’est une ligne imaginaire.</a:t>
            </a:r>
          </a:p>
          <a:p>
            <a:pPr marL="285750" indent="-285750">
              <a:buFontTx/>
              <a:buChar char="-"/>
            </a:pPr>
            <a:r>
              <a:rPr lang="fr-FR" dirty="0" smtClean="0"/>
              <a:t>Le plan défini par le rayon incident et la normale au  dioptre est appelé le plan d’incidence.</a:t>
            </a:r>
          </a:p>
          <a:p>
            <a:pPr marL="285750" indent="-285750">
              <a:buFontTx/>
              <a:buChar char="-"/>
            </a:pPr>
            <a:r>
              <a:rPr lang="fr-FR" dirty="0" smtClean="0"/>
              <a:t>Le rayon se propageant  dans le milieu  est appelé le rayon réfracté.</a:t>
            </a:r>
          </a:p>
          <a:p>
            <a:pPr marL="285750" indent="-285750">
              <a:buFontTx/>
              <a:buChar char="-"/>
            </a:pPr>
            <a:r>
              <a:rPr lang="fr-FR" dirty="0" smtClean="0"/>
              <a:t>L’angle entre le rayon incident et la normale au dioptre est appelé angle d’incidence noté i1.</a:t>
            </a:r>
          </a:p>
          <a:p>
            <a:pPr marL="285750" indent="-285750">
              <a:buFontTx/>
              <a:buChar char="-"/>
            </a:pPr>
            <a:r>
              <a:rPr lang="fr-FR" dirty="0" smtClean="0"/>
              <a:t>L’angle entre le rayon réfracté et la normale au dioptre est appelé angle de réfraction noté i2.</a:t>
            </a:r>
          </a:p>
          <a:p>
            <a:endParaRPr lang="fr-FR" dirty="0"/>
          </a:p>
          <a:p>
            <a:r>
              <a:rPr lang="fr-FR" b="1" dirty="0" smtClean="0"/>
              <a:t>Remarque: </a:t>
            </a:r>
            <a:r>
              <a:rPr lang="fr-FR" dirty="0" smtClean="0"/>
              <a:t>ne pas confondre rayon incident (ou rayon réfracté) avec l’angle d’incidence i1 (ou l’angle réfracté i2).</a:t>
            </a:r>
          </a:p>
        </p:txBody>
      </p:sp>
    </p:spTree>
    <p:extLst>
      <p:ext uri="{BB962C8B-B14F-4D97-AF65-F5344CB8AC3E}">
        <p14:creationId xmlns:p14="http://schemas.microsoft.com/office/powerpoint/2010/main" val="28402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7200800" cy="461665"/>
          </a:xfrm>
          <a:prstGeom prst="rect">
            <a:avLst/>
          </a:prstGeom>
          <a:solidFill>
            <a:schemeClr val="accent1"/>
          </a:solidFill>
        </p:spPr>
        <p:txBody>
          <a:bodyPr wrap="square" rtlCol="0">
            <a:spAutoFit/>
          </a:bodyPr>
          <a:lstStyle/>
          <a:p>
            <a:r>
              <a:rPr lang="fr-FR" sz="2400" b="1" dirty="0" smtClean="0"/>
              <a:t>Lois de la réfractométrie (lois de Descartes)</a:t>
            </a:r>
            <a:endParaRPr lang="fr-FR" sz="2400" b="1" dirty="0"/>
          </a:p>
        </p:txBody>
      </p:sp>
      <p:sp>
        <p:nvSpPr>
          <p:cNvPr id="2" name="ZoneTexte 1"/>
          <p:cNvSpPr txBox="1"/>
          <p:nvPr/>
        </p:nvSpPr>
        <p:spPr>
          <a:xfrm>
            <a:off x="179512" y="692696"/>
            <a:ext cx="8280920" cy="1015663"/>
          </a:xfrm>
          <a:prstGeom prst="rect">
            <a:avLst/>
          </a:prstGeom>
          <a:solidFill>
            <a:schemeClr val="accent1">
              <a:lumMod val="40000"/>
              <a:lumOff val="60000"/>
            </a:schemeClr>
          </a:solidFill>
        </p:spPr>
        <p:txBody>
          <a:bodyPr wrap="square" rtlCol="0">
            <a:spAutoFit/>
          </a:bodyPr>
          <a:lstStyle/>
          <a:p>
            <a:pPr algn="just"/>
            <a:r>
              <a:rPr lang="fr-FR" sz="2000" dirty="0"/>
              <a:t>Considérant deux milieux notés 1 et 2 ; un rayon incident traversant le milieu 1 est réfracté dans le plan d’incidence défini par la normale à la surface de séparation et par le rayon incident (figure 1).</a:t>
            </a:r>
          </a:p>
        </p:txBody>
      </p:sp>
      <p:sp>
        <p:nvSpPr>
          <p:cNvPr id="5" name="ZoneTexte 4"/>
          <p:cNvSpPr txBox="1"/>
          <p:nvPr/>
        </p:nvSpPr>
        <p:spPr>
          <a:xfrm>
            <a:off x="1619672" y="5734997"/>
            <a:ext cx="5760640" cy="646331"/>
          </a:xfrm>
          <a:prstGeom prst="rect">
            <a:avLst/>
          </a:prstGeom>
          <a:solidFill>
            <a:schemeClr val="accent1">
              <a:lumMod val="40000"/>
              <a:lumOff val="60000"/>
            </a:schemeClr>
          </a:solidFill>
        </p:spPr>
        <p:txBody>
          <a:bodyPr wrap="square" rtlCol="0">
            <a:spAutoFit/>
          </a:bodyPr>
          <a:lstStyle/>
          <a:p>
            <a:r>
              <a:rPr lang="fr-FR" b="1" dirty="0" smtClean="0"/>
              <a:t>Figure </a:t>
            </a:r>
            <a:r>
              <a:rPr lang="fr-FR" b="1" dirty="0"/>
              <a:t>1 :</a:t>
            </a:r>
            <a:r>
              <a:rPr lang="fr-FR" dirty="0"/>
              <a:t> schéma du principe de la réfractométrie.</a:t>
            </a:r>
          </a:p>
          <a:p>
            <a:endParaRPr lang="fr-FR"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39" t="20349" r="32260" b="28036"/>
          <a:stretch/>
        </p:blipFill>
        <p:spPr bwMode="auto">
          <a:xfrm>
            <a:off x="1957040" y="1844824"/>
            <a:ext cx="4775200" cy="377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60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496944" cy="923330"/>
          </a:xfrm>
          <a:prstGeom prst="rect">
            <a:avLst/>
          </a:prstGeom>
          <a:solidFill>
            <a:schemeClr val="accent1">
              <a:lumMod val="40000"/>
              <a:lumOff val="60000"/>
            </a:schemeClr>
          </a:solidFill>
        </p:spPr>
        <p:txBody>
          <a:bodyPr wrap="square" rtlCol="0">
            <a:spAutoFit/>
          </a:bodyPr>
          <a:lstStyle/>
          <a:p>
            <a:pPr algn="just"/>
            <a:r>
              <a:rPr lang="fr-FR" dirty="0"/>
              <a:t>Les sinus des angles d’incidence (i) et de réfraction (r) sont dans le même rapport que les vitesses de propagation de la lumière dans les deux milieux 1 et 2 (respectivement v1 et v2) </a:t>
            </a:r>
            <a:r>
              <a:rPr lang="fr-FR" dirty="0" smtClean="0"/>
              <a:t>: </a:t>
            </a:r>
          </a:p>
        </p:txBody>
      </p:sp>
      <p:sp>
        <p:nvSpPr>
          <p:cNvPr id="5" name="ZoneTexte 4"/>
          <p:cNvSpPr txBox="1"/>
          <p:nvPr/>
        </p:nvSpPr>
        <p:spPr>
          <a:xfrm>
            <a:off x="2735796" y="1196752"/>
            <a:ext cx="2988332"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b="1" dirty="0"/>
              <a:t>sin </a:t>
            </a:r>
            <a:r>
              <a:rPr lang="en-US" sz="2400" b="1" dirty="0" err="1"/>
              <a:t>i</a:t>
            </a:r>
            <a:r>
              <a:rPr lang="en-US" sz="2400" b="1" dirty="0"/>
              <a:t>/sin r = v</a:t>
            </a:r>
            <a:r>
              <a:rPr lang="en-US" sz="2400" b="1" baseline="-25000" dirty="0"/>
              <a:t>1</a:t>
            </a:r>
            <a:r>
              <a:rPr lang="en-US" sz="2400" b="1" dirty="0"/>
              <a:t>/v</a:t>
            </a:r>
            <a:r>
              <a:rPr lang="en-US" sz="2400" b="1" baseline="-25000" dirty="0"/>
              <a:t>2</a:t>
            </a:r>
            <a:endParaRPr lang="fr-FR" sz="2400" dirty="0"/>
          </a:p>
        </p:txBody>
      </p:sp>
      <p:sp>
        <p:nvSpPr>
          <p:cNvPr id="6" name="ZoneTexte 5"/>
          <p:cNvSpPr txBox="1"/>
          <p:nvPr/>
        </p:nvSpPr>
        <p:spPr>
          <a:xfrm>
            <a:off x="179512" y="4437112"/>
            <a:ext cx="8496944" cy="1477328"/>
          </a:xfrm>
          <a:prstGeom prst="rect">
            <a:avLst/>
          </a:prstGeom>
          <a:solidFill>
            <a:schemeClr val="accent1">
              <a:lumMod val="40000"/>
              <a:lumOff val="60000"/>
            </a:schemeClr>
          </a:solidFill>
        </p:spPr>
        <p:txBody>
          <a:bodyPr wrap="square" rtlCol="0">
            <a:spAutoFit/>
          </a:bodyPr>
          <a:lstStyle/>
          <a:p>
            <a:r>
              <a:rPr lang="fr-FR" dirty="0"/>
              <a:t>On trouve souvent l’expression : </a:t>
            </a:r>
            <a:r>
              <a:rPr lang="fr-FR" b="1" dirty="0"/>
              <a:t>sin i = n sin r</a:t>
            </a:r>
            <a:r>
              <a:rPr lang="fr-FR" dirty="0"/>
              <a:t>  avec </a:t>
            </a:r>
            <a:r>
              <a:rPr lang="fr-FR" b="1" dirty="0"/>
              <a:t>n = n</a:t>
            </a:r>
            <a:r>
              <a:rPr lang="fr-FR" b="1" baseline="-25000" dirty="0"/>
              <a:t>2</a:t>
            </a:r>
            <a:r>
              <a:rPr lang="fr-FR" b="1" dirty="0"/>
              <a:t>/n</a:t>
            </a:r>
            <a:r>
              <a:rPr lang="fr-FR" b="1" baseline="-25000" dirty="0"/>
              <a:t>1</a:t>
            </a:r>
            <a:r>
              <a:rPr lang="fr-FR" dirty="0"/>
              <a:t>, n étant l’indice relatif du milieu 2 par rapport au milieu 1</a:t>
            </a:r>
            <a:r>
              <a:rPr lang="fr-FR" dirty="0" smtClean="0"/>
              <a:t>.</a:t>
            </a:r>
          </a:p>
          <a:p>
            <a:r>
              <a:rPr lang="fr-FR" dirty="0"/>
              <a:t>Si le milieu 1 est de l’air et que l’on considère que l’indice de réfraction de l’air est très voisin de celui du vide, c’est-à-dire 1, on a n = n</a:t>
            </a:r>
            <a:r>
              <a:rPr lang="fr-FR" baseline="-25000" dirty="0"/>
              <a:t>2</a:t>
            </a:r>
            <a:r>
              <a:rPr lang="fr-FR" dirty="0"/>
              <a:t>, c’est-à-dire :</a:t>
            </a:r>
          </a:p>
          <a:p>
            <a:endParaRPr lang="fr-FR" dirty="0"/>
          </a:p>
        </p:txBody>
      </p:sp>
      <p:sp>
        <p:nvSpPr>
          <p:cNvPr id="7" name="ZoneTexte 6"/>
          <p:cNvSpPr txBox="1"/>
          <p:nvPr/>
        </p:nvSpPr>
        <p:spPr>
          <a:xfrm>
            <a:off x="179512" y="1844824"/>
            <a:ext cx="7560840" cy="369332"/>
          </a:xfrm>
          <a:prstGeom prst="rect">
            <a:avLst/>
          </a:prstGeom>
          <a:solidFill>
            <a:schemeClr val="accent1">
              <a:lumMod val="40000"/>
              <a:lumOff val="60000"/>
            </a:schemeClr>
          </a:solidFill>
        </p:spPr>
        <p:txBody>
          <a:bodyPr wrap="square" rtlCol="0">
            <a:spAutoFit/>
          </a:bodyPr>
          <a:lstStyle/>
          <a:p>
            <a:r>
              <a:rPr lang="fr-FR" dirty="0"/>
              <a:t>Soient n</a:t>
            </a:r>
            <a:r>
              <a:rPr lang="fr-FR" baseline="-25000" dirty="0"/>
              <a:t>1</a:t>
            </a:r>
            <a:r>
              <a:rPr lang="fr-FR" dirty="0"/>
              <a:t> et n</a:t>
            </a:r>
            <a:r>
              <a:rPr lang="fr-FR" baseline="-25000" dirty="0"/>
              <a:t>2</a:t>
            </a:r>
            <a:r>
              <a:rPr lang="fr-FR" dirty="0"/>
              <a:t>, les indices de réfraction des deux milieux considérés:</a:t>
            </a:r>
          </a:p>
        </p:txBody>
      </p:sp>
      <p:sp>
        <p:nvSpPr>
          <p:cNvPr id="8" name="ZoneTexte 7"/>
          <p:cNvSpPr txBox="1"/>
          <p:nvPr/>
        </p:nvSpPr>
        <p:spPr>
          <a:xfrm>
            <a:off x="2411760" y="2276872"/>
            <a:ext cx="3528392"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400" b="1" dirty="0"/>
              <a:t>n</a:t>
            </a:r>
            <a:r>
              <a:rPr lang="fr-FR" sz="2400" b="1" baseline="-25000" dirty="0"/>
              <a:t>1</a:t>
            </a:r>
            <a:r>
              <a:rPr lang="fr-FR" sz="2400" b="1" dirty="0"/>
              <a:t> = v</a:t>
            </a:r>
            <a:r>
              <a:rPr lang="fr-FR" sz="2400" b="1" baseline="-25000" dirty="0"/>
              <a:t>0</a:t>
            </a:r>
            <a:r>
              <a:rPr lang="fr-FR" sz="2400" b="1" dirty="0"/>
              <a:t>/v</a:t>
            </a:r>
            <a:r>
              <a:rPr lang="fr-FR" sz="2400" b="1" baseline="-25000" dirty="0"/>
              <a:t>1</a:t>
            </a:r>
            <a:r>
              <a:rPr lang="fr-FR" sz="2400" b="1" dirty="0"/>
              <a:t> et n</a:t>
            </a:r>
            <a:r>
              <a:rPr lang="fr-FR" sz="2400" b="1" baseline="-25000" dirty="0"/>
              <a:t>2 </a:t>
            </a:r>
            <a:r>
              <a:rPr lang="fr-FR" sz="2400" b="1" dirty="0"/>
              <a:t>= v</a:t>
            </a:r>
            <a:r>
              <a:rPr lang="fr-FR" sz="2400" b="1" baseline="-25000" dirty="0"/>
              <a:t>0</a:t>
            </a:r>
            <a:r>
              <a:rPr lang="fr-FR" sz="2400" b="1" dirty="0"/>
              <a:t>/v</a:t>
            </a:r>
            <a:r>
              <a:rPr lang="fr-FR" sz="2400" b="1" baseline="-25000" dirty="0"/>
              <a:t>2</a:t>
            </a:r>
            <a:endParaRPr lang="fr-FR" sz="2400" dirty="0"/>
          </a:p>
        </p:txBody>
      </p:sp>
      <p:sp>
        <p:nvSpPr>
          <p:cNvPr id="9" name="ZoneTexte 8"/>
          <p:cNvSpPr txBox="1"/>
          <p:nvPr/>
        </p:nvSpPr>
        <p:spPr>
          <a:xfrm>
            <a:off x="179512" y="2996952"/>
            <a:ext cx="5112568" cy="646331"/>
          </a:xfrm>
          <a:prstGeom prst="rect">
            <a:avLst/>
          </a:prstGeom>
          <a:solidFill>
            <a:schemeClr val="accent1">
              <a:lumMod val="40000"/>
              <a:lumOff val="60000"/>
            </a:schemeClr>
          </a:solidFill>
        </p:spPr>
        <p:txBody>
          <a:bodyPr wrap="square" rtlCol="0">
            <a:spAutoFit/>
          </a:bodyPr>
          <a:lstStyle/>
          <a:p>
            <a:r>
              <a:rPr lang="fr-FR" dirty="0"/>
              <a:t>v</a:t>
            </a:r>
            <a:r>
              <a:rPr lang="fr-FR" baseline="-25000" dirty="0"/>
              <a:t>0</a:t>
            </a:r>
            <a:r>
              <a:rPr lang="fr-FR" dirty="0"/>
              <a:t> étant la vitesse de la lumière dans le vide.</a:t>
            </a:r>
          </a:p>
          <a:p>
            <a:r>
              <a:rPr lang="fr-FR" dirty="0"/>
              <a:t>On peut alors écrire :</a:t>
            </a:r>
          </a:p>
        </p:txBody>
      </p:sp>
      <p:sp>
        <p:nvSpPr>
          <p:cNvPr id="10" name="ZoneTexte 9"/>
          <p:cNvSpPr txBox="1"/>
          <p:nvPr/>
        </p:nvSpPr>
        <p:spPr>
          <a:xfrm>
            <a:off x="2411760" y="3759423"/>
            <a:ext cx="3528392"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400" dirty="0"/>
              <a:t> </a:t>
            </a:r>
            <a:r>
              <a:rPr lang="fr-FR" sz="2400" b="1" dirty="0"/>
              <a:t>sin i/sin r = n</a:t>
            </a:r>
            <a:r>
              <a:rPr lang="fr-FR" sz="2400" b="1" baseline="-25000" dirty="0"/>
              <a:t>2</a:t>
            </a:r>
            <a:r>
              <a:rPr lang="fr-FR" sz="2400" b="1" dirty="0"/>
              <a:t>/n</a:t>
            </a:r>
            <a:r>
              <a:rPr lang="fr-FR" sz="2400" b="1" baseline="-25000" dirty="0"/>
              <a:t>1</a:t>
            </a:r>
            <a:endParaRPr lang="fr-FR" sz="2400" dirty="0"/>
          </a:p>
        </p:txBody>
      </p:sp>
      <p:sp>
        <p:nvSpPr>
          <p:cNvPr id="11" name="ZoneTexte 10"/>
          <p:cNvSpPr txBox="1"/>
          <p:nvPr/>
        </p:nvSpPr>
        <p:spPr>
          <a:xfrm>
            <a:off x="2195736" y="6093296"/>
            <a:ext cx="3672408"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400" dirty="0"/>
              <a:t> </a:t>
            </a:r>
            <a:r>
              <a:rPr lang="fr-FR" sz="2400" b="1" dirty="0"/>
              <a:t>n</a:t>
            </a:r>
            <a:r>
              <a:rPr lang="fr-FR" sz="2400" b="1" baseline="-25000" dirty="0"/>
              <a:t>2</a:t>
            </a:r>
            <a:r>
              <a:rPr lang="fr-FR" sz="2400" b="1" dirty="0"/>
              <a:t> = sin i/sin </a:t>
            </a:r>
            <a:r>
              <a:rPr lang="fr-FR" sz="2400" b="1" dirty="0" smtClean="0"/>
              <a:t>r</a:t>
            </a:r>
            <a:endParaRPr lang="fr-FR" sz="2400" dirty="0"/>
          </a:p>
        </p:txBody>
      </p:sp>
    </p:spTree>
    <p:extLst>
      <p:ext uri="{BB962C8B-B14F-4D97-AF65-F5344CB8AC3E}">
        <p14:creationId xmlns:p14="http://schemas.microsoft.com/office/powerpoint/2010/main" val="215119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496944" cy="2585323"/>
          </a:xfrm>
          <a:prstGeom prst="rect">
            <a:avLst/>
          </a:prstGeom>
          <a:solidFill>
            <a:schemeClr val="accent1">
              <a:lumMod val="40000"/>
              <a:lumOff val="60000"/>
            </a:schemeClr>
          </a:solidFill>
        </p:spPr>
        <p:txBody>
          <a:bodyPr wrap="square" rtlCol="0">
            <a:spAutoFit/>
          </a:bodyPr>
          <a:lstStyle/>
          <a:p>
            <a:pPr algn="just"/>
            <a:r>
              <a:rPr lang="fr-FR" dirty="0"/>
              <a:t>L’indice de réfraction d’un milieu varie légèrement avec la longueur d’onde de la lumière incidente ; sauf précision contraire, les valeurs fournies correspondent à la longueur d’onde la raie D du sodium (589,3 nm) ; dans les liquides et les solides, n varie avec la température et il est souvent nécessaire d’équiper les réfractomètres d’un système de </a:t>
            </a:r>
            <a:r>
              <a:rPr lang="fr-FR" dirty="0" err="1"/>
              <a:t>thermostatisation</a:t>
            </a:r>
            <a:r>
              <a:rPr lang="fr-FR" dirty="0"/>
              <a:t> précis. Lorsque les mesures sont effectuées à plus de +20°C, on peut indiquer le résultat sous la forme n</a:t>
            </a:r>
            <a:r>
              <a:rPr lang="fr-FR" baseline="-25000" dirty="0"/>
              <a:t>D</a:t>
            </a:r>
            <a:r>
              <a:rPr lang="fr-FR" baseline="30000" dirty="0"/>
              <a:t>20</a:t>
            </a:r>
            <a:r>
              <a:rPr lang="fr-FR" dirty="0"/>
              <a:t>. Pour les solutions salines, sucrées, protéiques, …, l’indice de réfraction dépend de la nature du solvant, de la nature du soluté et de sa concentration</a:t>
            </a:r>
            <a:r>
              <a:rPr lang="fr-FR" dirty="0" smtClean="0"/>
              <a:t>.</a:t>
            </a:r>
            <a:endParaRPr lang="fr-FR" dirty="0"/>
          </a:p>
        </p:txBody>
      </p:sp>
    </p:spTree>
    <p:extLst>
      <p:ext uri="{BB962C8B-B14F-4D97-AF65-F5344CB8AC3E}">
        <p14:creationId xmlns:p14="http://schemas.microsoft.com/office/powerpoint/2010/main" val="87637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51" t="29167" r="37334" b="32117"/>
          <a:stretch/>
        </p:blipFill>
        <p:spPr bwMode="auto">
          <a:xfrm>
            <a:off x="755576" y="188640"/>
            <a:ext cx="7056784" cy="346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178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2977</TotalTime>
  <Words>1096</Words>
  <Application>Microsoft Office PowerPoint</Application>
  <PresentationFormat>Affichage à l'écran (4:3)</PresentationFormat>
  <Paragraphs>74</Paragraphs>
  <Slides>22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Calibri</vt:lpstr>
      <vt:lpstr>Century Schoolbook</vt:lpstr>
      <vt:lpstr>Times New Roman</vt:lpstr>
      <vt:lpstr>Wingdings</vt:lpstr>
      <vt:lpstr>Wingdings 2</vt:lpstr>
      <vt:lpstr>Oriel</vt:lpstr>
      <vt:lpstr>Présentation PowerPoint</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Probook</dc:creator>
  <cp:lastModifiedBy>Dell</cp:lastModifiedBy>
  <cp:revision>78</cp:revision>
  <dcterms:created xsi:type="dcterms:W3CDTF">2023-03-08T10:20:46Z</dcterms:created>
  <dcterms:modified xsi:type="dcterms:W3CDTF">2024-04-20T22:00:50Z</dcterms:modified>
</cp:coreProperties>
</file>