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9" r:id="rId14"/>
    <p:sldId id="267"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44" autoAdjust="0"/>
    <p:restoredTop sz="94660"/>
  </p:normalViewPr>
  <p:slideViewPr>
    <p:cSldViewPr snapToGrid="0">
      <p:cViewPr varScale="1">
        <p:scale>
          <a:sx n="72" d="100"/>
          <a:sy n="72" d="100"/>
        </p:scale>
        <p:origin x="65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3343676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94EBD06-9040-4076-80C1-CD46D26EC6CF}" type="datetimeFigureOut">
              <a:rPr lang="fr-FR" smtClean="0"/>
              <a:t>06/11/2025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151767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2509221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a:t>Cliquez pour modifier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649599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935460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795501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4"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7364123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7536317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59976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997809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4253837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94EBD06-9040-4076-80C1-CD46D26EC6CF}" type="datetimeFigureOut">
              <a:rPr lang="fr-FR" smtClean="0"/>
              <a:t>06/11/2025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6393102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94EBD06-9040-4076-80C1-CD46D26EC6CF}" type="datetimeFigureOut">
              <a:rPr lang="fr-FR" smtClean="0"/>
              <a:t>06/11/2025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280746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3"/>
          <p:cNvSpPr>
            <a:spLocks noGrp="1"/>
          </p:cNvSpPr>
          <p:nvPr>
            <p:ph type="ftr" sz="quarter" idx="11"/>
          </p:nvPr>
        </p:nvSpPr>
        <p:spPr/>
        <p:txBody>
          <a:bodyPr/>
          <a:lstStyle/>
          <a:p>
            <a:endParaRPr lang="fr-FR"/>
          </a:p>
        </p:txBody>
      </p:sp>
      <p:sp>
        <p:nvSpPr>
          <p:cNvPr id="6" name="Slide Number Placeholder 4"/>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2364387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2"/>
          <p:cNvSpPr>
            <a:spLocks noGrp="1"/>
          </p:cNvSpPr>
          <p:nvPr>
            <p:ph type="ftr" sz="quarter" idx="11"/>
          </p:nvPr>
        </p:nvSpPr>
        <p:spPr/>
        <p:txBody>
          <a:bodyPr/>
          <a:lstStyle/>
          <a:p>
            <a:endParaRPr lang="fr-FR"/>
          </a:p>
        </p:txBody>
      </p:sp>
      <p:sp>
        <p:nvSpPr>
          <p:cNvPr id="6" name="Slide Number Placeholder 3"/>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3305730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7" name="Date Placeholder 4"/>
          <p:cNvSpPr>
            <a:spLocks noGrp="1"/>
          </p:cNvSpPr>
          <p:nvPr>
            <p:ph type="dt" sz="half" idx="10"/>
          </p:nvPr>
        </p:nvSpPr>
        <p:spPr/>
        <p:txBody>
          <a:bodyPr/>
          <a:lstStyle/>
          <a:p>
            <a:fld id="{394EBD06-9040-4076-80C1-CD46D26EC6CF}" type="datetimeFigureOut">
              <a:rPr lang="fr-FR" smtClean="0"/>
              <a:t>06/11/2025</a:t>
            </a:fld>
            <a:endParaRPr lang="fr-FR"/>
          </a:p>
        </p:txBody>
      </p:sp>
      <p:sp>
        <p:nvSpPr>
          <p:cNvPr id="5" name="Footer Placeholder 5"/>
          <p:cNvSpPr>
            <a:spLocks noGrp="1"/>
          </p:cNvSpPr>
          <p:nvPr>
            <p:ph type="ftr" sz="quarter" idx="11"/>
          </p:nvPr>
        </p:nvSpPr>
        <p:spPr/>
        <p:txBody>
          <a:bodyPr/>
          <a:lstStyle/>
          <a:p>
            <a:endParaRPr lang="fr-FR"/>
          </a:p>
        </p:txBody>
      </p:sp>
      <p:sp>
        <p:nvSpPr>
          <p:cNvPr id="6"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17547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94EBD06-9040-4076-80C1-CD46D26EC6CF}" type="datetimeFigureOut">
              <a:rPr lang="fr-FR" smtClean="0"/>
              <a:t>06/11/2025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DEEF90C1-4087-45CC-B211-9C24E94BBA34}" type="slidenum">
              <a:rPr lang="fr-FR" smtClean="0"/>
              <a:t>‹N°›</a:t>
            </a:fld>
            <a:endParaRPr lang="fr-FR"/>
          </a:p>
        </p:txBody>
      </p:sp>
    </p:spTree>
    <p:extLst>
      <p:ext uri="{BB962C8B-B14F-4D97-AF65-F5344CB8AC3E}">
        <p14:creationId xmlns:p14="http://schemas.microsoft.com/office/powerpoint/2010/main" val="947905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94EBD06-9040-4076-80C1-CD46D26EC6CF}" type="datetimeFigureOut">
              <a:rPr lang="fr-FR" smtClean="0"/>
              <a:t>06/11/2025</a:t>
            </a:fld>
            <a:endParaRPr lang="fr-F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fr-F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EEF90C1-4087-45CC-B211-9C24E94BBA34}" type="slidenum">
              <a:rPr lang="fr-FR" smtClean="0"/>
              <a:t>‹N°›</a:t>
            </a:fld>
            <a:endParaRPr lang="fr-FR"/>
          </a:p>
        </p:txBody>
      </p:sp>
    </p:spTree>
    <p:extLst>
      <p:ext uri="{BB962C8B-B14F-4D97-AF65-F5344CB8AC3E}">
        <p14:creationId xmlns:p14="http://schemas.microsoft.com/office/powerpoint/2010/main" val="81665581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A05110E-C30E-4A90-9897-FF8997CA1032}"/>
              </a:ext>
            </a:extLst>
          </p:cNvPr>
          <p:cNvSpPr>
            <a:spLocks noGrp="1"/>
          </p:cNvSpPr>
          <p:nvPr>
            <p:ph type="ctrTitle"/>
          </p:nvPr>
        </p:nvSpPr>
        <p:spPr>
          <a:xfrm>
            <a:off x="1154955" y="1219201"/>
            <a:ext cx="8825658" cy="2209800"/>
          </a:xfrm>
        </p:spPr>
        <p:txBody>
          <a:bodyPr/>
          <a:lstStyle/>
          <a:p>
            <a:r>
              <a:rPr lang="fr-FR" dirty="0"/>
              <a:t>COMMUNICATION </a:t>
            </a:r>
          </a:p>
        </p:txBody>
      </p:sp>
      <p:sp>
        <p:nvSpPr>
          <p:cNvPr id="3" name="Sous-titre 2">
            <a:extLst>
              <a:ext uri="{FF2B5EF4-FFF2-40B4-BE49-F238E27FC236}">
                <a16:creationId xmlns:a16="http://schemas.microsoft.com/office/drawing/2014/main" id="{ACD8157B-CF12-41D1-8EA0-2B4B84D18793}"/>
              </a:ext>
            </a:extLst>
          </p:cNvPr>
          <p:cNvSpPr>
            <a:spLocks noGrp="1"/>
          </p:cNvSpPr>
          <p:nvPr>
            <p:ph type="subTitle" idx="1"/>
          </p:nvPr>
        </p:nvSpPr>
        <p:spPr>
          <a:xfrm>
            <a:off x="1154955" y="3429000"/>
            <a:ext cx="8825658" cy="2209800"/>
          </a:xfrm>
        </p:spPr>
        <p:txBody>
          <a:bodyPr/>
          <a:lstStyle/>
          <a:p>
            <a:endParaRPr lang="fr-FR" dirty="0"/>
          </a:p>
          <a:p>
            <a:r>
              <a:rPr lang="fr-FR" sz="4400" dirty="0"/>
              <a:t>Pr, LANANE    MASSIKA</a:t>
            </a:r>
          </a:p>
        </p:txBody>
      </p:sp>
    </p:spTree>
    <p:extLst>
      <p:ext uri="{BB962C8B-B14F-4D97-AF65-F5344CB8AC3E}">
        <p14:creationId xmlns:p14="http://schemas.microsoft.com/office/powerpoint/2010/main" val="14477935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695E0-1D2A-4589-8B33-A61EC7D5AC1C}"/>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A7A59674-F7EC-4FD0-959A-6BA2E1ED78D8}"/>
              </a:ext>
            </a:extLst>
          </p:cNvPr>
          <p:cNvSpPr>
            <a:spLocks noGrp="1"/>
          </p:cNvSpPr>
          <p:nvPr>
            <p:ph idx="1"/>
          </p:nvPr>
        </p:nvSpPr>
        <p:spPr/>
        <p:txBody>
          <a:bodyPr/>
          <a:lstStyle/>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Les deux personnages se tiennent la main (« relation » entre les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personnages)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latin typeface="var(--ricos-font-family,unset)"/>
                <a:ea typeface="Times New Roman" panose="02020603050405020304" pitchFamily="18" charset="0"/>
                <a:cs typeface="Arial" panose="020B0604020202020204" pitchFamily="34" charset="0"/>
              </a:rPr>
              <a:t>L</a:t>
            </a:r>
            <a:r>
              <a:rPr lang="fr-FR" sz="2400" dirty="0">
                <a:effectLst/>
                <a:latin typeface="var(--ricos-font-family,unset)"/>
                <a:ea typeface="Times New Roman" panose="02020603050405020304" pitchFamily="18" charset="0"/>
                <a:cs typeface="Arial" panose="020B0604020202020204" pitchFamily="34" charset="0"/>
              </a:rPr>
              <a:t>e grand personnage est devant (« il conduit »), le petit est derrière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 il suit »)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 grand personnage est en pantalon (« c’est un garçon »), le petit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 est en robe (« c’est une fille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8249451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59C7AB8-AAE8-4C2D-8DD6-2227A42AC100}"/>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644F0BC9-2230-4904-84EB-9F22C6AEE914}"/>
              </a:ext>
            </a:extLst>
          </p:cNvPr>
          <p:cNvSpPr>
            <a:spLocks noGrp="1"/>
          </p:cNvSpPr>
          <p:nvPr>
            <p:ph idx="1"/>
          </p:nvPr>
        </p:nvSpPr>
        <p:spPr/>
        <p:txBody>
          <a:bodyPr/>
          <a:lstStyle/>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Les deux personnages se tiennent la main (« relation » entre les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personnages)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latin typeface="var(--ricos-font-family,unset)"/>
                <a:ea typeface="Times New Roman" panose="02020603050405020304" pitchFamily="18" charset="0"/>
                <a:cs typeface="Arial" panose="020B0604020202020204" pitchFamily="34" charset="0"/>
              </a:rPr>
              <a:t>L</a:t>
            </a:r>
            <a:r>
              <a:rPr lang="fr-FR" sz="2400" dirty="0">
                <a:effectLst/>
                <a:latin typeface="var(--ricos-font-family,unset)"/>
                <a:ea typeface="Times New Roman" panose="02020603050405020304" pitchFamily="18" charset="0"/>
                <a:cs typeface="Arial" panose="020B0604020202020204" pitchFamily="34" charset="0"/>
              </a:rPr>
              <a:t>e grand personnage est devant (« il conduit »), le petit est derrière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 il suit »)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400" dirty="0">
                <a:effectLst/>
                <a:latin typeface="var(--ricos-font-family,unset)"/>
                <a:ea typeface="Times New Roman" panose="02020603050405020304" pitchFamily="18" charset="0"/>
                <a:cs typeface="Arial" panose="020B0604020202020204" pitchFamily="34" charset="0"/>
              </a:rPr>
              <a:t> Le grand personnage est en pantalon (« c’est un garçon »), le petit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400" dirty="0">
                <a:effectLst/>
                <a:latin typeface="var(--ricos-font-family,unset)"/>
                <a:ea typeface="Times New Roman" panose="02020603050405020304" pitchFamily="18" charset="0"/>
                <a:cs typeface="Arial" panose="020B0604020202020204" pitchFamily="34" charset="0"/>
              </a:rPr>
              <a:t>personnage est en robe (« c’est une fille »). </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397342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D6E7E6-F07F-4DDC-8911-040B259293B3}"/>
              </a:ext>
            </a:extLst>
          </p:cNvPr>
          <p:cNvSpPr>
            <a:spLocks noGrp="1"/>
          </p:cNvSpPr>
          <p:nvPr>
            <p:ph type="title"/>
          </p:nvPr>
        </p:nvSpPr>
        <p:spPr/>
        <p:txBody>
          <a:bodyPr/>
          <a:lstStyle/>
          <a:p>
            <a:r>
              <a:rPr lang="fr-FR" dirty="0"/>
              <a:t>Sémiotique et médecine </a:t>
            </a:r>
          </a:p>
        </p:txBody>
      </p:sp>
      <p:sp>
        <p:nvSpPr>
          <p:cNvPr id="3" name="Espace réservé du contenu 2">
            <a:extLst>
              <a:ext uri="{FF2B5EF4-FFF2-40B4-BE49-F238E27FC236}">
                <a16:creationId xmlns:a16="http://schemas.microsoft.com/office/drawing/2014/main" id="{286A5A74-34F1-45D8-AFD9-B0C7E3CFBD4A}"/>
              </a:ext>
            </a:extLst>
          </p:cNvPr>
          <p:cNvSpPr>
            <a:spLocks noGrp="1"/>
          </p:cNvSpPr>
          <p:nvPr>
            <p:ph idx="1"/>
          </p:nvPr>
        </p:nvSpPr>
        <p:spPr/>
        <p:txBody>
          <a:bodyPr>
            <a:normAutofit/>
          </a:bodyPr>
          <a:lstStyle/>
          <a:p>
            <a:r>
              <a:rPr lang="fr-FR" dirty="0"/>
              <a:t>Pour Roland Barthes (1985) propos, il sera question de médecine, considérée dans son exercice concret, donc en tant que pratique plutôt que comme discours1 . Nous tentons de comprendre2 comment se tissent un certain nombre de fils, tous indispensables (quoique hétérogènes) à l’exercice d’un métier qui se spécifie d’une position3 . La position médicale est une modalité particulière de réponse à une demande, demande qui s’origine majoritairement d’un achoppement perçu dans le corps. Ici, nous en déplions quelques aspects propres à la décrire comme un ensemble de gestes – qui nouent corps et parole- orientés par une tactique, ce qui permet d’envisager non seulement ses performances sémiotiques, mais aussi de quelle éthique elle relève prioritairement : tactique du geste, éthique du tact. </a:t>
            </a:r>
          </a:p>
        </p:txBody>
      </p:sp>
    </p:spTree>
    <p:extLst>
      <p:ext uri="{BB962C8B-B14F-4D97-AF65-F5344CB8AC3E}">
        <p14:creationId xmlns:p14="http://schemas.microsoft.com/office/powerpoint/2010/main" val="25922644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05A0E1-7CEF-48BD-9184-AB773224D88B}"/>
              </a:ext>
            </a:extLst>
          </p:cNvPr>
          <p:cNvSpPr>
            <a:spLocks noGrp="1"/>
          </p:cNvSpPr>
          <p:nvPr>
            <p:ph type="title"/>
          </p:nvPr>
        </p:nvSpPr>
        <p:spPr/>
        <p:txBody>
          <a:bodyPr/>
          <a:lstStyle/>
          <a:p>
            <a:r>
              <a:rPr lang="fr-FR" dirty="0"/>
              <a:t>Sémiotique médicale </a:t>
            </a:r>
          </a:p>
        </p:txBody>
      </p:sp>
      <p:sp>
        <p:nvSpPr>
          <p:cNvPr id="3" name="Espace réservé du contenu 2">
            <a:extLst>
              <a:ext uri="{FF2B5EF4-FFF2-40B4-BE49-F238E27FC236}">
                <a16:creationId xmlns:a16="http://schemas.microsoft.com/office/drawing/2014/main" id="{3E112174-8939-4F8D-9716-C7E937E8F06F}"/>
              </a:ext>
            </a:extLst>
          </p:cNvPr>
          <p:cNvSpPr>
            <a:spLocks noGrp="1"/>
          </p:cNvSpPr>
          <p:nvPr>
            <p:ph idx="1"/>
          </p:nvPr>
        </p:nvSpPr>
        <p:spPr/>
        <p:txBody>
          <a:bodyPr/>
          <a:lstStyle/>
          <a:p>
            <a:r>
              <a:rPr lang="fr-FR" dirty="0"/>
              <a:t>Les gestes de soin du médecin ne se résument pas aux actes qui mobilisent la dextérité longuement éprouvée du thérapeute. Il faut y inclure les gestes rituels de la consultation qui contribuent à façonner son espace narratif et les interactions subjectives qui s’y déroulent ; les gestes incorporés de l’habitus médical qui construisent une manière propre à la profession d’écouter le discours de la plainte, d’ausculter le corps, de supporter le transfert, d’ordonner des remèdes : jonctions de gestes et de paroles. L’ensemble de ces gestes réalise un nouage de fils hétérogènes, matériels et sémiotiques, au service d’une raison pratique finalisée par le soin(</a:t>
            </a:r>
            <a:r>
              <a:rPr lang="fr-FR" dirty="0" err="1"/>
              <a:t>J,Christopher,Weber</a:t>
            </a:r>
            <a:r>
              <a:rPr lang="fr-FR"/>
              <a:t> ,2010)</a:t>
            </a:r>
            <a:endParaRPr lang="fr-FR" dirty="0"/>
          </a:p>
        </p:txBody>
      </p:sp>
    </p:spTree>
    <p:extLst>
      <p:ext uri="{BB962C8B-B14F-4D97-AF65-F5344CB8AC3E}">
        <p14:creationId xmlns:p14="http://schemas.microsoft.com/office/powerpoint/2010/main" val="22729028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83CF59-E789-4EEF-A949-69CD14F5951F}"/>
              </a:ext>
            </a:extLst>
          </p:cNvPr>
          <p:cNvSpPr>
            <a:spLocks noGrp="1"/>
          </p:cNvSpPr>
          <p:nvPr>
            <p:ph type="title"/>
          </p:nvPr>
        </p:nvSpPr>
        <p:spPr/>
        <p:txBody>
          <a:bodyPr/>
          <a:lstStyle/>
          <a:p>
            <a:pPr algn="ctr"/>
            <a:r>
              <a:rPr lang="fr-FR" dirty="0"/>
              <a:t>Liste bibliothèque</a:t>
            </a:r>
          </a:p>
        </p:txBody>
      </p:sp>
      <p:sp>
        <p:nvSpPr>
          <p:cNvPr id="3" name="Espace réservé du contenu 2">
            <a:extLst>
              <a:ext uri="{FF2B5EF4-FFF2-40B4-BE49-F238E27FC236}">
                <a16:creationId xmlns:a16="http://schemas.microsoft.com/office/drawing/2014/main" id="{76E37FC5-B5D9-4866-B723-EE3593C7EEBF}"/>
              </a:ext>
            </a:extLst>
          </p:cNvPr>
          <p:cNvSpPr>
            <a:spLocks noGrp="1"/>
          </p:cNvSpPr>
          <p:nvPr>
            <p:ph idx="1"/>
          </p:nvPr>
        </p:nvSpPr>
        <p:spPr/>
        <p:txBody>
          <a:bodyPr>
            <a:normAutofit lnSpcReduction="10000"/>
          </a:bodyPr>
          <a:lstStyle/>
          <a:p>
            <a:endParaRPr lang="fr-FR" sz="2800" dirty="0">
              <a:latin typeface="Times New Roman" panose="02020603050405020304" pitchFamily="18" charset="0"/>
              <a:cs typeface="Times New Roman" panose="02020603050405020304" pitchFamily="18" charset="0"/>
            </a:endParaRPr>
          </a:p>
          <a:p>
            <a:r>
              <a:rPr lang="fr-FR" sz="2800" dirty="0">
                <a:latin typeface="Times New Roman" panose="02020603050405020304" pitchFamily="18" charset="0"/>
                <a:cs typeface="Times New Roman" panose="02020603050405020304" pitchFamily="18" charset="0"/>
              </a:rPr>
              <a:t>1,LOCHARD Guy, Jean-Claude SOULAGES, </a:t>
            </a:r>
            <a:r>
              <a:rPr lang="fr-FR" sz="2800" dirty="0" err="1">
                <a:latin typeface="Times New Roman" panose="02020603050405020304" pitchFamily="18" charset="0"/>
                <a:cs typeface="Times New Roman" panose="02020603050405020304" pitchFamily="18" charset="0"/>
              </a:rPr>
              <a:t>Sémilogique,sémilogie</a:t>
            </a:r>
            <a:r>
              <a:rPr lang="fr-FR" sz="2800" dirty="0">
                <a:latin typeface="Times New Roman" panose="02020603050405020304" pitchFamily="18" charset="0"/>
                <a:cs typeface="Times New Roman" panose="02020603050405020304" pitchFamily="18" charset="0"/>
              </a:rPr>
              <a:t> et analyse de la communication ,Presses universitaires ,Grenoble,2014</a:t>
            </a:r>
          </a:p>
          <a:p>
            <a:r>
              <a:rPr lang="fr-FR" sz="2800" dirty="0">
                <a:latin typeface="Times New Roman" panose="02020603050405020304" pitchFamily="18" charset="0"/>
                <a:cs typeface="Times New Roman" panose="02020603050405020304" pitchFamily="18" charset="0"/>
              </a:rPr>
              <a:t>2,TENGKU </a:t>
            </a:r>
            <a:r>
              <a:rPr lang="fr-FR" sz="2800" dirty="0" err="1">
                <a:latin typeface="Times New Roman" panose="02020603050405020304" pitchFamily="18" charset="0"/>
                <a:cs typeface="Times New Roman" panose="02020603050405020304" pitchFamily="18" charset="0"/>
              </a:rPr>
              <a:t>Ratna</a:t>
            </a:r>
            <a:r>
              <a:rPr lang="fr-FR" sz="2800" dirty="0">
                <a:latin typeface="Times New Roman" panose="02020603050405020304" pitchFamily="18" charset="0"/>
                <a:cs typeface="Times New Roman" panose="02020603050405020304" pitchFamily="18" charset="0"/>
              </a:rPr>
              <a:t> ,Dan </a:t>
            </a:r>
            <a:r>
              <a:rPr lang="fr-FR" sz="2800" dirty="0" err="1">
                <a:latin typeface="Times New Roman" panose="02020603050405020304" pitchFamily="18" charset="0"/>
                <a:cs typeface="Times New Roman" panose="02020603050405020304" pitchFamily="18" charset="0"/>
              </a:rPr>
              <a:t>Seni</a:t>
            </a:r>
            <a:r>
              <a:rPr lang="fr-FR" sz="2800" dirty="0">
                <a:latin typeface="Times New Roman" panose="02020603050405020304" pitchFamily="18" charset="0"/>
                <a:cs typeface="Times New Roman" panose="02020603050405020304" pitchFamily="18" charset="0"/>
              </a:rPr>
              <a:t> FAKULTAS BAHAS,  «  La sémiotique communication de PIERCE et BARTHES ,in, Journal of Progressive Education » ,volume4,Université Negri Medan,2014,</a:t>
            </a:r>
          </a:p>
          <a:p>
            <a:r>
              <a:rPr lang="fr-FR" sz="2800">
                <a:latin typeface="Times New Roman" panose="02020603050405020304" pitchFamily="18" charset="0"/>
                <a:cs typeface="Times New Roman" panose="02020603050405020304" pitchFamily="18" charset="0"/>
              </a:rPr>
              <a:t>3,https://visualdsgn.fr/</a:t>
            </a:r>
            <a:r>
              <a:rPr lang="fr-FR" sz="2800" dirty="0" err="1">
                <a:latin typeface="Times New Roman" panose="02020603050405020304" pitchFamily="18" charset="0"/>
                <a:cs typeface="Times New Roman" panose="02020603050405020304" pitchFamily="18" charset="0"/>
              </a:rPr>
              <a:t>semiologie-saussure-pierce-barthes</a:t>
            </a:r>
            <a:r>
              <a:rPr lang="fr-FR"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518250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F05EE7-CA33-47C8-BC70-3FD8593347CB}"/>
              </a:ext>
            </a:extLst>
          </p:cNvPr>
          <p:cNvSpPr>
            <a:spLocks noGrp="1"/>
          </p:cNvSpPr>
          <p:nvPr>
            <p:ph type="title"/>
          </p:nvPr>
        </p:nvSpPr>
        <p:spPr/>
        <p:txBody>
          <a:bodyPr/>
          <a:lstStyle/>
          <a:p>
            <a:pPr algn="ctr"/>
            <a:r>
              <a:rPr lang="fr-FR" sz="4000" dirty="0">
                <a:latin typeface="Times New Roman" panose="02020603050405020304" pitchFamily="18" charset="0"/>
                <a:ea typeface="Calibri" panose="020F0502020204030204" pitchFamily="34" charset="0"/>
              </a:rPr>
              <a:t>Sémiologie chez </a:t>
            </a:r>
            <a:r>
              <a:rPr lang="fr-FR" sz="4000" dirty="0">
                <a:effectLst/>
                <a:latin typeface="Times New Roman" panose="02020603050405020304" pitchFamily="18" charset="0"/>
                <a:ea typeface="Calibri" panose="020F0502020204030204" pitchFamily="34" charset="0"/>
              </a:rPr>
              <a:t>BARTHES</a:t>
            </a:r>
            <a:endParaRPr lang="fr-FR" sz="4000" dirty="0"/>
          </a:p>
        </p:txBody>
      </p:sp>
      <p:sp>
        <p:nvSpPr>
          <p:cNvPr id="3" name="Espace réservé du contenu 2">
            <a:extLst>
              <a:ext uri="{FF2B5EF4-FFF2-40B4-BE49-F238E27FC236}">
                <a16:creationId xmlns:a16="http://schemas.microsoft.com/office/drawing/2014/main" id="{19AF1BC1-3A1D-453D-8667-1D7B43981CBB}"/>
              </a:ext>
            </a:extLst>
          </p:cNvPr>
          <p:cNvSpPr>
            <a:spLocks noGrp="1"/>
          </p:cNvSpPr>
          <p:nvPr>
            <p:ph idx="1"/>
          </p:nvPr>
        </p:nvSpPr>
        <p:spPr/>
        <p:txBody>
          <a:bodyPr/>
          <a:lstStyle/>
          <a:p>
            <a:pPr>
              <a:lnSpc>
                <a:spcPct val="107000"/>
              </a:lnSpc>
              <a:spcAft>
                <a:spcPts val="800"/>
              </a:spcAft>
            </a:pPr>
            <a:r>
              <a:rPr lang="fr-FR" sz="2800" dirty="0">
                <a:effectLst/>
                <a:latin typeface="Times New Roman" panose="02020603050405020304" pitchFamily="18" charset="0"/>
                <a:ea typeface="Calibri" panose="020F0502020204030204" pitchFamily="34" charset="0"/>
                <a:cs typeface="Arial" panose="020B0604020202020204" pitchFamily="34" charset="0"/>
              </a:rPr>
              <a:t>Définition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Times New Roman" panose="02020603050405020304" pitchFamily="18" charset="0"/>
                <a:ea typeface="Calibri" panose="020F0502020204030204" pitchFamily="34" charset="0"/>
                <a:cs typeface="Arial" panose="020B0604020202020204" pitchFamily="34" charset="0"/>
              </a:rPr>
              <a:t>La sémiologie peut être définie comme l’étude des signes. C’est un ensemble de concepts et de méthodologies destiné à décrire un système de signes.</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2787496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C3F02E-073D-400C-9F31-0D007C49E4F3}"/>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9B4CC952-82D4-49BB-BBA0-9CAC0EA863F3}"/>
              </a:ext>
            </a:extLst>
          </p:cNvPr>
          <p:cNvSpPr>
            <a:spLocks noGrp="1"/>
          </p:cNvSpPr>
          <p:nvPr>
            <p:ph idx="1"/>
          </p:nvPr>
        </p:nvSpPr>
        <p:spPr/>
        <p:txBody>
          <a:bodyPr/>
          <a:lstStyle/>
          <a:p>
            <a:pPr>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Saussure : le signe linguistique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dirty="0">
                <a:effectLst/>
                <a:latin typeface="Times New Roman" panose="02020603050405020304" pitchFamily="18" charset="0"/>
                <a:ea typeface="Calibri" panose="020F0502020204030204" pitchFamily="34" charset="0"/>
                <a:cs typeface="Arial" panose="020B0604020202020204" pitchFamily="34" charset="0"/>
              </a:rPr>
              <a:t>Ferdinand de Saussure est un linguiste suisse du début du XXe siècle connu pour son travail dans le domaine de la linguistique. Il a introduit les concepts de « signifiant » et de « signifié » pour expliquer la nature du signe linguistique :</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Le signifiant </a:t>
            </a:r>
            <a:r>
              <a:rPr lang="fr-FR" sz="1800" dirty="0">
                <a:effectLst/>
                <a:latin typeface="Times New Roman" panose="02020603050405020304" pitchFamily="18" charset="0"/>
                <a:ea typeface="Calibri" panose="020F0502020204030204" pitchFamily="34" charset="0"/>
                <a:cs typeface="Arial" panose="020B0604020202020204" pitchFamily="34" charset="0"/>
              </a:rPr>
              <a:t>fait référence à la forme matérielle d’un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Il est constitué des sons et des lettres qui composent le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Exemple : dans le mot « chat », les sons /ʃ/, /a/ et /t/ constituent le signifiant.</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1800" b="1" dirty="0">
                <a:effectLst/>
                <a:latin typeface="Times New Roman" panose="02020603050405020304" pitchFamily="18" charset="0"/>
                <a:ea typeface="Calibri" panose="020F0502020204030204" pitchFamily="34" charset="0"/>
                <a:cs typeface="Arial" panose="020B0604020202020204" pitchFamily="34" charset="0"/>
              </a:rPr>
              <a:t>Le signifié </a:t>
            </a:r>
            <a:r>
              <a:rPr lang="fr-FR" sz="1800" dirty="0">
                <a:effectLst/>
                <a:latin typeface="Times New Roman" panose="02020603050405020304" pitchFamily="18" charset="0"/>
                <a:ea typeface="Calibri" panose="020F0502020204030204" pitchFamily="34" charset="0"/>
                <a:cs typeface="Arial" panose="020B0604020202020204" pitchFamily="34" charset="0"/>
              </a:rPr>
              <a:t>fait référence à l’idée, la représentation mentale associée au signe</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C’est le sens que le signe évoque chez le locuteur.</a:t>
            </a:r>
            <a:br>
              <a:rPr lang="fr-FR" sz="1800" dirty="0">
                <a:effectLst/>
                <a:latin typeface="Times New Roman" panose="02020603050405020304" pitchFamily="18" charset="0"/>
                <a:ea typeface="Calibri" panose="020F0502020204030204" pitchFamily="34" charset="0"/>
                <a:cs typeface="Arial" panose="020B0604020202020204" pitchFamily="34" charset="0"/>
              </a:rPr>
            </a:br>
            <a:r>
              <a:rPr lang="fr-FR" sz="1800" dirty="0">
                <a:effectLst/>
                <a:latin typeface="Times New Roman" panose="02020603050405020304" pitchFamily="18" charset="0"/>
                <a:ea typeface="Calibri" panose="020F0502020204030204" pitchFamily="34" charset="0"/>
                <a:cs typeface="Arial" panose="020B0604020202020204" pitchFamily="34" charset="0"/>
              </a:rPr>
              <a:t>Exemple : le signifié du mot « chat » évoque l’image mentale d’un animal domestique à quatre pattes, avec des moustaches et une queue.</a:t>
            </a:r>
            <a:endParaRPr lang="fr-FR" sz="1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441284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376598D-1144-4632-86AF-6DDDF8996F39}"/>
              </a:ext>
            </a:extLst>
          </p:cNvPr>
          <p:cNvSpPr>
            <a:spLocks noGrp="1"/>
          </p:cNvSpPr>
          <p:nvPr>
            <p:ph type="title"/>
          </p:nvPr>
        </p:nvSpPr>
        <p:spPr/>
        <p:txBody>
          <a:bodyPr/>
          <a:lstStyle/>
          <a:p>
            <a:endParaRPr lang="fr-FR"/>
          </a:p>
        </p:txBody>
      </p:sp>
      <p:pic>
        <p:nvPicPr>
          <p:cNvPr id="4" name="Espace réservé du contenu 3" descr="Saussure : triangle sémiotique">
            <a:extLst>
              <a:ext uri="{FF2B5EF4-FFF2-40B4-BE49-F238E27FC236}">
                <a16:creationId xmlns:a16="http://schemas.microsoft.com/office/drawing/2014/main" id="{27648FEB-E6C8-47FF-8A90-AAA8C8DC7296}"/>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0" y="452718"/>
            <a:ext cx="9558063" cy="5755925"/>
          </a:xfrm>
          <a:prstGeom prst="rect">
            <a:avLst/>
          </a:prstGeom>
          <a:noFill/>
          <a:ln>
            <a:noFill/>
          </a:ln>
        </p:spPr>
      </p:pic>
    </p:spTree>
    <p:extLst>
      <p:ext uri="{BB962C8B-B14F-4D97-AF65-F5344CB8AC3E}">
        <p14:creationId xmlns:p14="http://schemas.microsoft.com/office/powerpoint/2010/main" val="35848342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1DBAC3-B330-4E6A-8FB3-05BB22B42E4A}"/>
              </a:ext>
            </a:extLst>
          </p:cNvPr>
          <p:cNvSpPr>
            <a:spLocks noGrp="1"/>
          </p:cNvSpPr>
          <p:nvPr>
            <p:ph type="title"/>
          </p:nvPr>
        </p:nvSpPr>
        <p:spPr/>
        <p:txBody>
          <a:bodyPr/>
          <a:lstStyle/>
          <a:p>
            <a:pPr algn="ctr"/>
            <a:r>
              <a:rPr lang="fr-FR" sz="4000" dirty="0">
                <a:solidFill>
                  <a:schemeClr val="tx1"/>
                </a:solidFill>
                <a:effectLst/>
                <a:latin typeface="Times New Roman" panose="02020603050405020304" pitchFamily="18" charset="0"/>
                <a:ea typeface="Calibri" panose="020F0502020204030204" pitchFamily="34" charset="0"/>
              </a:rPr>
              <a:t>Roland Barthes (1915-1980) </a:t>
            </a:r>
            <a:endParaRPr lang="fr-FR" sz="4000" dirty="0">
              <a:solidFill>
                <a:schemeClr val="tx1"/>
              </a:solidFill>
            </a:endParaRPr>
          </a:p>
        </p:txBody>
      </p:sp>
      <p:sp>
        <p:nvSpPr>
          <p:cNvPr id="3" name="Espace réservé du contenu 2">
            <a:extLst>
              <a:ext uri="{FF2B5EF4-FFF2-40B4-BE49-F238E27FC236}">
                <a16:creationId xmlns:a16="http://schemas.microsoft.com/office/drawing/2014/main" id="{CA9EB424-E7B4-4014-A719-9C08EEC7F454}"/>
              </a:ext>
            </a:extLst>
          </p:cNvPr>
          <p:cNvSpPr>
            <a:spLocks noGrp="1"/>
          </p:cNvSpPr>
          <p:nvPr>
            <p:ph idx="1"/>
          </p:nvPr>
        </p:nvSpPr>
        <p:spPr/>
        <p:txBody>
          <a:bodyPr>
            <a:normAutofit/>
          </a:bodyPr>
          <a:lstStyle/>
          <a:p>
            <a:r>
              <a:rPr lang="fr-FR" sz="2400" dirty="0">
                <a:latin typeface="Times New Roman" panose="02020603050405020304" pitchFamily="18" charset="0"/>
                <a:ea typeface="Calibri" panose="020F0502020204030204" pitchFamily="34" charset="0"/>
              </a:rPr>
              <a:t>E</a:t>
            </a:r>
            <a:r>
              <a:rPr lang="fr-FR" sz="2400" dirty="0">
                <a:effectLst/>
                <a:latin typeface="Times New Roman" panose="02020603050405020304" pitchFamily="18" charset="0"/>
                <a:ea typeface="Calibri" panose="020F0502020204030204" pitchFamily="34" charset="0"/>
              </a:rPr>
              <a:t>st un sémiologue et philosophe français. Il s’est particulièrement attaché à l’étude des connotations dans Mythologies, (1957) et Éléments de sémiologie (1964).</a:t>
            </a:r>
          </a:p>
          <a:p>
            <a:pPr>
              <a:lnSpc>
                <a:spcPct val="107000"/>
              </a:lnSpc>
              <a:spcAft>
                <a:spcPts val="800"/>
              </a:spcAft>
            </a:pPr>
            <a:r>
              <a:rPr lang="fr-FR" sz="2400" b="1" dirty="0">
                <a:effectLst/>
                <a:latin typeface="Times New Roman" panose="02020603050405020304" pitchFamily="18" charset="0"/>
                <a:ea typeface="Calibri" panose="020F0502020204030204" pitchFamily="34" charset="0"/>
                <a:cs typeface="Arial" panose="020B0604020202020204" pitchFamily="34" charset="0"/>
              </a:rPr>
              <a:t>La dénotation</a:t>
            </a:r>
            <a:endParaRPr lang="fr-FR" sz="2400" b="1"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400" dirty="0">
                <a:effectLst/>
                <a:latin typeface="Times New Roman" panose="02020603050405020304" pitchFamily="18" charset="0"/>
                <a:ea typeface="Calibri" panose="020F0502020204030204" pitchFamily="34" charset="0"/>
                <a:cs typeface="Arial" panose="020B0604020202020204" pitchFamily="34" charset="0"/>
              </a:rPr>
              <a:t>La dénotation désigne le sens premier. Le mot « rouge » dénote une couleur. La dénotation est objective, sa fonction est la description.</a:t>
            </a:r>
            <a:endParaRPr lang="fr-FR" sz="2400" dirty="0">
              <a:effectLst/>
              <a:latin typeface="Calibri" panose="020F0502020204030204" pitchFamily="34" charset="0"/>
              <a:ea typeface="Calibri" panose="020F0502020204030204" pitchFamily="34" charset="0"/>
              <a:cs typeface="Arial" panose="020B0604020202020204" pitchFamily="34" charset="0"/>
            </a:endParaRPr>
          </a:p>
          <a:p>
            <a:endParaRPr lang="fr-FR" sz="2400" dirty="0"/>
          </a:p>
        </p:txBody>
      </p:sp>
    </p:spTree>
    <p:extLst>
      <p:ext uri="{BB962C8B-B14F-4D97-AF65-F5344CB8AC3E}">
        <p14:creationId xmlns:p14="http://schemas.microsoft.com/office/powerpoint/2010/main" val="11342610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12D6BF-59CC-4BA9-B146-B8A247CE1D7A}"/>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35B5B8AD-BC62-44DD-8CBA-5D679BEE4108}"/>
              </a:ext>
            </a:extLst>
          </p:cNvPr>
          <p:cNvSpPr>
            <a:spLocks noGrp="1"/>
          </p:cNvSpPr>
          <p:nvPr>
            <p:ph idx="1"/>
          </p:nvPr>
        </p:nvSpPr>
        <p:spPr/>
        <p:txBody>
          <a:bodyPr/>
          <a:lstStyle/>
          <a:p>
            <a:pPr>
              <a:lnSpc>
                <a:spcPct val="107000"/>
              </a:lnSpc>
              <a:spcAft>
                <a:spcPts val="800"/>
              </a:spcAft>
            </a:pPr>
            <a:r>
              <a:rPr lang="fr-FR" sz="2800" b="1" dirty="0">
                <a:effectLst/>
                <a:latin typeface="Times New Roman" panose="02020603050405020304" pitchFamily="18" charset="0"/>
                <a:ea typeface="Calibri" panose="020F0502020204030204" pitchFamily="34" charset="0"/>
                <a:cs typeface="Arial" panose="020B0604020202020204" pitchFamily="34" charset="0"/>
              </a:rPr>
              <a:t>La connotation</a:t>
            </a:r>
            <a:endParaRPr lang="fr-FR" sz="2800" b="1" dirty="0">
              <a:effectLst/>
              <a:latin typeface="Calibri" panose="020F0502020204030204" pitchFamily="34" charset="0"/>
              <a:ea typeface="Calibri" panose="020F0502020204030204" pitchFamily="34" charset="0"/>
              <a:cs typeface="Arial" panose="020B0604020202020204" pitchFamily="34" charset="0"/>
            </a:endParaRPr>
          </a:p>
          <a:p>
            <a:pPr>
              <a:lnSpc>
                <a:spcPct val="107000"/>
              </a:lnSpc>
              <a:spcAft>
                <a:spcPts val="800"/>
              </a:spcAft>
            </a:pPr>
            <a:r>
              <a:rPr lang="fr-FR" sz="2800" dirty="0">
                <a:effectLst/>
                <a:latin typeface="Times New Roman" panose="02020603050405020304" pitchFamily="18" charset="0"/>
                <a:ea typeface="Calibri" panose="020F0502020204030204" pitchFamily="34" charset="0"/>
                <a:cs typeface="Arial" panose="020B0604020202020204" pitchFamily="34" charset="0"/>
              </a:rPr>
              <a:t>Les connotations désignent le sens second. Par exemple, le rouge possède plusieurs connotations : le danger, l’interdiction, l’amour, le sang etc. Elles sont multiples et subjectives puisqu’elles dépendent du contexte d’utilisation et des références culturelles de la cible. Les connotations ont une fonction de signification.</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30466853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D8C539-82DF-427F-AC66-38EC954AB036}"/>
              </a:ext>
            </a:extLst>
          </p:cNvPr>
          <p:cNvSpPr>
            <a:spLocks noGrp="1"/>
          </p:cNvSpPr>
          <p:nvPr>
            <p:ph type="title"/>
          </p:nvPr>
        </p:nvSpPr>
        <p:spPr/>
        <p:txBody>
          <a:bodyPr/>
          <a:lstStyle/>
          <a:p>
            <a:endParaRPr lang="fr-FR"/>
          </a:p>
        </p:txBody>
      </p:sp>
      <p:pic>
        <p:nvPicPr>
          <p:cNvPr id="4" name="Espace réservé du contenu 3" descr="Barthes : dénotation / connotation">
            <a:extLst>
              <a:ext uri="{FF2B5EF4-FFF2-40B4-BE49-F238E27FC236}">
                <a16:creationId xmlns:a16="http://schemas.microsoft.com/office/drawing/2014/main" id="{3B8114A6-DA62-4187-A555-2D24F60FA14C}"/>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46111" y="452718"/>
            <a:ext cx="10008637" cy="5795682"/>
          </a:xfrm>
          <a:prstGeom prst="rect">
            <a:avLst/>
          </a:prstGeom>
          <a:noFill/>
          <a:ln>
            <a:noFill/>
          </a:ln>
        </p:spPr>
      </p:pic>
    </p:spTree>
    <p:extLst>
      <p:ext uri="{BB962C8B-B14F-4D97-AF65-F5344CB8AC3E}">
        <p14:creationId xmlns:p14="http://schemas.microsoft.com/office/powerpoint/2010/main" val="3783004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C76B3B2-99D4-4B1F-8DD1-1307321B33DF}"/>
              </a:ext>
            </a:extLst>
          </p:cNvPr>
          <p:cNvSpPr>
            <a:spLocks noGrp="1"/>
          </p:cNvSpPr>
          <p:nvPr>
            <p:ph type="title"/>
          </p:nvPr>
        </p:nvSpPr>
        <p:spPr/>
        <p:txBody>
          <a:bodyPr/>
          <a:lstStyle/>
          <a:p>
            <a:pPr algn="ctr"/>
            <a:r>
              <a:rPr lang="fr-FR" sz="3600" b="1" kern="1800"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rPr>
              <a:t>S</a:t>
            </a:r>
            <a:r>
              <a:rPr lang="fr-FR" sz="3600" b="1" kern="1800" dirty="0">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émiologie de l'image</a:t>
            </a:r>
            <a:br>
              <a:rPr lang="fr-FR" sz="1800" dirty="0">
                <a:effectLst/>
                <a:latin typeface="Calibri" panose="020F0502020204030204" pitchFamily="34" charset="0"/>
                <a:ea typeface="Calibri" panose="020F0502020204030204" pitchFamily="34" charset="0"/>
                <a:cs typeface="Arial" panose="020B0604020202020204" pitchFamily="34" charset="0"/>
              </a:rPr>
            </a:br>
            <a:endParaRPr lang="fr-FR" dirty="0"/>
          </a:p>
        </p:txBody>
      </p:sp>
      <p:pic>
        <p:nvPicPr>
          <p:cNvPr id="4" name="Espace réservé du contenu 3">
            <a:extLst>
              <a:ext uri="{FF2B5EF4-FFF2-40B4-BE49-F238E27FC236}">
                <a16:creationId xmlns:a16="http://schemas.microsoft.com/office/drawing/2014/main" id="{932E667D-2FED-488B-8DB9-F48F645DB75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192200" y="2052638"/>
            <a:ext cx="4769376" cy="4195762"/>
          </a:xfrm>
          <a:prstGeom prst="rect">
            <a:avLst/>
          </a:prstGeom>
          <a:noFill/>
          <a:ln>
            <a:noFill/>
          </a:ln>
        </p:spPr>
      </p:pic>
    </p:spTree>
    <p:extLst>
      <p:ext uri="{BB962C8B-B14F-4D97-AF65-F5344CB8AC3E}">
        <p14:creationId xmlns:p14="http://schemas.microsoft.com/office/powerpoint/2010/main" val="12293531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3AB931-8896-4A49-92AB-17817A8EF199}"/>
              </a:ext>
            </a:extLst>
          </p:cNvPr>
          <p:cNvSpPr>
            <a:spLocks noGrp="1"/>
          </p:cNvSpPr>
          <p:nvPr>
            <p:ph type="title"/>
          </p:nvPr>
        </p:nvSpPr>
        <p:spPr/>
        <p:txBody>
          <a:bodyPr/>
          <a:lstStyle/>
          <a:p>
            <a:endParaRPr lang="fr-FR"/>
          </a:p>
        </p:txBody>
      </p:sp>
      <p:sp>
        <p:nvSpPr>
          <p:cNvPr id="3" name="Espace réservé du contenu 2">
            <a:extLst>
              <a:ext uri="{FF2B5EF4-FFF2-40B4-BE49-F238E27FC236}">
                <a16:creationId xmlns:a16="http://schemas.microsoft.com/office/drawing/2014/main" id="{FB884AC2-D8EB-4378-8416-B5647F8A3208}"/>
              </a:ext>
            </a:extLst>
          </p:cNvPr>
          <p:cNvSpPr>
            <a:spLocks noGrp="1"/>
          </p:cNvSpPr>
          <p:nvPr>
            <p:ph idx="1"/>
          </p:nvPr>
        </p:nvSpPr>
        <p:spPr/>
        <p:txBody>
          <a:bodyPr>
            <a:normAutofit/>
          </a:bodyPr>
          <a:lstStyle/>
          <a:p>
            <a:pPr fontAlgn="base">
              <a:lnSpc>
                <a:spcPct val="107000"/>
              </a:lnSpc>
              <a:spcAft>
                <a:spcPts val="0"/>
              </a:spcAft>
            </a:pPr>
            <a:r>
              <a:rPr lang="fr-FR" sz="2800" dirty="0">
                <a:effectLst/>
                <a:latin typeface="var(--ricos-font-family,unset)"/>
                <a:ea typeface="Times New Roman" panose="02020603050405020304" pitchFamily="18" charset="0"/>
                <a:cs typeface="Arial" panose="020B0604020202020204" pitchFamily="34" charset="0"/>
              </a:rPr>
              <a:t>Analysons ainsi les deux personnages à l’intérieur du triangle en décrivant simplement ce que nous percevons, comme si nous étions un détective averti, et comme si nous voyions cet objet pour la première fois. Les interprétations sont entre guillemets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8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800" dirty="0">
                <a:effectLst/>
                <a:latin typeface="var(--ricos-font-family,unset)"/>
                <a:ea typeface="Times New Roman" panose="02020603050405020304" pitchFamily="18" charset="0"/>
                <a:cs typeface="Arial" panose="020B0604020202020204" pitchFamily="34" charset="0"/>
              </a:rPr>
              <a:t> il y a un grand personnage (« grandeur »), un plus petit (« petitesse »)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pPr fontAlgn="base">
              <a:lnSpc>
                <a:spcPct val="107000"/>
              </a:lnSpc>
              <a:spcAft>
                <a:spcPts val="0"/>
              </a:spcAft>
            </a:pPr>
            <a:r>
              <a:rPr lang="fr-FR" sz="2800" dirty="0">
                <a:effectLst/>
                <a:latin typeface="Segoe UI Emoji" panose="020B0502040204020203" pitchFamily="34" charset="0"/>
                <a:ea typeface="Times New Roman" panose="02020603050405020304" pitchFamily="18" charset="0"/>
                <a:cs typeface="Segoe UI Emoji" panose="020B0502040204020203" pitchFamily="34" charset="0"/>
              </a:rPr>
              <a:t>🔳</a:t>
            </a:r>
            <a:r>
              <a:rPr lang="fr-FR" sz="2800" dirty="0">
                <a:effectLst/>
                <a:latin typeface="var(--ricos-font-family,unset)"/>
                <a:ea typeface="Times New Roman" panose="02020603050405020304" pitchFamily="18" charset="0"/>
                <a:cs typeface="Arial" panose="020B0604020202020204" pitchFamily="34" charset="0"/>
              </a:rPr>
              <a:t> ils sont en mouvement vers la gauche (« action ») ; </a:t>
            </a:r>
            <a:endParaRPr lang="fr-FR" sz="2800" dirty="0">
              <a:effectLst/>
              <a:latin typeface="Calibri" panose="020F0502020204030204" pitchFamily="34" charset="0"/>
              <a:ea typeface="Calibri" panose="020F0502020204030204" pitchFamily="34" charset="0"/>
              <a:cs typeface="Arial" panose="020B0604020202020204" pitchFamily="34" charset="0"/>
            </a:endParaRPr>
          </a:p>
          <a:p>
            <a:endParaRPr lang="fr-FR" dirty="0"/>
          </a:p>
        </p:txBody>
      </p:sp>
    </p:spTree>
    <p:extLst>
      <p:ext uri="{BB962C8B-B14F-4D97-AF65-F5344CB8AC3E}">
        <p14:creationId xmlns:p14="http://schemas.microsoft.com/office/powerpoint/2010/main" val="155499345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66</TotalTime>
  <Words>827</Words>
  <Application>Microsoft Office PowerPoint</Application>
  <PresentationFormat>Grand écran</PresentationFormat>
  <Paragraphs>41</Paragraphs>
  <Slides>14</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14</vt:i4>
      </vt:variant>
    </vt:vector>
  </HeadingPairs>
  <TitlesOfParts>
    <vt:vector size="22" baseType="lpstr">
      <vt:lpstr>Arial</vt:lpstr>
      <vt:lpstr>Calibri</vt:lpstr>
      <vt:lpstr>Century Gothic</vt:lpstr>
      <vt:lpstr>Segoe UI Emoji</vt:lpstr>
      <vt:lpstr>Times New Roman</vt:lpstr>
      <vt:lpstr>var(--ricos-font-family,unset)</vt:lpstr>
      <vt:lpstr>Wingdings 3</vt:lpstr>
      <vt:lpstr>Ion</vt:lpstr>
      <vt:lpstr>COMMUNICATION </vt:lpstr>
      <vt:lpstr>Sémiologie chez BARTHES</vt:lpstr>
      <vt:lpstr>Présentation PowerPoint</vt:lpstr>
      <vt:lpstr>Présentation PowerPoint</vt:lpstr>
      <vt:lpstr>Roland Barthes (1915-1980) </vt:lpstr>
      <vt:lpstr>Présentation PowerPoint</vt:lpstr>
      <vt:lpstr>Présentation PowerPoint</vt:lpstr>
      <vt:lpstr>Sémiologie de l'image </vt:lpstr>
      <vt:lpstr>Présentation PowerPoint</vt:lpstr>
      <vt:lpstr>Présentation PowerPoint</vt:lpstr>
      <vt:lpstr>Présentation PowerPoint</vt:lpstr>
      <vt:lpstr>Sémiotique et médecine </vt:lpstr>
      <vt:lpstr>Sémiotique médicale </vt:lpstr>
      <vt:lpstr>Liste bibliothèque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COMMUNICATION</dc:title>
  <dc:creator>Ordi</dc:creator>
  <cp:lastModifiedBy>Ordi</cp:lastModifiedBy>
  <cp:revision>2</cp:revision>
  <dcterms:created xsi:type="dcterms:W3CDTF">2024-11-10T07:03:18Z</dcterms:created>
  <dcterms:modified xsi:type="dcterms:W3CDTF">2025-11-06T12:21:48Z</dcterms:modified>
</cp:coreProperties>
</file>