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1" r:id="rId4"/>
    <p:sldId id="258" r:id="rId5"/>
    <p:sldId id="260" r:id="rId6"/>
    <p:sldId id="268" r:id="rId7"/>
    <p:sldId id="269" r:id="rId8"/>
    <p:sldId id="270" r:id="rId9"/>
    <p:sldId id="259" r:id="rId10"/>
    <p:sldId id="262" r:id="rId11"/>
    <p:sldId id="263" r:id="rId12"/>
    <p:sldId id="264" r:id="rId13"/>
    <p:sldId id="265" r:id="rId14"/>
    <p:sldId id="266" r:id="rId15"/>
    <p:sldId id="267" r:id="rId16"/>
    <p:sldId id="279" r:id="rId17"/>
    <p:sldId id="280" r:id="rId18"/>
    <p:sldId id="281" r:id="rId19"/>
    <p:sldId id="282"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hasCustomPrompt="1"/>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4EA17AF6-5147-407B-AF77-B4252578DA91}" type="datetimeFigureOut">
              <a:rPr lang="fr-FR" smtClean="0"/>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2289C85C-3BB9-47C4-88F2-668CD772D71A}" type="slidenum">
              <a:rPr lang="fr-FR" smtClean="0"/>
            </a:fld>
            <a:endParaRPr lang="fr-FR"/>
          </a:p>
        </p:txBody>
      </p:sp>
      <p:sp>
        <p:nvSpPr>
          <p:cNvPr id="9" name="Sous-titre 8"/>
          <p:cNvSpPr>
            <a:spLocks noGrp="1"/>
          </p:cNvSpPr>
          <p:nvPr>
            <p:ph type="subTitle" idx="1" hasCustomPrompt="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hasCustomPrompt="1"/>
          </p:nvPr>
        </p:nvSpPr>
        <p:spPr/>
        <p:txBody>
          <a:bodyPr vert="eaVert"/>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EA17AF6-5147-407B-AF77-B4252578DA91}"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289C85C-3BB9-47C4-88F2-668CD772D71A}" type="slidenum">
              <a:rPr lang="fr-FR" smtClean="0"/>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hasCustomPrompt="1"/>
          </p:nvPr>
        </p:nvSpPr>
        <p:spPr>
          <a:xfrm>
            <a:off x="457200" y="274638"/>
            <a:ext cx="6019800" cy="5851525"/>
          </a:xfrm>
        </p:spPr>
        <p:txBody>
          <a:bodyPr vert="eaVert"/>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EA17AF6-5147-407B-AF77-B4252578DA91}"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289C85C-3BB9-47C4-88F2-668CD772D71A}" type="slidenum">
              <a:rPr lang="fr-FR" smtClean="0"/>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hasCustomPrompt="1"/>
          </p:nvPr>
        </p:nvSpPr>
        <p:spPr/>
        <p:txBody>
          <a:body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EA17AF6-5147-407B-AF77-B4252578DA91}"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289C85C-3BB9-47C4-88F2-668CD772D71A}" type="slidenum">
              <a:rPr lang="fr-FR" smtClean="0"/>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hasCustomPrompt="1"/>
          </p:nvPr>
        </p:nvSpPr>
        <p:spPr>
          <a:xfrm>
            <a:off x="1600200" y="2507786"/>
            <a:ext cx="7086600" cy="1509712"/>
          </a:xfrm>
        </p:spPr>
        <p:txBody>
          <a:bodyPr anchor="t"/>
          <a:lstStyle>
            <a:lvl1pPr marL="73025"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endParaRPr kumimoji="0" lang="fr-FR" smtClean="0"/>
          </a:p>
        </p:txBody>
      </p:sp>
      <p:sp>
        <p:nvSpPr>
          <p:cNvPr id="4" name="Espace réservé de la date 3"/>
          <p:cNvSpPr>
            <a:spLocks noGrp="1"/>
          </p:cNvSpPr>
          <p:nvPr>
            <p:ph type="dt" sz="half" idx="10"/>
          </p:nvPr>
        </p:nvSpPr>
        <p:spPr/>
        <p:txBody>
          <a:bodyPr/>
          <a:lstStyle/>
          <a:p>
            <a:fld id="{4EA17AF6-5147-407B-AF77-B4252578DA91}"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2289C85C-3BB9-47C4-88F2-668CD772D71A}" type="slidenum">
              <a:rPr lang="fr-FR" smtClean="0"/>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hasCustomPrompt="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u contenu 3"/>
          <p:cNvSpPr>
            <a:spLocks noGrp="1"/>
          </p:cNvSpPr>
          <p:nvPr>
            <p:ph sz="half" idx="2" hasCustomPrompt="1"/>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EA17AF6-5147-407B-AF77-B4252578DA91}"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289C85C-3BB9-47C4-88F2-668CD772D71A}" type="slidenum">
              <a:rPr lang="fr-FR" smtClean="0"/>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hasCustomPrompt="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endParaRPr kumimoji="0" lang="fr-FR" smtClean="0"/>
          </a:p>
        </p:txBody>
      </p:sp>
      <p:sp>
        <p:nvSpPr>
          <p:cNvPr id="4" name="Espace réservé du texte 3"/>
          <p:cNvSpPr>
            <a:spLocks noGrp="1"/>
          </p:cNvSpPr>
          <p:nvPr>
            <p:ph type="body" sz="half" idx="3" hasCustomPrompt="1"/>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endParaRPr kumimoji="0" lang="fr-FR" smtClean="0"/>
          </a:p>
        </p:txBody>
      </p:sp>
      <p:sp>
        <p:nvSpPr>
          <p:cNvPr id="5" name="Espace réservé du contenu 4"/>
          <p:cNvSpPr>
            <a:spLocks noGrp="1"/>
          </p:cNvSpPr>
          <p:nvPr>
            <p:ph sz="quarter" idx="2" hasCustomPrompt="1"/>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6" name="Espace réservé du contenu 5"/>
          <p:cNvSpPr>
            <a:spLocks noGrp="1"/>
          </p:cNvSpPr>
          <p:nvPr>
            <p:ph sz="quarter" idx="4" hasCustomPrompt="1"/>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4EA17AF6-5147-407B-AF77-B4252578DA91}" type="datetimeFigureOut">
              <a:rPr lang="fr-FR" smtClean="0"/>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289C85C-3BB9-47C4-88F2-668CD772D71A}" type="slidenum">
              <a:rPr lang="fr-FR" smtClean="0"/>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EA17AF6-5147-407B-AF77-B4252578DA91}" type="datetimeFigureOut">
              <a:rPr lang="fr-FR" smtClean="0"/>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289C85C-3BB9-47C4-88F2-668CD772D71A}" type="slidenum">
              <a:rPr lang="fr-FR" smtClean="0"/>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EA17AF6-5147-407B-AF77-B4252578DA91}" type="datetimeFigureOut">
              <a:rPr lang="fr-FR" smtClean="0"/>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289C85C-3BB9-47C4-88F2-668CD772D71A}" type="slidenum">
              <a:rPr lang="fr-FR" smtClean="0"/>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hasCustomPrompt="1"/>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endParaRPr kumimoji="0" lang="fr-FR" smtClean="0"/>
          </a:p>
        </p:txBody>
      </p:sp>
      <p:sp>
        <p:nvSpPr>
          <p:cNvPr id="4" name="Espace réservé du contenu 3"/>
          <p:cNvSpPr>
            <a:spLocks noGrp="1"/>
          </p:cNvSpPr>
          <p:nvPr>
            <p:ph sz="half" idx="1" hasCustomPrompt="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EA17AF6-5147-407B-AF77-B4252578DA91}"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289C85C-3BB9-47C4-88F2-668CD772D71A}" type="slidenum">
              <a:rPr lang="fr-FR" smtClean="0"/>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hasCustomPrompt="1"/>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endParaRPr kumimoji="0" lang="fr-FR" smtClean="0"/>
          </a:p>
        </p:txBody>
      </p:sp>
      <p:sp>
        <p:nvSpPr>
          <p:cNvPr id="5" name="Espace réservé de la date 4"/>
          <p:cNvSpPr>
            <a:spLocks noGrp="1"/>
          </p:cNvSpPr>
          <p:nvPr>
            <p:ph type="dt" sz="half" idx="10"/>
          </p:nvPr>
        </p:nvSpPr>
        <p:spPr/>
        <p:txBody>
          <a:bodyPr/>
          <a:lstStyle/>
          <a:p>
            <a:fld id="{4EA17AF6-5147-407B-AF77-B4252578DA91}"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289C85C-3BB9-47C4-88F2-668CD772D71A}" type="slidenum">
              <a:rPr lang="fr-FR" smtClean="0"/>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endParaRPr kumimoji="0" lang="fr-FR" smtClean="0"/>
          </a:p>
          <a:p>
            <a:pPr lvl="1" eaLnBrk="1" latinLnBrk="0" hangingPunct="1"/>
            <a:r>
              <a:rPr kumimoji="0" lang="fr-FR" smtClean="0"/>
              <a:t>Deuxième niveau</a:t>
            </a:r>
            <a:endParaRPr kumimoji="0" lang="fr-FR" smtClean="0"/>
          </a:p>
          <a:p>
            <a:pPr lvl="2" eaLnBrk="1" latinLnBrk="0" hangingPunct="1"/>
            <a:r>
              <a:rPr kumimoji="0" lang="fr-FR" smtClean="0"/>
              <a:t>Troisième niveau</a:t>
            </a:r>
            <a:endParaRPr kumimoji="0" lang="fr-FR" smtClean="0"/>
          </a:p>
          <a:p>
            <a:pPr lvl="3" eaLnBrk="1" latinLnBrk="0" hangingPunct="1"/>
            <a:r>
              <a:rPr kumimoji="0" lang="fr-FR" smtClean="0"/>
              <a:t>Quatrième niveau</a:t>
            </a:r>
            <a:endParaRPr kumimoji="0" lang="fr-FR" smtClean="0"/>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EA17AF6-5147-407B-AF77-B4252578DA91}" type="datetimeFigureOut">
              <a:rPr lang="fr-FR" smtClean="0"/>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289C85C-3BB9-47C4-88F2-668CD772D71A}" type="slidenum">
              <a:rPr lang="fr-FR" smtClean="0"/>
            </a:fld>
            <a:endParaRPr lang="fr-F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panose="05020102010507070707"/>
        <a:buChar char=""/>
        <a:defRPr kumimoji="0" sz="2800" kern="1200">
          <a:solidFill>
            <a:schemeClr val="tx1"/>
          </a:solidFill>
          <a:latin typeface="+mn-lt"/>
          <a:ea typeface="+mn-ea"/>
          <a:cs typeface="+mn-cs"/>
        </a:defRPr>
      </a:lvl1pPr>
      <a:lvl2pPr marL="868680" indent="-283210" algn="l" rtl="0" eaLnBrk="1" latinLnBrk="0" hangingPunct="1">
        <a:spcBef>
          <a:spcPct val="20000"/>
        </a:spcBef>
        <a:buClr>
          <a:schemeClr val="tx1"/>
        </a:buClr>
        <a:buSzPct val="80000"/>
        <a:buFont typeface="Wingdings 2" panose="05020102010507070707"/>
        <a:buChar char=""/>
        <a:defRPr kumimoji="0" sz="2400" kern="1200">
          <a:solidFill>
            <a:schemeClr val="tx1"/>
          </a:solidFill>
          <a:latin typeface="+mn-lt"/>
          <a:ea typeface="+mn-ea"/>
          <a:cs typeface="+mn-cs"/>
        </a:defRPr>
      </a:lvl2pPr>
      <a:lvl3pPr marL="1134110" indent="-228600" algn="l" rtl="0" eaLnBrk="1" latinLnBrk="0" hangingPunct="1">
        <a:spcBef>
          <a:spcPct val="20000"/>
        </a:spcBef>
        <a:buClr>
          <a:schemeClr val="tx1"/>
        </a:buClr>
        <a:buSzPct val="95000"/>
        <a:buFont typeface="Wingdings" panose="05000000000000000000"/>
        <a:buChar char=""/>
        <a:defRPr kumimoji="0" sz="2200" kern="1200">
          <a:solidFill>
            <a:schemeClr val="tx1"/>
          </a:solidFill>
          <a:latin typeface="+mn-lt"/>
          <a:ea typeface="+mn-ea"/>
          <a:cs typeface="+mn-cs"/>
        </a:defRPr>
      </a:lvl3pPr>
      <a:lvl4pPr marL="1353185" indent="-182880" algn="l" rtl="0" eaLnBrk="1" latinLnBrk="0" hangingPunct="1">
        <a:spcBef>
          <a:spcPct val="20000"/>
        </a:spcBef>
        <a:buClr>
          <a:schemeClr val="tx1"/>
        </a:buClr>
        <a:buSzPct val="100000"/>
        <a:buFont typeface="Wingdings 3" panose="05040102010807070707"/>
        <a:buChar char=""/>
        <a:defRPr kumimoji="0" sz="2000" kern="1200">
          <a:solidFill>
            <a:schemeClr val="tx1"/>
          </a:solidFill>
          <a:latin typeface="+mn-lt"/>
          <a:ea typeface="+mn-ea"/>
          <a:cs typeface="+mn-cs"/>
        </a:defRPr>
      </a:lvl4pPr>
      <a:lvl5pPr marL="1545590" indent="-182880" algn="l" rtl="0" eaLnBrk="1" latinLnBrk="0" hangingPunct="1">
        <a:spcBef>
          <a:spcPct val="20000"/>
        </a:spcBef>
        <a:buClr>
          <a:schemeClr val="tx1"/>
        </a:buClr>
        <a:buFont typeface="Wingdings 2" panose="05020102010507070707"/>
        <a:buChar char=""/>
        <a:defRPr kumimoji="0" sz="2000" kern="1200">
          <a:solidFill>
            <a:schemeClr val="tx1"/>
          </a:solidFill>
          <a:latin typeface="+mn-lt"/>
          <a:ea typeface="+mn-ea"/>
          <a:cs typeface="+mn-cs"/>
        </a:defRPr>
      </a:lvl5pPr>
      <a:lvl6pPr marL="1764665" indent="-182880" algn="l" rtl="0" eaLnBrk="1" latinLnBrk="0" hangingPunct="1">
        <a:spcBef>
          <a:spcPct val="20000"/>
        </a:spcBef>
        <a:buClr>
          <a:schemeClr val="tx1"/>
        </a:buClr>
        <a:buFont typeface="Wingdings 3" panose="05040102010807070707"/>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panose="05020102010507070707"/>
        <a:buChar char=""/>
        <a:defRPr kumimoji="0" sz="1600" kern="1200">
          <a:solidFill>
            <a:schemeClr val="tx1"/>
          </a:solidFill>
          <a:latin typeface="+mn-lt"/>
          <a:ea typeface="+mn-ea"/>
          <a:cs typeface="+mn-cs"/>
        </a:defRPr>
      </a:lvl7pPr>
      <a:lvl8pPr marL="2167255" indent="-182880" algn="l" rtl="0" eaLnBrk="1" latinLnBrk="0" hangingPunct="1">
        <a:spcBef>
          <a:spcPct val="20000"/>
        </a:spcBef>
        <a:buClr>
          <a:schemeClr val="tx1"/>
        </a:buClr>
        <a:buFont typeface="Wingdings 2" panose="05020102010507070707"/>
        <a:buChar char=""/>
        <a:defRPr kumimoji="0" sz="1400" kern="1200">
          <a:solidFill>
            <a:schemeClr val="tx1"/>
          </a:solidFill>
          <a:latin typeface="+mn-lt"/>
          <a:ea typeface="+mn-ea"/>
          <a:cs typeface="+mn-cs"/>
        </a:defRPr>
      </a:lvl8pPr>
      <a:lvl9pPr marL="2368550" indent="-182880" algn="l" rtl="0" eaLnBrk="1" latinLnBrk="0" hangingPunct="1">
        <a:spcBef>
          <a:spcPct val="20000"/>
        </a:spcBef>
        <a:buClr>
          <a:schemeClr val="tx1"/>
        </a:buClr>
        <a:buFont typeface="Wingdings 2" panose="05020102010507070707"/>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Sociologie du corps</a:t>
            </a:r>
            <a:endParaRPr lang="fr-FR" dirty="0"/>
          </a:p>
        </p:txBody>
      </p:sp>
      <p:sp>
        <p:nvSpPr>
          <p:cNvPr id="3" name="Sous-titre 2"/>
          <p:cNvSpPr>
            <a:spLocks noGrp="1"/>
          </p:cNvSpPr>
          <p:nvPr>
            <p:ph type="subTitle" idx="1"/>
          </p:nvPr>
        </p:nvSpPr>
        <p:spPr/>
        <p:txBody>
          <a:bodyPr/>
          <a:lstStyle/>
          <a:p>
            <a:r>
              <a:rPr lang="fr-FR" dirty="0" err="1" smtClean="0"/>
              <a:t>Pr.LANANE</a:t>
            </a:r>
            <a:r>
              <a:rPr lang="fr-FR" dirty="0" smtClean="0"/>
              <a:t> </a:t>
            </a:r>
            <a:r>
              <a:rPr lang="fr-FR" dirty="0" err="1" smtClean="0"/>
              <a:t>Massika</a:t>
            </a:r>
            <a:r>
              <a:rPr lang="fr-FR" dirty="0" smtClean="0"/>
              <a:t> </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L’</a:t>
            </a:r>
            <a:r>
              <a:rPr lang="fr-FR" i="1" dirty="0" smtClean="0"/>
              <a:t>Homo duplex </a:t>
            </a:r>
            <a:r>
              <a:rPr lang="fr-FR" dirty="0" smtClean="0"/>
              <a:t>de Durkheim est divisé en deux régions psychiques, l’individuel, d’une part, et le collectif qui agit comme une forme de civilisation : </a:t>
            </a:r>
            <a:r>
              <a:rPr lang="fr-FR" i="1" dirty="0" smtClean="0"/>
              <a:t>« L’homme est double, en lui il y a deux êtres : un être individuel qui a sa base dans l’organisme et dont le cercle d’action se trouve, par cela même, étroitement limité, et un être social qui représente en nous la plus haute réalité, dans l’ordre intellectuel et moral, que nous puissions connaître par l’observation, j’entends la société. (10)</a:t>
            </a:r>
            <a:endParaRPr lang="fr-FR" i="1" dirty="0" smtClean="0"/>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PRINCIPES DE CLASSIFICATION</a:t>
            </a:r>
            <a:br>
              <a:rPr lang="fr-FR" dirty="0" smtClean="0"/>
            </a:br>
            <a:r>
              <a:rPr lang="fr-FR" dirty="0" smtClean="0"/>
              <a:t>DES TECHNIQUES DU </a:t>
            </a:r>
            <a:r>
              <a:rPr lang="fr-FR" dirty="0" smtClean="0"/>
              <a:t>CORPS</a:t>
            </a:r>
            <a:br>
              <a:rPr lang="fr-FR" dirty="0" smtClean="0"/>
            </a:br>
            <a:r>
              <a:rPr lang="fr-FR" dirty="0" smtClean="0"/>
              <a:t>chez M.MAUSS</a:t>
            </a:r>
            <a:br>
              <a:rPr lang="fr-FR" dirty="0" smtClean="0"/>
            </a:br>
            <a:endParaRPr lang="fr-FR" dirty="0"/>
          </a:p>
        </p:txBody>
      </p:sp>
      <p:sp>
        <p:nvSpPr>
          <p:cNvPr id="3" name="Espace réservé du contenu 2"/>
          <p:cNvSpPr>
            <a:spLocks noGrp="1"/>
          </p:cNvSpPr>
          <p:nvPr>
            <p:ph idx="1"/>
          </p:nvPr>
        </p:nvSpPr>
        <p:spPr/>
        <p:txBody>
          <a:bodyPr/>
          <a:lstStyle/>
          <a:p>
            <a:r>
              <a:rPr lang="fr-FR" dirty="0" smtClean="0"/>
              <a:t>1. </a:t>
            </a:r>
            <a:r>
              <a:rPr lang="fr-FR" b="1" dirty="0" smtClean="0"/>
              <a:t>Division des techniques du corps entre les sexes</a:t>
            </a:r>
            <a:endParaRPr lang="fr-FR" dirty="0" smtClean="0"/>
          </a:p>
          <a:p>
            <a:endParaRPr lang="fr-FR" dirty="0" smtClean="0"/>
          </a:p>
          <a:p>
            <a:r>
              <a:rPr lang="fr-FR" dirty="0" smtClean="0"/>
              <a:t>2. </a:t>
            </a:r>
            <a:r>
              <a:rPr lang="fr-FR" b="1" dirty="0" smtClean="0"/>
              <a:t>Variation des techniques du corps avec les âges.</a:t>
            </a:r>
            <a:endParaRPr lang="fr-FR" dirty="0" smtClean="0"/>
          </a:p>
          <a:p>
            <a:r>
              <a:rPr lang="fr-FR" i="1" dirty="0" smtClean="0"/>
              <a:t>3. </a:t>
            </a:r>
            <a:r>
              <a:rPr lang="fr-FR" b="1" dirty="0" smtClean="0"/>
              <a:t>Classement des techniques du corps par rapport au rendement. </a:t>
            </a:r>
            <a:endParaRPr lang="fr-FR" dirty="0" smtClean="0"/>
          </a:p>
          <a:p>
            <a:r>
              <a:rPr lang="fr-FR" dirty="0" smtClean="0"/>
              <a:t>4. </a:t>
            </a:r>
            <a:r>
              <a:rPr lang="fr-FR" b="1" dirty="0" smtClean="0"/>
              <a:t>Transmission de la forme des techniques.(11) </a:t>
            </a:r>
            <a:endParaRPr lang="fr-FR" dirty="0" smtClean="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La communication non verbale désigne tous les éléments d'un échange qui n'ont pas un lien direct avec la parole. </a:t>
            </a:r>
            <a:r>
              <a:rPr lang="fr-FR" dirty="0" smtClean="0"/>
              <a:t>C’est un langage </a:t>
            </a:r>
            <a:r>
              <a:rPr lang="fr-FR" dirty="0" smtClean="0"/>
              <a:t>corporel dans son ensemble : gestes, postures, expressions du corps, mais aussi du visage, ou manifestations physiologiques.</a:t>
            </a:r>
            <a:br>
              <a:rPr lang="fr-FR" dirty="0" smtClean="0"/>
            </a:br>
            <a:r>
              <a:rPr lang="fr-FR" dirty="0" smtClean="0"/>
              <a:t> </a:t>
            </a:r>
            <a:r>
              <a:rPr lang="fr-FR" dirty="0" smtClean="0"/>
              <a:t>Par </a:t>
            </a:r>
            <a:r>
              <a:rPr lang="fr-FR" dirty="0" smtClean="0"/>
              <a:t>exemple une personne qui jette un regard à sa montre, durant un entretien de recrutement, ce qui traduit son envie d'y mettre un terme. (12)</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Langage du corps </a:t>
            </a:r>
            <a:endParaRPr lang="fr-FR" dirty="0"/>
          </a:p>
        </p:txBody>
      </p:sp>
      <p:sp>
        <p:nvSpPr>
          <p:cNvPr id="3" name="Espace réservé du contenu 2"/>
          <p:cNvSpPr>
            <a:spLocks noGrp="1"/>
          </p:cNvSpPr>
          <p:nvPr>
            <p:ph idx="1"/>
          </p:nvPr>
        </p:nvSpPr>
        <p:spPr/>
        <p:txBody>
          <a:bodyPr>
            <a:normAutofit/>
          </a:bodyPr>
          <a:lstStyle/>
          <a:p>
            <a:r>
              <a:rPr lang="fr-FR" dirty="0" smtClean="0"/>
              <a:t>Il </a:t>
            </a:r>
            <a:r>
              <a:rPr lang="fr-FR" dirty="0" smtClean="0"/>
              <a:t>existe de nombreux signes dits non verbaux, utilisés par la communication non verbale : les tenues vestimentaires, la façon de se maquiller et de se coiffer, l'élocution, le ton de la voix... Toutes ces manifestations peuvent être conscientes ou inconscientes. Elles peuvent être tellement discrètes qu'elles en deviennent subliminales (un clignement des yeux)(13)</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Langage du corps et distances</a:t>
            </a:r>
            <a:endParaRPr lang="fr-FR" dirty="0"/>
          </a:p>
        </p:txBody>
      </p:sp>
      <p:sp>
        <p:nvSpPr>
          <p:cNvPr id="3" name="Espace réservé du contenu 2"/>
          <p:cNvSpPr>
            <a:spLocks noGrp="1"/>
          </p:cNvSpPr>
          <p:nvPr>
            <p:ph idx="1"/>
          </p:nvPr>
        </p:nvSpPr>
        <p:spPr/>
        <p:txBody>
          <a:bodyPr/>
          <a:lstStyle/>
          <a:p>
            <a:r>
              <a:rPr lang="fr-FR" dirty="0" smtClean="0"/>
              <a:t>Zone intime -/+50cm</a:t>
            </a:r>
            <a:endParaRPr lang="fr-FR" dirty="0" smtClean="0"/>
          </a:p>
          <a:p>
            <a:r>
              <a:rPr lang="fr-FR" dirty="0" smtClean="0"/>
              <a:t>Zone personnelle 1.20m</a:t>
            </a:r>
            <a:endParaRPr lang="fr-FR" dirty="0" smtClean="0"/>
          </a:p>
          <a:p>
            <a:r>
              <a:rPr lang="fr-FR" dirty="0" smtClean="0"/>
              <a:t>Zone sociale 3m</a:t>
            </a:r>
            <a:endParaRPr lang="fr-FR" dirty="0" smtClean="0"/>
          </a:p>
          <a:p>
            <a:r>
              <a:rPr lang="fr-FR" dirty="0" smtClean="0"/>
              <a:t>Zone publique :3m</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re 1"/>
          <p:cNvSpPr>
            <a:spLocks noGrp="1"/>
          </p:cNvSpPr>
          <p:nvPr>
            <p:ph type="title"/>
          </p:nvPr>
        </p:nvSpPr>
        <p:spPr/>
        <p:txBody>
          <a:bodyPr/>
          <a:p>
            <a:r>
              <a:rPr lang="fr-FR" altLang="en-US"/>
              <a:t>Liste bibliographique</a:t>
            </a:r>
            <a:endParaRPr lang="fr-FR" altLang="en-US"/>
          </a:p>
        </p:txBody>
      </p:sp>
      <p:sp>
        <p:nvSpPr>
          <p:cNvPr id="3" name="Espace réservé du contenu 2"/>
          <p:cNvSpPr>
            <a:spLocks noGrp="1"/>
          </p:cNvSpPr>
          <p:nvPr>
            <p:ph idx="1"/>
          </p:nvPr>
        </p:nvSpPr>
        <p:spPr/>
        <p:txBody>
          <a:bodyPr>
            <a:normAutofit fontScale="80000"/>
          </a:bodyPr>
          <a:p>
            <a:endParaRPr lang="fr-FR" altLang="en-US"/>
          </a:p>
          <a:p>
            <a:endParaRPr lang="fr-FR" altLang="en-US"/>
          </a:p>
          <a:p>
            <a:r>
              <a:rPr lang="fr-FR" altLang="en-US"/>
              <a:t>1-David Le BRETON, Images culturelles du corps, édition, Med Sci, Paris, 2011, p27</a:t>
            </a:r>
            <a:endParaRPr lang="fr-FR" altLang="en-US"/>
          </a:p>
          <a:p>
            <a:endParaRPr lang="fr-FR" altLang="en-US"/>
          </a:p>
          <a:p>
            <a:r>
              <a:rPr lang="fr-FR" altLang="en-US"/>
              <a:t>2-David Le BRETON, La sociologie du corps,(que sais-je ?),8eme édition, édition Presses Université ,France,2012,page28. </a:t>
            </a:r>
            <a:endParaRPr lang="fr-FR" altLang="en-US"/>
          </a:p>
          <a:p>
            <a:endParaRPr lang="fr-FR" altLang="en-US"/>
          </a:p>
          <a:p>
            <a:r>
              <a:rPr lang="fr-FR" altLang="en-US"/>
              <a:t>3-David Le BRETON, La sociologie du corps, 2008, pages 3 à 12. </a:t>
            </a:r>
            <a:endParaRPr lang="fr-FR" altLang="en-US"/>
          </a:p>
          <a:p>
            <a:endParaRPr lang="fr-FR" altLang="en-US"/>
          </a:p>
          <a:p>
            <a:endParaRPr lang="fr-FR"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re 1"/>
          <p:cNvSpPr>
            <a:spLocks noGrp="1"/>
          </p:cNvSpPr>
          <p:nvPr>
            <p:ph type="title"/>
          </p:nvPr>
        </p:nvSpPr>
        <p:spPr/>
        <p:txBody>
          <a:bodyPr/>
          <a:p>
            <a:endParaRPr lang="fr-FR" altLang="en-US"/>
          </a:p>
        </p:txBody>
      </p:sp>
      <p:sp>
        <p:nvSpPr>
          <p:cNvPr id="3" name="Espace réservé du contenu 2"/>
          <p:cNvSpPr>
            <a:spLocks noGrp="1"/>
          </p:cNvSpPr>
          <p:nvPr>
            <p:ph idx="1"/>
          </p:nvPr>
        </p:nvSpPr>
        <p:spPr/>
        <p:txBody>
          <a:bodyPr>
            <a:normAutofit fontScale="80000"/>
          </a:bodyPr>
          <a:p>
            <a:endParaRPr lang="fr-FR" altLang="en-US"/>
          </a:p>
          <a:p>
            <a:endParaRPr lang="fr-FR" altLang="en-US"/>
          </a:p>
          <a:p>
            <a:r>
              <a:rPr lang="fr-FR" altLang="en-US"/>
              <a:t>4-DEJOURS, Christophe, Le corps entre biologie et psychanalyse, Paris : Ed. Payot, 1986, p. 46.</a:t>
            </a:r>
            <a:endParaRPr lang="fr-FR" altLang="en-US"/>
          </a:p>
          <a:p>
            <a:endParaRPr lang="fr-FR" altLang="en-US"/>
          </a:p>
          <a:p>
            <a:r>
              <a:rPr lang="fr-FR" altLang="en-US"/>
              <a:t> 5- FASSIN, Didier, “Sciences sociales”, in : BRÜCKER, Gilles ; FASSIN, Didier (sous la direction de), La santé publique, Paris : Ed. Marketing, 1989, pp. 117-118. </a:t>
            </a:r>
            <a:endParaRPr lang="fr-FR" altLang="en-US"/>
          </a:p>
          <a:p>
            <a:endParaRPr lang="fr-FR" altLang="en-US"/>
          </a:p>
          <a:p>
            <a:r>
              <a:rPr lang="fr-FR" altLang="en-US"/>
              <a:t>6-François JOURDAN, Le corps dans une vision islamique, Dans Laennec 2007/3 (Tome 55), pages 42 à 53. </a:t>
            </a:r>
            <a:endParaRPr lang="fr-FR" altLang="en-US"/>
          </a:p>
          <a:p>
            <a:endParaRPr lang="fr-FR" altLang="en-US"/>
          </a:p>
          <a:p>
            <a:endParaRPr lang="fr-FR"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re 1"/>
          <p:cNvSpPr>
            <a:spLocks noGrp="1"/>
          </p:cNvSpPr>
          <p:nvPr>
            <p:ph type="title"/>
          </p:nvPr>
        </p:nvSpPr>
        <p:spPr/>
        <p:txBody>
          <a:bodyPr/>
          <a:p>
            <a:endParaRPr lang="fr-FR" altLang="en-US"/>
          </a:p>
        </p:txBody>
      </p:sp>
      <p:sp>
        <p:nvSpPr>
          <p:cNvPr id="3" name="Espace réservé du contenu 2"/>
          <p:cNvSpPr>
            <a:spLocks noGrp="1"/>
          </p:cNvSpPr>
          <p:nvPr>
            <p:ph idx="1"/>
          </p:nvPr>
        </p:nvSpPr>
        <p:spPr/>
        <p:txBody>
          <a:bodyPr>
            <a:normAutofit fontScale="70000"/>
          </a:bodyPr>
          <a:p>
            <a:r>
              <a:rPr lang="fr-FR" altLang="en-US"/>
              <a:t>6-FOUCAULT, Michel, Le pouvoir psychiatrique. Cours au Collège de France (1973-1974), Paris : Ed. du Seuil-Gallimard, 2003, p. 171. </a:t>
            </a:r>
            <a:endParaRPr lang="fr-FR" altLang="en-US"/>
          </a:p>
          <a:p>
            <a:endParaRPr lang="fr-FR" altLang="en-US"/>
          </a:p>
          <a:p>
            <a:r>
              <a:rPr lang="fr-FR" altLang="en-US"/>
              <a:t>7-GOFFMAN, Erving, La mise en scène de la vie quotidienne. Les relations en public, Tome 2, Paris : Les Editions de Minuit, 1973, p. 26.</a:t>
            </a:r>
            <a:endParaRPr lang="fr-FR" altLang="en-US"/>
          </a:p>
          <a:p>
            <a:endParaRPr lang="fr-FR" altLang="en-US"/>
          </a:p>
          <a:p>
            <a:r>
              <a:rPr lang="fr-FR" altLang="en-US"/>
              <a:t>8- Jacques SALIBA, Le corps et les constructions symboliques,  | 1999 : Médecine et santé : Symboliques des corps. --- -David L e BRETON, Mauss et la naissance de la sociologie du corps, dans revue du MAUSS, 2010/2 (n°36), pages 371 à 384. </a:t>
            </a:r>
            <a:endParaRPr lang="fr-FR" altLang="en-US"/>
          </a:p>
          <a:p>
            <a:endParaRPr lang="fr-FR" altLang="en-US"/>
          </a:p>
          <a:p>
            <a:endParaRPr lang="fr-FR"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re 1"/>
          <p:cNvSpPr>
            <a:spLocks noGrp="1"/>
          </p:cNvSpPr>
          <p:nvPr>
            <p:ph type="title"/>
          </p:nvPr>
        </p:nvSpPr>
        <p:spPr/>
        <p:txBody>
          <a:bodyPr/>
          <a:p>
            <a:endParaRPr lang="fr-FR" altLang="en-US"/>
          </a:p>
        </p:txBody>
      </p:sp>
      <p:sp>
        <p:nvSpPr>
          <p:cNvPr id="3" name="Espace réservé du contenu 2"/>
          <p:cNvSpPr>
            <a:spLocks noGrp="1"/>
          </p:cNvSpPr>
          <p:nvPr>
            <p:ph idx="1"/>
          </p:nvPr>
        </p:nvSpPr>
        <p:spPr/>
        <p:txBody>
          <a:bodyPr/>
          <a:p>
            <a:endParaRPr lang="fr-FR" altLang="en-US"/>
          </a:p>
          <a:p>
            <a:r>
              <a:rPr lang="fr-FR" altLang="en-US"/>
              <a:t> 9-Marcel MAUSS, Sociologie et anthropologie, puf, 2004, p 482. </a:t>
            </a:r>
            <a:endParaRPr lang="fr-FR" altLang="en-US"/>
          </a:p>
          <a:p>
            <a:r>
              <a:rPr lang="fr-FR" altLang="en-US"/>
              <a:t>10-https://clio-cr.clionautes.org/corps-et-ames-une-histoire-de-la-personne-au-moyen-age.html</a:t>
            </a:r>
            <a:endParaRPr lang="fr-F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Définition anatomo-physiologique </a:t>
            </a:r>
            <a:r>
              <a:rPr lang="fr-FR" dirty="0" smtClean="0"/>
              <a:t>du corps</a:t>
            </a:r>
            <a:endParaRPr lang="fr-FR" dirty="0"/>
          </a:p>
        </p:txBody>
      </p:sp>
      <p:sp>
        <p:nvSpPr>
          <p:cNvPr id="3" name="Espace réservé du contenu 2"/>
          <p:cNvSpPr>
            <a:spLocks noGrp="1"/>
          </p:cNvSpPr>
          <p:nvPr>
            <p:ph idx="1"/>
          </p:nvPr>
        </p:nvSpPr>
        <p:spPr/>
        <p:txBody>
          <a:bodyPr/>
          <a:lstStyle/>
          <a:p>
            <a:r>
              <a:rPr lang="fr-FR" dirty="0" smtClean="0"/>
              <a:t>Le corps est une chair </a:t>
            </a:r>
            <a:r>
              <a:rPr lang="fr-FR" dirty="0" smtClean="0"/>
              <a:t>descriptible à travers une série de tissus, d’organes et d’autres composantes dont l’organisation est contrôlée par une multitude de fonctions biologiques, est enseignée dans les facultés de médecine et nourrit la médecine contemporaine(1)</a:t>
            </a:r>
            <a:endParaRPr lang="fr-FR" dirty="0" smtClean="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Définition  sociologique du corps </a:t>
            </a:r>
            <a:endParaRPr lang="fr-FR" dirty="0"/>
          </a:p>
        </p:txBody>
      </p:sp>
      <p:sp>
        <p:nvSpPr>
          <p:cNvPr id="3" name="Espace réservé du contenu 2"/>
          <p:cNvSpPr>
            <a:spLocks noGrp="1"/>
          </p:cNvSpPr>
          <p:nvPr>
            <p:ph idx="1"/>
          </p:nvPr>
        </p:nvSpPr>
        <p:spPr/>
        <p:txBody>
          <a:bodyPr/>
          <a:lstStyle/>
          <a:p>
            <a:r>
              <a:rPr lang="fr-FR" dirty="0" smtClean="0"/>
              <a:t>«</a:t>
            </a:r>
            <a:r>
              <a:rPr lang="fr-FR" i="1" dirty="0" smtClean="0"/>
              <a:t>le corps est une fausse évidence, il n’est pas une donnée sans équivoque, mais l’effet d’une élaboration sociale et culturelle</a:t>
            </a:r>
            <a:r>
              <a:rPr lang="fr-FR" dirty="0" smtClean="0"/>
              <a:t> </a:t>
            </a:r>
            <a:r>
              <a:rPr lang="fr-FR" dirty="0" smtClean="0"/>
              <a:t>».</a:t>
            </a:r>
            <a:r>
              <a:rPr lang="fr-FR" dirty="0" smtClean="0"/>
              <a:t> David LE BRETON </a:t>
            </a:r>
            <a:endParaRPr lang="fr-FR" dirty="0" smtClean="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a:bodyPr>
          <a:lstStyle/>
          <a:p>
            <a:r>
              <a:rPr lang="fr-FR" dirty="0" smtClean="0"/>
              <a:t>Moyen  </a:t>
            </a:r>
            <a:r>
              <a:rPr lang="fr-FR" dirty="0" smtClean="0"/>
              <a:t>Âge, </a:t>
            </a:r>
            <a:r>
              <a:rPr lang="fr-FR" dirty="0" smtClean="0"/>
              <a:t>celle qui présente une opposition irréductible entre le corps et l’âme, un dualisme qui aurait été source de mépris pour le corps, véritable prison de l’âme </a:t>
            </a:r>
            <a:r>
              <a:rPr lang="fr-FR" dirty="0" smtClean="0"/>
              <a:t>. </a:t>
            </a:r>
            <a:r>
              <a:rPr lang="fr-FR" dirty="0" smtClean="0"/>
              <a:t>Certes, dans la lignée du néoplatonisme, une « pesanteur dualiste » est présente, particulièrement dans la spiritualité et la culture </a:t>
            </a:r>
            <a:r>
              <a:rPr lang="fr-FR" dirty="0" smtClean="0"/>
              <a:t>monastique(3)</a:t>
            </a:r>
            <a:endParaRPr lang="fr-FR" dirty="0" smtClean="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Ainsi</a:t>
            </a:r>
            <a:r>
              <a:rPr lang="fr-FR" dirty="0" smtClean="0"/>
              <a:t>, la relation entre matériel et spirituel renvoie à l’opposition complémentaire entre laïcs et clercs, au cœur de ce qu’il est convenu de nommer la « réforme grégorienne », les premiers en charge de la reproduction physique de la société, les seconds de sa reproduction spirituelle grâce au baptême. Ainsi, l’institution ecclésiale est-elle en charge de spiritualiser le corporel, à travers les sacrements, point nodal de la réforme. (4)</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Corps dans la civilisation </a:t>
            </a:r>
            <a:r>
              <a:rPr lang="fr-FR" dirty="0" err="1" smtClean="0"/>
              <a:t>musilmane</a:t>
            </a:r>
            <a:r>
              <a:rPr lang="fr-FR" dirty="0" smtClean="0"/>
              <a:t> </a:t>
            </a:r>
            <a:endParaRPr lang="fr-FR" dirty="0"/>
          </a:p>
        </p:txBody>
      </p:sp>
      <p:sp>
        <p:nvSpPr>
          <p:cNvPr id="3" name="Espace réservé du contenu 2"/>
          <p:cNvSpPr>
            <a:spLocks noGrp="1"/>
          </p:cNvSpPr>
          <p:nvPr>
            <p:ph idx="1"/>
          </p:nvPr>
        </p:nvSpPr>
        <p:spPr/>
        <p:txBody>
          <a:bodyPr/>
          <a:lstStyle/>
          <a:p>
            <a:br>
              <a:rPr lang="fr-FR" dirty="0" smtClean="0"/>
            </a:br>
            <a:r>
              <a:rPr lang="fr-FR" dirty="0" smtClean="0"/>
              <a:t>Le corps est appelé en arabe </a:t>
            </a:r>
            <a:r>
              <a:rPr lang="fr-FR" i="1" dirty="0" err="1" smtClean="0"/>
              <a:t>jasad</a:t>
            </a:r>
            <a:r>
              <a:rPr lang="fr-FR" dirty="0" smtClean="0"/>
              <a:t>, </a:t>
            </a:r>
            <a:r>
              <a:rPr lang="fr-FR" i="1" dirty="0" err="1" smtClean="0"/>
              <a:t>jisme</a:t>
            </a:r>
            <a:r>
              <a:rPr lang="fr-FR" dirty="0" smtClean="0"/>
              <a:t>,</a:t>
            </a:r>
            <a:r>
              <a:rPr lang="fr-FR" i="1" dirty="0" smtClean="0"/>
              <a:t> </a:t>
            </a:r>
            <a:r>
              <a:rPr lang="fr-FR" dirty="0" smtClean="0"/>
              <a:t>ou encore</a:t>
            </a:r>
            <a:r>
              <a:rPr lang="fr-FR" i="1" dirty="0" smtClean="0"/>
              <a:t> </a:t>
            </a:r>
            <a:r>
              <a:rPr lang="fr-FR" i="1" dirty="0" err="1" smtClean="0"/>
              <a:t>badan</a:t>
            </a:r>
            <a:r>
              <a:rPr lang="fr-FR" i="1" dirty="0" smtClean="0"/>
              <a:t>. </a:t>
            </a:r>
            <a:r>
              <a:rPr lang="fr-FR" i="1" dirty="0" err="1" smtClean="0"/>
              <a:t>Jasad</a:t>
            </a:r>
            <a:r>
              <a:rPr lang="fr-FR" i="1" dirty="0" smtClean="0"/>
              <a:t> </a:t>
            </a:r>
            <a:r>
              <a:rPr lang="fr-FR" dirty="0" smtClean="0"/>
              <a:t>désigne le corps que vient éveiller l’esprit, c’est donc le corps animé, la chair. Le </a:t>
            </a:r>
            <a:r>
              <a:rPr lang="fr-FR" i="1" dirty="0" err="1" smtClean="0"/>
              <a:t>jisme</a:t>
            </a:r>
            <a:r>
              <a:rPr lang="fr-FR" dirty="0" smtClean="0"/>
              <a:t> désigne plutôt le corps comme substance, le corps extérieur. Enfin le </a:t>
            </a:r>
            <a:r>
              <a:rPr lang="fr-FR" i="1" dirty="0" err="1" smtClean="0"/>
              <a:t>badan</a:t>
            </a:r>
            <a:r>
              <a:rPr lang="fr-FR" dirty="0" smtClean="0"/>
              <a:t> désigne le corps volumineux, et notamment le tronc.(5)</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Les </a:t>
            </a:r>
            <a:r>
              <a:rPr lang="fr-FR" dirty="0" smtClean="0"/>
              <a:t>modalités de la présence </a:t>
            </a:r>
            <a:r>
              <a:rPr lang="fr-FR" dirty="0" smtClean="0"/>
              <a:t>du corps se </a:t>
            </a:r>
            <a:r>
              <a:rPr lang="fr-FR" dirty="0" smtClean="0"/>
              <a:t>manifestent à travers l’évocation de quelques aspects, attitudes et expressions corporelles où s’opposent des notions de pur et d’impur : le processus de la création de l’homme, le rituel du jeûne, le ramadan, les interdits alimentaires, les pratiques funéraires, l’attitude du corps durant la prière et les rites de purification liés à la prière(6)</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Définition de la sociologie du corps</a:t>
            </a:r>
            <a:endParaRPr lang="fr-FR" dirty="0"/>
          </a:p>
        </p:txBody>
      </p:sp>
      <p:sp>
        <p:nvSpPr>
          <p:cNvPr id="3" name="Espace réservé du contenu 2"/>
          <p:cNvSpPr>
            <a:spLocks noGrp="1"/>
          </p:cNvSpPr>
          <p:nvPr>
            <p:ph idx="1"/>
          </p:nvPr>
        </p:nvSpPr>
        <p:spPr/>
        <p:txBody>
          <a:bodyPr/>
          <a:lstStyle/>
          <a:p>
            <a:r>
              <a:rPr lang="fr-FR" dirty="0" smtClean="0"/>
              <a:t>La sociologie du corps est un chapitre de la sociologie plus particulièrement attaché à la saisie de la corporéité humaine comme phénomène social et culturel, matière de symbole, objet de représentations et d’imaginaires(7)</a:t>
            </a:r>
            <a:endParaRPr lang="fr-FR" dirty="0" smtClean="0"/>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Corps et constructions symboliques</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Le corps </a:t>
            </a:r>
            <a:r>
              <a:rPr lang="fr-FR" dirty="0" smtClean="0"/>
              <a:t>est un fait </a:t>
            </a:r>
            <a:r>
              <a:rPr lang="fr-FR" dirty="0" smtClean="0"/>
              <a:t>culturel, le corps devient un </a:t>
            </a:r>
            <a:r>
              <a:rPr lang="fr-FR" b="1" dirty="0" smtClean="0"/>
              <a:t>objet anthropologique</a:t>
            </a:r>
            <a:r>
              <a:rPr lang="fr-FR" dirty="0" smtClean="0"/>
              <a:t>. I</a:t>
            </a:r>
            <a:r>
              <a:rPr lang="fr-FR" dirty="0" smtClean="0"/>
              <a:t>l </a:t>
            </a:r>
            <a:r>
              <a:rPr lang="fr-FR" dirty="0" smtClean="0"/>
              <a:t>se construit à travers les pratiques et les </a:t>
            </a:r>
            <a:r>
              <a:rPr lang="fr-FR" dirty="0" smtClean="0"/>
              <a:t>institutions indépendamment et tend le  fonctionnement </a:t>
            </a:r>
            <a:r>
              <a:rPr lang="fr-FR" dirty="0" smtClean="0"/>
              <a:t>collectif.(8)</a:t>
            </a:r>
            <a:endParaRPr lang="fr-FR" dirty="0" smtClean="0"/>
          </a:p>
          <a:p>
            <a:r>
              <a:rPr lang="fr-FR" dirty="0" smtClean="0"/>
              <a:t>Le fait corporel, dans cette acception individuelle, est aussi un </a:t>
            </a:r>
            <a:r>
              <a:rPr lang="fr-FR" b="1" dirty="0" smtClean="0"/>
              <a:t>objet sociologique</a:t>
            </a:r>
            <a:r>
              <a:rPr lang="fr-FR" dirty="0" smtClean="0"/>
              <a:t>. Il peut être relié à une conception pragmatiste de l’individu qui le construit dans une forme sociale et qui l’inscrit dans un espace d’interaction.(9)</a:t>
            </a:r>
            <a:endParaRPr lang="fr-FR" dirty="0" smtClean="0"/>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Apex</Template>
  <TotalTime>0</TotalTime>
  <Words>5692</Words>
  <Application>WPS Presentation</Application>
  <PresentationFormat>Affichage à l'écran (4:3)</PresentationFormat>
  <Paragraphs>92</Paragraphs>
  <Slides>18</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18</vt:i4>
      </vt:variant>
    </vt:vector>
  </HeadingPairs>
  <TitlesOfParts>
    <vt:vector size="30" baseType="lpstr">
      <vt:lpstr>Arial</vt:lpstr>
      <vt:lpstr>SimSun</vt:lpstr>
      <vt:lpstr>Wingdings</vt:lpstr>
      <vt:lpstr>Wingdings 2</vt:lpstr>
      <vt:lpstr>Wingdings</vt:lpstr>
      <vt:lpstr>Wingdings 3</vt:lpstr>
      <vt:lpstr>Lucida Sans</vt:lpstr>
      <vt:lpstr>Book Antiqua</vt:lpstr>
      <vt:lpstr>Microsoft YaHei</vt:lpstr>
      <vt:lpstr>Arial Unicode MS</vt:lpstr>
      <vt:lpstr>Calibri</vt:lpstr>
      <vt:lpstr>Apex</vt:lpstr>
      <vt:lpstr>Sociologie du corps</vt:lpstr>
      <vt:lpstr>Définition anatomo-physiologique du corps</vt:lpstr>
      <vt:lpstr>Définition  sociologique du corps </vt:lpstr>
      <vt:lpstr>PowerPoint 演示文稿</vt:lpstr>
      <vt:lpstr>PowerPoint 演示文稿</vt:lpstr>
      <vt:lpstr>Corps dans la civilisation musilmane </vt:lpstr>
      <vt:lpstr>PowerPoint 演示文稿</vt:lpstr>
      <vt:lpstr>Définition de la sociologie du corps</vt:lpstr>
      <vt:lpstr>Corps et constructions symboliques</vt:lpstr>
      <vt:lpstr>PowerPoint 演示文稿</vt:lpstr>
      <vt:lpstr>PRINCIPES DE CLASSIFICATION DES TECHNIQUES DU CORPS chez M.MAUSS </vt:lpstr>
      <vt:lpstr>PowerPoint 演示文稿</vt:lpstr>
      <vt:lpstr>Langage du corps </vt:lpstr>
      <vt:lpstr>Langage du corps et distances</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Sociologie du corps</dc:title>
  <dc:creator>ASUS</dc:creator>
  <cp:lastModifiedBy>ASUS</cp:lastModifiedBy>
  <cp:revision>15</cp:revision>
  <dcterms:created xsi:type="dcterms:W3CDTF">2021-12-31T10:32:00Z</dcterms:created>
  <dcterms:modified xsi:type="dcterms:W3CDTF">2022-01-01T08:09:56Z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54EA3D32AAC542DBB37BE043CEAA08A9</vt:lpwstr>
  </property>
  <property fmtid="{D5CDD505-2E9C-101B-9397-08002B2CF9AE}" pid="3" name="KSOProductBuildVer">
    <vt:lpwstr>1036-11.2.0.10426</vt:lpwstr>
  </property>
</Properties>
</file>