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B3D51-BC32-4ACF-9E4F-F246EB964EDA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1924-96EC-4C13-9340-44744A6CEB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14" y="2643182"/>
            <a:ext cx="67866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 d’un projet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511812" y="548680"/>
            <a:ext cx="8684212" cy="363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3997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C’est l’axe du temps, le déroulement des opérations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dans le temps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calendrier  (dimension statique du timing)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Comment l’ensemble du projet s’inscrit-il dans l’agenda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Quelle est la pertinence de chaque date butoir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Faut-il saisir des opportunités d’époque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 est le compte à rebours,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rétroplanning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?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(Dimension dynamique du timing)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42850" y="46365"/>
            <a:ext cx="207428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5.Timing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063712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timing optimal ?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Certaines actions peuvent-elles commencer en parallèle ?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Quelles sont les actions qui doivent être impérativement terminées avant que les suivantes ne puisent commencer ?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Quelles sont les étapes « clignotants d’alerte » ?</a:t>
            </a:r>
          </a:p>
        </p:txBody>
      </p:sp>
    </p:spTree>
    <p:extLst>
      <p:ext uri="{BB962C8B-B14F-4D97-AF65-F5344CB8AC3E}">
        <p14:creationId xmlns:p14="http://schemas.microsoft.com/office/powerpoint/2010/main" val="350027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489030"/>
            <a:ext cx="9144000" cy="307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3997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 sont les personnes qui seront particulièrement impliquées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 le projet pendant toute la durée de celui-ci.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Définir les compétences dont on a besoin :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 responsable de projet,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acteurs permanents,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experts internes et externes,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partenaires extérieurs,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68048" y="46365"/>
            <a:ext cx="239983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6.Rôle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23759" y="3000372"/>
            <a:ext cx="57823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Construire l’équipe en définissant les rôles :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champ de responsabilité,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missions spécifiques,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contributions aux objectifs.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Définir les engagements de chacun :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disponibilité,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motivation,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délégation.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Etablir un contrat mutuel :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règles de fonctionnement,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planning des rencontres,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contributions/rétributions.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46365"/>
            <a:ext cx="339067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x-none" sz="3600" b="1" smtClean="0">
                <a:latin typeface="Arial" panose="020B0604020202020204" pitchFamily="34" charset="0"/>
                <a:cs typeface="Arial" panose="020B0604020202020204" pitchFamily="34" charset="0"/>
              </a:rPr>
              <a:t>Résistances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476672"/>
            <a:ext cx="864399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Ce sont les difficultés, les scénarios à risques qui pourraient se présenter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1105580"/>
            <a:ext cx="262591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i="1" dirty="0"/>
              <a:t>envisager le pire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366" y="184482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sont les résistances humaines ou organisationnelles probables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assive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Inertie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Indifférence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négative 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Polémique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Critique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constructive 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Apport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Amendement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structurante 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Contre-projet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4221088"/>
            <a:ext cx="7312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sont les obstacles </a:t>
            </a:r>
            <a:r>
              <a:rPr 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matériels éventuels</a:t>
            </a: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uridiques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budgétaires,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echniques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ccidents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arences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6365"/>
            <a:ext cx="345049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x-non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Ajustements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785794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Ce sont les types de réponses possibles à apporter pour faire face aux résistances et aux obstacles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496" y="1938019"/>
            <a:ext cx="9185528" cy="40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Décalage / repli / glissement dans le temps sans modification du projet.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Modification / variante / alternative sans changement des objectifs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prioritaires du projet ; solution de remplacement.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Révisions des objectifs à la baisse ou à la hausse.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Scénario « catastrophe ».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Prévoir les « clignotants » qui commandent l’arrêt d’un projet.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44624"/>
            <a:ext cx="418576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x-none" sz="3600" b="1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798924"/>
            <a:ext cx="53078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communication opérationnelle :</a:t>
            </a:r>
            <a:endParaRPr kumimoji="0" lang="fr-FR" sz="2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entre les acteurs permanents,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avec les contributeurs internes,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avec les sous-traitants, les fournisseurs,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avec les experts.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3278594"/>
            <a:ext cx="7643866" cy="189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communication interne :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promotionnelle pour vendre le projet à la direction, au reste de l’entreprise,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informative pour faire vivre le projet.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534534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communication externe :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avec les relais d’influence,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médiatique.</a:t>
            </a:r>
          </a:p>
        </p:txBody>
      </p:sp>
    </p:spTree>
    <p:extLst>
      <p:ext uri="{BB962C8B-B14F-4D97-AF65-F5344CB8AC3E}">
        <p14:creationId xmlns:p14="http://schemas.microsoft.com/office/powerpoint/2010/main" val="15391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723" y="44624"/>
            <a:ext cx="195438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x-non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0302" y="764704"/>
            <a:ext cx="79784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 sont les étapes de suivi de contrôle et de recadrage au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fil du déroulement du projet.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5496" y="1571888"/>
            <a:ext cx="91582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Assurer le « feed-back » pour le suivi de l’ensemble du projet par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6275" algn="l"/>
              </a:tabLst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des rendez-vous (points de suivi) planifiés.</a:t>
            </a:r>
            <a:endParaRPr kumimoji="0" lang="fr-FR" sz="2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quels rendez-vous ?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quels briefings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quelles réunions ? 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79512" y="3377328"/>
            <a:ext cx="31364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Distinguer le suivi :</a:t>
            </a:r>
            <a:endParaRPr kumimoji="0" lang="fr-FR" sz="2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 contrôle,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 recadrage,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 soutien.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1966" y="335699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Conduire des bilans partiels :</a:t>
            </a:r>
          </a:p>
          <a:p>
            <a:pPr lvl="0"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quels clignotants ?</a:t>
            </a:r>
          </a:p>
          <a:p>
            <a:pPr lvl="0"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quelles étapes clés ?</a:t>
            </a:r>
          </a:p>
          <a:p>
            <a:pPr lvl="0"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quels ajustements 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492919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Terminer par le bilan final :</a:t>
            </a:r>
          </a:p>
          <a:p>
            <a:pPr lvl="0"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rappel des critères d’évaluation,</a:t>
            </a:r>
          </a:p>
          <a:p>
            <a:pPr lvl="0"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mesurer des écarts,</a:t>
            </a:r>
          </a:p>
          <a:p>
            <a:pPr lvl="0"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résumé, synthèse,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enseignements tirés</a:t>
            </a:r>
          </a:p>
        </p:txBody>
      </p:sp>
    </p:spTree>
    <p:extLst>
      <p:ext uri="{BB962C8B-B14F-4D97-AF65-F5344CB8AC3E}">
        <p14:creationId xmlns:p14="http://schemas.microsoft.com/office/powerpoint/2010/main" val="18007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6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44379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Choix de l’idée de Projet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9" y="904315"/>
            <a:ext cx="2190750" cy="208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17" y="921459"/>
            <a:ext cx="3025428" cy="2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64" y="788448"/>
            <a:ext cx="2484424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2008" y="2937459"/>
            <a:ext cx="291581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la vie quotidienne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0923" y="2937461"/>
            <a:ext cx="291581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la vie économique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7268" y="2937460"/>
            <a:ext cx="291581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la vie professionnelle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19" y="4065857"/>
            <a:ext cx="8750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VQ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observant son quotidien, on peut facilement trouver l’idée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 projet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qu’on veut mettre en place. Ainsi, on peut identifier certains besoins pouvant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être satisfaits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par la mise en place de produits ou services non commercialisés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76" y="4016053"/>
            <a:ext cx="87502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consultation des revues et magazines nationales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 internationales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peut constituer une source d’idées pour des opportunités nouvelles.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Ainsi des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idées pouvant être transposées d’un pays à un autre, en l’état ou adaptées,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fonction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du contexte de ce pays.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204" y="4005064"/>
            <a:ext cx="8455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VP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présente la troisième source possible d’identification des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idées entrepreneuriales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puisque l’observation de son milieu professionnel peut permettre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découvrir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produits ou services complémentaires à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ceux commercialisés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patron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9" grpId="1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462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peut également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trouver une idée d’un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projet entrepreneurial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 empruntant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suivantes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20688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commercialisation d’un produit ou service existant déjà sur le marché.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959805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mise en place d’un nouveau produit ou d’un nouveau service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3464818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L’acquisition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franchise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4928174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 reprise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116632"/>
            <a:ext cx="27363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Avantages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116632"/>
            <a:ext cx="2736304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Inconvénients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0" y="620688"/>
            <a:ext cx="273630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Disponibilité des statistiques </a:t>
            </a:r>
            <a:endParaRPr lang="fr-FR" sz="2400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1517883"/>
            <a:ext cx="273630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Amélioration</a:t>
            </a:r>
            <a:r>
              <a:rPr lang="en-US" sz="2400" dirty="0" smtClean="0"/>
              <a:t> </a:t>
            </a:r>
            <a:r>
              <a:rPr lang="en-US" sz="2400" dirty="0"/>
              <a:t>de</a:t>
            </a:r>
          </a:p>
          <a:p>
            <a:pPr algn="ctr"/>
            <a:r>
              <a:rPr lang="en-US" sz="2400" dirty="0" err="1"/>
              <a:t>l’existant</a:t>
            </a:r>
            <a:endParaRPr lang="fr-FR" sz="2400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2200" y="620688"/>
            <a:ext cx="2736304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Risque d’</a:t>
            </a:r>
            <a:r>
              <a:rPr lang="fr-FR" sz="2400" dirty="0" err="1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ètre</a:t>
            </a:r>
            <a:r>
              <a:rPr lang="fr-FR" sz="2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 copié</a:t>
            </a:r>
            <a:endParaRPr lang="fr-FR" sz="2400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8780" y="1517883"/>
            <a:ext cx="2736304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aturation </a:t>
            </a:r>
            <a:r>
              <a:rPr lang="en-US" sz="24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du </a:t>
            </a:r>
            <a:r>
              <a:rPr lang="en-US" sz="2400" dirty="0" err="1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marché</a:t>
            </a:r>
            <a:endParaRPr lang="fr-FR" sz="2400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1959805"/>
            <a:ext cx="273630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Bénéfice</a:t>
            </a:r>
            <a:r>
              <a:rPr lang="en-US" sz="24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 de la </a:t>
            </a:r>
            <a:r>
              <a:rPr lang="en-US" sz="2400" dirty="0" err="1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nouveauté</a:t>
            </a:r>
            <a:endParaRPr lang="fr-FR" sz="2400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1880" y="2890343"/>
            <a:ext cx="27363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Coût</a:t>
            </a:r>
            <a:r>
              <a:rPr lang="en-US" sz="24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peu</a:t>
            </a:r>
            <a:r>
              <a:rPr lang="en-US" sz="24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élevé</a:t>
            </a:r>
            <a:endParaRPr lang="fr-FR" sz="2400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8830" y="1956372"/>
            <a:ext cx="2736304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Possibilité d’une mauvaise réaction du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marché</a:t>
            </a:r>
            <a:endParaRPr lang="fr-FR" sz="2400" b="1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8830" y="3245889"/>
            <a:ext cx="2736304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Absence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chiffrées</a:t>
            </a:r>
            <a:endParaRPr lang="fr-FR" sz="2400" b="1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1880" y="3474654"/>
            <a:ext cx="2736304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Expérience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la notoriété du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franchiseur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 du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rapide</a:t>
            </a:r>
            <a:endParaRPr lang="fr-FR" sz="2400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58830" y="3474654"/>
            <a:ext cx="2736304" cy="26776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Dépendance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vis-à-vis du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franchiseur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la franchise par le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Marché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Coûts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élevés</a:t>
            </a:r>
            <a:endParaRPr lang="fr-FR" sz="2400" b="1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91880" y="4928174"/>
            <a:ext cx="273630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déjà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opérationnelle</a:t>
            </a:r>
            <a:endParaRPr lang="fr-FR" sz="2400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8780" y="4928174"/>
            <a:ext cx="2736254" cy="163121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des attitudes des</a:t>
            </a: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Héritage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mauvaise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marque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04" y="26621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 de recherche et de validation d’idée de création d’entreprises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052736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1/ Sélection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d’un axe de recherche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976" y="2492896"/>
            <a:ext cx="5454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son savoir-faire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professionnel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personnalité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opportunités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rencontrés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16632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2/ La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idées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306" y="764704"/>
            <a:ext cx="27363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a/ Brainstorming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8908" y="3867417"/>
            <a:ext cx="27363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e/ </a:t>
            </a:r>
            <a:r>
              <a:rPr lang="en-US" sz="2400" b="1" dirty="0" err="1" smtClean="0"/>
              <a:t>Différenciation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0152" y="764704"/>
            <a:ext cx="27363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b/ </a:t>
            </a:r>
            <a:r>
              <a:rPr lang="en-US" sz="2400" b="1" dirty="0" err="1" bmk=""/>
              <a:t>D</a:t>
            </a:r>
            <a:r>
              <a:rPr lang="en-US" sz="2400" b="1" dirty="0" err="1" smtClean="0"/>
              <a:t>éfectuologie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682752"/>
            <a:ext cx="273630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c/ E</a:t>
            </a:r>
            <a:r>
              <a:rPr lang="en-US" sz="2400" b="1" dirty="0" smtClean="0"/>
              <a:t>space </a:t>
            </a:r>
            <a:r>
              <a:rPr lang="en-US" sz="2400" b="1" dirty="0"/>
              <a:t>de </a:t>
            </a:r>
            <a:r>
              <a:rPr lang="en-US" sz="2400" b="1" dirty="0" err="1"/>
              <a:t>consommation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3" y="1225575"/>
            <a:ext cx="1835771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6478" r="11581" b="32269"/>
          <a:stretch/>
        </p:blipFill>
        <p:spPr>
          <a:xfrm>
            <a:off x="5652120" y="1172766"/>
            <a:ext cx="3282636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9" y="4552221"/>
            <a:ext cx="1908000" cy="21506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01686"/>
            <a:ext cx="2304000" cy="2123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1268760"/>
            <a:ext cx="324036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Produire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groupe et spontanément le plus grand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d'idées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retenue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 soucier du réalisme</a:t>
            </a:r>
            <a:endParaRPr lang="fr-FR" sz="2400" dirty="0" bmk="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2225" y="1268760"/>
            <a:ext cx="4714271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ecenser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tous les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défauts, inconvénients ou faiblesses d'un produit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d'un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classer en fonction de critères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choisis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Rechercher des solutions d'amélioration ou de suppression de ces éléments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insatisfaisants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96" y="4581128"/>
            <a:ext cx="8964488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Cet outil permet de définir un produit ou un service existant et vendable selon tous ses critères commerciaux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La modification d'un des paramètres peut alors donner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naissance: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produit nouveau ou à une activité nouvelle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produit ou un service modifié pour l'adapter à un autre Marché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utilisable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que pour un produit existant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4401686"/>
            <a:ext cx="3888432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La différenciation apporte à un produit / service ou à une offre commerciale un caractère apte à se distinguer nettement des offres concurrentes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24108"/>
            <a:ext cx="8929718" cy="26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228528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C’est une démarche spécifique qui permet de structurer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méthodiquement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et progressivement une réalité à venir.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227" y="496119"/>
            <a:ext cx="4168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fr-FR" sz="2800" b="1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éfinition d’un projet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3356992"/>
            <a:ext cx="87502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Un projet est défini et mis en œuvre pour élaborer une réponse au </a:t>
            </a:r>
            <a:r>
              <a:rPr lang="fr-FR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besoin</a:t>
            </a:r>
            <a:r>
              <a:rPr lang="fr-FR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d’un utilisateur, </a:t>
            </a:r>
            <a:r>
              <a:rPr lang="fr-F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d’un client ou d’une </a:t>
            </a:r>
            <a:r>
              <a:rPr lang="fr-FR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clientèle, et il implique un </a:t>
            </a:r>
            <a:r>
              <a:rPr lang="fr-FR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objectif</a:t>
            </a:r>
            <a:r>
              <a:rPr lang="fr-FR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et des </a:t>
            </a:r>
            <a:r>
              <a:rPr lang="fr-FR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actions </a:t>
            </a:r>
            <a:r>
              <a:rPr lang="fr-FR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à entreprendre avec des</a:t>
            </a:r>
            <a:r>
              <a:rPr lang="fr-FR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ressources </a:t>
            </a:r>
            <a:r>
              <a:rPr lang="fr-FR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données.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16632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Sélection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certaines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idées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64575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La sélection de certaines idées se fait à travers une analyse objective et subjective du réalisme des idées en tenant compte: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690336"/>
            <a:ext cx="81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indispensables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moyens financiers, humains et techniques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juridique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temps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16632"/>
            <a:ext cx="51125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2400" b="1" dirty="0">
                <a:latin typeface="Arial" panose="020B0604020202020204" pitchFamily="34" charset="0"/>
              </a:rPr>
              <a:t>Conclusion finale sur la validation de chaque idée retenue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95536" y="1412776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personnel du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créateur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08" y="2750876"/>
            <a:ext cx="38164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Personnalité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Potentiel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contraintes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personnelles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088976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Cohérence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Homme/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104" y="1453426"/>
            <a:ext cx="2736304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économique</a:t>
            </a:r>
            <a:endParaRPr lang="fr-FR" sz="2400" b="1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2708920"/>
            <a:ext cx="4032448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envisagée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Marché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Contraintes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risques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Menaces,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atouts</a:t>
            </a:r>
            <a:endParaRPr lang="fr-FR" sz="2400" b="1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104" y="4285545"/>
            <a:ext cx="2736304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Réalisme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2400" b="1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9872" y="5694347"/>
            <a:ext cx="273630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Validation 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l’idée</a:t>
            </a:r>
            <a:endParaRPr lang="fr-FR" sz="2400" b="1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1871700" y="2509292"/>
            <a:ext cx="360040" cy="25798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vers le bas 16"/>
          <p:cNvSpPr/>
          <p:nvPr/>
        </p:nvSpPr>
        <p:spPr>
          <a:xfrm>
            <a:off x="1871700" y="3959986"/>
            <a:ext cx="360040" cy="25798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 vers le bas 17"/>
          <p:cNvSpPr/>
          <p:nvPr/>
        </p:nvSpPr>
        <p:spPr>
          <a:xfrm>
            <a:off x="6696236" y="2378932"/>
            <a:ext cx="360040" cy="25798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vers le bas 18"/>
          <p:cNvSpPr/>
          <p:nvPr/>
        </p:nvSpPr>
        <p:spPr>
          <a:xfrm>
            <a:off x="6696236" y="3996290"/>
            <a:ext cx="360040" cy="25798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>
            <a:endCxn id="15" idx="0"/>
          </p:cNvCxnSpPr>
          <p:nvPr/>
        </p:nvCxnSpPr>
        <p:spPr>
          <a:xfrm>
            <a:off x="3707904" y="5313112"/>
            <a:ext cx="1080120" cy="3812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4" idx="2"/>
            <a:endCxn id="15" idx="0"/>
          </p:cNvCxnSpPr>
          <p:nvPr/>
        </p:nvCxnSpPr>
        <p:spPr>
          <a:xfrm flipH="1">
            <a:off x="4788024" y="5116542"/>
            <a:ext cx="2088232" cy="57780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7654"/>
            <a:ext cx="8352928" cy="123110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Prendre des précautions avant de </a:t>
            </a:r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dévoiler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idée</a:t>
            </a:r>
            <a:r>
              <a:rPr lang="fr-FR" dirty="0">
                <a:solidFill>
                  <a:srgbClr val="333132"/>
                </a:solidFill>
                <a:latin typeface="roboto-regular"/>
              </a:rPr>
              <a:t/>
            </a:r>
            <a:br>
              <a:rPr lang="fr-FR" dirty="0">
                <a:solidFill>
                  <a:srgbClr val="333132"/>
                </a:solidFill>
                <a:latin typeface="roboto-regular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1441233"/>
            <a:ext cx="698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L'idée, en tant que telle, ne peut être protégée</a:t>
            </a:r>
            <a:endParaRPr lang="en-US" sz="2200" b="1" i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950" y="2204864"/>
            <a:ext cx="916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 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 l'être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forme 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selon laquelle elle s'exprime :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littéraire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artistique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dessin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97997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Seulement si votre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totalement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innovante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si vous avez trouvé un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original 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identifie votre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ils pourront être protégés au </a:t>
            </a: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titre:</a:t>
            </a:r>
            <a:endParaRPr lang="en-US" sz="2200" dirty="0">
              <a:solidFill>
                <a:srgbClr val="3331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4358714"/>
            <a:ext cx="53285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droit d'auteur pour la méthode,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du droit des marques pour le nom.</a:t>
            </a:r>
            <a:endParaRPr lang="fr-FR" sz="2200" b="0" i="0" dirty="0">
              <a:solidFill>
                <a:srgbClr val="3331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-27384"/>
            <a:ext cx="46057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Qu'est-ce qui peut être protégé ?</a:t>
            </a:r>
            <a:endParaRPr lang="en-US" sz="2200" b="1" i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776" y="260648"/>
            <a:ext cx="8622704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 invention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la protection s'obtient par la délivrance d'un brevet ou d'un certificat d'utilité auprès de 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l‘INAPI </a:t>
            </a: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(Institut National Algérien de la Propriété </a:t>
            </a:r>
            <a:r>
              <a:rPr lang="fr-FR" b="1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Industrielle</a:t>
            </a: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fr-FR" b="1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www.inapi.org)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Pour être brevetable, votre invention doit répondre à 3 critères 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présenter un caractère absolu de nouveauté (elle ne doit jamais avoir été divulguée au public)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doit faire preuve d'une véritable activité 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inventive,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Etre 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susceptible d'application industrielle.</a:t>
            </a:r>
            <a:b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 nom, une marque 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 vous avez trouvé un nom original pour identifier votre produit/service ou votre entreprise, vous avez tout intérêt à le déposer en tant que marque auprès de </a:t>
            </a:r>
            <a:r>
              <a:rPr lang="fr-FR" b="1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l'INAPI 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 dessin ou modèle 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 vous pouvez protéger auprès de 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l'INAPI 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l'apparence d'un produit ainsi que son ornement : ses lignes, ses contours, ses couleurs, sa forme, sa texture ou ses matériaux.</a:t>
            </a:r>
            <a:b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 création littéraire ou artistique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fr-FR" b="1" dirty="0" err="1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littéraire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 err="1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d'art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 err="1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musicale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audiovisuelle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logiciel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La protection d'une telle création est attribuée "naturellement" au titre du droit d'auteur, sans avoir à accomplir de formalités particulières. Il suffit d'être en mesure d'attester que l'on est bien l'auteur de cette 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création. </a:t>
            </a:r>
            <a:r>
              <a:rPr lang="fr-FR" b="1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L’ONDA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ffice National des Droits d’Auteur et Droits Voisins)</a:t>
            </a:r>
            <a:endParaRPr lang="fr-FR" b="0" i="0" dirty="0">
              <a:solidFill>
                <a:srgbClr val="3331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28" y="3068960"/>
            <a:ext cx="6876000" cy="18665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28" y="156385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4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44624"/>
            <a:ext cx="604867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L’accompagnement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créateur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86" y="567844"/>
            <a:ext cx="46602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Pourquoi</a:t>
            </a:r>
            <a:r>
              <a:rPr lang="en-US" sz="2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se faire </a:t>
            </a:r>
            <a:r>
              <a:rPr lang="en-US" sz="2200" b="1" i="1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accompagner</a:t>
            </a:r>
            <a:r>
              <a:rPr lang="en-US" sz="2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66" y="998731"/>
            <a:ext cx="89558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faire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accompagner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l’une des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clés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réussite de votre projet d’entreprise. Des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réseaux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tiennent à votre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vous accompagner dans vos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démarches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reprise d'entreprise.</a:t>
            </a:r>
          </a:p>
          <a:p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l’entrepreneur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nombreux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les sujets </a:t>
            </a: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différents:</a:t>
            </a:r>
            <a:endParaRPr lang="fr-FR" sz="2200" dirty="0">
              <a:solidFill>
                <a:srgbClr val="3331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parcours à suivre pour créer ou reprendre une entreprise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connaissance de la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liée à l’activité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construction </a:t>
            </a: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2200" b="1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business-plan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aides financières et intervenants locaux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200" b="1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juridique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l’entreprise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validation </a:t>
            </a: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2200" b="1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ou points précis (bail, statuts, etc.)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200" b="1" dirty="0" smtClean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formalités d’immatriculation</a:t>
            </a:r>
            <a:endParaRPr lang="fr-FR" sz="2200" b="1" i="0" dirty="0">
              <a:solidFill>
                <a:srgbClr val="3331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64807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lang="en-US" sz="2200" b="1" i="1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bénéfices</a:t>
            </a:r>
            <a:r>
              <a:rPr lang="en-US" sz="2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d’un </a:t>
            </a:r>
            <a:r>
              <a:rPr lang="en-US" sz="2200" b="1" i="1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accompagnement</a:t>
            </a:r>
            <a:endParaRPr lang="en-US" sz="2200" b="1" i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333132"/>
                </a:solidFill>
                <a:latin typeface="roboto-regular"/>
              </a:rPr>
              <a:t/>
            </a:r>
            <a:br>
              <a:rPr lang="en-US" dirty="0">
                <a:solidFill>
                  <a:srgbClr val="333132"/>
                </a:solidFill>
                <a:latin typeface="roboto-regular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04" y="476672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Savez-vous que les entrepreneurs qui se font accompagner augmentent leurs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chances de réussite 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Le taux de pérennité à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ans 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entreprises est supérieur à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selon </a:t>
            </a:r>
            <a:r>
              <a:rPr lang="fr-FR" sz="2200" b="1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réseaux d'accompagnement</a:t>
            </a:r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200" dirty="0">
                <a:solidFill>
                  <a:srgbClr val="333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bénéfices sont nombreux, que ce soit pour l’entreprise ou l’entrepreneur :</a:t>
            </a:r>
            <a:endParaRPr lang="fr-FR" sz="2200" b="0" i="0" dirty="0">
              <a:solidFill>
                <a:srgbClr val="3331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75151"/>
            <a:ext cx="7397048" cy="43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20809"/>
            <a:ext cx="4433584" cy="435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672000" cy="367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68" y="2277256"/>
            <a:ext cx="3456000" cy="3456000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79659"/>
              </p:ext>
            </p:extLst>
          </p:nvPr>
        </p:nvGraphicFramePr>
        <p:xfrm>
          <a:off x="179512" y="2528322"/>
          <a:ext cx="8820472" cy="4141038"/>
        </p:xfrm>
        <a:graphic>
          <a:graphicData uri="http://schemas.openxmlformats.org/drawingml/2006/table">
            <a:tbl>
              <a:tblPr/>
              <a:tblGrid>
                <a:gridCol w="4410236"/>
                <a:gridCol w="4410236"/>
              </a:tblGrid>
              <a:tr h="36482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en-US" sz="2200" b="1" dirty="0" err="1" smtClean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l'entreprise</a:t>
                      </a:r>
                      <a:r>
                        <a:rPr lang="en-US" sz="2200" b="1" dirty="0" smtClean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1" dirty="0">
                        <a:solidFill>
                          <a:srgbClr val="33313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en-US" sz="2200" b="1" dirty="0" err="1" smtClean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l'entrepreneur</a:t>
                      </a:r>
                      <a:endParaRPr lang="en-US" sz="2200" b="1" dirty="0">
                        <a:solidFill>
                          <a:srgbClr val="33313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76209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    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Obtenir 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informations utiles 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échanger sur votre projet de 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création d’entreprise.</a:t>
                      </a:r>
                    </a:p>
                    <a:p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    Challenger et tester votre projet afin de le rendre meilleur.</a:t>
                      </a:r>
                    </a:p>
                    <a:p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    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Profiter de l'expertise 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conseiller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(connaissance de l'écosystème et les aides locales).</a:t>
                      </a:r>
                    </a:p>
                    <a:p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    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Prendre du recul 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bénéficier d'un 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 extérieur 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avisé sur votre projet de création.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    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S’entourer de professionnels 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trouver des compétences et expertises complémentaires aux vôtres.</a:t>
                      </a:r>
                    </a:p>
                    <a:p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    Se préparer au métier de 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chef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d’entreprise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(posture)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    Sortir de l’isolement et échanger avec vos pairs (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networking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 </a:t>
                      </a:r>
                    </a:p>
                    <a:p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    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Gagner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fr-FR" sz="2000" b="1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temps précieux </a:t>
                      </a:r>
                      <a:r>
                        <a:rPr lang="fr-FR" sz="2000" b="0" dirty="0">
                          <a:solidFill>
                            <a:srgbClr val="3331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 l’expérience du conseiller. </a:t>
                      </a:r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3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86917"/>
            <a:ext cx="4168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L’Entrepreneur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" y="2564879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15580" y="615123"/>
            <a:ext cx="6732240" cy="59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228528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définition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fait référence à l’acte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d’entreprendre, c’est celui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entreprend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quelque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chose.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est toute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personne qui se charge de l’exécution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d’un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travail.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dans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 économique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toute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personne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qui dirige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entreprise pour son propre compte, et qui met en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œuvre les divers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facteurs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production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agents naturels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travail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), en vue de vendre des produits ou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86917"/>
            <a:ext cx="4168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Typologie des Entrepreneurs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984" y="1369488"/>
            <a:ext cx="4528816" cy="4770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500" b="1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L’entrepreneur </a:t>
            </a:r>
            <a:r>
              <a:rPr lang="fr-FR" sz="25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Développeur</a:t>
            </a:r>
            <a:endParaRPr lang="fr-FR" sz="25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1369488"/>
            <a:ext cx="381642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L’entrepreneur Expert</a:t>
            </a: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1799692" y="1845267"/>
            <a:ext cx="288032" cy="8057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vers le bas 5"/>
          <p:cNvSpPr/>
          <p:nvPr/>
        </p:nvSpPr>
        <p:spPr>
          <a:xfrm>
            <a:off x="6548376" y="1846542"/>
            <a:ext cx="288032" cy="8057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580" y="2764085"/>
            <a:ext cx="8529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800" dirty="0"/>
              <a:t>F</a:t>
            </a:r>
            <a:r>
              <a:rPr lang="fr-FR" sz="2800" dirty="0" smtClean="0"/>
              <a:t>onder </a:t>
            </a:r>
            <a:r>
              <a:rPr lang="fr-FR" sz="2800" dirty="0"/>
              <a:t>sa </a:t>
            </a:r>
            <a:r>
              <a:rPr lang="fr-FR" sz="2800" b="1" dirty="0"/>
              <a:t>propre</a:t>
            </a:r>
            <a:r>
              <a:rPr lang="fr-FR" sz="2800" dirty="0"/>
              <a:t> </a:t>
            </a:r>
            <a:r>
              <a:rPr lang="fr-FR" sz="2800" b="1" dirty="0"/>
              <a:t>entreprise</a:t>
            </a:r>
            <a:r>
              <a:rPr lang="fr-FR" sz="2800" dirty="0"/>
              <a:t> où il pourra mettre à profit ses </a:t>
            </a:r>
            <a:r>
              <a:rPr lang="fr-FR" sz="2800" b="1" dirty="0"/>
              <a:t>connaissances techniques </a:t>
            </a:r>
            <a:r>
              <a:rPr lang="fr-FR" sz="2800" dirty="0"/>
              <a:t>provenant d’un </a:t>
            </a:r>
            <a:r>
              <a:rPr lang="fr-FR" sz="2800" b="1" dirty="0"/>
              <a:t>métier</a:t>
            </a:r>
            <a:r>
              <a:rPr lang="fr-FR" sz="2800" dirty="0"/>
              <a:t> ou d’un </a:t>
            </a:r>
            <a:r>
              <a:rPr lang="fr-FR" sz="2800" b="1" dirty="0" smtClean="0"/>
              <a:t>artisanat</a:t>
            </a:r>
            <a:r>
              <a:rPr lang="fr-FR" sz="2800" dirty="0" smtClean="0"/>
              <a:t>.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30" y="4132237"/>
            <a:ext cx="8529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800" dirty="0"/>
              <a:t>I</a:t>
            </a:r>
            <a:r>
              <a:rPr lang="fr-FR" sz="2800" dirty="0" smtClean="0"/>
              <a:t>l </a:t>
            </a:r>
            <a:r>
              <a:rPr lang="fr-FR" sz="2800" dirty="0"/>
              <a:t>préfère </a:t>
            </a:r>
            <a:r>
              <a:rPr lang="fr-FR" sz="2800" b="1" dirty="0"/>
              <a:t>conserver</a:t>
            </a:r>
            <a:r>
              <a:rPr lang="fr-FR" sz="2800" dirty="0"/>
              <a:t> et </a:t>
            </a:r>
            <a:r>
              <a:rPr lang="fr-FR" sz="2800" b="1" dirty="0"/>
              <a:t>accumuler</a:t>
            </a:r>
            <a:r>
              <a:rPr lang="fr-FR" sz="2800" dirty="0"/>
              <a:t> son </a:t>
            </a:r>
            <a:r>
              <a:rPr lang="fr-FR" sz="2800" b="1" dirty="0"/>
              <a:t>patrimoine</a:t>
            </a:r>
            <a:r>
              <a:rPr lang="fr-FR" sz="2800" dirty="0"/>
              <a:t> plutôt que d’avoir à le partager avec des </a:t>
            </a:r>
            <a:r>
              <a:rPr lang="fr-FR" sz="2800" b="1" dirty="0"/>
              <a:t>associés</a:t>
            </a:r>
            <a:r>
              <a:rPr lang="fr-FR" sz="2800" dirty="0"/>
              <a:t> à l’extérieur de sa </a:t>
            </a:r>
            <a:r>
              <a:rPr lang="fr-FR" sz="2800" b="1" dirty="0"/>
              <a:t>famille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80" y="5643245"/>
            <a:ext cx="8529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800" dirty="0"/>
              <a:t>Son </a:t>
            </a:r>
            <a:r>
              <a:rPr lang="fr-FR" sz="2800" b="1" dirty="0"/>
              <a:t>but</a:t>
            </a:r>
            <a:r>
              <a:rPr lang="fr-FR" sz="2800" dirty="0"/>
              <a:t> n’est pas de faire croître son entreprise et de gérer beaucoup d’employés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2436" y="3325318"/>
            <a:ext cx="4864384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Apparente au style </a:t>
            </a: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PIC</a:t>
            </a:r>
            <a:r>
              <a:rPr lang="fr-FR" sz="2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 (pérennité, indépendance, croissance) </a:t>
            </a:r>
            <a:endParaRPr lang="fr-FR" sz="2400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724" y="2604860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800" dirty="0" smtClean="0"/>
              <a:t>Aime </a:t>
            </a:r>
            <a:r>
              <a:rPr lang="fr-FR" sz="2800" dirty="0"/>
              <a:t>faire fructifier la </a:t>
            </a:r>
            <a:r>
              <a:rPr lang="fr-FR" sz="2800" b="1" dirty="0"/>
              <a:t>valeur</a:t>
            </a:r>
            <a:r>
              <a:rPr lang="fr-FR" sz="2800" dirty="0"/>
              <a:t> des </a:t>
            </a:r>
            <a:r>
              <a:rPr lang="fr-FR" sz="2800" b="1" dirty="0"/>
              <a:t>produits</a:t>
            </a:r>
            <a:r>
              <a:rPr lang="fr-FR" sz="2800" dirty="0"/>
              <a:t> et </a:t>
            </a:r>
            <a:r>
              <a:rPr lang="fr-FR" sz="2800" b="1" dirty="0"/>
              <a:t>services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236" y="3624797"/>
            <a:ext cx="8529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800" dirty="0"/>
              <a:t>Il ne veut pas faire tout lui-même, car il sait qu’il lui </a:t>
            </a:r>
            <a:r>
              <a:rPr lang="fr-FR" sz="2800" b="1" dirty="0"/>
              <a:t>manque</a:t>
            </a:r>
            <a:r>
              <a:rPr lang="fr-FR" sz="2800" dirty="0"/>
              <a:t> des </a:t>
            </a:r>
            <a:r>
              <a:rPr lang="fr-FR" sz="2800" b="1" dirty="0"/>
              <a:t>connaissances</a:t>
            </a:r>
            <a:r>
              <a:rPr lang="fr-FR" sz="2800" dirty="0"/>
              <a:t> et des </a:t>
            </a:r>
            <a:r>
              <a:rPr lang="fr-FR" sz="2800" b="1" dirty="0"/>
              <a:t>compétences </a:t>
            </a:r>
            <a:r>
              <a:rPr lang="fr-FR" sz="2800" b="1" dirty="0" smtClean="0"/>
              <a:t>clés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724" y="4832090"/>
            <a:ext cx="8529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800" dirty="0"/>
              <a:t>C’est pourquoi il s’entoure d’un réseau, </a:t>
            </a:r>
            <a:r>
              <a:rPr lang="fr-FR" sz="2800" b="1" dirty="0"/>
              <a:t>d’associés</a:t>
            </a:r>
            <a:r>
              <a:rPr lang="fr-FR" sz="2800" dirty="0"/>
              <a:t>, </a:t>
            </a:r>
            <a:r>
              <a:rPr lang="fr-FR" sz="2800" b="1" dirty="0"/>
              <a:t>d’employés</a:t>
            </a:r>
            <a:r>
              <a:rPr lang="fr-FR" sz="2800" dirty="0"/>
              <a:t> souvent plus </a:t>
            </a:r>
            <a:r>
              <a:rPr lang="fr-FR" sz="2800" b="1" dirty="0"/>
              <a:t>compétents</a:t>
            </a:r>
            <a:r>
              <a:rPr lang="fr-FR" sz="2800" dirty="0"/>
              <a:t> que lui afin de le compléter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2436" y="3383101"/>
            <a:ext cx="504056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Apparente au style </a:t>
            </a:r>
            <a:r>
              <a:rPr lang="fr-FR" sz="24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CAP</a:t>
            </a:r>
            <a:r>
              <a:rPr lang="fr-FR" sz="2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 (croissance, autonomie, pérennité) </a:t>
            </a:r>
            <a:endParaRPr lang="fr-FR" sz="2400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400" b="1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7359" y="2829703"/>
            <a:ext cx="7591834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l’on soit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c’est l’environnement de la PME déterminera le style le plus approprié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comme il n’existe pas de style pur, les nuances ont leur place. Tous les entrepreneurs sont un peu des deux styles.</a:t>
            </a:r>
            <a:endParaRPr lang="fr-FR" sz="2400" b="1" dirty="0" bmk=""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build="allAtOnce"/>
      <p:bldP spid="9" grpId="0" build="allAtOnce"/>
      <p:bldP spid="10" grpId="0" build="allAtOnce"/>
      <p:bldP spid="11" grpId="0" animBg="1"/>
      <p:bldP spid="11" grpId="1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671200" cy="1314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43798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caractéristiques entrepreneuriales  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264" y="1412776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Désir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d’accomplissement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522" y="2041684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pouvoir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1988840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L’autonomie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6" y="2564904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264" y="3068960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Haut niveau d’énergie et de dynamisme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700" y="3573016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Persévérance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malgré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les obstacles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9448" y="2545740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Tolérance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 stress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264" y="4149080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Capable de faire face à la concurrence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264" y="4725144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orientée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264" y="5301208"/>
            <a:ext cx="852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Innovateur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392" y="5838606"/>
            <a:ext cx="8908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Capacité de concevoir des projets,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conceptualiser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et de se projeter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l’avenir</a:t>
            </a:r>
            <a:endParaRPr lang="fr-FR" sz="2800" b="1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116632"/>
            <a:ext cx="482696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Elaboration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du projet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8992" y="1357298"/>
            <a:ext cx="187743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x-non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7614" y="2321812"/>
            <a:ext cx="8786874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C’est le quoi du projet</a:t>
            </a:r>
            <a:endParaRPr kumimoji="0" 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Identifier le projet.</a:t>
            </a:r>
            <a:endParaRPr kumimoji="0" 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 quoi s’agit-il ? 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quel domaine appartient-il ?</a:t>
            </a:r>
            <a:endParaRPr kumimoji="0" 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Quelle signification donne-t-on au projet ?</a:t>
            </a:r>
            <a:endParaRPr kumimoji="0" 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Trouver son intitulé : le « baptiser ».</a:t>
            </a:r>
            <a:endParaRPr kumimoji="0" 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Résumer son objet dans un texte</a:t>
            </a:r>
            <a:endParaRPr kumimoji="0" 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72"/>
          <p:cNvPicPr>
            <a:picLocks noChangeAspect="1" noChangeArrowheads="1"/>
          </p:cNvPicPr>
          <p:nvPr/>
        </p:nvPicPr>
        <p:blipFill>
          <a:blip r:embed="rId2"/>
          <a:srcRect l="14861" t="25586" r="56589" b="22656"/>
          <a:stretch>
            <a:fillRect/>
          </a:stretch>
        </p:blipFill>
        <p:spPr bwMode="auto">
          <a:xfrm>
            <a:off x="1249184" y="860621"/>
            <a:ext cx="664373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15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5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88" y="550421"/>
            <a:ext cx="205697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x-non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Motifs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3350" y="1609025"/>
            <a:ext cx="718498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C’est le pourquoi du projet.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Quelle est l’idée de départ?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Quelles sont les raisons de ce projet?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Qu’est-ce qui le justifie 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Sur quel constat s’appuie-t-on ?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(enquête, étude, témoignage, diagnostic …)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4808" y="1259929"/>
            <a:ext cx="89891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C’est le quoi et le combien pour quand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C’est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déclinaison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concrète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chiffrée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de ce qu’on veut obtenir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Quels sont les objectifs de résultats en termes quantitatifs,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qualitatifs et hiérarchisés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Quels sont les objectifs intermédiaires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Quels sont les effets induits possibles si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on atteint les objectifs (ou pas) ? Positifs ou négatifs.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Quels sont les objectifs cachés (s’il y en a) ? Facilitateurs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ou freins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127" y="395953"/>
            <a:ext cx="267252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x-non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6286520"/>
            <a:ext cx="850109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objectifs serviront de critères d’évaluation lors du bilan final.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643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612576" y="1052736"/>
            <a:ext cx="9900890" cy="572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3997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C’est le comment, le avec quoi et avec qui ?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Quelles sont les allocations de ressources nécessaires au projet ? </a:t>
            </a:r>
            <a:endParaRPr kumimoji="0" lang="fr-FR" sz="2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budget,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moyens humains,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matériel et logistique,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patrimoine d’expérience,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boîte à idées / innovations,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recours à la sous-traitance.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6275" algn="l"/>
              </a:tabLst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Quelles sont les ressources à prévoir ? (état des lieux)</a:t>
            </a:r>
            <a:endParaRPr kumimoji="0" lang="fr-FR" sz="2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disponibles (nécessite parfois un inventaire),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mobilisables (contributions extérieures),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à investir (prévoir un budget, achats, recrutements, etc.).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Quelles sont les contraintes ?</a:t>
            </a:r>
            <a:endParaRPr kumimoji="0" lang="fr-FR" sz="2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financières,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juridiques,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techniques.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1802" y="428604"/>
            <a:ext cx="331372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R</a:t>
            </a:r>
            <a:r>
              <a:rPr lang="fr-FR" sz="3600" b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essources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465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8148</TotalTime>
  <Words>1356</Words>
  <Application>Microsoft Office PowerPoint</Application>
  <PresentationFormat>Affichage à l'écran (4:3)</PresentationFormat>
  <Paragraphs>285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roboto-regular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CSA</cp:lastModifiedBy>
  <cp:revision>92</cp:revision>
  <dcterms:created xsi:type="dcterms:W3CDTF">2017-11-12T20:02:25Z</dcterms:created>
  <dcterms:modified xsi:type="dcterms:W3CDTF">2021-02-11T21:30:21Z</dcterms:modified>
</cp:coreProperties>
</file>