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98" r:id="rId4"/>
    <p:sldId id="299" r:id="rId5"/>
    <p:sldId id="300" r:id="rId6"/>
    <p:sldId id="301" r:id="rId7"/>
    <p:sldId id="302" r:id="rId8"/>
    <p:sldId id="303" r:id="rId9"/>
    <p:sldId id="304" r:id="rId10"/>
    <p:sldId id="305" r:id="rId11"/>
    <p:sldId id="306" r:id="rId12"/>
    <p:sldId id="307" r:id="rId13"/>
    <p:sldId id="308" r:id="rId14"/>
    <p:sldId id="309" r:id="rId15"/>
    <p:sldId id="310" r:id="rId16"/>
    <p:sldId id="311" r:id="rId17"/>
    <p:sldId id="31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9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6CBEDA7-9117-4998-9576-E2BC8C1B74F0}" type="datetimeFigureOut">
              <a:rPr lang="fr-FR" smtClean="0"/>
              <a:t>21/04/2024</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24D0A45D-F501-4C5E-8DED-26E2DEE881AA}"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53500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6CBEDA7-9117-4998-9576-E2BC8C1B74F0}"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D0A45D-F501-4C5E-8DED-26E2DEE881AA}"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10192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6CBEDA7-9117-4998-9576-E2BC8C1B74F0}"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D0A45D-F501-4C5E-8DED-26E2DEE881AA}"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5864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16E75CF-0073-4864-A912-EC9A4CA21B9A}" type="datetime1">
              <a:rPr lang="en-US" smtClean="0"/>
              <a:t>4/21/2024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extLst>
      <p:ext uri="{BB962C8B-B14F-4D97-AF65-F5344CB8AC3E}">
        <p14:creationId xmlns:p14="http://schemas.microsoft.com/office/powerpoint/2010/main" val="2072521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6CBEDA7-9117-4998-9576-E2BC8C1B74F0}"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D0A45D-F501-4C5E-8DED-26E2DEE881AA}"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0673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6CBEDA7-9117-4998-9576-E2BC8C1B74F0}" type="datetimeFigureOut">
              <a:rPr lang="fr-FR" smtClean="0"/>
              <a:t>21/04/2024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4D0A45D-F501-4C5E-8DED-26E2DEE881AA}"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658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6CBEDA7-9117-4998-9576-E2BC8C1B74F0}"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D0A45D-F501-4C5E-8DED-26E2DEE881AA}"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395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6CBEDA7-9117-4998-9576-E2BC8C1B74F0}" type="datetimeFigureOut">
              <a:rPr lang="fr-FR" smtClean="0"/>
              <a:t>21/04/2024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4D0A45D-F501-4C5E-8DED-26E2DEE881AA}"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9273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6CBEDA7-9117-4998-9576-E2BC8C1B74F0}" type="datetimeFigureOut">
              <a:rPr lang="fr-FR" smtClean="0"/>
              <a:t>21/04/2024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4D0A45D-F501-4C5E-8DED-26E2DEE881AA}"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63938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CBEDA7-9117-4998-9576-E2BC8C1B74F0}" type="datetimeFigureOut">
              <a:rPr lang="fr-FR" smtClean="0"/>
              <a:t>21/04/2024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4D0A45D-F501-4C5E-8DED-26E2DEE881AA}" type="slidenum">
              <a:rPr lang="fr-FR" smtClean="0"/>
              <a:t>‹N°›</a:t>
            </a:fld>
            <a:endParaRPr lang="fr-FR"/>
          </a:p>
        </p:txBody>
      </p:sp>
    </p:spTree>
    <p:extLst>
      <p:ext uri="{BB962C8B-B14F-4D97-AF65-F5344CB8AC3E}">
        <p14:creationId xmlns:p14="http://schemas.microsoft.com/office/powerpoint/2010/main" val="579209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6CBEDA7-9117-4998-9576-E2BC8C1B74F0}" type="datetimeFigureOut">
              <a:rPr lang="fr-FR" smtClean="0"/>
              <a:t>21/04/2024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4D0A45D-F501-4C5E-8DED-26E2DEE881AA}"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29361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66CBEDA7-9117-4998-9576-E2BC8C1B74F0}" type="datetimeFigureOut">
              <a:rPr lang="fr-FR" smtClean="0"/>
              <a:t>21/04/2024</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24D0A45D-F501-4C5E-8DED-26E2DEE881AA}"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7699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6CBEDA7-9117-4998-9576-E2BC8C1B74F0}" type="datetimeFigureOut">
              <a:rPr lang="fr-FR" smtClean="0"/>
              <a:t>21/04/2024</a:t>
            </a:fld>
            <a:endParaRPr lang="fr-F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24D0A45D-F501-4C5E-8DED-26E2DEE881AA}" type="slidenum">
              <a:rPr lang="fr-FR" smtClean="0"/>
              <a:t>‹N°›</a:t>
            </a:fld>
            <a:endParaRPr lang="fr-F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7158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slideLayout" Target="../slideLayouts/slideLayout12.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s>
</file>

<file path=ppt/slides/_rels/slide11.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slideLayout" Target="../slideLayouts/slideLayout12.xml"/><Relationship Id="rId4" Type="http://schemas.openxmlformats.org/officeDocument/2006/relationships/tags" Target="../tags/tag43.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image" Target="../media/image5.png"/><Relationship Id="rId4"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0.xml"/><Relationship Id="rId1" Type="http://schemas.openxmlformats.org/officeDocument/2006/relationships/tags" Target="../tags/tag49.xml"/></Relationships>
</file>

<file path=ppt/slides/_rels/slide15.xml.rels><?xml version="1.0" encoding="UTF-8" standalone="yes"?>
<Relationships xmlns="http://schemas.openxmlformats.org/package/2006/relationships"><Relationship Id="rId8" Type="http://schemas.openxmlformats.org/officeDocument/2006/relationships/tags" Target="../tags/tag58.xml"/><Relationship Id="rId13" Type="http://schemas.openxmlformats.org/officeDocument/2006/relationships/tags" Target="../tags/tag63.xml"/><Relationship Id="rId3" Type="http://schemas.openxmlformats.org/officeDocument/2006/relationships/tags" Target="../tags/tag53.xml"/><Relationship Id="rId7" Type="http://schemas.openxmlformats.org/officeDocument/2006/relationships/tags" Target="../tags/tag57.xml"/><Relationship Id="rId12" Type="http://schemas.openxmlformats.org/officeDocument/2006/relationships/tags" Target="../tags/tag62.xml"/><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tags" Target="../tags/tag56.xml"/><Relationship Id="rId11" Type="http://schemas.openxmlformats.org/officeDocument/2006/relationships/tags" Target="../tags/tag61.xml"/><Relationship Id="rId5" Type="http://schemas.openxmlformats.org/officeDocument/2006/relationships/tags" Target="../tags/tag55.xml"/><Relationship Id="rId15" Type="http://schemas.openxmlformats.org/officeDocument/2006/relationships/slideLayout" Target="../slideLayouts/slideLayout12.xml"/><Relationship Id="rId10" Type="http://schemas.openxmlformats.org/officeDocument/2006/relationships/tags" Target="../tags/tag60.xml"/><Relationship Id="rId4" Type="http://schemas.openxmlformats.org/officeDocument/2006/relationships/tags" Target="../tags/tag54.xml"/><Relationship Id="rId9" Type="http://schemas.openxmlformats.org/officeDocument/2006/relationships/tags" Target="../tags/tag59.xml"/><Relationship Id="rId14" Type="http://schemas.openxmlformats.org/officeDocument/2006/relationships/tags" Target="../tags/tag64.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6.xml"/><Relationship Id="rId1" Type="http://schemas.openxmlformats.org/officeDocument/2006/relationships/tags" Target="../tags/tag65.xml"/></Relationships>
</file>

<file path=ppt/slides/_rels/slide1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69.xml"/><Relationship Id="rId7" Type="http://schemas.openxmlformats.org/officeDocument/2006/relationships/image" Target="../media/image7.png"/><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slideLayout" Target="../slideLayouts/slideLayout12.xml"/><Relationship Id="rId5" Type="http://schemas.openxmlformats.org/officeDocument/2006/relationships/tags" Target="../tags/tag71.xml"/><Relationship Id="rId4" Type="http://schemas.openxmlformats.org/officeDocument/2006/relationships/tags" Target="../tags/tag70.xml"/><Relationship Id="rId9"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slideLayout" Target="../slideLayouts/slideLayout12.xml"/><Relationship Id="rId4" Type="http://schemas.openxmlformats.org/officeDocument/2006/relationships/tags" Target="../tags/tag5.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tags" Target="../tags/tag8.xml"/><Relationship Id="rId7" Type="http://schemas.openxmlformats.org/officeDocument/2006/relationships/tags" Target="../tags/tag12.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4.xml"/><Relationship Id="rId1" Type="http://schemas.openxmlformats.org/officeDocument/2006/relationships/tags" Target="../tags/tag13.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4.png"/><Relationship Id="rId4"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9.xml"/><Relationship Id="rId1" Type="http://schemas.openxmlformats.org/officeDocument/2006/relationships/tags" Target="../tags/tag18.xml"/></Relationships>
</file>

<file path=ppt/slides/_rels/slide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9"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tags" Target="../tags/tag30.xml"/><Relationship Id="rId7" Type="http://schemas.openxmlformats.org/officeDocument/2006/relationships/slideLayout" Target="../slideLayouts/slideLayout1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E0254D-B59A-5396-CB0F-809DF2BDA120}"/>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3F230538-5BA7-A65E-B53C-335150BDC44B}"/>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87838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8C32DB-AE69-4378-B5FB-FE223D03AD21}"/>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1D8C20B8-068B-49D9-AD93-37BA946D37A7}"/>
              </a:ext>
            </a:extLst>
          </p:cNvPr>
          <p:cNvSpPr>
            <a:spLocks noGrp="1"/>
          </p:cNvSpPr>
          <p:nvPr>
            <p:ph sz="quarter" idx="13"/>
            <p:custDataLst>
              <p:tags r:id="rId2"/>
            </p:custDataLst>
          </p:nvPr>
        </p:nvSpPr>
        <p:spPr>
          <a:xfrm>
            <a:off x="913774" y="2367092"/>
            <a:ext cx="10363826" cy="3992765"/>
          </a:xfrm>
        </p:spPr>
        <p:txBody>
          <a:bodyPr/>
          <a:lstStyle/>
          <a:p>
            <a:r>
              <a:rPr lang="fr-FR" cap="none" dirty="0">
                <a:solidFill>
                  <a:srgbClr val="FF0000"/>
                </a:solidFill>
              </a:rPr>
              <a:t>Test de l’hypothèse </a:t>
            </a:r>
          </a:p>
          <a:p>
            <a:pPr lvl="1"/>
            <a:r>
              <a:rPr lang="fr-FR" cap="none" dirty="0"/>
              <a:t>On entend par test de l’hypothèse: la vérification statistique de cette hypothèse, en d’autres termes </a:t>
            </a:r>
          </a:p>
          <a:p>
            <a:pPr marL="457200" lvl="1" indent="0">
              <a:buNone/>
            </a:pPr>
            <a:r>
              <a:rPr lang="fr-FR" cap="none" dirty="0"/>
              <a:t>Si, la variable (x) influence ou pas la variable (y)   (rapport d’indépendance) </a:t>
            </a:r>
          </a:p>
          <a:p>
            <a:pPr marL="457200" lvl="1" indent="0">
              <a:buNone/>
            </a:pPr>
            <a:r>
              <a:rPr lang="fr-FR" cap="none" dirty="0"/>
              <a:t>Si, la variable (x) n’influence pas la variable (y) (pas de relation)                    </a:t>
            </a:r>
            <a:r>
              <a:rPr lang="fr-FR" cap="none" dirty="0">
                <a:solidFill>
                  <a:srgbClr val="FF0000"/>
                </a:solidFill>
              </a:rPr>
              <a:t>hypothèse nulle </a:t>
            </a:r>
            <a:r>
              <a:rPr lang="fr-FR" cap="none" dirty="0"/>
              <a:t>ou </a:t>
            </a:r>
            <a:r>
              <a:rPr lang="fr-FR" cap="none" dirty="0">
                <a:solidFill>
                  <a:srgbClr val="FF0000"/>
                </a:solidFill>
              </a:rPr>
              <a:t>H</a:t>
            </a:r>
            <a:r>
              <a:rPr lang="fr-FR" sz="1100" cap="none" dirty="0">
                <a:solidFill>
                  <a:srgbClr val="FF0000"/>
                </a:solidFill>
              </a:rPr>
              <a:t>0</a:t>
            </a:r>
          </a:p>
          <a:p>
            <a:pPr marL="457200" lvl="1" indent="0">
              <a:buNone/>
            </a:pPr>
            <a:r>
              <a:rPr lang="fr-FR" cap="none" dirty="0"/>
              <a:t>Si, la variable (x) influence la variable (y) il y a une relation		 </a:t>
            </a:r>
            <a:r>
              <a:rPr lang="fr-FR" cap="none" dirty="0">
                <a:solidFill>
                  <a:srgbClr val="FF0000"/>
                </a:solidFill>
              </a:rPr>
              <a:t>hypothèse alternative </a:t>
            </a:r>
            <a:r>
              <a:rPr lang="fr-FR" cap="none" dirty="0"/>
              <a:t>ou </a:t>
            </a:r>
            <a:r>
              <a:rPr lang="fr-FR" cap="none" dirty="0">
                <a:solidFill>
                  <a:srgbClr val="FF0000"/>
                </a:solidFill>
              </a:rPr>
              <a:t>H</a:t>
            </a:r>
            <a:r>
              <a:rPr lang="fr-FR" sz="1100" cap="none" dirty="0">
                <a:solidFill>
                  <a:srgbClr val="FF0000"/>
                </a:solidFill>
              </a:rPr>
              <a:t>1</a:t>
            </a:r>
          </a:p>
          <a:p>
            <a:pPr marL="457200" lvl="1" indent="0">
              <a:buNone/>
            </a:pPr>
            <a:r>
              <a:rPr lang="fr-FR" cap="none" dirty="0">
                <a:solidFill>
                  <a:srgbClr val="FF0000"/>
                </a:solidFill>
              </a:rPr>
              <a:t>On reprend l'exemple passé sur l’occupation des postes de responsabilité </a:t>
            </a:r>
          </a:p>
          <a:p>
            <a:pPr marL="457200" lvl="1" indent="0">
              <a:buNone/>
            </a:pPr>
            <a:r>
              <a:rPr lang="fr-FR" cap="none" dirty="0"/>
              <a:t>On dit qu’il n’y a pas de rapport entre les variables (x) et (y) si les postes de responsabilités sont occupés d’une fréquence élevée dans toutes les catégories d’âge                   on dit : </a:t>
            </a:r>
            <a:r>
              <a:rPr lang="fr-FR" cap="none" dirty="0">
                <a:solidFill>
                  <a:srgbClr val="FF0000"/>
                </a:solidFill>
              </a:rPr>
              <a:t>H</a:t>
            </a:r>
            <a:r>
              <a:rPr lang="fr-FR" sz="1100" cap="none" dirty="0">
                <a:solidFill>
                  <a:srgbClr val="FF0000"/>
                </a:solidFill>
              </a:rPr>
              <a:t>0 </a:t>
            </a:r>
            <a:r>
              <a:rPr lang="fr-FR" cap="none" dirty="0">
                <a:solidFill>
                  <a:srgbClr val="FF0000"/>
                </a:solidFill>
              </a:rPr>
              <a:t> est confirmée</a:t>
            </a:r>
          </a:p>
          <a:p>
            <a:pPr marL="457200" lvl="1" indent="0">
              <a:buNone/>
            </a:pPr>
            <a:r>
              <a:rPr lang="fr-FR" cap="none" dirty="0"/>
              <a:t>S’il y a une différence dans les catégories d’âge par rapport à la responsabilité, ça veut dire la variable (x) influence la variable (y). Dans ce cas                         hypothèse alternative ou </a:t>
            </a:r>
            <a:r>
              <a:rPr lang="fr-FR" cap="none" dirty="0">
                <a:solidFill>
                  <a:srgbClr val="FF0000"/>
                </a:solidFill>
              </a:rPr>
              <a:t>H</a:t>
            </a:r>
            <a:r>
              <a:rPr lang="fr-FR" sz="1050" cap="none" dirty="0">
                <a:solidFill>
                  <a:srgbClr val="FF0000"/>
                </a:solidFill>
              </a:rPr>
              <a:t>1 </a:t>
            </a:r>
            <a:r>
              <a:rPr lang="fr-FR" cap="none" dirty="0">
                <a:solidFill>
                  <a:srgbClr val="FF0000"/>
                </a:solidFill>
              </a:rPr>
              <a:t>est confirmée</a:t>
            </a:r>
          </a:p>
          <a:p>
            <a:pPr marL="457200" lvl="1" indent="0">
              <a:buNone/>
            </a:pPr>
            <a:endParaRPr lang="fr-FR" cap="none" dirty="0">
              <a:solidFill>
                <a:srgbClr val="FF0000"/>
              </a:solidFill>
            </a:endParaRPr>
          </a:p>
          <a:p>
            <a:pPr marL="457200" lvl="1" indent="0">
              <a:buNone/>
            </a:pPr>
            <a:endParaRPr lang="fr-FR" cap="none" dirty="0">
              <a:solidFill>
                <a:srgbClr val="FF0000"/>
              </a:solidFill>
            </a:endParaRPr>
          </a:p>
          <a:p>
            <a:pPr marL="457200" lvl="1" indent="0">
              <a:buNone/>
            </a:pPr>
            <a:endParaRPr lang="fr-FR" sz="1100" cap="none" dirty="0">
              <a:solidFill>
                <a:srgbClr val="FF0000"/>
              </a:solidFill>
            </a:endParaRPr>
          </a:p>
        </p:txBody>
      </p:sp>
      <p:cxnSp>
        <p:nvCxnSpPr>
          <p:cNvPr id="5" name="Connecteur droit avec flèche 4">
            <a:extLst>
              <a:ext uri="{FF2B5EF4-FFF2-40B4-BE49-F238E27FC236}">
                <a16:creationId xmlns:a16="http://schemas.microsoft.com/office/drawing/2014/main" id="{F68D722E-5570-45B6-B365-6F4AED1FAAA8}"/>
              </a:ext>
            </a:extLst>
          </p:cNvPr>
          <p:cNvCxnSpPr/>
          <p:nvPr>
            <p:custDataLst>
              <p:tags r:id="rId3"/>
            </p:custDataLst>
          </p:nvPr>
        </p:nvCxnSpPr>
        <p:spPr>
          <a:xfrm>
            <a:off x="7438030" y="3835021"/>
            <a:ext cx="11191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necteur droit avec flèche 6">
            <a:extLst>
              <a:ext uri="{FF2B5EF4-FFF2-40B4-BE49-F238E27FC236}">
                <a16:creationId xmlns:a16="http://schemas.microsoft.com/office/drawing/2014/main" id="{AB67EE3A-D27A-4A94-BAC8-DEF2BDCE7296}"/>
              </a:ext>
            </a:extLst>
          </p:cNvPr>
          <p:cNvCxnSpPr>
            <a:cxnSpLocks/>
          </p:cNvCxnSpPr>
          <p:nvPr>
            <p:custDataLst>
              <p:tags r:id="rId4"/>
            </p:custDataLst>
          </p:nvPr>
        </p:nvCxnSpPr>
        <p:spPr>
          <a:xfrm>
            <a:off x="7042245" y="4246729"/>
            <a:ext cx="131018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35CDF499-21B0-4071-9C7E-12B5FA8AF859}"/>
              </a:ext>
            </a:extLst>
          </p:cNvPr>
          <p:cNvCxnSpPr/>
          <p:nvPr>
            <p:custDataLst>
              <p:tags r:id="rId5"/>
            </p:custDataLst>
          </p:nvPr>
        </p:nvCxnSpPr>
        <p:spPr>
          <a:xfrm>
            <a:off x="6810233" y="5322627"/>
            <a:ext cx="955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7827FE8B-6A03-43D7-84C3-F21E2B1E5913}"/>
              </a:ext>
            </a:extLst>
          </p:cNvPr>
          <p:cNvCxnSpPr/>
          <p:nvPr>
            <p:custDataLst>
              <p:tags r:id="rId6"/>
            </p:custDataLst>
          </p:nvPr>
        </p:nvCxnSpPr>
        <p:spPr>
          <a:xfrm>
            <a:off x="5420436" y="6048233"/>
            <a:ext cx="9553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3435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725304-C8C4-4D34-A75F-5306D432F87B}"/>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5BDA0225-0BE5-4446-B971-4456714F05B2}"/>
              </a:ext>
            </a:extLst>
          </p:cNvPr>
          <p:cNvSpPr>
            <a:spLocks noGrp="1"/>
          </p:cNvSpPr>
          <p:nvPr>
            <p:ph sz="quarter" idx="13"/>
            <p:custDataLst>
              <p:tags r:id="rId2"/>
            </p:custDataLst>
          </p:nvPr>
        </p:nvSpPr>
        <p:spPr>
          <a:xfrm>
            <a:off x="272955" y="2367092"/>
            <a:ext cx="11532358" cy="3424107"/>
          </a:xfrm>
        </p:spPr>
        <p:txBody>
          <a:bodyPr>
            <a:normAutofit fontScale="92500"/>
          </a:bodyPr>
          <a:lstStyle/>
          <a:p>
            <a:r>
              <a:rPr lang="fr-FR" cap="none" dirty="0">
                <a:solidFill>
                  <a:srgbClr val="FF0000"/>
                </a:solidFill>
              </a:rPr>
              <a:t>2. Qualitative</a:t>
            </a:r>
          </a:p>
          <a:p>
            <a:r>
              <a:rPr lang="fr-FR" cap="none" dirty="0"/>
              <a:t>Après un recueil de masse des informations, on doit au préalable les regroupées sous des thèmes ou par condensation (verticale ou horizontale).</a:t>
            </a:r>
          </a:p>
          <a:p>
            <a:r>
              <a:rPr lang="fr-FR" cap="none" dirty="0"/>
              <a:t>Le regroupement par thématique peut se faire par des logiciels, car ils déterminent les récurrences les plus fréquentes. Ensuite, c’est au chercheur de les ordonner de sorte qu’il assure un regroupement lié aux hypothèses.  </a:t>
            </a:r>
          </a:p>
          <a:p>
            <a:r>
              <a:rPr lang="fr-FR" cap="none" dirty="0"/>
              <a:t>La condensation verticale 		                 c’est de condenser les propos de chaque entretien</a:t>
            </a:r>
          </a:p>
          <a:p>
            <a:r>
              <a:rPr lang="fr-FR" cap="none" dirty="0"/>
              <a:t>La condensation horizontale		  c’est de regrouper et condenser tout ce qui a été dit sur un aspect)</a:t>
            </a:r>
          </a:p>
        </p:txBody>
      </p:sp>
      <p:cxnSp>
        <p:nvCxnSpPr>
          <p:cNvPr id="5" name="Connecteur droit avec flèche 4">
            <a:extLst>
              <a:ext uri="{FF2B5EF4-FFF2-40B4-BE49-F238E27FC236}">
                <a16:creationId xmlns:a16="http://schemas.microsoft.com/office/drawing/2014/main" id="{64C28851-30D2-45C8-900C-2EF97C19F0B0}"/>
              </a:ext>
            </a:extLst>
          </p:cNvPr>
          <p:cNvCxnSpPr/>
          <p:nvPr>
            <p:custDataLst>
              <p:tags r:id="rId3"/>
            </p:custDataLst>
          </p:nvPr>
        </p:nvCxnSpPr>
        <p:spPr>
          <a:xfrm>
            <a:off x="3289111" y="4749421"/>
            <a:ext cx="15967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a:extLst>
              <a:ext uri="{FF2B5EF4-FFF2-40B4-BE49-F238E27FC236}">
                <a16:creationId xmlns:a16="http://schemas.microsoft.com/office/drawing/2014/main" id="{B88C12B8-E6DC-4925-9339-562175277916}"/>
              </a:ext>
            </a:extLst>
          </p:cNvPr>
          <p:cNvCxnSpPr>
            <a:cxnSpLocks/>
          </p:cNvCxnSpPr>
          <p:nvPr>
            <p:custDataLst>
              <p:tags r:id="rId4"/>
            </p:custDataLst>
          </p:nvPr>
        </p:nvCxnSpPr>
        <p:spPr>
          <a:xfrm>
            <a:off x="3493827" y="5243015"/>
            <a:ext cx="148760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379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17D75C-C060-4C99-A780-4DC3B7774255}"/>
              </a:ext>
            </a:extLst>
          </p:cNvPr>
          <p:cNvSpPr>
            <a:spLocks noGrp="1"/>
          </p:cNvSpPr>
          <p:nvPr>
            <p:ph type="title"/>
            <p:custDataLst>
              <p:tags r:id="rId1"/>
            </p:custDataLst>
          </p:nvPr>
        </p:nvSpPr>
        <p:spPr>
          <a:xfrm>
            <a:off x="913775" y="618517"/>
            <a:ext cx="10364451" cy="1223931"/>
          </a:xfrm>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9FF09055-D939-41C5-A61D-BC3825127E4C}"/>
              </a:ext>
            </a:extLst>
          </p:cNvPr>
          <p:cNvSpPr>
            <a:spLocks noGrp="1"/>
          </p:cNvSpPr>
          <p:nvPr>
            <p:ph sz="quarter" idx="13"/>
            <p:custDataLst>
              <p:tags r:id="rId2"/>
            </p:custDataLst>
          </p:nvPr>
        </p:nvSpPr>
        <p:spPr>
          <a:xfrm>
            <a:off x="913774" y="1842448"/>
            <a:ext cx="10363826" cy="4544704"/>
          </a:xfrm>
        </p:spPr>
        <p:txBody>
          <a:bodyPr/>
          <a:lstStyle/>
          <a:p>
            <a:r>
              <a:rPr lang="fr-FR" cap="none" dirty="0"/>
              <a:t>Après la condensation des informations collectées, on doit réaliser une représentation visuelle des données, tel qu’il est fait dans le quantitatif par un tableau.</a:t>
            </a:r>
          </a:p>
          <a:p>
            <a:r>
              <a:rPr lang="fr-FR" cap="none" dirty="0"/>
              <a:t>Voici un exemple de regroupement visuel (Maurice Angers) </a:t>
            </a:r>
          </a:p>
          <a:p>
            <a:endParaRPr lang="fr-FR" cap="none" dirty="0"/>
          </a:p>
        </p:txBody>
      </p:sp>
      <p:pic>
        <p:nvPicPr>
          <p:cNvPr id="4" name="Image 3">
            <a:extLst>
              <a:ext uri="{FF2B5EF4-FFF2-40B4-BE49-F238E27FC236}">
                <a16:creationId xmlns:a16="http://schemas.microsoft.com/office/drawing/2014/main" id="{95787243-CCC5-4BF3-B889-BBD5AA14B64D}"/>
              </a:ext>
            </a:extLst>
          </p:cNvPr>
          <p:cNvPicPr>
            <a:picLocks noChangeAspect="1"/>
          </p:cNvPicPr>
          <p:nvPr>
            <p:custDataLst>
              <p:tags r:id="rId3"/>
            </p:custDataLst>
          </p:nvPr>
        </p:nvPicPr>
        <p:blipFill>
          <a:blip r:embed="rId5"/>
          <a:stretch>
            <a:fillRect/>
          </a:stretch>
        </p:blipFill>
        <p:spPr>
          <a:xfrm>
            <a:off x="1760561" y="3066379"/>
            <a:ext cx="8939283" cy="3173104"/>
          </a:xfrm>
          <a:prstGeom prst="rect">
            <a:avLst/>
          </a:prstGeom>
        </p:spPr>
      </p:pic>
    </p:spTree>
    <p:extLst>
      <p:ext uri="{BB962C8B-B14F-4D97-AF65-F5344CB8AC3E}">
        <p14:creationId xmlns:p14="http://schemas.microsoft.com/office/powerpoint/2010/main" val="3677530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74AF6D-5943-4E76-A970-6DECE5070B73}"/>
              </a:ext>
            </a:extLst>
          </p:cNvPr>
          <p:cNvSpPr>
            <a:spLocks noGrp="1"/>
          </p:cNvSpPr>
          <p:nvPr>
            <p:ph type="title"/>
            <p:custDataLst>
              <p:tags r:id="rId1"/>
            </p:custDataLst>
          </p:nvPr>
        </p:nvSpPr>
        <p:spPr>
          <a:xfrm>
            <a:off x="1036605" y="268711"/>
            <a:ext cx="10364451" cy="1596177"/>
          </a:xfrm>
        </p:spPr>
        <p:txBody>
          <a:bodyPr/>
          <a:lstStyle/>
          <a:p>
            <a:endParaRPr lang="fr-FR" dirty="0"/>
          </a:p>
        </p:txBody>
      </p:sp>
      <p:pic>
        <p:nvPicPr>
          <p:cNvPr id="5" name="Espace réservé du contenu 4">
            <a:extLst>
              <a:ext uri="{FF2B5EF4-FFF2-40B4-BE49-F238E27FC236}">
                <a16:creationId xmlns:a16="http://schemas.microsoft.com/office/drawing/2014/main" id="{B343119E-B540-4E62-86AC-C65D48AD3C90}"/>
              </a:ext>
            </a:extLst>
          </p:cNvPr>
          <p:cNvPicPr>
            <a:picLocks noGrp="1" noChangeAspect="1"/>
          </p:cNvPicPr>
          <p:nvPr>
            <p:ph sz="quarter" idx="13"/>
            <p:custDataLst>
              <p:tags r:id="rId2"/>
            </p:custDataLst>
          </p:nvPr>
        </p:nvPicPr>
        <p:blipFill>
          <a:blip r:embed="rId4"/>
          <a:stretch>
            <a:fillRect/>
          </a:stretch>
        </p:blipFill>
        <p:spPr>
          <a:xfrm>
            <a:off x="1036605" y="233838"/>
            <a:ext cx="10364451" cy="6390323"/>
          </a:xfrm>
          <a:prstGeom prst="rect">
            <a:avLst/>
          </a:prstGeom>
        </p:spPr>
      </p:pic>
    </p:spTree>
    <p:extLst>
      <p:ext uri="{BB962C8B-B14F-4D97-AF65-F5344CB8AC3E}">
        <p14:creationId xmlns:p14="http://schemas.microsoft.com/office/powerpoint/2010/main" val="1936144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0C1A46-E1C8-4411-AEAB-EF871A7EDA6D}"/>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355DE8C6-7244-4FC1-92FA-88E0F561EE65}"/>
              </a:ext>
            </a:extLst>
          </p:cNvPr>
          <p:cNvSpPr>
            <a:spLocks noGrp="1"/>
          </p:cNvSpPr>
          <p:nvPr>
            <p:ph sz="quarter" idx="13"/>
            <p:custDataLst>
              <p:tags r:id="rId2"/>
            </p:custDataLst>
          </p:nvPr>
        </p:nvSpPr>
        <p:spPr/>
        <p:txBody>
          <a:bodyPr/>
          <a:lstStyle/>
          <a:p>
            <a:r>
              <a:rPr lang="fr-FR" cap="none" dirty="0">
                <a:solidFill>
                  <a:srgbClr val="FF0000"/>
                </a:solidFill>
              </a:rPr>
              <a:t>L’analyse des données:</a:t>
            </a:r>
          </a:p>
          <a:p>
            <a:pPr lvl="1"/>
            <a:r>
              <a:rPr lang="fr-FR" cap="none" dirty="0"/>
              <a:t>Après avoir regroupé les données et avoir assuré l’ordre des informations, on passe à l’analyse de ces informations tout en décomposant la réalité des fait en tenant compte de chacune des observations</a:t>
            </a:r>
          </a:p>
          <a:p>
            <a:pPr lvl="1"/>
            <a:r>
              <a:rPr lang="fr-FR" cap="none" dirty="0"/>
              <a:t>Assurer le rapport de causalité ou l’interdépendance entre les variables, expliquer la relation entre les phénomènes, cela dans le but de vérifier nos hypothèses et de dégager plus de signification possible au problème cherchait au départ</a:t>
            </a:r>
          </a:p>
        </p:txBody>
      </p:sp>
    </p:spTree>
    <p:extLst>
      <p:ext uri="{BB962C8B-B14F-4D97-AF65-F5344CB8AC3E}">
        <p14:creationId xmlns:p14="http://schemas.microsoft.com/office/powerpoint/2010/main" val="1546099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AD9E43-C7E6-4E32-ADA9-298A2EA23C54}"/>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F49A74C2-D0FD-420D-80E6-79956A4E49D8}"/>
              </a:ext>
            </a:extLst>
          </p:cNvPr>
          <p:cNvSpPr>
            <a:spLocks noGrp="1"/>
          </p:cNvSpPr>
          <p:nvPr>
            <p:ph sz="quarter" idx="13"/>
            <p:custDataLst>
              <p:tags r:id="rId2"/>
            </p:custDataLst>
          </p:nvPr>
        </p:nvSpPr>
        <p:spPr>
          <a:xfrm>
            <a:off x="913774" y="1965278"/>
            <a:ext cx="10363826" cy="4490113"/>
          </a:xfrm>
        </p:spPr>
        <p:txBody>
          <a:bodyPr/>
          <a:lstStyle/>
          <a:p>
            <a:r>
              <a:rPr lang="fr-FR" cap="none" dirty="0">
                <a:solidFill>
                  <a:srgbClr val="FF0000"/>
                </a:solidFill>
              </a:rPr>
              <a:t>Les types d’analyse </a:t>
            </a:r>
          </a:p>
          <a:p>
            <a:pPr marL="457200" lvl="1" indent="0">
              <a:buNone/>
            </a:pPr>
            <a:r>
              <a:rPr lang="fr-FR" cap="none" dirty="0"/>
              <a:t>Avant de dégager les types d’analyse, on prend un exemple matériel : une montre</a:t>
            </a:r>
          </a:p>
          <a:p>
            <a:pPr marL="457200" lvl="1" indent="0">
              <a:buNone/>
            </a:pPr>
            <a:r>
              <a:rPr lang="fr-FR" cap="none" dirty="0"/>
              <a:t>Elle est composée de: aiguilles, balanciers, spirales…                                         c’est une description. </a:t>
            </a:r>
          </a:p>
          <a:p>
            <a:pPr marL="457200" lvl="1" indent="0">
              <a:buNone/>
            </a:pPr>
            <a:r>
              <a:rPr lang="fr-FR" cap="none" dirty="0"/>
              <a:t>On doit démonter la liaison de ces pièces			                    c’est une explication </a:t>
            </a:r>
          </a:p>
          <a:p>
            <a:pPr marL="457200" lvl="1" indent="0">
              <a:buNone/>
            </a:pPr>
            <a:r>
              <a:rPr lang="fr-FR" cap="none" dirty="0"/>
              <a:t>On doit chercher à quoi sert cette montre.				      c’est la compréhension</a:t>
            </a:r>
          </a:p>
          <a:p>
            <a:pPr marL="457200" lvl="1" indent="0">
              <a:buNone/>
            </a:pPr>
            <a:r>
              <a:rPr lang="fr-FR" cap="none" dirty="0"/>
              <a:t>On doit classer ces objets selon l’ordre		                                   c’est la classification</a:t>
            </a:r>
            <a:r>
              <a:rPr lang="fr-FR" cap="none" dirty="0">
                <a:solidFill>
                  <a:srgbClr val="FF0000"/>
                </a:solidFill>
              </a:rPr>
              <a:t> </a:t>
            </a:r>
          </a:p>
          <a:p>
            <a:pPr marL="457200" lvl="1" indent="0">
              <a:buNone/>
            </a:pPr>
            <a:r>
              <a:rPr lang="fr-FR" cap="none" dirty="0">
                <a:solidFill>
                  <a:srgbClr val="FF0000"/>
                </a:solidFill>
              </a:rPr>
              <a:t>L’analyse descriptive </a:t>
            </a:r>
            <a:r>
              <a:rPr lang="fr-FR" cap="none" dirty="0"/>
              <a:t>(compte rendu), on l’utilise souvent </a:t>
            </a:r>
            <a:r>
              <a:rPr lang="fr-FR" cap="none" dirty="0">
                <a:solidFill>
                  <a:srgbClr val="FF0000"/>
                </a:solidFill>
              </a:rPr>
              <a:t>		</a:t>
            </a:r>
            <a:r>
              <a:rPr lang="fr-FR" cap="none" dirty="0"/>
              <a:t>hypothèse univariée </a:t>
            </a:r>
          </a:p>
          <a:p>
            <a:pPr marL="457200" lvl="1" indent="0">
              <a:buNone/>
            </a:pPr>
            <a:r>
              <a:rPr lang="fr-FR" cap="none" dirty="0">
                <a:solidFill>
                  <a:srgbClr val="FF0000"/>
                </a:solidFill>
              </a:rPr>
              <a:t>L’analyse explicative </a:t>
            </a:r>
            <a:r>
              <a:rPr lang="fr-FR" cap="none" dirty="0"/>
              <a:t>(mettre en relation des objets)</a:t>
            </a:r>
            <a:r>
              <a:rPr lang="fr-FR" cap="none" dirty="0">
                <a:solidFill>
                  <a:srgbClr val="FF0000"/>
                </a:solidFill>
              </a:rPr>
              <a:t>			</a:t>
            </a:r>
            <a:r>
              <a:rPr lang="fr-FR" cap="none" dirty="0"/>
              <a:t>sondage </a:t>
            </a:r>
          </a:p>
          <a:p>
            <a:pPr marL="457200" lvl="1" indent="0">
              <a:buNone/>
            </a:pPr>
            <a:r>
              <a:rPr lang="fr-FR" cap="none" dirty="0">
                <a:solidFill>
                  <a:srgbClr val="FF0000"/>
                </a:solidFill>
              </a:rPr>
              <a:t>L’analyse compréhensive </a:t>
            </a:r>
            <a:r>
              <a:rPr lang="fr-FR" cap="none" dirty="0"/>
              <a:t>(signification)</a:t>
            </a:r>
            <a:r>
              <a:rPr lang="fr-FR" cap="none" dirty="0">
                <a:solidFill>
                  <a:srgbClr val="FF0000"/>
                </a:solidFill>
              </a:rPr>
              <a:t>				</a:t>
            </a:r>
            <a:r>
              <a:rPr lang="fr-FR" cap="none" dirty="0"/>
              <a:t>entretien </a:t>
            </a:r>
          </a:p>
          <a:p>
            <a:pPr marL="457200" lvl="1" indent="0">
              <a:buNone/>
            </a:pPr>
            <a:r>
              <a:rPr lang="fr-FR" cap="none" dirty="0">
                <a:solidFill>
                  <a:srgbClr val="FF0000"/>
                </a:solidFill>
              </a:rPr>
              <a:t>L’analyse classificatrice </a:t>
            </a:r>
            <a:r>
              <a:rPr lang="fr-FR" cap="none" dirty="0"/>
              <a:t>(regrouper les éléments)</a:t>
            </a:r>
            <a:r>
              <a:rPr lang="fr-FR" cap="none" dirty="0">
                <a:solidFill>
                  <a:srgbClr val="FF0000"/>
                </a:solidFill>
              </a:rPr>
              <a:t>			</a:t>
            </a:r>
            <a:r>
              <a:rPr lang="fr-FR" cap="none" dirty="0"/>
              <a:t>observation </a:t>
            </a:r>
          </a:p>
        </p:txBody>
      </p:sp>
      <p:cxnSp>
        <p:nvCxnSpPr>
          <p:cNvPr id="5" name="Connecteur droit avec flèche 4">
            <a:extLst>
              <a:ext uri="{FF2B5EF4-FFF2-40B4-BE49-F238E27FC236}">
                <a16:creationId xmlns:a16="http://schemas.microsoft.com/office/drawing/2014/main" id="{AD57F807-79E8-403F-83BD-0D6A20756F92}"/>
              </a:ext>
            </a:extLst>
          </p:cNvPr>
          <p:cNvCxnSpPr>
            <a:cxnSpLocks/>
          </p:cNvCxnSpPr>
          <p:nvPr>
            <p:custDataLst>
              <p:tags r:id="rId3"/>
            </p:custDataLst>
          </p:nvPr>
        </p:nvCxnSpPr>
        <p:spPr>
          <a:xfrm>
            <a:off x="5486400" y="3429000"/>
            <a:ext cx="2852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a:extLst>
              <a:ext uri="{FF2B5EF4-FFF2-40B4-BE49-F238E27FC236}">
                <a16:creationId xmlns:a16="http://schemas.microsoft.com/office/drawing/2014/main" id="{1F7B159C-7AAA-48A2-B120-D1FC395F0D7A}"/>
              </a:ext>
            </a:extLst>
          </p:cNvPr>
          <p:cNvCxnSpPr>
            <a:cxnSpLocks/>
          </p:cNvCxnSpPr>
          <p:nvPr>
            <p:custDataLst>
              <p:tags r:id="rId4"/>
            </p:custDataLst>
          </p:nvPr>
        </p:nvCxnSpPr>
        <p:spPr>
          <a:xfrm>
            <a:off x="5486400" y="3786116"/>
            <a:ext cx="28523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cteur droit avec flèche 8">
            <a:extLst>
              <a:ext uri="{FF2B5EF4-FFF2-40B4-BE49-F238E27FC236}">
                <a16:creationId xmlns:a16="http://schemas.microsoft.com/office/drawing/2014/main" id="{3418AD3C-2148-4230-B370-E1299D8865CC}"/>
              </a:ext>
            </a:extLst>
          </p:cNvPr>
          <p:cNvCxnSpPr>
            <a:cxnSpLocks/>
          </p:cNvCxnSpPr>
          <p:nvPr>
            <p:custDataLst>
              <p:tags r:id="rId5"/>
            </p:custDataLst>
          </p:nvPr>
        </p:nvCxnSpPr>
        <p:spPr>
          <a:xfrm>
            <a:off x="6632812" y="4984501"/>
            <a:ext cx="143301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Connecteur droit avec flèche 10">
            <a:extLst>
              <a:ext uri="{FF2B5EF4-FFF2-40B4-BE49-F238E27FC236}">
                <a16:creationId xmlns:a16="http://schemas.microsoft.com/office/drawing/2014/main" id="{A82DBBA8-7C7E-43D4-AB73-98A60E44AB16}"/>
              </a:ext>
            </a:extLst>
          </p:cNvPr>
          <p:cNvCxnSpPr>
            <a:cxnSpLocks/>
          </p:cNvCxnSpPr>
          <p:nvPr>
            <p:custDataLst>
              <p:tags r:id="rId6"/>
            </p:custDataLst>
          </p:nvPr>
        </p:nvCxnSpPr>
        <p:spPr>
          <a:xfrm>
            <a:off x="6632812" y="4618285"/>
            <a:ext cx="143301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 name="Connecteur droit avec flèche 11">
            <a:extLst>
              <a:ext uri="{FF2B5EF4-FFF2-40B4-BE49-F238E27FC236}">
                <a16:creationId xmlns:a16="http://schemas.microsoft.com/office/drawing/2014/main" id="{4AB94C92-5E15-48E1-B356-76BD79784AE4}"/>
              </a:ext>
            </a:extLst>
          </p:cNvPr>
          <p:cNvCxnSpPr>
            <a:cxnSpLocks/>
          </p:cNvCxnSpPr>
          <p:nvPr>
            <p:custDataLst>
              <p:tags r:id="rId7"/>
            </p:custDataLst>
          </p:nvPr>
        </p:nvCxnSpPr>
        <p:spPr>
          <a:xfrm>
            <a:off x="5063319" y="4225118"/>
            <a:ext cx="339829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2A7BEC2E-0CB4-428E-8E3E-F2C1DF33D081}"/>
              </a:ext>
            </a:extLst>
          </p:cNvPr>
          <p:cNvCxnSpPr/>
          <p:nvPr>
            <p:custDataLst>
              <p:tags r:id="rId8"/>
            </p:custDataLst>
          </p:nvPr>
        </p:nvCxnSpPr>
        <p:spPr>
          <a:xfrm>
            <a:off x="6441743" y="3049137"/>
            <a:ext cx="189703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90DEAAF5-7259-4EBE-9066-4BE9200C043A}"/>
              </a:ext>
            </a:extLst>
          </p:cNvPr>
          <p:cNvCxnSpPr/>
          <p:nvPr>
            <p:custDataLst>
              <p:tags r:id="rId9"/>
            </p:custDataLst>
          </p:nvPr>
        </p:nvCxnSpPr>
        <p:spPr>
          <a:xfrm>
            <a:off x="1091821" y="4367284"/>
            <a:ext cx="10058400" cy="0"/>
          </a:xfrm>
          <a:prstGeom prst="line">
            <a:avLst/>
          </a:prstGeom>
        </p:spPr>
        <p:style>
          <a:lnRef idx="1">
            <a:schemeClr val="dk1"/>
          </a:lnRef>
          <a:fillRef idx="0">
            <a:schemeClr val="dk1"/>
          </a:fillRef>
          <a:effectRef idx="0">
            <a:schemeClr val="dk1"/>
          </a:effectRef>
          <a:fontRef idx="minor">
            <a:schemeClr val="tx1"/>
          </a:fontRef>
        </p:style>
      </p:cxnSp>
      <p:cxnSp>
        <p:nvCxnSpPr>
          <p:cNvPr id="20" name="Connecteur droit 19">
            <a:extLst>
              <a:ext uri="{FF2B5EF4-FFF2-40B4-BE49-F238E27FC236}">
                <a16:creationId xmlns:a16="http://schemas.microsoft.com/office/drawing/2014/main" id="{857E76D7-7475-40BB-ADE0-B6849FC76703}"/>
              </a:ext>
            </a:extLst>
          </p:cNvPr>
          <p:cNvCxnSpPr/>
          <p:nvPr>
            <p:custDataLst>
              <p:tags r:id="rId10"/>
            </p:custDataLst>
          </p:nvPr>
        </p:nvCxnSpPr>
        <p:spPr>
          <a:xfrm>
            <a:off x="1080448" y="6075528"/>
            <a:ext cx="10058400" cy="0"/>
          </a:xfrm>
          <a:prstGeom prst="line">
            <a:avLst/>
          </a:prstGeom>
        </p:spPr>
        <p:style>
          <a:lnRef idx="1">
            <a:schemeClr val="dk1"/>
          </a:lnRef>
          <a:fillRef idx="0">
            <a:schemeClr val="dk1"/>
          </a:fillRef>
          <a:effectRef idx="0">
            <a:schemeClr val="dk1"/>
          </a:effectRef>
          <a:fontRef idx="minor">
            <a:schemeClr val="tx1"/>
          </a:fontRef>
        </p:style>
      </p:cxnSp>
      <p:cxnSp>
        <p:nvCxnSpPr>
          <p:cNvPr id="22" name="Connecteur droit 21">
            <a:extLst>
              <a:ext uri="{FF2B5EF4-FFF2-40B4-BE49-F238E27FC236}">
                <a16:creationId xmlns:a16="http://schemas.microsoft.com/office/drawing/2014/main" id="{40A6439B-0B81-4DF7-9D64-2E8F7DCBD5D5}"/>
              </a:ext>
            </a:extLst>
          </p:cNvPr>
          <p:cNvCxnSpPr/>
          <p:nvPr>
            <p:custDataLst>
              <p:tags r:id="rId11"/>
            </p:custDataLst>
          </p:nvPr>
        </p:nvCxnSpPr>
        <p:spPr>
          <a:xfrm>
            <a:off x="1091821" y="4367284"/>
            <a:ext cx="0" cy="1705970"/>
          </a:xfrm>
          <a:prstGeom prst="line">
            <a:avLst/>
          </a:prstGeom>
        </p:spPr>
        <p:style>
          <a:lnRef idx="1">
            <a:schemeClr val="dk1"/>
          </a:lnRef>
          <a:fillRef idx="0">
            <a:schemeClr val="dk1"/>
          </a:fillRef>
          <a:effectRef idx="0">
            <a:schemeClr val="dk1"/>
          </a:effectRef>
          <a:fontRef idx="minor">
            <a:schemeClr val="tx1"/>
          </a:fontRef>
        </p:style>
      </p:cxnSp>
      <p:cxnSp>
        <p:nvCxnSpPr>
          <p:cNvPr id="24" name="Connecteur droit 23">
            <a:extLst>
              <a:ext uri="{FF2B5EF4-FFF2-40B4-BE49-F238E27FC236}">
                <a16:creationId xmlns:a16="http://schemas.microsoft.com/office/drawing/2014/main" id="{91242F11-D8D7-466E-9130-09F8F14E8893}"/>
              </a:ext>
            </a:extLst>
          </p:cNvPr>
          <p:cNvCxnSpPr/>
          <p:nvPr>
            <p:custDataLst>
              <p:tags r:id="rId12"/>
            </p:custDataLst>
          </p:nvPr>
        </p:nvCxnSpPr>
        <p:spPr>
          <a:xfrm>
            <a:off x="11150221" y="4367284"/>
            <a:ext cx="0" cy="1708244"/>
          </a:xfrm>
          <a:prstGeom prst="line">
            <a:avLst/>
          </a:prstGeom>
        </p:spPr>
        <p:style>
          <a:lnRef idx="1">
            <a:schemeClr val="dk1"/>
          </a:lnRef>
          <a:fillRef idx="0">
            <a:schemeClr val="dk1"/>
          </a:fillRef>
          <a:effectRef idx="0">
            <a:schemeClr val="dk1"/>
          </a:effectRef>
          <a:fontRef idx="minor">
            <a:schemeClr val="tx1"/>
          </a:fontRef>
        </p:style>
      </p:cxnSp>
      <p:cxnSp>
        <p:nvCxnSpPr>
          <p:cNvPr id="25" name="Connecteur droit avec flèche 24">
            <a:extLst>
              <a:ext uri="{FF2B5EF4-FFF2-40B4-BE49-F238E27FC236}">
                <a16:creationId xmlns:a16="http://schemas.microsoft.com/office/drawing/2014/main" id="{34B382FA-6F34-4AAA-992D-30C486AB3AAE}"/>
              </a:ext>
            </a:extLst>
          </p:cNvPr>
          <p:cNvCxnSpPr>
            <a:cxnSpLocks/>
          </p:cNvCxnSpPr>
          <p:nvPr>
            <p:custDataLst>
              <p:tags r:id="rId13"/>
            </p:custDataLst>
          </p:nvPr>
        </p:nvCxnSpPr>
        <p:spPr>
          <a:xfrm>
            <a:off x="6632812" y="5409856"/>
            <a:ext cx="143301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868282A4-46A6-4F91-B498-9F8314A68C3E}"/>
              </a:ext>
            </a:extLst>
          </p:cNvPr>
          <p:cNvCxnSpPr>
            <a:cxnSpLocks/>
          </p:cNvCxnSpPr>
          <p:nvPr>
            <p:custDataLst>
              <p:tags r:id="rId14"/>
            </p:custDataLst>
          </p:nvPr>
        </p:nvCxnSpPr>
        <p:spPr>
          <a:xfrm>
            <a:off x="6632812" y="5794268"/>
            <a:ext cx="143301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78202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8A22B1-854B-4DBF-9CE7-B4EE412DFB37}"/>
              </a:ext>
            </a:extLst>
          </p:cNvPr>
          <p:cNvSpPr>
            <a:spLocks noGrp="1"/>
          </p:cNvSpPr>
          <p:nvPr>
            <p:ph type="title"/>
            <p:custDataLst>
              <p:tags r:id="rId1"/>
            </p:custDataLst>
          </p:nvPr>
        </p:nvSpPr>
        <p:spPr>
          <a:xfrm>
            <a:off x="913775" y="618518"/>
            <a:ext cx="10364451" cy="1374056"/>
          </a:xfrm>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02ADDD5E-824D-49D5-A552-6A08DC769472}"/>
              </a:ext>
            </a:extLst>
          </p:cNvPr>
          <p:cNvSpPr>
            <a:spLocks noGrp="1"/>
          </p:cNvSpPr>
          <p:nvPr>
            <p:ph sz="quarter" idx="13"/>
            <p:custDataLst>
              <p:tags r:id="rId2"/>
            </p:custDataLst>
          </p:nvPr>
        </p:nvSpPr>
        <p:spPr/>
        <p:txBody>
          <a:bodyPr/>
          <a:lstStyle/>
          <a:p>
            <a:r>
              <a:rPr lang="fr-FR" cap="none" dirty="0">
                <a:solidFill>
                  <a:srgbClr val="FF0000"/>
                </a:solidFill>
              </a:rPr>
              <a:t>Interprétation des résultats </a:t>
            </a:r>
          </a:p>
          <a:p>
            <a:r>
              <a:rPr lang="fr-FR" cap="none" dirty="0"/>
              <a:t>L’interprétation est liée particulièrement à l’analyse, mais elle est beaucoup plus fine et profonde. Cela veut dire qu’on doit dépasser les simples constatations.</a:t>
            </a:r>
          </a:p>
          <a:p>
            <a:r>
              <a:rPr lang="fr-FR" cap="none" dirty="0"/>
              <a:t>Si, on reprend l’exemple de la montre, supposant qu’elle est une montre mécanique. À ce moment-là, l’interprétation se penche beaucoup plus sur la compréhension des unités de mesure.</a:t>
            </a:r>
          </a:p>
          <a:p>
            <a:r>
              <a:rPr lang="fr-FR" cap="none" dirty="0"/>
              <a:t>Si, on dit que l’espérance de vie chez les femmes dépasse celle des hommes. On doit chercher théoriquement et socialement pourquoi l’espérance de vie est penchée plus vers la femme.</a:t>
            </a:r>
          </a:p>
        </p:txBody>
      </p:sp>
    </p:spTree>
    <p:extLst>
      <p:ext uri="{BB962C8B-B14F-4D97-AF65-F5344CB8AC3E}">
        <p14:creationId xmlns:p14="http://schemas.microsoft.com/office/powerpoint/2010/main" val="4277577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65FE38-EE79-4DB8-BF3B-3FB0228EF2F3}"/>
              </a:ext>
            </a:extLst>
          </p:cNvPr>
          <p:cNvSpPr>
            <a:spLocks noGrp="1"/>
          </p:cNvSpPr>
          <p:nvPr>
            <p:ph type="title"/>
            <p:custDataLst>
              <p:tags r:id="rId1"/>
            </p:custDataLst>
          </p:nvPr>
        </p:nvSpPr>
        <p:spPr/>
        <p:txBody>
          <a:bodyPr/>
          <a:lstStyle/>
          <a:p>
            <a:r>
              <a:rPr lang="fr-FR" cap="none" dirty="0">
                <a:solidFill>
                  <a:srgbClr val="7030A0"/>
                </a:solidFill>
              </a:rPr>
              <a:t>Cours 4: citation bibliographique</a:t>
            </a:r>
            <a:endParaRPr lang="fr-FR" dirty="0"/>
          </a:p>
        </p:txBody>
      </p:sp>
      <p:sp>
        <p:nvSpPr>
          <p:cNvPr id="3" name="Espace réservé du contenu 2">
            <a:extLst>
              <a:ext uri="{FF2B5EF4-FFF2-40B4-BE49-F238E27FC236}">
                <a16:creationId xmlns:a16="http://schemas.microsoft.com/office/drawing/2014/main" id="{4CA3B9F8-DBFD-4AFE-BF6D-6DFFF2DEF9E1}"/>
              </a:ext>
            </a:extLst>
          </p:cNvPr>
          <p:cNvSpPr>
            <a:spLocks noGrp="1"/>
          </p:cNvSpPr>
          <p:nvPr>
            <p:ph sz="quarter" idx="13"/>
            <p:custDataLst>
              <p:tags r:id="rId2"/>
            </p:custDataLst>
          </p:nvPr>
        </p:nvSpPr>
        <p:spPr>
          <a:xfrm>
            <a:off x="913774" y="2367092"/>
            <a:ext cx="10363826" cy="3706162"/>
          </a:xfrm>
        </p:spPr>
        <p:txBody>
          <a:bodyPr/>
          <a:lstStyle/>
          <a:p>
            <a:r>
              <a:rPr lang="fr-FR" cap="none" dirty="0"/>
              <a:t>Il y a deux manières pour citer une source : dans le corps du texte, ou appelée aussi Anglo-saxonne </a:t>
            </a:r>
          </a:p>
          <a:p>
            <a:r>
              <a:rPr lang="fr-FR" cap="none" dirty="0">
                <a:solidFill>
                  <a:srgbClr val="FF0000"/>
                </a:solidFill>
              </a:rPr>
              <a:t>Exemple </a:t>
            </a:r>
            <a:r>
              <a:rPr lang="fr-FR" cap="none" dirty="0"/>
              <a:t>:</a:t>
            </a:r>
          </a:p>
          <a:p>
            <a:endParaRPr lang="fr-FR" cap="none" dirty="0"/>
          </a:p>
          <a:p>
            <a:r>
              <a:rPr lang="fr-FR" cap="none" dirty="0"/>
              <a:t>En bas de page, ou la méthode française</a:t>
            </a:r>
          </a:p>
          <a:p>
            <a:r>
              <a:rPr lang="fr-FR" cap="none" dirty="0">
                <a:solidFill>
                  <a:srgbClr val="FF0000"/>
                </a:solidFill>
              </a:rPr>
              <a:t>Exemple </a:t>
            </a:r>
            <a:r>
              <a:rPr lang="fr-FR" cap="none" dirty="0"/>
              <a:t>:</a:t>
            </a:r>
          </a:p>
          <a:p>
            <a:endParaRPr lang="fr-FR" cap="none" dirty="0"/>
          </a:p>
          <a:p>
            <a:endParaRPr lang="fr-FR" dirty="0"/>
          </a:p>
        </p:txBody>
      </p:sp>
      <p:pic>
        <p:nvPicPr>
          <p:cNvPr id="5" name="Image 4">
            <a:extLst>
              <a:ext uri="{FF2B5EF4-FFF2-40B4-BE49-F238E27FC236}">
                <a16:creationId xmlns:a16="http://schemas.microsoft.com/office/drawing/2014/main" id="{EBBD9650-1DFA-4EDF-98B8-B5704DB5D3E2}"/>
              </a:ext>
            </a:extLst>
          </p:cNvPr>
          <p:cNvPicPr>
            <a:picLocks noChangeAspect="1"/>
          </p:cNvPicPr>
          <p:nvPr>
            <p:custDataLst>
              <p:tags r:id="rId3"/>
            </p:custDataLst>
          </p:nvPr>
        </p:nvPicPr>
        <p:blipFill>
          <a:blip r:embed="rId7"/>
          <a:stretch>
            <a:fillRect/>
          </a:stretch>
        </p:blipFill>
        <p:spPr>
          <a:xfrm>
            <a:off x="2273532" y="3011940"/>
            <a:ext cx="8162925" cy="1000125"/>
          </a:xfrm>
          <a:prstGeom prst="rect">
            <a:avLst/>
          </a:prstGeom>
        </p:spPr>
      </p:pic>
      <p:pic>
        <p:nvPicPr>
          <p:cNvPr id="6" name="Espace réservé du contenu 3">
            <a:extLst>
              <a:ext uri="{FF2B5EF4-FFF2-40B4-BE49-F238E27FC236}">
                <a16:creationId xmlns:a16="http://schemas.microsoft.com/office/drawing/2014/main" id="{99BDF0F4-AB53-41B3-A09E-8421B960648B}"/>
              </a:ext>
            </a:extLst>
          </p:cNvPr>
          <p:cNvPicPr>
            <a:picLocks noChangeAspect="1"/>
          </p:cNvPicPr>
          <p:nvPr>
            <p:custDataLst>
              <p:tags r:id="rId4"/>
            </p:custDataLst>
          </p:nvPr>
        </p:nvPicPr>
        <p:blipFill>
          <a:blip r:embed="rId8"/>
          <a:stretch>
            <a:fillRect/>
          </a:stretch>
        </p:blipFill>
        <p:spPr>
          <a:xfrm>
            <a:off x="5565067" y="4322903"/>
            <a:ext cx="5007868" cy="1219048"/>
          </a:xfrm>
          <a:prstGeom prst="rect">
            <a:avLst/>
          </a:prstGeom>
        </p:spPr>
      </p:pic>
      <p:pic>
        <p:nvPicPr>
          <p:cNvPr id="7" name="Image 6">
            <a:extLst>
              <a:ext uri="{FF2B5EF4-FFF2-40B4-BE49-F238E27FC236}">
                <a16:creationId xmlns:a16="http://schemas.microsoft.com/office/drawing/2014/main" id="{15AD3BA6-1688-4675-AAEE-509F7EAF4EE2}"/>
              </a:ext>
            </a:extLst>
          </p:cNvPr>
          <p:cNvPicPr>
            <a:picLocks noChangeAspect="1"/>
          </p:cNvPicPr>
          <p:nvPr>
            <p:custDataLst>
              <p:tags r:id="rId5"/>
            </p:custDataLst>
          </p:nvPr>
        </p:nvPicPr>
        <p:blipFill>
          <a:blip r:embed="rId9"/>
          <a:stretch>
            <a:fillRect/>
          </a:stretch>
        </p:blipFill>
        <p:spPr>
          <a:xfrm>
            <a:off x="5565067" y="5541951"/>
            <a:ext cx="5007868" cy="390476"/>
          </a:xfrm>
          <a:prstGeom prst="rect">
            <a:avLst/>
          </a:prstGeom>
        </p:spPr>
      </p:pic>
    </p:spTree>
    <p:extLst>
      <p:ext uri="{BB962C8B-B14F-4D97-AF65-F5344CB8AC3E}">
        <p14:creationId xmlns:p14="http://schemas.microsoft.com/office/powerpoint/2010/main" val="1901918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92E4BA-503C-4A05-AD0C-50A4E97D7051}"/>
              </a:ext>
            </a:extLst>
          </p:cNvPr>
          <p:cNvSpPr>
            <a:spLocks noGrp="1"/>
          </p:cNvSpPr>
          <p:nvPr>
            <p:ph type="title"/>
            <p:custDataLst>
              <p:tags r:id="rId1"/>
            </p:custDataLst>
          </p:nvPr>
        </p:nvSpPr>
        <p:spPr>
          <a:xfrm>
            <a:off x="913775" y="618517"/>
            <a:ext cx="10364451" cy="5482032"/>
          </a:xfrm>
        </p:spPr>
        <p:txBody>
          <a:bodyPr>
            <a:normAutofit/>
          </a:bodyPr>
          <a:lstStyle/>
          <a:p>
            <a:br>
              <a:rPr lang="fr-FR" b="1" cap="none" dirty="0">
                <a:solidFill>
                  <a:srgbClr val="7030A0"/>
                </a:solidFill>
              </a:rPr>
            </a:br>
            <a:br>
              <a:rPr lang="fr-FR" b="1" cap="none" dirty="0">
                <a:solidFill>
                  <a:srgbClr val="7030A0"/>
                </a:solidFill>
              </a:rPr>
            </a:br>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 </a:t>
            </a:r>
            <a:br>
              <a:rPr lang="fr-FR" b="1" dirty="0">
                <a:solidFill>
                  <a:srgbClr val="7030A0"/>
                </a:solidFill>
              </a:rPr>
            </a:br>
            <a:br>
              <a:rPr lang="fr-FR" dirty="0"/>
            </a:br>
            <a:br>
              <a:rPr lang="fr-FR" cap="none" dirty="0"/>
            </a:br>
            <a:endParaRPr lang="fr-FR" dirty="0"/>
          </a:p>
        </p:txBody>
      </p:sp>
    </p:spTree>
    <p:extLst>
      <p:ext uri="{BB962C8B-B14F-4D97-AF65-F5344CB8AC3E}">
        <p14:creationId xmlns:p14="http://schemas.microsoft.com/office/powerpoint/2010/main" val="3288355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C5ADA-2998-4CA9-9995-AE6F6A4E7054}"/>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Content Placeholder 2">
            <a:extLst>
              <a:ext uri="{FF2B5EF4-FFF2-40B4-BE49-F238E27FC236}">
                <a16:creationId xmlns:a16="http://schemas.microsoft.com/office/drawing/2014/main" id="{EC868B1E-7232-4B7F-8D70-B9EE5A9E18AC}"/>
              </a:ext>
            </a:extLst>
          </p:cNvPr>
          <p:cNvSpPr>
            <a:spLocks noGrp="1"/>
          </p:cNvSpPr>
          <p:nvPr>
            <p:ph sz="quarter" idx="13"/>
            <p:custDataLst>
              <p:tags r:id="rId2"/>
            </p:custDataLst>
          </p:nvPr>
        </p:nvSpPr>
        <p:spPr>
          <a:xfrm>
            <a:off x="913774" y="2053884"/>
            <a:ext cx="10363826" cy="3737316"/>
          </a:xfrm>
        </p:spPr>
        <p:txBody>
          <a:bodyPr>
            <a:normAutofit/>
          </a:bodyPr>
          <a:lstStyle/>
          <a:p>
            <a:r>
              <a:rPr lang="fr-FR" cap="none" dirty="0"/>
              <a:t>Avant de passer à la phase de l’analyse des résultats obtenus lors de notre enquête, nous devons mettre en </a:t>
            </a:r>
            <a:r>
              <a:rPr lang="fr-FR" cap="none" dirty="0">
                <a:solidFill>
                  <a:srgbClr val="FF0000"/>
                </a:solidFill>
              </a:rPr>
              <a:t>ordre: les données</a:t>
            </a:r>
            <a:r>
              <a:rPr lang="fr-FR" cap="none" dirty="0"/>
              <a:t> recueillies </a:t>
            </a:r>
          </a:p>
          <a:p>
            <a:pPr marL="0" indent="0">
              <a:buNone/>
            </a:pPr>
            <a:r>
              <a:rPr lang="fr-FR" cap="none" dirty="0"/>
              <a:t>			dépouiller les données brutes en les codifiant </a:t>
            </a:r>
          </a:p>
          <a:p>
            <a:pPr marL="0" indent="0">
              <a:buNone/>
            </a:pPr>
            <a:r>
              <a:rPr lang="fr-FR" cap="none" dirty="0"/>
              <a:t>			vérification de la qualité des données recueillies</a:t>
            </a:r>
          </a:p>
          <a:p>
            <a:pPr marL="0" indent="0">
              <a:buNone/>
            </a:pPr>
            <a:r>
              <a:rPr lang="fr-FR" cap="none" dirty="0"/>
              <a:t>			révision des résultats  </a:t>
            </a:r>
          </a:p>
          <a:p>
            <a:pPr marL="0" indent="0">
              <a:buNone/>
            </a:pPr>
            <a:r>
              <a:rPr lang="fr-FR" cap="none" dirty="0">
                <a:solidFill>
                  <a:srgbClr val="FF0000"/>
                </a:solidFill>
              </a:rPr>
              <a:t>Q1: qu’est-ce qu’un codage ?</a:t>
            </a:r>
            <a:r>
              <a:rPr lang="fr-FR" cap="none" dirty="0"/>
              <a:t>	</a:t>
            </a:r>
          </a:p>
          <a:p>
            <a:pPr marL="0" indent="0">
              <a:buNone/>
            </a:pPr>
            <a:r>
              <a:rPr lang="fr-FR" cap="none" dirty="0"/>
              <a:t>Maurice Angers : </a:t>
            </a:r>
          </a:p>
        </p:txBody>
      </p:sp>
      <p:grpSp>
        <p:nvGrpSpPr>
          <p:cNvPr id="14" name="Group 13">
            <a:extLst>
              <a:ext uri="{FF2B5EF4-FFF2-40B4-BE49-F238E27FC236}">
                <a16:creationId xmlns:a16="http://schemas.microsoft.com/office/drawing/2014/main" id="{D7869CEA-3B8C-42AA-B49C-89CC7E3FBA18}"/>
              </a:ext>
            </a:extLst>
          </p:cNvPr>
          <p:cNvGrpSpPr/>
          <p:nvPr>
            <p:custDataLst>
              <p:tags r:id="rId3"/>
            </p:custDataLst>
          </p:nvPr>
        </p:nvGrpSpPr>
        <p:grpSpPr>
          <a:xfrm>
            <a:off x="2307101" y="2808364"/>
            <a:ext cx="1772530" cy="1463040"/>
            <a:chOff x="2264898" y="3137095"/>
            <a:chExt cx="1772530" cy="1463040"/>
          </a:xfrm>
        </p:grpSpPr>
        <p:cxnSp>
          <p:nvCxnSpPr>
            <p:cNvPr id="5" name="Straight Connector 4">
              <a:extLst>
                <a:ext uri="{FF2B5EF4-FFF2-40B4-BE49-F238E27FC236}">
                  <a16:creationId xmlns:a16="http://schemas.microsoft.com/office/drawing/2014/main" id="{B228AA79-7D1F-494F-85D1-C274E5AB147B}"/>
                </a:ext>
              </a:extLst>
            </p:cNvPr>
            <p:cNvCxnSpPr/>
            <p:nvPr/>
          </p:nvCxnSpPr>
          <p:spPr>
            <a:xfrm>
              <a:off x="2264898" y="3137095"/>
              <a:ext cx="177253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065DB358-6F94-46A4-8925-2594304B2FB6}"/>
                </a:ext>
              </a:extLst>
            </p:cNvPr>
            <p:cNvCxnSpPr>
              <a:cxnSpLocks/>
            </p:cNvCxnSpPr>
            <p:nvPr/>
          </p:nvCxnSpPr>
          <p:spPr>
            <a:xfrm>
              <a:off x="3052689" y="3137095"/>
              <a:ext cx="0" cy="146304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3E7736A2-53C6-4201-83B8-992AF620B9CD}"/>
                </a:ext>
              </a:extLst>
            </p:cNvPr>
            <p:cNvCxnSpPr>
              <a:cxnSpLocks/>
            </p:cNvCxnSpPr>
            <p:nvPr/>
          </p:nvCxnSpPr>
          <p:spPr>
            <a:xfrm>
              <a:off x="3052689" y="3485272"/>
              <a:ext cx="6189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2EC2DFF4-1C6A-456F-B396-C3CA47709F3B}"/>
                </a:ext>
              </a:extLst>
            </p:cNvPr>
            <p:cNvCxnSpPr>
              <a:cxnSpLocks/>
            </p:cNvCxnSpPr>
            <p:nvPr/>
          </p:nvCxnSpPr>
          <p:spPr>
            <a:xfrm>
              <a:off x="3050342" y="3975297"/>
              <a:ext cx="6189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3B123410-089B-4154-9B46-50ED77AB67DC}"/>
                </a:ext>
              </a:extLst>
            </p:cNvPr>
            <p:cNvCxnSpPr>
              <a:cxnSpLocks/>
            </p:cNvCxnSpPr>
            <p:nvPr/>
          </p:nvCxnSpPr>
          <p:spPr>
            <a:xfrm>
              <a:off x="3047994" y="4521594"/>
              <a:ext cx="61897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pic>
        <p:nvPicPr>
          <p:cNvPr id="15" name="Picture 14">
            <a:extLst>
              <a:ext uri="{FF2B5EF4-FFF2-40B4-BE49-F238E27FC236}">
                <a16:creationId xmlns:a16="http://schemas.microsoft.com/office/drawing/2014/main" id="{808F5CEE-6215-45AC-A771-1FD0AE664F98}"/>
              </a:ext>
            </a:extLst>
          </p:cNvPr>
          <p:cNvPicPr>
            <a:picLocks noChangeAspect="1"/>
          </p:cNvPicPr>
          <p:nvPr>
            <p:custDataLst>
              <p:tags r:id="rId4"/>
            </p:custDataLst>
          </p:nvPr>
        </p:nvPicPr>
        <p:blipFill>
          <a:blip r:embed="rId6"/>
          <a:stretch>
            <a:fillRect/>
          </a:stretch>
        </p:blipFill>
        <p:spPr>
          <a:xfrm>
            <a:off x="2911792" y="4777842"/>
            <a:ext cx="8046936" cy="1108301"/>
          </a:xfrm>
          <a:prstGeom prst="rect">
            <a:avLst/>
          </a:prstGeom>
        </p:spPr>
      </p:pic>
    </p:spTree>
    <p:extLst>
      <p:ext uri="{BB962C8B-B14F-4D97-AF65-F5344CB8AC3E}">
        <p14:creationId xmlns:p14="http://schemas.microsoft.com/office/powerpoint/2010/main" val="2909311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684C9-0B93-4EA3-AD82-010486573309}"/>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Content Placeholder 2">
            <a:extLst>
              <a:ext uri="{FF2B5EF4-FFF2-40B4-BE49-F238E27FC236}">
                <a16:creationId xmlns:a16="http://schemas.microsoft.com/office/drawing/2014/main" id="{D05B9D60-94C9-4A4E-8AE3-C4971442F171}"/>
              </a:ext>
            </a:extLst>
          </p:cNvPr>
          <p:cNvSpPr>
            <a:spLocks noGrp="1"/>
          </p:cNvSpPr>
          <p:nvPr>
            <p:ph sz="quarter" idx="13"/>
            <p:custDataLst>
              <p:tags r:id="rId2"/>
            </p:custDataLst>
          </p:nvPr>
        </p:nvSpPr>
        <p:spPr>
          <a:xfrm>
            <a:off x="913774" y="2367092"/>
            <a:ext cx="10363826" cy="3569474"/>
          </a:xfrm>
        </p:spPr>
        <p:txBody>
          <a:bodyPr/>
          <a:lstStyle/>
          <a:p>
            <a:r>
              <a:rPr lang="fr-FR" dirty="0">
                <a:solidFill>
                  <a:srgbClr val="FF0000"/>
                </a:solidFill>
              </a:rPr>
              <a:t>Remarque: </a:t>
            </a:r>
            <a:r>
              <a:rPr lang="fr-FR" cap="none" dirty="0"/>
              <a:t>la codification des réponses à une question ouverte se fait: par la </a:t>
            </a:r>
            <a:r>
              <a:rPr lang="fr-FR" cap="none" dirty="0">
                <a:solidFill>
                  <a:srgbClr val="FF0000"/>
                </a:solidFill>
              </a:rPr>
              <a:t>catégorisation </a:t>
            </a:r>
          </a:p>
          <a:p>
            <a:pPr marL="0" indent="0">
              <a:buNone/>
            </a:pPr>
            <a:r>
              <a:rPr lang="fr-FR" cap="none" dirty="0">
                <a:solidFill>
                  <a:srgbClr val="FF0000"/>
                </a:solidFill>
              </a:rPr>
              <a:t>	</a:t>
            </a:r>
            <a:r>
              <a:rPr lang="fr-FR" cap="none" dirty="0"/>
              <a:t>on choisit un nombre de questionnaires 25 % (1/4)</a:t>
            </a:r>
          </a:p>
          <a:p>
            <a:pPr marL="0" indent="0">
              <a:buNone/>
            </a:pPr>
            <a:r>
              <a:rPr lang="fr-FR" cap="none" dirty="0"/>
              <a:t>	comparaison des différentes réactions </a:t>
            </a:r>
          </a:p>
          <a:p>
            <a:pPr marL="0" indent="0">
              <a:buNone/>
            </a:pPr>
            <a:r>
              <a:rPr lang="fr-FR" cap="none" dirty="0"/>
              <a:t>	dépouillement des idées maitresses </a:t>
            </a:r>
          </a:p>
          <a:p>
            <a:pPr marL="0" indent="0">
              <a:buNone/>
            </a:pPr>
            <a:r>
              <a:rPr lang="fr-FR" cap="none" dirty="0"/>
              <a:t>  Après avoir codé les réponses obtenues, on doit impérativement </a:t>
            </a:r>
            <a:r>
              <a:rPr lang="fr-FR" cap="none" dirty="0">
                <a:solidFill>
                  <a:srgbClr val="FF0000"/>
                </a:solidFill>
              </a:rPr>
              <a:t>vérifier les données recueillies     </a:t>
            </a:r>
          </a:p>
          <a:p>
            <a:pPr marL="0" indent="0">
              <a:buNone/>
            </a:pPr>
            <a:r>
              <a:rPr lang="fr-FR" cap="none" dirty="0">
                <a:solidFill>
                  <a:srgbClr val="FF0000"/>
                </a:solidFill>
              </a:rPr>
              <a:t>Cela signifie : </a:t>
            </a:r>
            <a:r>
              <a:rPr lang="fr-FR" cap="none" dirty="0"/>
              <a:t>une évaluation des données recueillies pour s’assurer qu’elles servent d’utile pour l’analyse.</a:t>
            </a:r>
            <a:r>
              <a:rPr lang="fr-FR" cap="none" dirty="0">
                <a:solidFill>
                  <a:srgbClr val="FF0000"/>
                </a:solidFill>
              </a:rPr>
              <a:t>		</a:t>
            </a:r>
          </a:p>
        </p:txBody>
      </p:sp>
      <p:cxnSp>
        <p:nvCxnSpPr>
          <p:cNvPr id="5" name="Straight Connector 4">
            <a:extLst>
              <a:ext uri="{FF2B5EF4-FFF2-40B4-BE49-F238E27FC236}">
                <a16:creationId xmlns:a16="http://schemas.microsoft.com/office/drawing/2014/main" id="{D6B4A107-C01A-4333-916B-D018E3BE356C}"/>
              </a:ext>
            </a:extLst>
          </p:cNvPr>
          <p:cNvCxnSpPr/>
          <p:nvPr>
            <p:custDataLst>
              <p:tags r:id="rId3"/>
            </p:custDataLst>
          </p:nvPr>
        </p:nvCxnSpPr>
        <p:spPr>
          <a:xfrm flipH="1">
            <a:off x="9200271" y="2785403"/>
            <a:ext cx="137863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44E54C04-8C62-4591-A844-46211A7D5625}"/>
              </a:ext>
            </a:extLst>
          </p:cNvPr>
          <p:cNvCxnSpPr/>
          <p:nvPr>
            <p:custDataLst>
              <p:tags r:id="rId4"/>
            </p:custDataLst>
          </p:nvPr>
        </p:nvCxnSpPr>
        <p:spPr>
          <a:xfrm>
            <a:off x="10044332" y="2799471"/>
            <a:ext cx="0" cy="1294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C0C5143E-F984-4872-9D38-160C003D63DB}"/>
              </a:ext>
            </a:extLst>
          </p:cNvPr>
          <p:cNvCxnSpPr/>
          <p:nvPr>
            <p:custDataLst>
              <p:tags r:id="rId5"/>
            </p:custDataLst>
          </p:nvPr>
        </p:nvCxnSpPr>
        <p:spPr>
          <a:xfrm flipH="1">
            <a:off x="7202658" y="3123030"/>
            <a:ext cx="28557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483AABA-6E35-499D-ACA8-E25DBED93F1D}"/>
              </a:ext>
            </a:extLst>
          </p:cNvPr>
          <p:cNvCxnSpPr>
            <a:cxnSpLocks/>
          </p:cNvCxnSpPr>
          <p:nvPr>
            <p:custDataLst>
              <p:tags r:id="rId6"/>
            </p:custDataLst>
          </p:nvPr>
        </p:nvCxnSpPr>
        <p:spPr>
          <a:xfrm flipH="1">
            <a:off x="6583680" y="3556785"/>
            <a:ext cx="344424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06689707-9444-4B61-BC2A-1E61DFC1625C}"/>
              </a:ext>
            </a:extLst>
          </p:cNvPr>
          <p:cNvCxnSpPr>
            <a:cxnSpLocks/>
          </p:cNvCxnSpPr>
          <p:nvPr>
            <p:custDataLst>
              <p:tags r:id="rId7"/>
            </p:custDataLst>
          </p:nvPr>
        </p:nvCxnSpPr>
        <p:spPr>
          <a:xfrm flipH="1">
            <a:off x="5852160" y="4089015"/>
            <a:ext cx="4201552" cy="46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2985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EEB2C-DAC1-43E1-8625-5892557DF4C5}"/>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Content Placeholder 2">
            <a:extLst>
              <a:ext uri="{FF2B5EF4-FFF2-40B4-BE49-F238E27FC236}">
                <a16:creationId xmlns:a16="http://schemas.microsoft.com/office/drawing/2014/main" id="{057350A7-2B56-4872-91E8-B1CDAD09DEAB}"/>
              </a:ext>
            </a:extLst>
          </p:cNvPr>
          <p:cNvSpPr>
            <a:spLocks noGrp="1"/>
          </p:cNvSpPr>
          <p:nvPr>
            <p:ph sz="quarter" idx="13"/>
            <p:custDataLst>
              <p:tags r:id="rId2"/>
            </p:custDataLst>
          </p:nvPr>
        </p:nvSpPr>
        <p:spPr>
          <a:xfrm>
            <a:off x="393895" y="1997612"/>
            <a:ext cx="11535508" cy="4241871"/>
          </a:xfrm>
        </p:spPr>
        <p:txBody>
          <a:bodyPr>
            <a:normAutofit fontScale="77500" lnSpcReduction="20000"/>
          </a:bodyPr>
          <a:lstStyle/>
          <a:p>
            <a:r>
              <a:rPr lang="fr-FR" dirty="0"/>
              <a:t>Attention à certaines informations !</a:t>
            </a:r>
          </a:p>
          <a:p>
            <a:pPr marL="0" indent="0">
              <a:buNone/>
            </a:pPr>
            <a:r>
              <a:rPr lang="fr-FR" dirty="0"/>
              <a:t>	</a:t>
            </a:r>
            <a:r>
              <a:rPr lang="fr-FR" cap="none" dirty="0"/>
              <a:t>Certaines informations </a:t>
            </a:r>
            <a:r>
              <a:rPr lang="fr-FR" cap="none" dirty="0">
                <a:solidFill>
                  <a:srgbClr val="FF0000"/>
                </a:solidFill>
              </a:rPr>
              <a:t>fantaisistes </a:t>
            </a:r>
            <a:r>
              <a:rPr lang="fr-FR" cap="none" dirty="0"/>
              <a:t>(qui n’ont rien à voir avec ce qu’on a demandé)</a:t>
            </a:r>
          </a:p>
          <a:p>
            <a:pPr marL="0" indent="0">
              <a:buNone/>
            </a:pPr>
            <a:r>
              <a:rPr lang="fr-FR" cap="none" dirty="0"/>
              <a:t>	Certaines informations </a:t>
            </a:r>
            <a:r>
              <a:rPr lang="fr-FR" cap="none" dirty="0">
                <a:solidFill>
                  <a:srgbClr val="FF0000"/>
                </a:solidFill>
              </a:rPr>
              <a:t>mal calibrées </a:t>
            </a:r>
            <a:r>
              <a:rPr lang="fr-FR" cap="none" dirty="0"/>
              <a:t>(ex: si, je demande aux enquêtés leur salaire, il y a     ceux qui répondent par le montant qu’ils touchent mensuellement, et d’autres annuellement) </a:t>
            </a:r>
          </a:p>
          <a:p>
            <a:pPr marL="0" indent="0">
              <a:buNone/>
            </a:pPr>
            <a:r>
              <a:rPr lang="fr-FR" cap="none" dirty="0"/>
              <a:t>	Certaines informations</a:t>
            </a:r>
            <a:r>
              <a:rPr lang="fr-FR" cap="none" dirty="0">
                <a:solidFill>
                  <a:srgbClr val="FF0000"/>
                </a:solidFill>
              </a:rPr>
              <a:t> non discriminantes </a:t>
            </a:r>
            <a:r>
              <a:rPr lang="fr-FR" cap="none" dirty="0"/>
              <a:t>(ex: toutes les réponses disent oui ! Cette réponse ne sert pas à grand-chose dans l’analyse puisque, elle ne permet pas une comparaison des variables)</a:t>
            </a:r>
          </a:p>
          <a:p>
            <a:pPr marL="0" indent="0">
              <a:buNone/>
            </a:pPr>
            <a:r>
              <a:rPr lang="fr-FR" cap="none" dirty="0"/>
              <a:t>	Certaines informations absentes (une réponse laissée vide, ou le répondant dit : je ne sais pas. Elle doit avoir un code autre et unique, sinon elle peut faussée la recherche, tantôt on la comptabilise, en autre la niée)</a:t>
            </a:r>
          </a:p>
          <a:p>
            <a:pPr marL="0" indent="0">
              <a:buNone/>
            </a:pPr>
            <a:r>
              <a:rPr lang="fr-FR" cap="none" dirty="0"/>
              <a:t>	Certaines information</a:t>
            </a:r>
            <a:r>
              <a:rPr lang="fr-FR" cap="none" dirty="0">
                <a:solidFill>
                  <a:srgbClr val="FF0000"/>
                </a:solidFill>
              </a:rPr>
              <a:t>s incompréhensibles </a:t>
            </a:r>
            <a:r>
              <a:rPr lang="fr-FR" cap="none" dirty="0"/>
              <a:t>( le sens des données n’est pas clair, et qu’une autre personne va vérifier cette information et ça ne donne pas la même interprétation)</a:t>
            </a:r>
          </a:p>
          <a:p>
            <a:pPr marL="0" indent="0">
              <a:buNone/>
            </a:pPr>
            <a:r>
              <a:rPr lang="fr-FR" cap="none" dirty="0"/>
              <a:t>	Certaines informations </a:t>
            </a:r>
            <a:r>
              <a:rPr lang="fr-FR" cap="none" dirty="0">
                <a:solidFill>
                  <a:srgbClr val="FF0000"/>
                </a:solidFill>
              </a:rPr>
              <a:t>incohérentes</a:t>
            </a:r>
            <a:r>
              <a:rPr lang="fr-FR" cap="none" dirty="0"/>
              <a:t> (des informations contradictoires, il vaut mieux l’éliminer pour ne pas l’analyser)</a:t>
            </a:r>
          </a:p>
          <a:p>
            <a:pPr marL="0" indent="0">
              <a:buNone/>
            </a:pPr>
            <a:r>
              <a:rPr lang="fr-FR" cap="none" dirty="0"/>
              <a:t>	Certaines informations </a:t>
            </a:r>
            <a:r>
              <a:rPr lang="fr-FR" cap="none" dirty="0">
                <a:solidFill>
                  <a:srgbClr val="FF0000"/>
                </a:solidFill>
              </a:rPr>
              <a:t>incompatibles </a:t>
            </a:r>
            <a:r>
              <a:rPr lang="fr-FR" cap="none" dirty="0"/>
              <a:t>(si, deux chercheurs n’ont pas travaillé avec la même compréhension des faits, ça va créer une incompatibilité)</a:t>
            </a:r>
            <a:endParaRPr lang="fr-FR" dirty="0"/>
          </a:p>
        </p:txBody>
      </p:sp>
    </p:spTree>
    <p:extLst>
      <p:ext uri="{BB962C8B-B14F-4D97-AF65-F5344CB8AC3E}">
        <p14:creationId xmlns:p14="http://schemas.microsoft.com/office/powerpoint/2010/main" val="1415593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F9B215-23FF-4484-AE1B-B9AEFAA60E2D}"/>
              </a:ext>
            </a:extLst>
          </p:cNvPr>
          <p:cNvSpPr>
            <a:spLocks noGrp="1"/>
          </p:cNvSpPr>
          <p:nvPr>
            <p:ph type="title"/>
            <p:custDataLst>
              <p:tags r:id="rId1"/>
            </p:custDataLst>
          </p:nvPr>
        </p:nvSpPr>
        <p:spPr>
          <a:xfrm>
            <a:off x="913774" y="213837"/>
            <a:ext cx="10364451" cy="1596177"/>
          </a:xfrm>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0409E256-CB21-414A-9A69-2AC324A349E1}"/>
              </a:ext>
            </a:extLst>
          </p:cNvPr>
          <p:cNvSpPr>
            <a:spLocks noGrp="1"/>
          </p:cNvSpPr>
          <p:nvPr>
            <p:ph sz="quarter" idx="13"/>
            <p:custDataLst>
              <p:tags r:id="rId2"/>
            </p:custDataLst>
          </p:nvPr>
        </p:nvSpPr>
        <p:spPr>
          <a:xfrm>
            <a:off x="913774" y="1810014"/>
            <a:ext cx="10363826" cy="3981185"/>
          </a:xfrm>
        </p:spPr>
        <p:txBody>
          <a:bodyPr/>
          <a:lstStyle/>
          <a:p>
            <a:pPr>
              <a:lnSpc>
                <a:spcPct val="100000"/>
              </a:lnSpc>
            </a:pPr>
            <a:r>
              <a:rPr lang="fr-FR" cap="none" dirty="0"/>
              <a:t>Révision des résultats </a:t>
            </a:r>
          </a:p>
          <a:p>
            <a:pPr>
              <a:lnSpc>
                <a:spcPct val="100000"/>
              </a:lnSpc>
            </a:pPr>
            <a:r>
              <a:rPr lang="fr-FR" cap="none" dirty="0"/>
              <a:t>Une fois, on a codifié et vérifié les données collectées, on doit passer à la révision des résultats pour s’assurer qu’il n’y a pas d’erreurs</a:t>
            </a:r>
          </a:p>
          <a:p>
            <a:pPr>
              <a:lnSpc>
                <a:spcPct val="100000"/>
              </a:lnSpc>
            </a:pPr>
            <a:r>
              <a:rPr lang="fr-FR" cap="none" dirty="0"/>
              <a:t>Cette révision pourra se faire pour les données quantitatives et qualitatives </a:t>
            </a:r>
          </a:p>
          <a:p>
            <a:r>
              <a:rPr lang="fr-FR" cap="none" dirty="0">
                <a:solidFill>
                  <a:srgbClr val="FF0000"/>
                </a:solidFill>
              </a:rPr>
              <a:t>Quantitative</a:t>
            </a:r>
          </a:p>
          <a:p>
            <a:endParaRPr lang="fr-FR" dirty="0"/>
          </a:p>
        </p:txBody>
      </p:sp>
      <p:pic>
        <p:nvPicPr>
          <p:cNvPr id="5" name="Picture 3">
            <a:extLst>
              <a:ext uri="{FF2B5EF4-FFF2-40B4-BE49-F238E27FC236}">
                <a16:creationId xmlns:a16="http://schemas.microsoft.com/office/drawing/2014/main" id="{F5E95755-9038-412D-9B06-7DEE176582A0}"/>
              </a:ext>
            </a:extLst>
          </p:cNvPr>
          <p:cNvPicPr>
            <a:picLocks noChangeAspect="1"/>
          </p:cNvPicPr>
          <p:nvPr>
            <p:custDataLst>
              <p:tags r:id="rId3"/>
            </p:custDataLst>
          </p:nvPr>
        </p:nvPicPr>
        <p:blipFill>
          <a:blip r:embed="rId5"/>
          <a:stretch>
            <a:fillRect/>
          </a:stretch>
        </p:blipFill>
        <p:spPr>
          <a:xfrm>
            <a:off x="2838740" y="3406191"/>
            <a:ext cx="7788246" cy="2385008"/>
          </a:xfrm>
          <a:prstGeom prst="rect">
            <a:avLst/>
          </a:prstGeom>
        </p:spPr>
      </p:pic>
    </p:spTree>
    <p:extLst>
      <p:ext uri="{BB962C8B-B14F-4D97-AF65-F5344CB8AC3E}">
        <p14:creationId xmlns:p14="http://schemas.microsoft.com/office/powerpoint/2010/main" val="3880694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245C40-29BC-4A90-9938-13B4F4177B47}"/>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D3C98815-35E3-4AAB-9212-A35DF4F30D9E}"/>
              </a:ext>
            </a:extLst>
          </p:cNvPr>
          <p:cNvSpPr>
            <a:spLocks noGrp="1"/>
          </p:cNvSpPr>
          <p:nvPr>
            <p:ph sz="quarter" idx="13"/>
            <p:custDataLst>
              <p:tags r:id="rId2"/>
            </p:custDataLst>
          </p:nvPr>
        </p:nvSpPr>
        <p:spPr/>
        <p:txBody>
          <a:bodyPr/>
          <a:lstStyle/>
          <a:p>
            <a:r>
              <a:rPr lang="fr-FR" cap="none" dirty="0"/>
              <a:t>Pour le cas des données </a:t>
            </a:r>
            <a:r>
              <a:rPr lang="fr-FR" cap="none" dirty="0">
                <a:solidFill>
                  <a:srgbClr val="FF0000"/>
                </a:solidFill>
              </a:rPr>
              <a:t>qualitatives</a:t>
            </a:r>
            <a:r>
              <a:rPr lang="fr-FR" cap="none" dirty="0"/>
              <a:t>, </a:t>
            </a:r>
          </a:p>
          <a:p>
            <a:r>
              <a:rPr lang="fr-FR" cap="none" dirty="0"/>
              <a:t>D’abord, on doit assurer une retranscription littéraire des informations collectées, cela pour être en mesure d’analyser les propos de nos interviewés (</a:t>
            </a:r>
            <a:r>
              <a:rPr lang="fr-FR" cap="none" dirty="0" err="1"/>
              <a:t>ées</a:t>
            </a:r>
            <a:r>
              <a:rPr lang="fr-FR" cap="none" dirty="0"/>
              <a:t>).</a:t>
            </a:r>
          </a:p>
          <a:p>
            <a:r>
              <a:rPr lang="fr-FR" cap="none" dirty="0"/>
              <a:t>D’éliminer toute ambiguïté qui peut nuire à la compréhension des entretiens. Pour ce faire et, à l’ère de l’informatique, des logiciels sont disponibles pour nous faciliter:</a:t>
            </a:r>
          </a:p>
          <a:p>
            <a:pPr lvl="1"/>
            <a:r>
              <a:rPr lang="fr-FR" cap="none" dirty="0"/>
              <a:t>le stockage des informations de masse</a:t>
            </a:r>
          </a:p>
          <a:p>
            <a:pPr lvl="1"/>
            <a:r>
              <a:rPr lang="fr-FR" cap="none" dirty="0"/>
              <a:t>le traitement des données</a:t>
            </a:r>
          </a:p>
          <a:p>
            <a:endParaRPr lang="fr-FR" dirty="0"/>
          </a:p>
        </p:txBody>
      </p:sp>
    </p:spTree>
    <p:extLst>
      <p:ext uri="{BB962C8B-B14F-4D97-AF65-F5344CB8AC3E}">
        <p14:creationId xmlns:p14="http://schemas.microsoft.com/office/powerpoint/2010/main" val="2567321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23DC32-FEE2-49B5-9A55-AD0E6503FC40}"/>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02106D71-3444-448A-B02B-C5CF3128D41B}"/>
              </a:ext>
            </a:extLst>
          </p:cNvPr>
          <p:cNvSpPr>
            <a:spLocks noGrp="1"/>
          </p:cNvSpPr>
          <p:nvPr>
            <p:ph sz="quarter" idx="13"/>
            <p:custDataLst>
              <p:tags r:id="rId2"/>
            </p:custDataLst>
          </p:nvPr>
        </p:nvSpPr>
        <p:spPr>
          <a:xfrm>
            <a:off x="913774" y="2367092"/>
            <a:ext cx="10363826" cy="3872391"/>
          </a:xfrm>
        </p:spPr>
        <p:txBody>
          <a:bodyPr>
            <a:normAutofit lnSpcReduction="10000"/>
          </a:bodyPr>
          <a:lstStyle/>
          <a:p>
            <a:r>
              <a:rPr lang="fr-FR" cap="none" dirty="0"/>
              <a:t>Après avoir assuré l’ordre des données, on peut passer à leur présentation au lecteur.</a:t>
            </a:r>
          </a:p>
          <a:p>
            <a:pPr marL="457200" lvl="1" indent="0">
              <a:buNone/>
            </a:pPr>
            <a:r>
              <a:rPr lang="fr-FR" cap="none" dirty="0">
                <a:solidFill>
                  <a:srgbClr val="FF0000"/>
                </a:solidFill>
              </a:rPr>
              <a:t>1. Quantitative</a:t>
            </a:r>
          </a:p>
          <a:p>
            <a:pPr lvl="2"/>
            <a:r>
              <a:rPr lang="fr-FR" cap="none" dirty="0"/>
              <a:t>On fera recours aux statistiques descriptives et (déductives : si, on veut approfondir l’analyse des données)</a:t>
            </a:r>
          </a:p>
          <a:p>
            <a:pPr marL="177800" lvl="2" indent="0">
              <a:buNone/>
              <a:tabLst>
                <a:tab pos="177800" algn="l"/>
              </a:tabLst>
            </a:pPr>
            <a:r>
              <a:rPr lang="fr-FR" cap="none" dirty="0">
                <a:solidFill>
                  <a:srgbClr val="FF0000"/>
                </a:solidFill>
              </a:rPr>
              <a:t>La présentation des données dans un tableau simple	</a:t>
            </a:r>
          </a:p>
          <a:p>
            <a:pPr marL="177800" lvl="2" indent="0">
              <a:buNone/>
              <a:tabLst>
                <a:tab pos="177800" algn="l"/>
              </a:tabLst>
            </a:pPr>
            <a:r>
              <a:rPr lang="fr-FR" cap="none" dirty="0">
                <a:solidFill>
                  <a:srgbClr val="FF0000"/>
                </a:solidFill>
              </a:rPr>
              <a:t>                 </a:t>
            </a:r>
            <a:r>
              <a:rPr lang="fr-FR" b="1" cap="none" dirty="0">
                <a:solidFill>
                  <a:srgbClr val="FF0000"/>
                </a:solidFill>
              </a:rPr>
              <a:t>tableau n°1 représentation du diplôme</a:t>
            </a:r>
            <a:r>
              <a:rPr lang="fr-FR" cap="none" dirty="0">
                <a:solidFill>
                  <a:srgbClr val="FF0000"/>
                </a:solidFill>
              </a:rPr>
              <a:t>	                  (f) </a:t>
            </a:r>
            <a:r>
              <a:rPr lang="fr-FR" cap="none" dirty="0"/>
              <a:t>représente la fréquence.      </a:t>
            </a:r>
            <a:r>
              <a:rPr lang="fr-FR" cap="none" dirty="0">
                <a:solidFill>
                  <a:srgbClr val="FF0000"/>
                </a:solidFill>
              </a:rPr>
              <a:t>% </a:t>
            </a:r>
            <a:r>
              <a:rPr lang="fr-FR" cap="none" dirty="0"/>
              <a:t>c’est le pourcentage</a:t>
            </a:r>
          </a:p>
          <a:p>
            <a:pPr marL="177800" lvl="2" indent="0">
              <a:buNone/>
              <a:tabLst>
                <a:tab pos="177800" algn="l"/>
              </a:tabLst>
            </a:pPr>
            <a:r>
              <a:rPr lang="fr-FR" cap="none" dirty="0"/>
              <a:t>					                 pour calculer le pourcentage:   (n* 100)/N</a:t>
            </a:r>
          </a:p>
          <a:p>
            <a:pPr marL="177800" lvl="2" indent="0">
              <a:buNone/>
              <a:tabLst>
                <a:tab pos="177800" algn="l"/>
              </a:tabLst>
            </a:pPr>
            <a:r>
              <a:rPr lang="fr-FR" cap="none" dirty="0"/>
              <a:t>						    n </a:t>
            </a:r>
          </a:p>
          <a:p>
            <a:pPr marL="177800" lvl="2" indent="0">
              <a:buNone/>
              <a:tabLst>
                <a:tab pos="177800" algn="l"/>
              </a:tabLst>
            </a:pPr>
            <a:r>
              <a:rPr lang="fr-FR" cap="none" dirty="0"/>
              <a:t>						    N	</a:t>
            </a:r>
          </a:p>
          <a:p>
            <a:pPr marL="177800" lvl="2" indent="0">
              <a:buNone/>
              <a:tabLst>
                <a:tab pos="177800" algn="l"/>
              </a:tabLst>
            </a:pPr>
            <a:endParaRPr lang="fr-FR" cap="none" dirty="0"/>
          </a:p>
          <a:p>
            <a:pPr marL="177800" lvl="2" indent="0">
              <a:buNone/>
              <a:tabLst>
                <a:tab pos="177800" algn="l"/>
              </a:tabLst>
            </a:pPr>
            <a:r>
              <a:rPr lang="fr-FR" cap="none" dirty="0"/>
              <a:t>Source: résultat de notre enquête	</a:t>
            </a:r>
          </a:p>
        </p:txBody>
      </p:sp>
      <p:graphicFrame>
        <p:nvGraphicFramePr>
          <p:cNvPr id="4" name="Tableau 4">
            <a:extLst>
              <a:ext uri="{FF2B5EF4-FFF2-40B4-BE49-F238E27FC236}">
                <a16:creationId xmlns:a16="http://schemas.microsoft.com/office/drawing/2014/main" id="{95F7B419-E2A4-4B38-80A1-A7BC2AD61C85}"/>
              </a:ext>
            </a:extLst>
          </p:cNvPr>
          <p:cNvGraphicFramePr>
            <a:graphicFrameLocks noGrp="1"/>
          </p:cNvGraphicFramePr>
          <p:nvPr>
            <p:custDataLst>
              <p:tags r:id="rId3"/>
            </p:custDataLst>
          </p:nvPr>
        </p:nvGraphicFramePr>
        <p:xfrm>
          <a:off x="1132764" y="4258101"/>
          <a:ext cx="5308978" cy="1478280"/>
        </p:xfrm>
        <a:graphic>
          <a:graphicData uri="http://schemas.openxmlformats.org/drawingml/2006/table">
            <a:tbl>
              <a:tblPr firstRow="1" bandRow="1">
                <a:tableStyleId>{16D9F66E-5EB9-4882-86FB-DCBF35E3C3E4}</a:tableStyleId>
              </a:tblPr>
              <a:tblGrid>
                <a:gridCol w="1759550">
                  <a:extLst>
                    <a:ext uri="{9D8B030D-6E8A-4147-A177-3AD203B41FA5}">
                      <a16:colId xmlns:a16="http://schemas.microsoft.com/office/drawing/2014/main" val="2260759823"/>
                    </a:ext>
                  </a:extLst>
                </a:gridCol>
                <a:gridCol w="1774714">
                  <a:extLst>
                    <a:ext uri="{9D8B030D-6E8A-4147-A177-3AD203B41FA5}">
                      <a16:colId xmlns:a16="http://schemas.microsoft.com/office/drawing/2014/main" val="835734080"/>
                    </a:ext>
                  </a:extLst>
                </a:gridCol>
                <a:gridCol w="1774714">
                  <a:extLst>
                    <a:ext uri="{9D8B030D-6E8A-4147-A177-3AD203B41FA5}">
                      <a16:colId xmlns:a16="http://schemas.microsoft.com/office/drawing/2014/main" val="922770301"/>
                    </a:ext>
                  </a:extLst>
                </a:gridCol>
              </a:tblGrid>
              <a:tr h="191884">
                <a:tc>
                  <a:txBody>
                    <a:bodyPr/>
                    <a:lstStyle/>
                    <a:p>
                      <a:pPr algn="ctr"/>
                      <a:r>
                        <a:rPr lang="fr-FR" dirty="0"/>
                        <a:t>le diplôme</a:t>
                      </a:r>
                    </a:p>
                  </a:txBody>
                  <a:tcPr/>
                </a:tc>
                <a:tc>
                  <a:txBody>
                    <a:bodyPr/>
                    <a:lstStyle/>
                    <a:p>
                      <a:pPr algn="ctr"/>
                      <a:r>
                        <a:rPr lang="fr-FR" dirty="0"/>
                        <a:t> (f) </a:t>
                      </a:r>
                    </a:p>
                  </a:txBody>
                  <a:tcPr/>
                </a:tc>
                <a:tc>
                  <a:txBody>
                    <a:bodyPr/>
                    <a:lstStyle/>
                    <a:p>
                      <a:pPr algn="ctr"/>
                      <a:r>
                        <a:rPr lang="fr-FR" b="1" dirty="0"/>
                        <a:t>%</a:t>
                      </a:r>
                    </a:p>
                  </a:txBody>
                  <a:tcPr/>
                </a:tc>
                <a:extLst>
                  <a:ext uri="{0D108BD9-81ED-4DB2-BD59-A6C34878D82A}">
                    <a16:rowId xmlns:a16="http://schemas.microsoft.com/office/drawing/2014/main" val="1275105758"/>
                  </a:ext>
                </a:extLst>
              </a:tr>
              <a:tr h="370840">
                <a:tc>
                  <a:txBody>
                    <a:bodyPr/>
                    <a:lstStyle/>
                    <a:p>
                      <a:pPr algn="ctr"/>
                      <a:r>
                        <a:rPr lang="fr-FR" dirty="0"/>
                        <a:t>Licence</a:t>
                      </a:r>
                    </a:p>
                  </a:txBody>
                  <a:tcPr/>
                </a:tc>
                <a:tc>
                  <a:txBody>
                    <a:bodyPr/>
                    <a:lstStyle/>
                    <a:p>
                      <a:pPr algn="ctr"/>
                      <a:r>
                        <a:rPr lang="fr-FR" dirty="0"/>
                        <a:t>47</a:t>
                      </a:r>
                    </a:p>
                  </a:txBody>
                  <a:tcPr/>
                </a:tc>
                <a:tc>
                  <a:txBody>
                    <a:bodyPr/>
                    <a:lstStyle/>
                    <a:p>
                      <a:pPr algn="ctr"/>
                      <a:r>
                        <a:rPr lang="fr-FR" dirty="0"/>
                        <a:t>94</a:t>
                      </a:r>
                    </a:p>
                  </a:txBody>
                  <a:tcPr/>
                </a:tc>
                <a:extLst>
                  <a:ext uri="{0D108BD9-81ED-4DB2-BD59-A6C34878D82A}">
                    <a16:rowId xmlns:a16="http://schemas.microsoft.com/office/drawing/2014/main" val="2743932863"/>
                  </a:ext>
                </a:extLst>
              </a:tr>
              <a:tr h="370840">
                <a:tc>
                  <a:txBody>
                    <a:bodyPr/>
                    <a:lstStyle/>
                    <a:p>
                      <a:pPr algn="ctr"/>
                      <a:r>
                        <a:rPr lang="fr-FR" dirty="0"/>
                        <a:t>Master </a:t>
                      </a:r>
                    </a:p>
                  </a:txBody>
                  <a:tcPr/>
                </a:tc>
                <a:tc>
                  <a:txBody>
                    <a:bodyPr/>
                    <a:lstStyle/>
                    <a:p>
                      <a:pPr algn="ctr"/>
                      <a:r>
                        <a:rPr lang="fr-FR" dirty="0"/>
                        <a:t>03</a:t>
                      </a:r>
                    </a:p>
                  </a:txBody>
                  <a:tcPr/>
                </a:tc>
                <a:tc>
                  <a:txBody>
                    <a:bodyPr/>
                    <a:lstStyle/>
                    <a:p>
                      <a:pPr algn="ctr"/>
                      <a:r>
                        <a:rPr lang="fr-FR" dirty="0"/>
                        <a:t>06</a:t>
                      </a:r>
                    </a:p>
                  </a:txBody>
                  <a:tcPr/>
                </a:tc>
                <a:extLst>
                  <a:ext uri="{0D108BD9-81ED-4DB2-BD59-A6C34878D82A}">
                    <a16:rowId xmlns:a16="http://schemas.microsoft.com/office/drawing/2014/main" val="1521471697"/>
                  </a:ext>
                </a:extLst>
              </a:tr>
              <a:tr h="370840">
                <a:tc>
                  <a:txBody>
                    <a:bodyPr/>
                    <a:lstStyle/>
                    <a:p>
                      <a:pPr algn="ctr"/>
                      <a:r>
                        <a:rPr lang="fr-FR" b="0" dirty="0"/>
                        <a:t>Total </a:t>
                      </a:r>
                    </a:p>
                  </a:txBody>
                  <a:tcPr/>
                </a:tc>
                <a:tc>
                  <a:txBody>
                    <a:bodyPr/>
                    <a:lstStyle/>
                    <a:p>
                      <a:pPr algn="ctr"/>
                      <a:r>
                        <a:rPr lang="fr-FR" dirty="0"/>
                        <a:t>50</a:t>
                      </a:r>
                    </a:p>
                  </a:txBody>
                  <a:tcPr/>
                </a:tc>
                <a:tc>
                  <a:txBody>
                    <a:bodyPr/>
                    <a:lstStyle/>
                    <a:p>
                      <a:pPr algn="ctr"/>
                      <a:r>
                        <a:rPr lang="fr-FR" dirty="0"/>
                        <a:t>100</a:t>
                      </a:r>
                    </a:p>
                  </a:txBody>
                  <a:tcPr/>
                </a:tc>
                <a:extLst>
                  <a:ext uri="{0D108BD9-81ED-4DB2-BD59-A6C34878D82A}">
                    <a16:rowId xmlns:a16="http://schemas.microsoft.com/office/drawing/2014/main" val="2300708923"/>
                  </a:ext>
                </a:extLst>
              </a:tr>
            </a:tbl>
          </a:graphicData>
        </a:graphic>
      </p:graphicFrame>
      <p:cxnSp>
        <p:nvCxnSpPr>
          <p:cNvPr id="7" name="Connecteur droit avec flèche 6">
            <a:extLst>
              <a:ext uri="{FF2B5EF4-FFF2-40B4-BE49-F238E27FC236}">
                <a16:creationId xmlns:a16="http://schemas.microsoft.com/office/drawing/2014/main" id="{CCD76A23-FC1C-4032-B364-56B561470DDE}"/>
              </a:ext>
            </a:extLst>
          </p:cNvPr>
          <p:cNvCxnSpPr>
            <a:cxnSpLocks/>
          </p:cNvCxnSpPr>
          <p:nvPr>
            <p:custDataLst>
              <p:tags r:id="rId4"/>
            </p:custDataLst>
          </p:nvPr>
        </p:nvCxnSpPr>
        <p:spPr>
          <a:xfrm flipH="1" flipV="1">
            <a:off x="4203510" y="4612943"/>
            <a:ext cx="2483893" cy="204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a:extLst>
              <a:ext uri="{FF2B5EF4-FFF2-40B4-BE49-F238E27FC236}">
                <a16:creationId xmlns:a16="http://schemas.microsoft.com/office/drawing/2014/main" id="{4AAC0527-DC05-4920-A85C-DF3AD254369F}"/>
              </a:ext>
            </a:extLst>
          </p:cNvPr>
          <p:cNvCxnSpPr/>
          <p:nvPr>
            <p:custDataLst>
              <p:tags r:id="rId5"/>
            </p:custDataLst>
          </p:nvPr>
        </p:nvCxnSpPr>
        <p:spPr>
          <a:xfrm flipH="1">
            <a:off x="4067033" y="4858603"/>
            <a:ext cx="2578535" cy="1637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cteur droit avec flèche 11">
            <a:extLst>
              <a:ext uri="{FF2B5EF4-FFF2-40B4-BE49-F238E27FC236}">
                <a16:creationId xmlns:a16="http://schemas.microsoft.com/office/drawing/2014/main" id="{E99A9307-2B34-4F82-9F02-DB2AD9B57AAB}"/>
              </a:ext>
            </a:extLst>
          </p:cNvPr>
          <p:cNvCxnSpPr/>
          <p:nvPr>
            <p:custDataLst>
              <p:tags r:id="rId6"/>
            </p:custDataLst>
          </p:nvPr>
        </p:nvCxnSpPr>
        <p:spPr>
          <a:xfrm flipH="1">
            <a:off x="4067033" y="5213445"/>
            <a:ext cx="2578535" cy="136477"/>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15" name="Connecteur droit 14">
            <a:extLst>
              <a:ext uri="{FF2B5EF4-FFF2-40B4-BE49-F238E27FC236}">
                <a16:creationId xmlns:a16="http://schemas.microsoft.com/office/drawing/2014/main" id="{CEBF28AD-A90A-419B-9DDE-CA3BB8E9849C}"/>
              </a:ext>
            </a:extLst>
          </p:cNvPr>
          <p:cNvCxnSpPr/>
          <p:nvPr>
            <p:custDataLst>
              <p:tags r:id="rId7"/>
            </p:custDataLst>
          </p:nvPr>
        </p:nvCxnSpPr>
        <p:spPr>
          <a:xfrm>
            <a:off x="1132764" y="3971498"/>
            <a:ext cx="530897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a:extLst>
              <a:ext uri="{FF2B5EF4-FFF2-40B4-BE49-F238E27FC236}">
                <a16:creationId xmlns:a16="http://schemas.microsoft.com/office/drawing/2014/main" id="{7289D195-9AB2-4337-8921-84660E178AA1}"/>
              </a:ext>
            </a:extLst>
          </p:cNvPr>
          <p:cNvCxnSpPr/>
          <p:nvPr>
            <p:custDataLst>
              <p:tags r:id="rId8"/>
            </p:custDataLst>
          </p:nvPr>
        </p:nvCxnSpPr>
        <p:spPr>
          <a:xfrm>
            <a:off x="1132764" y="6089175"/>
            <a:ext cx="530897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0523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6767D2-CB12-4F7C-87F8-5B2DB510458F}"/>
              </a:ext>
            </a:extLst>
          </p:cNvPr>
          <p:cNvSpPr>
            <a:spLocks noGrp="1"/>
          </p:cNvSpPr>
          <p:nvPr>
            <p:ph type="title"/>
            <p:custDataLst>
              <p:tags r:id="rId1"/>
            </p:custDataLst>
          </p:nvPr>
        </p:nvSpPr>
        <p:spPr/>
        <p:txBody>
          <a:bodyPr/>
          <a:lstStyle/>
          <a:p>
            <a:r>
              <a:rPr lang="fr-FR" b="1" cap="none" dirty="0">
                <a:solidFill>
                  <a:srgbClr val="7030A0"/>
                </a:solidFill>
              </a:rPr>
              <a:t>Cours 3</a:t>
            </a:r>
            <a:r>
              <a:rPr lang="fr-FR" b="1" dirty="0">
                <a:solidFill>
                  <a:srgbClr val="7030A0"/>
                </a:solidFill>
              </a:rPr>
              <a:t> </a:t>
            </a:r>
            <a:r>
              <a:rPr lang="fr-FR" b="1" cap="none" dirty="0">
                <a:solidFill>
                  <a:srgbClr val="7030A0"/>
                </a:solidFill>
              </a:rPr>
              <a:t>:</a:t>
            </a:r>
            <a:r>
              <a:rPr lang="fr-FR" b="1" dirty="0">
                <a:solidFill>
                  <a:srgbClr val="7030A0"/>
                </a:solidFill>
              </a:rPr>
              <a:t>Analyse et interprétation des données</a:t>
            </a:r>
            <a:endParaRPr lang="fr-FR" dirty="0"/>
          </a:p>
        </p:txBody>
      </p:sp>
      <p:sp>
        <p:nvSpPr>
          <p:cNvPr id="3" name="Espace réservé du contenu 2">
            <a:extLst>
              <a:ext uri="{FF2B5EF4-FFF2-40B4-BE49-F238E27FC236}">
                <a16:creationId xmlns:a16="http://schemas.microsoft.com/office/drawing/2014/main" id="{E195A8CB-248E-4FC9-8C33-C6589FEE744A}"/>
              </a:ext>
            </a:extLst>
          </p:cNvPr>
          <p:cNvSpPr>
            <a:spLocks noGrp="1"/>
          </p:cNvSpPr>
          <p:nvPr>
            <p:ph sz="quarter" idx="13"/>
            <p:custDataLst>
              <p:tags r:id="rId2"/>
            </p:custDataLst>
          </p:nvPr>
        </p:nvSpPr>
        <p:spPr>
          <a:xfrm>
            <a:off x="500418" y="2214694"/>
            <a:ext cx="11191163" cy="3576505"/>
          </a:xfrm>
        </p:spPr>
        <p:txBody>
          <a:bodyPr>
            <a:normAutofit fontScale="92500" lnSpcReduction="10000"/>
          </a:bodyPr>
          <a:lstStyle/>
          <a:p>
            <a:r>
              <a:rPr lang="fr-FR" cap="none" dirty="0"/>
              <a:t>La présentation des données dans un tableau croisée ou à deux entrées</a:t>
            </a:r>
          </a:p>
          <a:p>
            <a:pPr marL="0" indent="0">
              <a:buNone/>
            </a:pPr>
            <a:r>
              <a:rPr lang="fr-FR" cap="none" dirty="0">
                <a:solidFill>
                  <a:srgbClr val="FF0000"/>
                </a:solidFill>
              </a:rPr>
              <a:t>Hypothèse</a:t>
            </a:r>
            <a:r>
              <a:rPr lang="fr-FR" cap="none" dirty="0"/>
              <a:t>: les jeunes sont les moins qui prennent les postes de responsabilité en Algérie que les vieux</a:t>
            </a:r>
          </a:p>
          <a:p>
            <a:pPr marL="0" indent="0">
              <a:buNone/>
            </a:pPr>
            <a:r>
              <a:rPr lang="fr-FR" cap="none" dirty="0"/>
              <a:t>		tableau n°2: la prise de pouvoir selon l’âge</a:t>
            </a:r>
          </a:p>
          <a:p>
            <a:pPr marL="0" indent="0">
              <a:buNone/>
            </a:pPr>
            <a:endParaRPr lang="fr-FR" cap="none" dirty="0"/>
          </a:p>
          <a:p>
            <a:pPr marL="0" indent="0">
              <a:buNone/>
            </a:pPr>
            <a:endParaRPr lang="fr-FR" cap="none" dirty="0"/>
          </a:p>
          <a:p>
            <a:pPr marL="0" indent="0">
              <a:buNone/>
            </a:pPr>
            <a:endParaRPr lang="fr-FR" cap="none" dirty="0"/>
          </a:p>
          <a:p>
            <a:pPr marL="0" indent="0">
              <a:buNone/>
            </a:pPr>
            <a:r>
              <a:rPr lang="fr-FR" cap="none" dirty="0"/>
              <a:t>       </a:t>
            </a:r>
          </a:p>
          <a:p>
            <a:pPr marL="0" indent="0">
              <a:buNone/>
            </a:pPr>
            <a:r>
              <a:rPr lang="fr-FR" cap="none" dirty="0"/>
              <a:t> Source: résultat de notre enquête </a:t>
            </a:r>
          </a:p>
        </p:txBody>
      </p:sp>
      <p:graphicFrame>
        <p:nvGraphicFramePr>
          <p:cNvPr id="4" name="Tableau 4">
            <a:extLst>
              <a:ext uri="{FF2B5EF4-FFF2-40B4-BE49-F238E27FC236}">
                <a16:creationId xmlns:a16="http://schemas.microsoft.com/office/drawing/2014/main" id="{EA0EAEC6-D4B8-480C-A583-CADE910933AA}"/>
              </a:ext>
            </a:extLst>
          </p:cNvPr>
          <p:cNvGraphicFramePr>
            <a:graphicFrameLocks noGrp="1"/>
          </p:cNvGraphicFramePr>
          <p:nvPr>
            <p:custDataLst>
              <p:tags r:id="rId3"/>
            </p:custDataLst>
          </p:nvPr>
        </p:nvGraphicFramePr>
        <p:xfrm>
          <a:off x="736980" y="3429000"/>
          <a:ext cx="9771798" cy="1653700"/>
        </p:xfrm>
        <a:graphic>
          <a:graphicData uri="http://schemas.openxmlformats.org/drawingml/2006/table">
            <a:tbl>
              <a:tblPr firstRow="1" bandRow="1">
                <a:tableStyleId>{93296810-A885-4BE3-A3E7-6D5BEEA58F35}</a:tableStyleId>
              </a:tblPr>
              <a:tblGrid>
                <a:gridCol w="3540242">
                  <a:extLst>
                    <a:ext uri="{9D8B030D-6E8A-4147-A177-3AD203B41FA5}">
                      <a16:colId xmlns:a16="http://schemas.microsoft.com/office/drawing/2014/main" val="2724982949"/>
                    </a:ext>
                  </a:extLst>
                </a:gridCol>
                <a:gridCol w="1345657">
                  <a:extLst>
                    <a:ext uri="{9D8B030D-6E8A-4147-A177-3AD203B41FA5}">
                      <a16:colId xmlns:a16="http://schemas.microsoft.com/office/drawing/2014/main" val="2347639714"/>
                    </a:ext>
                  </a:extLst>
                </a:gridCol>
                <a:gridCol w="1362345">
                  <a:extLst>
                    <a:ext uri="{9D8B030D-6E8A-4147-A177-3AD203B41FA5}">
                      <a16:colId xmlns:a16="http://schemas.microsoft.com/office/drawing/2014/main" val="2498784872"/>
                    </a:ext>
                  </a:extLst>
                </a:gridCol>
                <a:gridCol w="1761777">
                  <a:extLst>
                    <a:ext uri="{9D8B030D-6E8A-4147-A177-3AD203B41FA5}">
                      <a16:colId xmlns:a16="http://schemas.microsoft.com/office/drawing/2014/main" val="2384843749"/>
                    </a:ext>
                  </a:extLst>
                </a:gridCol>
                <a:gridCol w="1761777">
                  <a:extLst>
                    <a:ext uri="{9D8B030D-6E8A-4147-A177-3AD203B41FA5}">
                      <a16:colId xmlns:a16="http://schemas.microsoft.com/office/drawing/2014/main" val="96410599"/>
                    </a:ext>
                  </a:extLst>
                </a:gridCol>
              </a:tblGrid>
              <a:tr h="413425">
                <a:tc>
                  <a:txBody>
                    <a:bodyPr/>
                    <a:lstStyle/>
                    <a:p>
                      <a:r>
                        <a:rPr lang="fr-FR" dirty="0"/>
                        <a:t>responsabilité                           âge</a:t>
                      </a:r>
                    </a:p>
                  </a:txBody>
                  <a:tcPr/>
                </a:tc>
                <a:tc>
                  <a:txBody>
                    <a:bodyPr/>
                    <a:lstStyle/>
                    <a:p>
                      <a:r>
                        <a:rPr lang="fr-FR" dirty="0"/>
                        <a:t>20- 39</a:t>
                      </a:r>
                    </a:p>
                  </a:txBody>
                  <a:tcPr/>
                </a:tc>
                <a:tc>
                  <a:txBody>
                    <a:bodyPr/>
                    <a:lstStyle/>
                    <a:p>
                      <a:r>
                        <a:rPr lang="fr-FR" dirty="0"/>
                        <a:t>40-69</a:t>
                      </a:r>
                    </a:p>
                  </a:txBody>
                  <a:tcPr/>
                </a:tc>
                <a:tc>
                  <a:txBody>
                    <a:bodyPr/>
                    <a:lstStyle/>
                    <a:p>
                      <a:r>
                        <a:rPr lang="fr-FR" dirty="0"/>
                        <a:t>60 et plus</a:t>
                      </a:r>
                    </a:p>
                  </a:txBody>
                  <a:tcPr/>
                </a:tc>
                <a:tc>
                  <a:txBody>
                    <a:bodyPr/>
                    <a:lstStyle/>
                    <a:p>
                      <a:r>
                        <a:rPr lang="fr-FR" dirty="0"/>
                        <a:t> total</a:t>
                      </a:r>
                    </a:p>
                  </a:txBody>
                  <a:tcPr/>
                </a:tc>
                <a:extLst>
                  <a:ext uri="{0D108BD9-81ED-4DB2-BD59-A6C34878D82A}">
                    <a16:rowId xmlns:a16="http://schemas.microsoft.com/office/drawing/2014/main" val="903229060"/>
                  </a:ext>
                </a:extLst>
              </a:tr>
              <a:tr h="413425">
                <a:tc>
                  <a:txBody>
                    <a:bodyPr/>
                    <a:lstStyle/>
                    <a:p>
                      <a:pPr algn="l"/>
                      <a:r>
                        <a:rPr lang="fr-FR" dirty="0"/>
                        <a:t>             oui                                               </a:t>
                      </a:r>
                    </a:p>
                  </a:txBody>
                  <a:tcPr/>
                </a:tc>
                <a:tc>
                  <a:txBody>
                    <a:bodyPr/>
                    <a:lstStyle/>
                    <a:p>
                      <a:r>
                        <a:rPr lang="fr-FR" dirty="0"/>
                        <a:t> 1</a:t>
                      </a:r>
                    </a:p>
                  </a:txBody>
                  <a:tcPr/>
                </a:tc>
                <a:tc>
                  <a:txBody>
                    <a:bodyPr/>
                    <a:lstStyle/>
                    <a:p>
                      <a:r>
                        <a:rPr lang="fr-FR" dirty="0"/>
                        <a:t>2</a:t>
                      </a:r>
                    </a:p>
                  </a:txBody>
                  <a:tcPr/>
                </a:tc>
                <a:tc>
                  <a:txBody>
                    <a:bodyPr/>
                    <a:lstStyle/>
                    <a:p>
                      <a:r>
                        <a:rPr lang="fr-FR" dirty="0"/>
                        <a:t>47</a:t>
                      </a:r>
                    </a:p>
                  </a:txBody>
                  <a:tcPr/>
                </a:tc>
                <a:tc>
                  <a:txBody>
                    <a:bodyPr/>
                    <a:lstStyle/>
                    <a:p>
                      <a:r>
                        <a:rPr lang="fr-FR" dirty="0"/>
                        <a:t>50</a:t>
                      </a:r>
                    </a:p>
                  </a:txBody>
                  <a:tcPr/>
                </a:tc>
                <a:extLst>
                  <a:ext uri="{0D108BD9-81ED-4DB2-BD59-A6C34878D82A}">
                    <a16:rowId xmlns:a16="http://schemas.microsoft.com/office/drawing/2014/main" val="2311384861"/>
                  </a:ext>
                </a:extLst>
              </a:tr>
              <a:tr h="413425">
                <a:tc>
                  <a:txBody>
                    <a:bodyPr/>
                    <a:lstStyle/>
                    <a:p>
                      <a:pPr algn="l"/>
                      <a:r>
                        <a:rPr lang="fr-FR" dirty="0"/>
                        <a:t>             non </a:t>
                      </a:r>
                    </a:p>
                  </a:txBody>
                  <a:tcPr/>
                </a:tc>
                <a:tc>
                  <a:txBody>
                    <a:bodyPr/>
                    <a:lstStyle/>
                    <a:p>
                      <a:r>
                        <a:rPr lang="fr-FR" dirty="0"/>
                        <a:t>40</a:t>
                      </a:r>
                    </a:p>
                  </a:txBody>
                  <a:tcPr/>
                </a:tc>
                <a:tc>
                  <a:txBody>
                    <a:bodyPr/>
                    <a:lstStyle/>
                    <a:p>
                      <a:r>
                        <a:rPr lang="fr-FR" dirty="0"/>
                        <a:t>6</a:t>
                      </a:r>
                    </a:p>
                  </a:txBody>
                  <a:tcPr/>
                </a:tc>
                <a:tc>
                  <a:txBody>
                    <a:bodyPr/>
                    <a:lstStyle/>
                    <a:p>
                      <a:r>
                        <a:rPr lang="fr-FR" dirty="0"/>
                        <a:t>4</a:t>
                      </a:r>
                    </a:p>
                  </a:txBody>
                  <a:tcPr/>
                </a:tc>
                <a:tc>
                  <a:txBody>
                    <a:bodyPr/>
                    <a:lstStyle/>
                    <a:p>
                      <a:r>
                        <a:rPr lang="fr-FR" dirty="0"/>
                        <a:t>50</a:t>
                      </a:r>
                    </a:p>
                  </a:txBody>
                  <a:tcPr/>
                </a:tc>
                <a:extLst>
                  <a:ext uri="{0D108BD9-81ED-4DB2-BD59-A6C34878D82A}">
                    <a16:rowId xmlns:a16="http://schemas.microsoft.com/office/drawing/2014/main" val="249597075"/>
                  </a:ext>
                </a:extLst>
              </a:tr>
              <a:tr h="413425">
                <a:tc>
                  <a:txBody>
                    <a:bodyPr/>
                    <a:lstStyle/>
                    <a:p>
                      <a:pPr algn="l"/>
                      <a:r>
                        <a:rPr lang="fr-FR" dirty="0"/>
                        <a:t>             total  </a:t>
                      </a:r>
                    </a:p>
                  </a:txBody>
                  <a:tcPr/>
                </a:tc>
                <a:tc>
                  <a:txBody>
                    <a:bodyPr/>
                    <a:lstStyle/>
                    <a:p>
                      <a:r>
                        <a:rPr lang="fr-FR" dirty="0"/>
                        <a:t>41</a:t>
                      </a:r>
                    </a:p>
                  </a:txBody>
                  <a:tcPr/>
                </a:tc>
                <a:tc>
                  <a:txBody>
                    <a:bodyPr/>
                    <a:lstStyle/>
                    <a:p>
                      <a:r>
                        <a:rPr lang="fr-FR" dirty="0"/>
                        <a:t>8</a:t>
                      </a:r>
                    </a:p>
                  </a:txBody>
                  <a:tcPr/>
                </a:tc>
                <a:tc>
                  <a:txBody>
                    <a:bodyPr/>
                    <a:lstStyle/>
                    <a:p>
                      <a:r>
                        <a:rPr lang="fr-FR" dirty="0"/>
                        <a:t>51</a:t>
                      </a:r>
                    </a:p>
                  </a:txBody>
                  <a:tcPr/>
                </a:tc>
                <a:tc>
                  <a:txBody>
                    <a:bodyPr/>
                    <a:lstStyle/>
                    <a:p>
                      <a:r>
                        <a:rPr lang="fr-FR" dirty="0"/>
                        <a:t>100</a:t>
                      </a:r>
                    </a:p>
                  </a:txBody>
                  <a:tcPr/>
                </a:tc>
                <a:extLst>
                  <a:ext uri="{0D108BD9-81ED-4DB2-BD59-A6C34878D82A}">
                    <a16:rowId xmlns:a16="http://schemas.microsoft.com/office/drawing/2014/main" val="1201146692"/>
                  </a:ext>
                </a:extLst>
              </a:tr>
            </a:tbl>
          </a:graphicData>
        </a:graphic>
      </p:graphicFrame>
      <p:cxnSp>
        <p:nvCxnSpPr>
          <p:cNvPr id="8" name="Connecteur droit 7">
            <a:extLst>
              <a:ext uri="{FF2B5EF4-FFF2-40B4-BE49-F238E27FC236}">
                <a16:creationId xmlns:a16="http://schemas.microsoft.com/office/drawing/2014/main" id="{CECA1CB3-2DF6-4D42-9663-BB7D39196805}"/>
              </a:ext>
            </a:extLst>
          </p:cNvPr>
          <p:cNvCxnSpPr>
            <a:cxnSpLocks/>
          </p:cNvCxnSpPr>
          <p:nvPr>
            <p:custDataLst>
              <p:tags r:id="rId4"/>
            </p:custDataLst>
          </p:nvPr>
        </p:nvCxnSpPr>
        <p:spPr>
          <a:xfrm>
            <a:off x="736979" y="3429000"/>
            <a:ext cx="3493827" cy="381870"/>
          </a:xfrm>
          <a:prstGeom prst="line">
            <a:avLst/>
          </a:prstGeom>
        </p:spPr>
        <p:style>
          <a:lnRef idx="3">
            <a:schemeClr val="accent5"/>
          </a:lnRef>
          <a:fillRef idx="0">
            <a:schemeClr val="accent5"/>
          </a:fillRef>
          <a:effectRef idx="2">
            <a:schemeClr val="accent5"/>
          </a:effectRef>
          <a:fontRef idx="minor">
            <a:schemeClr val="tx1"/>
          </a:fontRef>
        </p:style>
      </p:cxnSp>
      <p:cxnSp>
        <p:nvCxnSpPr>
          <p:cNvPr id="12" name="Connecteur droit 11">
            <a:extLst>
              <a:ext uri="{FF2B5EF4-FFF2-40B4-BE49-F238E27FC236}">
                <a16:creationId xmlns:a16="http://schemas.microsoft.com/office/drawing/2014/main" id="{35CE8024-1765-4190-B888-0151C9470F3B}"/>
              </a:ext>
            </a:extLst>
          </p:cNvPr>
          <p:cNvCxnSpPr/>
          <p:nvPr>
            <p:custDataLst>
              <p:tags r:id="rId5"/>
            </p:custDataLst>
          </p:nvPr>
        </p:nvCxnSpPr>
        <p:spPr>
          <a:xfrm>
            <a:off x="736979" y="3152633"/>
            <a:ext cx="101402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cteur droit 12">
            <a:extLst>
              <a:ext uri="{FF2B5EF4-FFF2-40B4-BE49-F238E27FC236}">
                <a16:creationId xmlns:a16="http://schemas.microsoft.com/office/drawing/2014/main" id="{F20AEE30-277D-43F0-939F-1B58C24B1192}"/>
              </a:ext>
            </a:extLst>
          </p:cNvPr>
          <p:cNvCxnSpPr/>
          <p:nvPr>
            <p:custDataLst>
              <p:tags r:id="rId6"/>
            </p:custDataLst>
          </p:nvPr>
        </p:nvCxnSpPr>
        <p:spPr>
          <a:xfrm>
            <a:off x="736979" y="5791199"/>
            <a:ext cx="1014028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77026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7.xml><?xml version="1.0" encoding="utf-8"?>
<p:tagLst xmlns:a="http://schemas.openxmlformats.org/drawingml/2006/main" xmlns:r="http://schemas.openxmlformats.org/officeDocument/2006/relationships" xmlns:p="http://schemas.openxmlformats.org/presentationml/2006/main">
  <p:tag name="NUM" val="8"/>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NUM" val="5"/>
</p:tagLst>
</file>

<file path=ppt/tags/tag33.xml><?xml version="1.0" encoding="utf-8"?>
<p:tagLst xmlns:a="http://schemas.openxmlformats.org/drawingml/2006/main" xmlns:r="http://schemas.openxmlformats.org/officeDocument/2006/relationships" xmlns:p="http://schemas.openxmlformats.org/presentationml/2006/main">
  <p:tag name="NUM" val="6"/>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5"/>
</p:tagLst>
</file>

<file path=ppt/tags/tag39.xml><?xml version="1.0" encoding="utf-8"?>
<p:tagLst xmlns:a="http://schemas.openxmlformats.org/drawingml/2006/main" xmlns:r="http://schemas.openxmlformats.org/officeDocument/2006/relationships" xmlns:p="http://schemas.openxmlformats.org/presentationml/2006/main">
  <p:tag name="NUM" val="6"/>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4"/>
</p:tagLst>
</file>

<file path=ppt/tags/tag55.xml><?xml version="1.0" encoding="utf-8"?>
<p:tagLst xmlns:a="http://schemas.openxmlformats.org/drawingml/2006/main" xmlns:r="http://schemas.openxmlformats.org/officeDocument/2006/relationships" xmlns:p="http://schemas.openxmlformats.org/presentationml/2006/main">
  <p:tag name="NUM" val="5"/>
</p:tagLst>
</file>

<file path=ppt/tags/tag56.xml><?xml version="1.0" encoding="utf-8"?>
<p:tagLst xmlns:a="http://schemas.openxmlformats.org/drawingml/2006/main" xmlns:r="http://schemas.openxmlformats.org/officeDocument/2006/relationships" xmlns:p="http://schemas.openxmlformats.org/presentationml/2006/main">
  <p:tag name="NUM" val="6"/>
</p:tagLst>
</file>

<file path=ppt/tags/tag57.xml><?xml version="1.0" encoding="utf-8"?>
<p:tagLst xmlns:a="http://schemas.openxmlformats.org/drawingml/2006/main" xmlns:r="http://schemas.openxmlformats.org/officeDocument/2006/relationships" xmlns:p="http://schemas.openxmlformats.org/presentationml/2006/main">
  <p:tag name="NUM" val="7"/>
</p:tagLst>
</file>

<file path=ppt/tags/tag58.xml><?xml version="1.0" encoding="utf-8"?>
<p:tagLst xmlns:a="http://schemas.openxmlformats.org/drawingml/2006/main" xmlns:r="http://schemas.openxmlformats.org/officeDocument/2006/relationships" xmlns:p="http://schemas.openxmlformats.org/presentationml/2006/main">
  <p:tag name="NUM" val="8"/>
</p:tagLst>
</file>

<file path=ppt/tags/tag59.xml><?xml version="1.0" encoding="utf-8"?>
<p:tagLst xmlns:a="http://schemas.openxmlformats.org/drawingml/2006/main" xmlns:r="http://schemas.openxmlformats.org/officeDocument/2006/relationships" xmlns:p="http://schemas.openxmlformats.org/presentationml/2006/main">
  <p:tag name="NUM" val="9"/>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10"/>
</p:tagLst>
</file>

<file path=ppt/tags/tag61.xml><?xml version="1.0" encoding="utf-8"?>
<p:tagLst xmlns:a="http://schemas.openxmlformats.org/drawingml/2006/main" xmlns:r="http://schemas.openxmlformats.org/officeDocument/2006/relationships" xmlns:p="http://schemas.openxmlformats.org/presentationml/2006/main">
  <p:tag name="NUM" val="11"/>
</p:tagLst>
</file>

<file path=ppt/tags/tag62.xml><?xml version="1.0" encoding="utf-8"?>
<p:tagLst xmlns:a="http://schemas.openxmlformats.org/drawingml/2006/main" xmlns:r="http://schemas.openxmlformats.org/officeDocument/2006/relationships" xmlns:p="http://schemas.openxmlformats.org/presentationml/2006/main">
  <p:tag name="NUM" val="12"/>
</p:tagLst>
</file>

<file path=ppt/tags/tag63.xml><?xml version="1.0" encoding="utf-8"?>
<p:tagLst xmlns:a="http://schemas.openxmlformats.org/drawingml/2006/main" xmlns:r="http://schemas.openxmlformats.org/officeDocument/2006/relationships" xmlns:p="http://schemas.openxmlformats.org/presentationml/2006/main">
  <p:tag name="NUM" val="13"/>
</p:tagLst>
</file>

<file path=ppt/tags/tag64.xml><?xml version="1.0" encoding="utf-8"?>
<p:tagLst xmlns:a="http://schemas.openxmlformats.org/drawingml/2006/main" xmlns:r="http://schemas.openxmlformats.org/officeDocument/2006/relationships" xmlns:p="http://schemas.openxmlformats.org/presentationml/2006/main">
  <p:tag name="NUM" val="14"/>
</p:tagLst>
</file>

<file path=ppt/tags/tag65.xml><?xml version="1.0" encoding="utf-8"?>
<p:tagLst xmlns:a="http://schemas.openxmlformats.org/drawingml/2006/main" xmlns:r="http://schemas.openxmlformats.org/officeDocument/2006/relationships" xmlns:p="http://schemas.openxmlformats.org/presentationml/2006/main">
  <p:tag name="NUM" val="1"/>
</p:tagLst>
</file>

<file path=ppt/tags/tag66.xml><?xml version="1.0" encoding="utf-8"?>
<p:tagLst xmlns:a="http://schemas.openxmlformats.org/drawingml/2006/main" xmlns:r="http://schemas.openxmlformats.org/officeDocument/2006/relationships" xmlns:p="http://schemas.openxmlformats.org/presentationml/2006/main">
  <p:tag name="NUM" val="2"/>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4"/>
</p:tagLst>
</file>

<file path=ppt/tags/tag71.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1422</Words>
  <Application>Microsoft Office PowerPoint</Application>
  <PresentationFormat>Grand écran</PresentationFormat>
  <Paragraphs>132</Paragraphs>
  <Slides>17</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17</vt:i4>
      </vt:variant>
    </vt:vector>
  </HeadingPairs>
  <TitlesOfParts>
    <vt:vector size="20" baseType="lpstr">
      <vt:lpstr>Arial</vt:lpstr>
      <vt:lpstr>Gill Sans MT</vt:lpstr>
      <vt:lpstr>Galerie</vt:lpstr>
      <vt:lpstr>Présentation PowerPoint</vt:lpstr>
      <vt:lpstr>  Cours 3 :Analyse et interprétation des données    </vt:lpstr>
      <vt:lpstr>Cours 3 :Analyse et interprétation des données</vt:lpstr>
      <vt:lpstr>Cours 3 :Analyse et interprétation des données</vt:lpstr>
      <vt:lpstr>Cours 3 :Analyse et interprétation des données</vt:lpstr>
      <vt:lpstr>Cours 3 :Analyse et interprétation des données</vt:lpstr>
      <vt:lpstr>Cours 3 :Analyse et interprétation des données</vt:lpstr>
      <vt:lpstr>Cours 3 :Analyse et interprétation des données</vt:lpstr>
      <vt:lpstr>Cours 3 :Analyse et interprétation des données</vt:lpstr>
      <vt:lpstr>Cours 3 :Analyse et interprétation des données</vt:lpstr>
      <vt:lpstr>Cours 3 :Analyse et interprétation des données</vt:lpstr>
      <vt:lpstr>Cours 3 :Analyse et interprétation des données</vt:lpstr>
      <vt:lpstr>Présentation PowerPoint</vt:lpstr>
      <vt:lpstr>Cours 3 :Analyse et interprétation des données</vt:lpstr>
      <vt:lpstr>Cours 3 :Analyse et interprétation des données</vt:lpstr>
      <vt:lpstr>Cours 3 :Analyse et interprétation des données</vt:lpstr>
      <vt:lpstr>Cours 4: citation bibliographique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idir smail</dc:creator>
  <cp:lastModifiedBy>idir smail</cp:lastModifiedBy>
  <cp:revision>1</cp:revision>
  <dcterms:created xsi:type="dcterms:W3CDTF">2024-04-21T11:49:38Z</dcterms:created>
  <dcterms:modified xsi:type="dcterms:W3CDTF">2024-04-21T11:50:03Z</dcterms:modified>
</cp:coreProperties>
</file>