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6" r:id="rId3"/>
    <p:sldId id="258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275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6" autoAdjust="0"/>
    <p:restoredTop sz="94660"/>
  </p:normalViewPr>
  <p:slideViewPr>
    <p:cSldViewPr>
      <p:cViewPr varScale="1">
        <p:scale>
          <a:sx n="73" d="100"/>
          <a:sy n="73" d="100"/>
        </p:scale>
        <p:origin x="148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9D4F8-DF25-4B42-ABFF-493BC2DFF6B1}" type="datetimeFigureOut">
              <a:rPr lang="fr-FR" smtClean="0"/>
              <a:pPr/>
              <a:t>15/05/2025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E0AEE-1644-43C3-AE5B-5B2A176037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411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25D8E-019A-4294-B10D-53BC6A08BF54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F0E8-B694-434F-9618-004E87BAEAEB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EC0A4-6D01-4CA5-AC88-AC1E207E0C6E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79AE-EC7E-4C81-9A2B-BC527466B9BD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C8C9-92CA-4733-A265-25F129E5151C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F1DE-0558-4226-B789-1A6478BE507E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98D5-8D4A-4708-AFE6-F1AED433BE80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38FD-05C2-41B2-9708-1EC5CB581D4C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025D-5BAE-498B-BECE-85B070D19A66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999A-90CC-4C73-B318-46C84FB6D0AE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E7D2-4B3D-4C84-8199-DC4E3FED9F7C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A6F0C5-3085-4BEE-9F62-342A8046B3DC}" type="datetime1">
              <a:rPr lang="fr-FR" smtClean="0"/>
              <a:pPr/>
              <a:t>15/05/2025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14414" y="214290"/>
            <a:ext cx="7629524" cy="1143008"/>
          </a:xfr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fr-FR" sz="2400" dirty="0" smtClean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>Université de Bejaia</a:t>
            </a:r>
            <a:br>
              <a:rPr lang="fr-FR" sz="2400" dirty="0" smtClean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</a:br>
            <a:r>
              <a:rPr lang="fr-FR" sz="2400" dirty="0" smtClean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>Faculté des sciences exactes</a:t>
            </a:r>
            <a:br>
              <a:rPr lang="fr-FR" sz="2400" dirty="0" smtClean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</a:br>
            <a:r>
              <a:rPr lang="fr-FR" sz="2400" dirty="0" smtClean="0">
                <a:solidFill>
                  <a:schemeClr val="tx1"/>
                </a:solidFill>
                <a:effectLst/>
                <a:latin typeface="Batang" pitchFamily="18" charset="-127"/>
                <a:ea typeface="Batang" pitchFamily="18" charset="-127"/>
              </a:rPr>
              <a:t> Département d’Informatique</a:t>
            </a:r>
            <a:endParaRPr lang="fr-FR" sz="2400" dirty="0">
              <a:solidFill>
                <a:schemeClr val="tx1"/>
              </a:solidFill>
              <a:effectLst/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00100" y="2214554"/>
            <a:ext cx="7858180" cy="1571636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fr-FR" dirty="0" smtClean="0">
                <a:latin typeface="Comic Sans MS" pitchFamily="66" charset="0"/>
              </a:rPr>
              <a:t>SUPPORT DE COURS: </a:t>
            </a:r>
          </a:p>
          <a:p>
            <a:pPr algn="ctr">
              <a:spcBef>
                <a:spcPts val="1800"/>
              </a:spcBef>
            </a:pPr>
            <a:r>
              <a:rPr lang="fr-FR" sz="4600" b="1" dirty="0" smtClean="0">
                <a:solidFill>
                  <a:schemeClr val="accent1"/>
                </a:solidFill>
                <a:latin typeface="Comic Sans MS" pitchFamily="66" charset="0"/>
              </a:rPr>
              <a:t>SYSTÈMES  D’EXPLOITATION 2</a:t>
            </a:r>
          </a:p>
          <a:p>
            <a:pPr algn="ctr">
              <a:spcBef>
                <a:spcPts val="1800"/>
              </a:spcBef>
            </a:pPr>
            <a:r>
              <a:rPr lang="fr-FR" sz="3900" b="1" dirty="0" smtClean="0">
                <a:solidFill>
                  <a:schemeClr val="accent1"/>
                </a:solidFill>
                <a:latin typeface="Comic Sans MS" pitchFamily="66" charset="0"/>
              </a:rPr>
              <a:t>(L3 Informatique)</a:t>
            </a:r>
            <a:endParaRPr lang="fr-FR" sz="3900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142976" y="6000768"/>
            <a:ext cx="3786214" cy="78581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Chargé de cours: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000" dirty="0" smtClean="0">
                <a:solidFill>
                  <a:schemeClr val="tx1">
                    <a:tint val="75000"/>
                  </a:schemeClr>
                </a:solidFill>
                <a:latin typeface="Comic Sans MS" pitchFamily="66" charset="0"/>
              </a:rPr>
              <a:t> </a:t>
            </a:r>
            <a:r>
              <a:rPr lang="fr-FR" sz="2400" b="1" i="1" dirty="0" smtClean="0">
                <a:solidFill>
                  <a:schemeClr val="accent1"/>
                </a:solidFill>
                <a:latin typeface="Comic Sans MS" pitchFamily="66" charset="0"/>
              </a:rPr>
              <a:t>Dr. KHALED HAYETTE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6858016" y="6286520"/>
            <a:ext cx="2000264" cy="35719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600" b="1" i="1" u="none" strike="noStrike" kern="1200" cap="none" spc="0" normalizeH="0" baseline="0" noProof="0" dirty="0" smtClean="0">
                <a:solidFill>
                  <a:schemeClr val="bg1"/>
                </a:solidFill>
                <a:effectLst/>
                <a:uLnTx/>
                <a:uFillTx/>
                <a:latin typeface="Comic Sans MS" pitchFamily="66" charset="0"/>
              </a:rPr>
              <a:t>Année:</a:t>
            </a:r>
            <a:r>
              <a:rPr kumimoji="0" lang="fr-FR" sz="1600" b="1" i="1" u="none" strike="noStrike" kern="1200" cap="none" spc="0" normalizeH="0" noProof="0" dirty="0" smtClean="0">
                <a:solidFill>
                  <a:schemeClr val="bg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fr-FR" sz="1600" b="1" i="1" u="none" strike="noStrike" kern="1200" cap="none" spc="0" normalizeH="0" noProof="0" dirty="0" smtClean="0">
                <a:solidFill>
                  <a:schemeClr val="bg1"/>
                </a:solidFill>
                <a:effectLst/>
                <a:uLnTx/>
                <a:uFillTx/>
                <a:latin typeface="Comic Sans MS" pitchFamily="66" charset="0"/>
              </a:rPr>
              <a:t>2024/2025</a:t>
            </a:r>
            <a:endParaRPr kumimoji="0" lang="fr-FR" sz="2800" b="1" i="1" u="none" strike="noStrike" kern="1200" cap="none" spc="0" normalizeH="0" baseline="0" noProof="0" dirty="0">
              <a:solidFill>
                <a:schemeClr val="bg1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pic>
        <p:nvPicPr>
          <p:cNvPr id="7" name="Image 6" descr="Logo Liv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2" y="3786190"/>
            <a:ext cx="2071702" cy="2015799"/>
          </a:xfrm>
          <a:prstGeom prst="rect">
            <a:avLst/>
          </a:prstGeom>
        </p:spPr>
      </p:pic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71414"/>
            <a:ext cx="7786742" cy="65403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sz="2000" u="sng" dirty="0" smtClean="0">
                <a:effectLst/>
                <a:latin typeface="Comic Sans MS" pitchFamily="66" charset="0"/>
              </a:rPr>
              <a:t>Chapitre 2</a:t>
            </a:r>
            <a:r>
              <a:rPr lang="fr-FR" sz="2000" dirty="0" smtClean="0"/>
              <a:t>:  </a:t>
            </a:r>
            <a:r>
              <a:rPr lang="fr-FR" sz="24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Gestion de la mémoire virtuelle</a:t>
            </a:r>
            <a:endParaRPr lang="fr-FR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285852" y="857232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3.5. Algorithmes de remplacement de pages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214414" y="1428737"/>
            <a:ext cx="735811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 algn="just">
              <a:lnSpc>
                <a:spcPct val="150000"/>
              </a:lnSpc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FIFO</a:t>
            </a:r>
            <a:r>
              <a:rPr lang="fr-FR" dirty="0" smtClean="0">
                <a:latin typeface="Comic Sans MS" pitchFamily="66" charset="0"/>
              </a:rPr>
              <a:t> (</a:t>
            </a: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F</a:t>
            </a:r>
            <a:r>
              <a:rPr lang="fr-FR" dirty="0" smtClean="0">
                <a:latin typeface="Comic Sans MS" pitchFamily="66" charset="0"/>
              </a:rPr>
              <a:t>irst </a:t>
            </a: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fr-FR" dirty="0" smtClean="0">
                <a:latin typeface="Comic Sans MS" pitchFamily="66" charset="0"/>
              </a:rPr>
              <a:t>n </a:t>
            </a: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F</a:t>
            </a:r>
            <a:r>
              <a:rPr lang="fr-FR" dirty="0" smtClean="0">
                <a:latin typeface="Comic Sans MS" pitchFamily="66" charset="0"/>
              </a:rPr>
              <a:t>irst </a:t>
            </a: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fr-FR" dirty="0" smtClean="0">
                <a:latin typeface="Comic Sans MS" pitchFamily="66" charset="0"/>
              </a:rPr>
              <a:t>ut): le plus simple algorithme de remplacement est FIFO. Dans ce cas, on associé à chaque page son temps de chargement en mémoire.  Quand une page doit être remplacée, la page victime est </a:t>
            </a:r>
            <a:r>
              <a:rPr lang="fr-FR" b="1" dirty="0" smtClean="0">
                <a:latin typeface="Comic Sans MS" pitchFamily="66" charset="0"/>
              </a:rPr>
              <a:t>la plus ancienne chargée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marL="355600" indent="-355600" algn="just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LIFO</a:t>
            </a:r>
            <a:r>
              <a:rPr lang="fr-FR" dirty="0" smtClean="0">
                <a:latin typeface="Comic Sans MS" pitchFamily="66" charset="0"/>
              </a:rPr>
              <a:t> (</a:t>
            </a:r>
            <a:r>
              <a:rPr lang="fr-FR" b="1" dirty="0" err="1" smtClean="0">
                <a:solidFill>
                  <a:srgbClr val="C00000"/>
                </a:solidFill>
                <a:latin typeface="Comic Sans MS" pitchFamily="66" charset="0"/>
              </a:rPr>
              <a:t>L</a:t>
            </a:r>
            <a:r>
              <a:rPr lang="fr-FR" dirty="0" smtClean="0">
                <a:latin typeface="Comic Sans MS" pitchFamily="66" charset="0"/>
              </a:rPr>
              <a:t>ast </a:t>
            </a:r>
            <a:r>
              <a:rPr lang="fr-FR" b="1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fr-FR" dirty="0" smtClean="0">
                <a:latin typeface="Comic Sans MS" pitchFamily="66" charset="0"/>
              </a:rPr>
              <a:t>n </a:t>
            </a:r>
            <a:r>
              <a:rPr lang="fr-FR" b="1" dirty="0" err="1" smtClean="0">
                <a:solidFill>
                  <a:srgbClr val="C00000"/>
                </a:solidFill>
                <a:latin typeface="Comic Sans MS" pitchFamily="66" charset="0"/>
              </a:rPr>
              <a:t>F</a:t>
            </a:r>
            <a:r>
              <a:rPr lang="fr-FR" dirty="0" smtClean="0">
                <a:latin typeface="Comic Sans MS" pitchFamily="66" charset="0"/>
              </a:rPr>
              <a:t>irst </a:t>
            </a:r>
            <a:r>
              <a:rPr lang="fr-FR" b="1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fr-FR" dirty="0" smtClean="0">
                <a:latin typeface="Comic Sans MS" pitchFamily="66" charset="0"/>
              </a:rPr>
              <a:t>ut): comme FIFO, on associé à chaque page son temps de chargement en mémoire.  Cependant, quand une page doit être remplacée, la page victime est </a:t>
            </a:r>
            <a:r>
              <a:rPr lang="fr-FR" b="1" dirty="0" smtClean="0">
                <a:latin typeface="Comic Sans MS" pitchFamily="66" charset="0"/>
              </a:rPr>
              <a:t>la dernière page chargée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marL="355600" indent="-355600" algn="just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LRU</a:t>
            </a:r>
            <a:r>
              <a:rPr lang="fr-FR" dirty="0" smtClean="0">
                <a:latin typeface="Comic Sans MS" pitchFamily="66" charset="0"/>
              </a:rPr>
              <a:t> (</a:t>
            </a: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L</a:t>
            </a:r>
            <a:r>
              <a:rPr lang="fr-FR" dirty="0" smtClean="0">
                <a:latin typeface="Comic Sans MS" pitchFamily="66" charset="0"/>
              </a:rPr>
              <a:t>east </a:t>
            </a:r>
            <a:r>
              <a:rPr lang="fr-FR" b="1" dirty="0" err="1" smtClean="0">
                <a:solidFill>
                  <a:srgbClr val="C00000"/>
                </a:solidFill>
                <a:latin typeface="Comic Sans MS" pitchFamily="66" charset="0"/>
              </a:rPr>
              <a:t>R</a:t>
            </a:r>
            <a:r>
              <a:rPr lang="fr-FR" dirty="0" err="1" smtClean="0">
                <a:latin typeface="Comic Sans MS" pitchFamily="66" charset="0"/>
              </a:rPr>
              <a:t>ecently</a:t>
            </a:r>
            <a:r>
              <a:rPr lang="fr-FR" dirty="0" smtClean="0">
                <a:latin typeface="Comic Sans MS" pitchFamily="66" charset="0"/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latin typeface="Comic Sans MS" pitchFamily="66" charset="0"/>
              </a:rPr>
              <a:t>U</a:t>
            </a:r>
            <a:r>
              <a:rPr lang="fr-FR" dirty="0" err="1" smtClean="0">
                <a:latin typeface="Comic Sans MS" pitchFamily="66" charset="0"/>
              </a:rPr>
              <a:t>sed</a:t>
            </a:r>
            <a:r>
              <a:rPr lang="fr-FR" dirty="0" smtClean="0">
                <a:latin typeface="Comic Sans MS" pitchFamily="66" charset="0"/>
              </a:rPr>
              <a:t>): l’algorithme remplace la page la </a:t>
            </a:r>
            <a:r>
              <a:rPr lang="fr-FR" b="1" dirty="0" smtClean="0">
                <a:latin typeface="Comic Sans MS" pitchFamily="66" charset="0"/>
              </a:rPr>
              <a:t>moins récemment utilisée</a:t>
            </a:r>
            <a:r>
              <a:rPr lang="fr-FR" dirty="0" smtClean="0">
                <a:latin typeface="Comic Sans MS" pitchFamily="66" charset="0"/>
              </a:rPr>
              <a:t>. C’est-à-dire, la page victime est celle qui n’a pas été utilisée pendant longtemps.</a:t>
            </a:r>
          </a:p>
          <a:p>
            <a:pPr indent="360363" algn="just">
              <a:lnSpc>
                <a:spcPct val="150000"/>
              </a:lnSpc>
              <a:buClr>
                <a:srgbClr val="C00000"/>
              </a:buClr>
            </a:pPr>
            <a:endParaRPr lang="fr-FR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71414"/>
            <a:ext cx="7786742" cy="65403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sz="2000" u="sng" dirty="0" smtClean="0">
                <a:effectLst/>
                <a:latin typeface="Comic Sans MS" pitchFamily="66" charset="0"/>
              </a:rPr>
              <a:t>Chapitre 2</a:t>
            </a:r>
            <a:r>
              <a:rPr lang="fr-FR" sz="2000" dirty="0" smtClean="0"/>
              <a:t>:  </a:t>
            </a:r>
            <a:r>
              <a:rPr lang="fr-FR" sz="24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Gestion de la mémoire virtuelle</a:t>
            </a:r>
            <a:endParaRPr lang="fr-FR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285852" y="857232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3.5. Algorithmes de remplacement de pages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214414" y="1428737"/>
            <a:ext cx="7358114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 algn="just">
              <a:lnSpc>
                <a:spcPct val="150000"/>
              </a:lnSpc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LFU</a:t>
            </a:r>
            <a:r>
              <a:rPr lang="fr-FR" dirty="0" smtClean="0">
                <a:latin typeface="Comic Sans MS" pitchFamily="66" charset="0"/>
              </a:rPr>
              <a:t> (</a:t>
            </a: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L</a:t>
            </a:r>
            <a:r>
              <a:rPr lang="fr-FR" dirty="0" smtClean="0">
                <a:latin typeface="Comic Sans MS" pitchFamily="66" charset="0"/>
              </a:rPr>
              <a:t>east </a:t>
            </a:r>
            <a:r>
              <a:rPr lang="fr-FR" b="1" dirty="0" err="1" smtClean="0">
                <a:solidFill>
                  <a:srgbClr val="C00000"/>
                </a:solidFill>
                <a:latin typeface="Comic Sans MS" pitchFamily="66" charset="0"/>
              </a:rPr>
              <a:t>F</a:t>
            </a:r>
            <a:r>
              <a:rPr lang="fr-FR" dirty="0" err="1" smtClean="0">
                <a:latin typeface="Comic Sans MS" pitchFamily="66" charset="0"/>
              </a:rPr>
              <a:t>requently</a:t>
            </a:r>
            <a:r>
              <a:rPr lang="fr-FR" dirty="0" smtClean="0">
                <a:latin typeface="Comic Sans MS" pitchFamily="66" charset="0"/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latin typeface="Comic Sans MS" pitchFamily="66" charset="0"/>
              </a:rPr>
              <a:t>U</a:t>
            </a:r>
            <a:r>
              <a:rPr lang="fr-FR" dirty="0" err="1" smtClean="0">
                <a:latin typeface="Comic Sans MS" pitchFamily="66" charset="0"/>
              </a:rPr>
              <a:t>sed</a:t>
            </a:r>
            <a:r>
              <a:rPr lang="fr-FR" dirty="0" smtClean="0">
                <a:latin typeface="Comic Sans MS" pitchFamily="66" charset="0"/>
              </a:rPr>
              <a:t>): l’algorithme remplace la page la </a:t>
            </a:r>
            <a:r>
              <a:rPr lang="fr-FR" b="1" dirty="0" smtClean="0">
                <a:latin typeface="Comic Sans MS" pitchFamily="66" charset="0"/>
              </a:rPr>
              <a:t>moins fréquemment utilisée</a:t>
            </a:r>
            <a:r>
              <a:rPr lang="fr-FR" dirty="0" smtClean="0">
                <a:latin typeface="Comic Sans MS" pitchFamily="66" charset="0"/>
              </a:rPr>
              <a:t>. C’est-à-dire, la page victime est celle qui a été utilisée le moins souvent.</a:t>
            </a:r>
          </a:p>
          <a:p>
            <a:pPr marL="355600" indent="-355600" algn="just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MFU</a:t>
            </a:r>
            <a:r>
              <a:rPr lang="fr-FR" dirty="0" smtClean="0">
                <a:latin typeface="Comic Sans MS" pitchFamily="66" charset="0"/>
              </a:rPr>
              <a:t> (</a:t>
            </a: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M</a:t>
            </a:r>
            <a:r>
              <a:rPr lang="fr-FR" dirty="0" smtClean="0">
                <a:latin typeface="Comic Sans MS" pitchFamily="66" charset="0"/>
              </a:rPr>
              <a:t>ost </a:t>
            </a:r>
            <a:r>
              <a:rPr lang="fr-FR" b="1" dirty="0" err="1" smtClean="0">
                <a:solidFill>
                  <a:srgbClr val="C00000"/>
                </a:solidFill>
                <a:latin typeface="Comic Sans MS" pitchFamily="66" charset="0"/>
              </a:rPr>
              <a:t>F</a:t>
            </a:r>
            <a:r>
              <a:rPr lang="fr-FR" dirty="0" err="1" smtClean="0">
                <a:latin typeface="Comic Sans MS" pitchFamily="66" charset="0"/>
              </a:rPr>
              <a:t>requently</a:t>
            </a:r>
            <a:r>
              <a:rPr lang="fr-FR" dirty="0" smtClean="0">
                <a:latin typeface="Comic Sans MS" pitchFamily="66" charset="0"/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latin typeface="Comic Sans MS" pitchFamily="66" charset="0"/>
              </a:rPr>
              <a:t>U</a:t>
            </a:r>
            <a:r>
              <a:rPr lang="fr-FR" dirty="0" err="1" smtClean="0">
                <a:latin typeface="Comic Sans MS" pitchFamily="66" charset="0"/>
              </a:rPr>
              <a:t>sed</a:t>
            </a:r>
            <a:r>
              <a:rPr lang="fr-FR" dirty="0" smtClean="0">
                <a:latin typeface="Comic Sans MS" pitchFamily="66" charset="0"/>
              </a:rPr>
              <a:t>): l’algorithme remplace la page la </a:t>
            </a:r>
            <a:r>
              <a:rPr lang="fr-FR" b="1" dirty="0" smtClean="0">
                <a:latin typeface="Comic Sans MS" pitchFamily="66" charset="0"/>
              </a:rPr>
              <a:t>plus fréquemment utilisée</a:t>
            </a:r>
            <a:r>
              <a:rPr lang="fr-FR" dirty="0" smtClean="0">
                <a:latin typeface="Comic Sans MS" pitchFamily="66" charset="0"/>
              </a:rPr>
              <a:t>. C’est-à-dire, la page victime est celle qui a été utilisée le plus souvent.</a:t>
            </a:r>
          </a:p>
          <a:p>
            <a:pPr marL="355600" indent="-355600" algn="just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C00000"/>
                </a:solidFill>
                <a:latin typeface="Comic Sans MS" pitchFamily="66" charset="0"/>
              </a:rPr>
              <a:t>OPTIMAL</a:t>
            </a:r>
            <a:r>
              <a:rPr lang="fr-FR" dirty="0" smtClean="0">
                <a:latin typeface="Comic Sans MS" pitchFamily="66" charset="0"/>
              </a:rPr>
              <a:t> (Algorithme de BELADY): l’algorithme choisit de retirer de MC la page dont la période de temps jusqu'à la prochaine référence est la plus longue.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71414"/>
            <a:ext cx="7786742" cy="65403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sz="2000" u="sng" dirty="0" smtClean="0">
                <a:effectLst/>
                <a:latin typeface="Comic Sans MS" pitchFamily="66" charset="0"/>
              </a:rPr>
              <a:t>Chapitre 2</a:t>
            </a:r>
            <a:r>
              <a:rPr lang="fr-FR" sz="2000" dirty="0" smtClean="0"/>
              <a:t>:  </a:t>
            </a:r>
            <a:r>
              <a:rPr lang="fr-FR" sz="24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Gestion de la mémoire virtuelle</a:t>
            </a:r>
            <a:endParaRPr lang="fr-FR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285852" y="1059404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3.6. Anomalie de BELADY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214414" y="1703050"/>
            <a:ext cx="7358114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fr-FR" dirty="0" smtClean="0"/>
              <a:t> </a:t>
            </a:r>
            <a:r>
              <a:rPr lang="fr-FR" dirty="0" smtClean="0">
                <a:latin typeface="Comic Sans MS" pitchFamily="66" charset="0"/>
              </a:rPr>
              <a:t>Souvent, quant le nombre de cadres de pages est grand, on aura moins de défauts de page. Or, des fois ce n’est pas le cas. Ce phénomène est connu sous  « </a:t>
            </a:r>
            <a:r>
              <a:rPr lang="fr-FR" b="1" dirty="0" smtClean="0">
                <a:latin typeface="Comic Sans MS" pitchFamily="66" charset="0"/>
              </a:rPr>
              <a:t>L’anomalie de BELADY </a:t>
            </a:r>
            <a:r>
              <a:rPr lang="fr-FR" dirty="0" smtClean="0">
                <a:latin typeface="Comic Sans MS" pitchFamily="66" charset="0"/>
              </a:rPr>
              <a:t>»</a:t>
            </a:r>
          </a:p>
          <a:p>
            <a:pPr algn="just" fontAlgn="base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v"/>
            </a:pPr>
            <a:r>
              <a:rPr lang="fr-FR" dirty="0" smtClean="0"/>
              <a:t> </a:t>
            </a:r>
            <a:r>
              <a:rPr lang="fr-FR" dirty="0" smtClean="0">
                <a:latin typeface="Comic Sans MS" pitchFamily="66" charset="0"/>
              </a:rPr>
              <a:t>L'augmentation du nombre de cadres peut se traduire par l’augmentation du nombre de défauts de page en utilisant l’algorithme de remplacement de pages </a:t>
            </a:r>
            <a:r>
              <a:rPr lang="fr-FR" b="1" dirty="0" smtClean="0">
                <a:latin typeface="Comic Sans MS" pitchFamily="66" charset="0"/>
              </a:rPr>
              <a:t>FIFO</a:t>
            </a:r>
            <a:r>
              <a:rPr lang="fr-FR" dirty="0" smtClean="0">
                <a:latin typeface="Comic Sans MS" pitchFamily="66" charset="0"/>
              </a:rPr>
              <a:t>. </a:t>
            </a:r>
            <a:br>
              <a:rPr lang="fr-FR" dirty="0" smtClean="0">
                <a:latin typeface="Comic Sans MS" pitchFamily="66" charset="0"/>
              </a:rPr>
            </a:br>
            <a:endParaRPr lang="fr-FR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643042" y="1750164"/>
            <a:ext cx="6786610" cy="452431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9600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FIN DU </a:t>
            </a:r>
          </a:p>
          <a:p>
            <a:pPr algn="ctr"/>
            <a:r>
              <a:rPr lang="fr-FR" sz="960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CHAPITRE 4</a:t>
            </a:r>
            <a:endParaRPr lang="fr-FR" sz="9600" dirty="0">
              <a:solidFill>
                <a:srgbClr val="00206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1600" b="1" smtClean="0">
                <a:solidFill>
                  <a:srgbClr val="002060"/>
                </a:solidFill>
              </a:rPr>
              <a:pPr/>
              <a:t>13</a:t>
            </a:fld>
            <a:endParaRPr lang="fr-BE" sz="1600" b="1" dirty="0">
              <a:solidFill>
                <a:srgbClr val="002060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288762" y="1071546"/>
            <a:ext cx="7498080" cy="4071966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r-FR" sz="4400" b="1" u="sng" dirty="0" smtClean="0">
                <a:effectLst/>
                <a:latin typeface="Comic Sans MS" pitchFamily="66" charset="0"/>
              </a:rPr>
              <a:t>Chapitre 4</a:t>
            </a:r>
            <a:r>
              <a:rPr lang="fr-FR" sz="4400" b="1" dirty="0" smtClean="0"/>
              <a:t>: </a:t>
            </a:r>
            <a:br>
              <a:rPr lang="fr-FR" sz="4400" b="1" dirty="0" smtClean="0"/>
            </a:br>
            <a:r>
              <a:rPr lang="fr-FR" sz="4800" b="1" dirty="0" smtClean="0">
                <a:solidFill>
                  <a:srgbClr val="0070C0"/>
                </a:solidFill>
                <a:effectLst/>
                <a:latin typeface="Comic Sans MS" pitchFamily="66" charset="0"/>
                <a:ea typeface="+mn-ea"/>
                <a:cs typeface="+mn-cs"/>
              </a:rPr>
              <a:t>GESTION DE LA MÉMOIRE VIRTUELLE</a:t>
            </a:r>
            <a:endParaRPr lang="fr-FR" sz="44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1600" b="1" smtClean="0">
                <a:solidFill>
                  <a:srgbClr val="002060"/>
                </a:solidFill>
              </a:rPr>
              <a:pPr/>
              <a:t>2</a:t>
            </a:fld>
            <a:endParaRPr lang="fr-BE" sz="1600" b="1" dirty="0">
              <a:solidFill>
                <a:srgbClr val="002060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14414" y="857232"/>
            <a:ext cx="7858148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2000" b="1" u="sng" dirty="0" smtClean="0">
                <a:solidFill>
                  <a:srgbClr val="C00000"/>
                </a:solidFill>
                <a:latin typeface="Comic Sans MS" pitchFamily="66" charset="0"/>
              </a:rPr>
              <a:t>INTRODUCTION</a:t>
            </a:r>
          </a:p>
          <a:p>
            <a:pPr indent="360363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La mémoire virtuelle (MV) est une extension de la mémoire centrale; </a:t>
            </a:r>
          </a:p>
          <a:p>
            <a:pPr marL="355600" indent="-355600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La MV est implémentée grâce à l’utilisation d’une partie de la mémoire secondaire (DD) comme une partie de la mémoire centrale;</a:t>
            </a:r>
          </a:p>
          <a:p>
            <a:pPr indent="360363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endParaRPr lang="fr-FR" dirty="0" smtClean="0">
              <a:latin typeface="Comic Sans MS" pitchFamily="66" charset="0"/>
            </a:endParaRPr>
          </a:p>
          <a:p>
            <a:pPr indent="360363" algn="just">
              <a:lnSpc>
                <a:spcPct val="150000"/>
              </a:lnSpc>
              <a:buClr>
                <a:srgbClr val="C00000"/>
              </a:buClr>
            </a:pPr>
            <a:endParaRPr lang="fr-FR" dirty="0" smtClean="0">
              <a:latin typeface="Comic Sans MS" pitchFamily="66" charset="0"/>
            </a:endParaRPr>
          </a:p>
          <a:p>
            <a:pPr indent="360363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endParaRPr lang="fr-FR" dirty="0" smtClean="0">
              <a:latin typeface="Comic Sans MS" pitchFamily="66" charset="0"/>
            </a:endParaRPr>
          </a:p>
          <a:p>
            <a:pPr indent="360363" algn="just">
              <a:lnSpc>
                <a:spcPct val="150000"/>
              </a:lnSpc>
              <a:buClr>
                <a:srgbClr val="C00000"/>
              </a:buClr>
            </a:pPr>
            <a:endParaRPr lang="fr-FR" dirty="0" smtClean="0">
              <a:latin typeface="Comic Sans MS" pitchFamily="66" charset="0"/>
            </a:endParaRPr>
          </a:p>
          <a:p>
            <a:pPr indent="360363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endParaRPr lang="fr-FR" dirty="0" smtClean="0">
              <a:latin typeface="Comic Sans MS" pitchFamily="66" charset="0"/>
            </a:endParaRPr>
          </a:p>
          <a:p>
            <a:pPr indent="360363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endParaRPr lang="fr-FR" dirty="0" smtClean="0">
              <a:latin typeface="Comic Sans MS" pitchFamily="66" charset="0"/>
            </a:endParaRPr>
          </a:p>
          <a:p>
            <a:pPr marL="355600" indent="-355600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Avec la mémoire virtuelle, il est possible d’exécuter un programme qui n’est pas entièrement en mémoire centrale;</a:t>
            </a:r>
          </a:p>
          <a:p>
            <a:pPr marL="355600" indent="-355600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Le degré de la multiprogrammation est largement augmenté avec la mémoire virtuelle (</a:t>
            </a:r>
            <a:r>
              <a:rPr lang="fr-FR" b="1" i="1" dirty="0" smtClean="0">
                <a:latin typeface="Comic Sans MS" pitchFamily="66" charset="0"/>
              </a:rPr>
              <a:t>utilisation de la partition ou fichier d’échange</a:t>
            </a:r>
            <a:r>
              <a:rPr lang="fr-FR" dirty="0" smtClean="0">
                <a:latin typeface="Comic Sans MS" pitchFamily="66" charset="0"/>
              </a:rPr>
              <a:t>).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1600" b="1" smtClean="0">
                <a:solidFill>
                  <a:srgbClr val="002060"/>
                </a:solidFill>
              </a:rPr>
              <a:pPr/>
              <a:t>3</a:t>
            </a:fld>
            <a:endParaRPr lang="fr-BE" b="1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15" name="Groupe 14"/>
          <p:cNvGrpSpPr/>
          <p:nvPr/>
        </p:nvGrpSpPr>
        <p:grpSpPr>
          <a:xfrm>
            <a:off x="1443878" y="2714620"/>
            <a:ext cx="7509250" cy="2214578"/>
            <a:chOff x="1285852" y="2571744"/>
            <a:chExt cx="7509250" cy="2214578"/>
          </a:xfrm>
        </p:grpSpPr>
        <p:pic>
          <p:nvPicPr>
            <p:cNvPr id="8" name="Image 7" descr="1379357_geheugenmodules-kingston-technology-4gb-ddr3-1600mhz-module-kcp316ns8-4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1348681">
              <a:off x="2035223" y="3069893"/>
              <a:ext cx="2148237" cy="135732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0" name="ZoneTexte 9"/>
            <p:cNvSpPr txBox="1"/>
            <p:nvPr/>
          </p:nvSpPr>
          <p:spPr>
            <a:xfrm>
              <a:off x="1285852" y="3643314"/>
              <a:ext cx="6575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C00000"/>
                  </a:solidFill>
                </a:rPr>
                <a:t>RAM</a:t>
              </a:r>
              <a:endParaRPr lang="fr-FR" dirty="0">
                <a:solidFill>
                  <a:srgbClr val="C00000"/>
                </a:solidFill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7700122" y="3286124"/>
              <a:ext cx="10949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C00000"/>
                  </a:solidFill>
                </a:rPr>
                <a:t>Partie du </a:t>
              </a:r>
            </a:p>
            <a:p>
              <a:pPr algn="ctr"/>
              <a:r>
                <a:rPr lang="fr-FR" dirty="0" smtClean="0">
                  <a:solidFill>
                    <a:srgbClr val="C00000"/>
                  </a:solidFill>
                </a:rPr>
                <a:t>HDD</a:t>
              </a:r>
              <a:endParaRPr lang="fr-FR" dirty="0">
                <a:solidFill>
                  <a:srgbClr val="C00000"/>
                </a:solidFill>
              </a:endParaRPr>
            </a:p>
          </p:txBody>
        </p:sp>
        <p:pic>
          <p:nvPicPr>
            <p:cNvPr id="34818" name="Picture 2" descr="Résultat de recherche d'images pour &quot;Disque dur&quot;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00694" y="2571744"/>
              <a:ext cx="2209622" cy="1857368"/>
            </a:xfrm>
            <a:prstGeom prst="rect">
              <a:avLst/>
            </a:prstGeom>
            <a:noFill/>
          </p:spPr>
        </p:pic>
        <p:sp>
          <p:nvSpPr>
            <p:cNvPr id="13" name="Flèche courbée vers la gauche 12"/>
            <p:cNvSpPr/>
            <p:nvPr/>
          </p:nvSpPr>
          <p:spPr>
            <a:xfrm rot="16200000">
              <a:off x="4372540" y="1733207"/>
              <a:ext cx="762070" cy="2582020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4" name="Flèche courbée vers la gauche 13"/>
            <p:cNvSpPr/>
            <p:nvPr/>
          </p:nvSpPr>
          <p:spPr>
            <a:xfrm rot="5400000">
              <a:off x="4291374" y="3138122"/>
              <a:ext cx="714380" cy="2582020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6" name="ZoneTexte 15"/>
          <p:cNvSpPr txBox="1"/>
          <p:nvPr/>
        </p:nvSpPr>
        <p:spPr>
          <a:xfrm>
            <a:off x="4429124" y="3500438"/>
            <a:ext cx="109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Mémoire </a:t>
            </a:r>
          </a:p>
          <a:p>
            <a:pPr algn="ctr"/>
            <a:r>
              <a:rPr lang="fr-FR" dirty="0" smtClean="0">
                <a:solidFill>
                  <a:srgbClr val="C00000"/>
                </a:solidFill>
              </a:rPr>
              <a:t>Virtuelle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8" name="Titre 1"/>
          <p:cNvSpPr>
            <a:spLocks noGrp="1"/>
          </p:cNvSpPr>
          <p:nvPr>
            <p:ph type="title"/>
          </p:nvPr>
        </p:nvSpPr>
        <p:spPr>
          <a:xfrm>
            <a:off x="1214414" y="71414"/>
            <a:ext cx="7715304" cy="65403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sz="2000" u="sng" dirty="0" smtClean="0">
                <a:effectLst/>
                <a:latin typeface="Comic Sans MS" pitchFamily="66" charset="0"/>
              </a:rPr>
              <a:t>Chapitre 2</a:t>
            </a:r>
            <a:r>
              <a:rPr lang="fr-FR" sz="2000" dirty="0" smtClean="0"/>
              <a:t>:  </a:t>
            </a:r>
            <a:r>
              <a:rPr lang="fr-FR" sz="24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Gestion de la mémoire virtuelle</a:t>
            </a:r>
            <a:endParaRPr lang="fr-FR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14414" y="1428736"/>
            <a:ext cx="392909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defTabSz="540000"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	Les moyens et les appellations des parties du HDD utilisées pour la mémoire virtuelle se diffèrent d’un système à un autre:</a:t>
            </a:r>
            <a:endParaRPr lang="fr-FR" sz="2000" dirty="0" smtClean="0">
              <a:latin typeface="Comic Sans MS" pitchFamily="66" charset="0"/>
            </a:endParaRPr>
          </a:p>
          <a:p>
            <a:pPr indent="360363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fr-FR" dirty="0" smtClean="0">
                <a:latin typeface="Comic Sans MS" pitchFamily="66" charset="0"/>
              </a:rPr>
              <a:t>Pour GNU/Linux, on l’appelle la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partition d’échange </a:t>
            </a:r>
            <a:r>
              <a:rPr lang="fr-FR" dirty="0" smtClean="0">
                <a:latin typeface="Comic Sans MS" pitchFamily="66" charset="0"/>
              </a:rPr>
              <a:t>(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swap</a:t>
            </a:r>
            <a:r>
              <a:rPr lang="fr-FR" dirty="0" smtClean="0">
                <a:latin typeface="Comic Sans MS" pitchFamily="66" charset="0"/>
              </a:rPr>
              <a:t>);</a:t>
            </a:r>
          </a:p>
          <a:p>
            <a:pPr indent="360363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fr-FR" dirty="0" smtClean="0">
                <a:latin typeface="Comic Sans MS" pitchFamily="66" charset="0"/>
              </a:rPr>
              <a:t>Pour Windows, on parle du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fichier d’échange </a:t>
            </a:r>
            <a:r>
              <a:rPr lang="fr-FR" dirty="0" smtClean="0">
                <a:latin typeface="Comic Sans MS" pitchFamily="66" charset="0"/>
              </a:rPr>
              <a:t>(</a:t>
            </a:r>
            <a:r>
              <a:rPr lang="fr-FR" b="1" i="1" dirty="0" smtClean="0"/>
              <a:t>C:\pagefile.sys</a:t>
            </a:r>
            <a:r>
              <a:rPr lang="fr-FR" dirty="0" smtClean="0"/>
              <a:t>)</a:t>
            </a:r>
            <a:r>
              <a:rPr lang="fr-FR" dirty="0" smtClean="0">
                <a:latin typeface="Comic Sans MS" pitchFamily="66" charset="0"/>
              </a:rPr>
              <a:t>;</a:t>
            </a:r>
          </a:p>
          <a:p>
            <a:pPr marL="355600" indent="-355600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fr-FR" dirty="0" smtClean="0">
                <a:latin typeface="Comic Sans MS" pitchFamily="66" charset="0"/>
              </a:rPr>
              <a:t>Pour le </a:t>
            </a:r>
            <a:r>
              <a:rPr lang="fr-FR" dirty="0" err="1" smtClean="0">
                <a:latin typeface="Comic Sans MS" pitchFamily="66" charset="0"/>
              </a:rPr>
              <a:t>MacOS</a:t>
            </a:r>
            <a:r>
              <a:rPr lang="fr-FR" dirty="0" smtClean="0">
                <a:latin typeface="Comic Sans MS" pitchFamily="66" charset="0"/>
              </a:rPr>
              <a:t>, il utilise n’importe quel espace libre du disque dur comme un espace d’échange.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1600" b="1" smtClean="0">
                <a:solidFill>
                  <a:srgbClr val="002060"/>
                </a:solidFill>
              </a:rPr>
              <a:pPr/>
              <a:t>4</a:t>
            </a:fld>
            <a:endParaRPr lang="fr-BE" b="1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51202" name="Picture 2" descr="Résultat de recherche d'images pour &quot;mémoire virtuelle windows 10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00694" y="1428736"/>
            <a:ext cx="3771900" cy="498157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1214414" y="857232"/>
            <a:ext cx="721523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342900">
              <a:lnSpc>
                <a:spcPct val="150000"/>
              </a:lnSpc>
            </a:pPr>
            <a:r>
              <a:rPr lang="fr-FR" b="1" u="sng" dirty="0" smtClean="0">
                <a:solidFill>
                  <a:srgbClr val="C00000"/>
                </a:solidFill>
                <a:latin typeface="Comic Sans MS" pitchFamily="66" charset="0"/>
              </a:rPr>
              <a:t>2. Implémentation physique de la mémoire virtuelle</a:t>
            </a:r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1214414" y="131762"/>
            <a:ext cx="7715304" cy="65403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sz="2000" u="sng" dirty="0" smtClean="0">
                <a:effectLst/>
                <a:latin typeface="Comic Sans MS" pitchFamily="66" charset="0"/>
              </a:rPr>
              <a:t>Chapitre 2</a:t>
            </a:r>
            <a:r>
              <a:rPr lang="fr-FR" sz="2000" dirty="0" smtClean="0"/>
              <a:t>:  </a:t>
            </a:r>
            <a:r>
              <a:rPr lang="fr-FR" sz="24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Gestion de la mémoire virtuelle</a:t>
            </a:r>
            <a:endParaRPr lang="fr-FR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14414" y="1428736"/>
            <a:ext cx="735811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defTabSz="540000">
              <a:lnSpc>
                <a:spcPct val="150000"/>
              </a:lnSpc>
            </a:pPr>
            <a:r>
              <a:rPr lang="fr-FR" dirty="0" smtClean="0">
                <a:latin typeface="Comic Sans MS" pitchFamily="66" charset="0"/>
              </a:rPr>
              <a:t>	La mémoire virtuelle est implémentée selon deux méthodes :</a:t>
            </a:r>
            <a:endParaRPr lang="fr-FR" sz="2000" dirty="0" smtClean="0">
              <a:latin typeface="Comic Sans MS" pitchFamily="66" charset="0"/>
            </a:endParaRPr>
          </a:p>
          <a:p>
            <a:pPr indent="360363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fr-FR" dirty="0" smtClean="0">
                <a:latin typeface="Comic Sans MS" pitchFamily="66" charset="0"/>
              </a:rPr>
              <a:t>La technique d’overlays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(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segments de recouvrement</a:t>
            </a:r>
            <a:r>
              <a:rPr lang="fr-FR" dirty="0" smtClean="0">
                <a:latin typeface="Comic Sans MS" pitchFamily="66" charset="0"/>
              </a:rPr>
              <a:t>);</a:t>
            </a:r>
          </a:p>
          <a:p>
            <a:pPr indent="360363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fr-FR" dirty="0" smtClean="0">
                <a:latin typeface="Comic Sans MS" pitchFamily="66" charset="0"/>
              </a:rPr>
              <a:t>La pagination à la demande.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1600" b="1" smtClean="0">
                <a:solidFill>
                  <a:srgbClr val="002060"/>
                </a:solidFill>
              </a:rPr>
              <a:pPr/>
              <a:t>5</a:t>
            </a:fld>
            <a:endParaRPr lang="fr-BE" b="1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214414" y="857232"/>
            <a:ext cx="7215238" cy="461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342900">
              <a:lnSpc>
                <a:spcPct val="150000"/>
              </a:lnSpc>
            </a:pPr>
            <a:r>
              <a:rPr lang="fr-FR" b="1" u="sng" dirty="0" smtClean="0">
                <a:solidFill>
                  <a:srgbClr val="C00000"/>
                </a:solidFill>
                <a:latin typeface="Comic Sans MS" pitchFamily="66" charset="0"/>
              </a:rPr>
              <a:t>3. Implémentation logique de la mémoire virtuelle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57290" y="2800175"/>
            <a:ext cx="75724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3.1. Technique d’overlays (segments de recouvrement)</a:t>
            </a:r>
          </a:p>
          <a:p>
            <a:pPr algn="just" defTabSz="540000">
              <a:lnSpc>
                <a:spcPct val="150000"/>
              </a:lnSpc>
            </a:pP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	</a:t>
            </a:r>
            <a:r>
              <a:rPr lang="fr-FR" dirty="0" smtClean="0">
                <a:latin typeface="Comic Sans MS" pitchFamily="66" charset="0"/>
              </a:rPr>
              <a:t>Cette technique permet le chargement partiellement et successivement des segments d’un programme quand l’espace de la mémoire centrale n’est pas assez grand pour contenir tout le programme.  </a:t>
            </a:r>
          </a:p>
          <a:p>
            <a:pPr algn="just" defTabSz="540000">
              <a:lnSpc>
                <a:spcPct val="150000"/>
              </a:lnSpc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 Dans ce cas, le programmeur doit spécifier les segments qui peuvent s’exécuter séparément; </a:t>
            </a:r>
          </a:p>
          <a:p>
            <a:pPr algn="just" defTabSz="540000">
              <a:lnSpc>
                <a:spcPct val="150000"/>
              </a:lnSpc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 Le programmeur doit spécifier le </a:t>
            </a:r>
            <a:r>
              <a:rPr lang="fr-FR" dirty="0" err="1" smtClean="0">
                <a:latin typeface="Comic Sans MS" pitchFamily="66" charset="0"/>
              </a:rPr>
              <a:t>séquencement</a:t>
            </a:r>
            <a:r>
              <a:rPr lang="fr-FR" dirty="0" smtClean="0">
                <a:latin typeface="Comic Sans MS" pitchFamily="66" charset="0"/>
              </a:rPr>
              <a:t> des segments à l’avance.</a:t>
            </a:r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214414" y="71414"/>
            <a:ext cx="7715304" cy="65403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sz="2000" u="sng" dirty="0" smtClean="0">
                <a:effectLst/>
                <a:latin typeface="Comic Sans MS" pitchFamily="66" charset="0"/>
              </a:rPr>
              <a:t>Chapitre 2</a:t>
            </a:r>
            <a:r>
              <a:rPr lang="fr-FR" sz="2000" dirty="0" smtClean="0"/>
              <a:t>:  </a:t>
            </a:r>
            <a:r>
              <a:rPr lang="fr-FR" sz="24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Gestion de la mémoire virtuelle</a:t>
            </a:r>
            <a:endParaRPr lang="fr-FR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1600" b="1" smtClean="0">
                <a:solidFill>
                  <a:srgbClr val="002060"/>
                </a:solidFill>
              </a:rPr>
              <a:pPr/>
              <a:t>6</a:t>
            </a:fld>
            <a:endParaRPr lang="fr-BE" b="1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285852" y="857232"/>
            <a:ext cx="757242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3.2. Technique de la pagination à la demande</a:t>
            </a:r>
          </a:p>
          <a:p>
            <a:pPr defTabSz="540000">
              <a:lnSpc>
                <a:spcPct val="150000"/>
              </a:lnSpc>
            </a:pPr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 	</a:t>
            </a:r>
            <a:r>
              <a:rPr lang="fr-FR" dirty="0" smtClean="0">
                <a:latin typeface="Comic Sans MS" pitchFamily="66" charset="0"/>
              </a:rPr>
              <a:t>C’est la technique la plus répandue des implémentations de la MV (</a:t>
            </a:r>
            <a:r>
              <a:rPr lang="fr-FR" dirty="0" err="1" smtClean="0">
                <a:solidFill>
                  <a:srgbClr val="FF0000"/>
                </a:solidFill>
                <a:latin typeface="Comic Sans MS" pitchFamily="66" charset="0"/>
              </a:rPr>
              <a:t>swapping</a:t>
            </a:r>
            <a:r>
              <a:rPr lang="fr-FR" dirty="0" smtClean="0">
                <a:latin typeface="Comic Sans MS" pitchFamily="66" charset="0"/>
              </a:rPr>
              <a:t>). Cette technique fonctionne ainsi:</a:t>
            </a:r>
          </a:p>
          <a:p>
            <a:pPr defTabSz="540000">
              <a:lnSpc>
                <a:spcPct val="150000"/>
              </a:lnSpc>
              <a:spcBef>
                <a:spcPts val="1200"/>
              </a:spcBef>
              <a:buClr>
                <a:srgbClr val="00B050"/>
              </a:buClr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 Une page n’est chargée en MC qu’à la suite d’une référence (adresse logique) donnant lieu à un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défaut de page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 defTabSz="540000">
              <a:lnSpc>
                <a:spcPct val="150000"/>
              </a:lnSpc>
              <a:spcBef>
                <a:spcPts val="1200"/>
              </a:spcBef>
              <a:buClr>
                <a:srgbClr val="00B050"/>
              </a:buClr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 Un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défaut de page </a:t>
            </a:r>
            <a:r>
              <a:rPr lang="fr-FR" dirty="0" smtClean="0">
                <a:latin typeface="Comic Sans MS" pitchFamily="66" charset="0"/>
              </a:rPr>
              <a:t>arrive quand la page référenciée n’existe pas en MC (n’est pas encore chargée);</a:t>
            </a:r>
          </a:p>
          <a:p>
            <a:pPr defTabSz="540000">
              <a:lnSpc>
                <a:spcPct val="150000"/>
              </a:lnSpc>
              <a:spcBef>
                <a:spcPts val="1200"/>
              </a:spcBef>
              <a:buClr>
                <a:srgbClr val="00B050"/>
              </a:buClr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 Pour vérifier l’existence d’une page en MC, un bit de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présence / absence</a:t>
            </a:r>
            <a:r>
              <a:rPr lang="fr-FR" dirty="0" smtClean="0">
                <a:latin typeface="Comic Sans MS" pitchFamily="66" charset="0"/>
              </a:rPr>
              <a:t> est ajouté à la table des pages;</a:t>
            </a:r>
          </a:p>
          <a:p>
            <a:pPr defTabSz="540000">
              <a:lnSpc>
                <a:spcPct val="150000"/>
              </a:lnSpc>
              <a:spcBef>
                <a:spcPts val="1200"/>
              </a:spcBef>
              <a:buClr>
                <a:srgbClr val="00B050"/>
              </a:buClr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 Si une page est demandée et la MC est saturée, une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page victime </a:t>
            </a:r>
            <a:r>
              <a:rPr lang="fr-FR" dirty="0" smtClean="0">
                <a:latin typeface="Comic Sans MS" pitchFamily="66" charset="0"/>
              </a:rPr>
              <a:t>doit être transférée vers la partition d’échange.</a:t>
            </a: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1214414" y="71414"/>
            <a:ext cx="7715304" cy="65403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sz="2000" u="sng" dirty="0" smtClean="0">
                <a:effectLst/>
                <a:latin typeface="Comic Sans MS" pitchFamily="66" charset="0"/>
              </a:rPr>
              <a:t>Chapitre 2</a:t>
            </a:r>
            <a:r>
              <a:rPr lang="fr-FR" sz="2000" dirty="0" smtClean="0"/>
              <a:t>:  </a:t>
            </a:r>
            <a:r>
              <a:rPr lang="fr-FR" sz="24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Gestion de la mémoire virtuelle</a:t>
            </a:r>
            <a:endParaRPr lang="fr-FR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1600" b="1" smtClean="0">
                <a:solidFill>
                  <a:srgbClr val="002060"/>
                </a:solidFill>
              </a:rPr>
              <a:pPr/>
              <a:t>7</a:t>
            </a:fld>
            <a:endParaRPr lang="fr-BE" b="1" dirty="0">
              <a:solidFill>
                <a:srgbClr val="002060"/>
              </a:solidFill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285852" y="857232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3.3. Schéma de la pagination à la demande</a:t>
            </a:r>
          </a:p>
        </p:txBody>
      </p:sp>
      <p:sp>
        <p:nvSpPr>
          <p:cNvPr id="8" name="Espace réservé du numéro de diapositive 3"/>
          <p:cNvSpPr txBox="1">
            <a:spLocks/>
          </p:cNvSpPr>
          <p:nvPr/>
        </p:nvSpPr>
        <p:spPr>
          <a:xfrm>
            <a:off x="8613648" y="6234136"/>
            <a:ext cx="457200" cy="476250"/>
          </a:xfrm>
          <a:prstGeom prst="rect">
            <a:avLst/>
          </a:prstGeom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668DC-857F-487D-BFFA-8C0CA5037977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  <a:satMod val="20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214414" y="1500198"/>
            <a:ext cx="78581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CPU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928794" y="2428868"/>
            <a:ext cx="571504" cy="3693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</a:t>
            </a:r>
            <a:endParaRPr lang="fr-FR" baseline="-25000" dirty="0"/>
          </a:p>
        </p:txBody>
      </p:sp>
      <p:sp>
        <p:nvSpPr>
          <p:cNvPr id="13" name="ZoneTexte 12"/>
          <p:cNvSpPr txBox="1"/>
          <p:nvPr/>
        </p:nvSpPr>
        <p:spPr>
          <a:xfrm>
            <a:off x="2500298" y="2428868"/>
            <a:ext cx="571504" cy="36933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</a:rPr>
              <a:t>d</a:t>
            </a:r>
            <a:endParaRPr lang="fr-FR" baseline="-25000" dirty="0">
              <a:solidFill>
                <a:srgbClr val="C00000"/>
              </a:solidFill>
            </a:endParaRP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2571736" y="3071810"/>
          <a:ext cx="1714512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N° cadre 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Bit</a:t>
                      </a:r>
                    </a:p>
                    <a:p>
                      <a:pPr algn="ctr"/>
                      <a:r>
                        <a:rPr lang="fr-FR" sz="1600" dirty="0" smtClean="0"/>
                        <a:t>Pr / Ab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  No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857356" y="4071942"/>
            <a:ext cx="301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 smtClean="0"/>
              <a:t>P</a:t>
            </a:r>
            <a:endParaRPr lang="fr-FR" baseline="-250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143504" y="4143380"/>
          <a:ext cx="1714512" cy="25857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714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Cadre libre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6064">
                <a:tc>
                  <a:txBody>
                    <a:bodyPr/>
                    <a:lstStyle/>
                    <a:p>
                      <a:r>
                        <a:rPr lang="fr-FR" dirty="0" smtClean="0"/>
                        <a:t>  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" name="ZoneTexte 22"/>
          <p:cNvSpPr txBox="1"/>
          <p:nvPr/>
        </p:nvSpPr>
        <p:spPr>
          <a:xfrm>
            <a:off x="5715008" y="3714752"/>
            <a:ext cx="85725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MC</a:t>
            </a:r>
            <a:endParaRPr lang="fr-FR" b="1" dirty="0">
              <a:solidFill>
                <a:srgbClr val="C00000"/>
              </a:solidFill>
            </a:endParaRPr>
          </a:p>
        </p:txBody>
      </p:sp>
      <p:cxnSp>
        <p:nvCxnSpPr>
          <p:cNvPr id="24" name="Connecteur droit 23"/>
          <p:cNvCxnSpPr>
            <a:stCxn id="9" idx="3"/>
          </p:cNvCxnSpPr>
          <p:nvPr/>
        </p:nvCxnSpPr>
        <p:spPr>
          <a:xfrm>
            <a:off x="2000232" y="1785950"/>
            <a:ext cx="500066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rot="5400000">
            <a:off x="2178033" y="2107421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5400000">
            <a:off x="1578469" y="3577947"/>
            <a:ext cx="1415824" cy="79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142976" y="2071678"/>
            <a:ext cx="1180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@ paginée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2643174" y="5572140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Table des pages</a:t>
            </a:r>
            <a:endParaRPr lang="fr-FR" dirty="0">
              <a:solidFill>
                <a:srgbClr val="C00000"/>
              </a:solidFill>
            </a:endParaRPr>
          </a:p>
        </p:txBody>
      </p:sp>
      <p:cxnSp>
        <p:nvCxnSpPr>
          <p:cNvPr id="40" name="Connecteur droit avec flèche 39"/>
          <p:cNvCxnSpPr/>
          <p:nvPr/>
        </p:nvCxnSpPr>
        <p:spPr>
          <a:xfrm flipV="1">
            <a:off x="2285984" y="4286256"/>
            <a:ext cx="347666" cy="95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3" name="Cylindre 42"/>
          <p:cNvSpPr/>
          <p:nvPr/>
        </p:nvSpPr>
        <p:spPr>
          <a:xfrm>
            <a:off x="7215206" y="2000240"/>
            <a:ext cx="1785950" cy="2428892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>
            <a:off x="7715272" y="1630908"/>
            <a:ext cx="85725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HDD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7215206" y="2714620"/>
            <a:ext cx="1785950" cy="42862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Swap</a:t>
            </a:r>
            <a:endParaRPr lang="fr-FR" dirty="0"/>
          </a:p>
        </p:txBody>
      </p:sp>
      <p:sp>
        <p:nvSpPr>
          <p:cNvPr id="46" name="Rectangle à coins arrondis 45"/>
          <p:cNvSpPr/>
          <p:nvPr/>
        </p:nvSpPr>
        <p:spPr>
          <a:xfrm>
            <a:off x="5286380" y="2143116"/>
            <a:ext cx="1000132" cy="5000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SE</a:t>
            </a:r>
            <a:endParaRPr lang="fr-FR" b="1" dirty="0"/>
          </a:p>
        </p:txBody>
      </p:sp>
      <p:cxnSp>
        <p:nvCxnSpPr>
          <p:cNvPr id="48" name="Forme 47"/>
          <p:cNvCxnSpPr>
            <a:endCxn id="46" idx="1"/>
          </p:cNvCxnSpPr>
          <p:nvPr/>
        </p:nvCxnSpPr>
        <p:spPr>
          <a:xfrm rot="5400000" flipH="1" flipV="1">
            <a:off x="3875480" y="2803918"/>
            <a:ext cx="1821669" cy="1000132"/>
          </a:xfrm>
          <a:prstGeom prst="curvedConnector2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Forme 48"/>
          <p:cNvCxnSpPr>
            <a:endCxn id="45" idx="2"/>
          </p:cNvCxnSpPr>
          <p:nvPr/>
        </p:nvCxnSpPr>
        <p:spPr>
          <a:xfrm>
            <a:off x="6286513" y="2464587"/>
            <a:ext cx="928693" cy="464347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Forme 50"/>
          <p:cNvCxnSpPr/>
          <p:nvPr/>
        </p:nvCxnSpPr>
        <p:spPr>
          <a:xfrm rot="5400000">
            <a:off x="6393671" y="3607595"/>
            <a:ext cx="2286015" cy="1357321"/>
          </a:xfrm>
          <a:prstGeom prst="curvedConnector3">
            <a:avLst>
              <a:gd name="adj1" fmla="val 99444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Forme 61"/>
          <p:cNvCxnSpPr/>
          <p:nvPr/>
        </p:nvCxnSpPr>
        <p:spPr>
          <a:xfrm rot="10800000">
            <a:off x="3929058" y="4357694"/>
            <a:ext cx="1214446" cy="1107290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Flèche courbée vers la droite 76"/>
          <p:cNvSpPr/>
          <p:nvPr/>
        </p:nvSpPr>
        <p:spPr>
          <a:xfrm>
            <a:off x="4786314" y="5572140"/>
            <a:ext cx="357190" cy="1000132"/>
          </a:xfrm>
          <a:prstGeom prst="curved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1643042" y="3357562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Ellipse 78"/>
          <p:cNvSpPr/>
          <p:nvPr/>
        </p:nvSpPr>
        <p:spPr>
          <a:xfrm>
            <a:off x="4572000" y="2928934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6357950" y="2786058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Ellipse 80"/>
          <p:cNvSpPr/>
          <p:nvPr/>
        </p:nvSpPr>
        <p:spPr>
          <a:xfrm>
            <a:off x="7286644" y="4857760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Ellipse 81"/>
          <p:cNvSpPr/>
          <p:nvPr/>
        </p:nvSpPr>
        <p:spPr>
          <a:xfrm>
            <a:off x="4572000" y="4643446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Ellipse 82"/>
          <p:cNvSpPr/>
          <p:nvPr/>
        </p:nvSpPr>
        <p:spPr>
          <a:xfrm>
            <a:off x="4286248" y="5857892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itre 1"/>
          <p:cNvSpPr>
            <a:spLocks noGrp="1"/>
          </p:cNvSpPr>
          <p:nvPr>
            <p:ph type="title"/>
          </p:nvPr>
        </p:nvSpPr>
        <p:spPr>
          <a:xfrm>
            <a:off x="1214414" y="71414"/>
            <a:ext cx="7715304" cy="65403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sz="2000" u="sng" dirty="0" smtClean="0">
                <a:effectLst/>
                <a:latin typeface="Comic Sans MS" pitchFamily="66" charset="0"/>
              </a:rPr>
              <a:t>Chapitre 2</a:t>
            </a:r>
            <a:r>
              <a:rPr lang="fr-FR" sz="2000" dirty="0" smtClean="0"/>
              <a:t>:  </a:t>
            </a:r>
            <a:r>
              <a:rPr lang="fr-FR" sz="24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Gestion de la mémoire virtuelle</a:t>
            </a:r>
            <a:endParaRPr lang="fr-FR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285852" y="857232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3.3. Schéma de la pagination à la demande</a:t>
            </a:r>
          </a:p>
        </p:txBody>
      </p:sp>
      <p:sp>
        <p:nvSpPr>
          <p:cNvPr id="78" name="Ellipse 77"/>
          <p:cNvSpPr/>
          <p:nvPr/>
        </p:nvSpPr>
        <p:spPr>
          <a:xfrm>
            <a:off x="1357290" y="1285860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Ellipse 78"/>
          <p:cNvSpPr/>
          <p:nvPr/>
        </p:nvSpPr>
        <p:spPr>
          <a:xfrm>
            <a:off x="1357290" y="1785926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1357290" y="2357430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Ellipse 80"/>
          <p:cNvSpPr/>
          <p:nvPr/>
        </p:nvSpPr>
        <p:spPr>
          <a:xfrm>
            <a:off x="1357290" y="2928934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Ellipse 81"/>
          <p:cNvSpPr/>
          <p:nvPr/>
        </p:nvSpPr>
        <p:spPr>
          <a:xfrm>
            <a:off x="1357290" y="3512580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Ellipse 82"/>
          <p:cNvSpPr/>
          <p:nvPr/>
        </p:nvSpPr>
        <p:spPr>
          <a:xfrm>
            <a:off x="1357290" y="4214818"/>
            <a:ext cx="428628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857356" y="1357298"/>
            <a:ext cx="70723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Adresse qui fait référence vers la page </a:t>
            </a:r>
            <a:r>
              <a:rPr lang="fr-FR" b="1" dirty="0" smtClean="0">
                <a:latin typeface="Comic Sans MS" pitchFamily="66" charset="0"/>
              </a:rPr>
              <a:t>P</a:t>
            </a:r>
            <a:r>
              <a:rPr lang="fr-FR" dirty="0" smtClean="0">
                <a:latin typeface="Comic Sans MS" pitchFamily="66" charset="0"/>
              </a:rPr>
              <a:t>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857356" y="1857364"/>
            <a:ext cx="70723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Si on a un défaut de page (page non encore chargée en MC)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857356" y="2428868"/>
            <a:ext cx="70723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Le SE cherche la page dans la mémoire secondaire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857356" y="3000372"/>
            <a:ext cx="70723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Chargement de la page manquante et recherche d’un cadre libre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857356" y="3500438"/>
            <a:ext cx="70723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Cadre de page libre, placement de la page et mise à jour de la table de pages du processus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57356" y="4214818"/>
            <a:ext cx="70723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  <a:latin typeface="Comic Sans MS" pitchFamily="66" charset="0"/>
              </a:rPr>
              <a:t>Aucun cadre de page n’est libre dans la MC !!!</a:t>
            </a:r>
          </a:p>
        </p:txBody>
      </p:sp>
      <p:grpSp>
        <p:nvGrpSpPr>
          <p:cNvPr id="53" name="Groupe 52"/>
          <p:cNvGrpSpPr/>
          <p:nvPr/>
        </p:nvGrpSpPr>
        <p:grpSpPr>
          <a:xfrm>
            <a:off x="1428728" y="4714883"/>
            <a:ext cx="7500990" cy="2164315"/>
            <a:chOff x="1428728" y="3429000"/>
            <a:chExt cx="7215238" cy="1885582"/>
          </a:xfrm>
        </p:grpSpPr>
        <p:sp>
          <p:nvSpPr>
            <p:cNvPr id="54" name="Rectangle 53"/>
            <p:cNvSpPr/>
            <p:nvPr/>
          </p:nvSpPr>
          <p:spPr>
            <a:xfrm>
              <a:off x="1428728" y="3786189"/>
              <a:ext cx="7215238" cy="152839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marL="177800" indent="266700" algn="just">
                <a:lnSpc>
                  <a:spcPct val="150000"/>
                </a:lnSpc>
                <a:spcBef>
                  <a:spcPts val="600"/>
                </a:spcBef>
                <a:buClr>
                  <a:srgbClr val="C00000"/>
                </a:buClr>
                <a:buFont typeface="+mj-lt"/>
                <a:buAutoNum type="alphaUcPeriod"/>
              </a:pPr>
              <a:r>
                <a:rPr lang="fr-FR" i="1" dirty="0" smtClean="0">
                  <a:latin typeface="Comic Sans MS" pitchFamily="66" charset="0"/>
                </a:rPr>
                <a:t> Terminer le processus;</a:t>
              </a:r>
            </a:p>
            <a:p>
              <a:pPr marL="177800" indent="266700" algn="just">
                <a:lnSpc>
                  <a:spcPct val="150000"/>
                </a:lnSpc>
                <a:buClr>
                  <a:srgbClr val="C00000"/>
                </a:buClr>
                <a:buFont typeface="+mj-lt"/>
                <a:buAutoNum type="alphaUcPeriod"/>
              </a:pPr>
              <a:r>
                <a:rPr lang="fr-FR" i="1" dirty="0" smtClean="0">
                  <a:latin typeface="Comic Sans MS" pitchFamily="66" charset="0"/>
                </a:rPr>
                <a:t> Décharger l’ensemble des pages du processus;</a:t>
              </a:r>
            </a:p>
            <a:p>
              <a:pPr marL="177800" indent="266700" algn="just">
                <a:lnSpc>
                  <a:spcPct val="150000"/>
                </a:lnSpc>
                <a:buClr>
                  <a:srgbClr val="C00000"/>
                </a:buClr>
                <a:buFont typeface="+mj-lt"/>
                <a:buAutoNum type="alphaUcPeriod"/>
              </a:pPr>
              <a:r>
                <a:rPr lang="fr-FR" i="1" dirty="0" smtClean="0">
                  <a:latin typeface="Comic Sans MS" pitchFamily="66" charset="0"/>
                </a:rPr>
                <a:t> Décharger une page victime et charger la page demandée en faisant appel à un </a:t>
              </a:r>
              <a:r>
                <a:rPr lang="fr-FR" b="1" i="1" dirty="0" smtClean="0">
                  <a:solidFill>
                    <a:srgbClr val="C00000"/>
                  </a:solidFill>
                  <a:latin typeface="Comic Sans MS" pitchFamily="66" charset="0"/>
                </a:rPr>
                <a:t>algorithme de remplacement de pages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428728" y="3429000"/>
              <a:ext cx="7215238" cy="35719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88900"/>
              <a:r>
                <a:rPr lang="fr-FR" sz="2000" dirty="0" smtClean="0">
                  <a:latin typeface="Berlin Sans FB" pitchFamily="34" charset="0"/>
                </a:rPr>
                <a:t>Si aucun cadre de page n’est libre dans la MC  </a:t>
              </a:r>
              <a:endParaRPr lang="fr-FR" sz="2000" dirty="0">
                <a:latin typeface="Berlin Sans FB" pitchFamily="34" charset="0"/>
              </a:endParaRPr>
            </a:p>
          </p:txBody>
        </p:sp>
      </p:grpSp>
      <p:sp>
        <p:nvSpPr>
          <p:cNvPr id="24" name="Titre 1"/>
          <p:cNvSpPr txBox="1">
            <a:spLocks/>
          </p:cNvSpPr>
          <p:nvPr/>
        </p:nvSpPr>
        <p:spPr>
          <a:xfrm>
            <a:off x="1214414" y="71414"/>
            <a:ext cx="7715304" cy="654032"/>
          </a:xfrm>
          <a:prstGeom prst="rect">
            <a:avLst/>
          </a:prstGeom>
          <a:solidFill>
            <a:srgbClr val="FFFF00"/>
          </a:solidFill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sng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Chapitre 2</a:t>
            </a:r>
            <a: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:  </a:t>
            </a:r>
            <a:r>
              <a:rPr kumimoji="0" lang="fr-FR" sz="2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Gestion de la mémoire virtuelle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42" grpId="0"/>
      <p:bldP spid="47" grpId="0"/>
      <p:bldP spid="50" grpId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71414"/>
            <a:ext cx="7715304" cy="65403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sz="2000" u="sng" dirty="0" smtClean="0">
                <a:effectLst/>
                <a:latin typeface="Comic Sans MS" pitchFamily="66" charset="0"/>
              </a:rPr>
              <a:t>Chapitre 2</a:t>
            </a:r>
            <a:r>
              <a:rPr lang="fr-FR" sz="2000" dirty="0" smtClean="0"/>
              <a:t>:  </a:t>
            </a:r>
            <a:r>
              <a:rPr lang="fr-FR" sz="24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Gestion de la mémoire virtuelle</a:t>
            </a:r>
            <a:endParaRPr lang="fr-FR" sz="2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098" name="AutoShape 2" descr="RÃ©sultat de recherche d'images pour &quot;personn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 rot="16200000">
            <a:off x="-2393206" y="3178967"/>
            <a:ext cx="5857916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chitects Daughter" pitchFamily="2" charset="0"/>
              </a:rPr>
              <a:t>Systèmes d’exploitation 2 (L3 Info, UAMB)</a:t>
            </a:r>
            <a:endParaRPr lang="fr-FR" sz="2400" b="1" dirty="0">
              <a:latin typeface="Architects Daughter" pitchFamily="2" charset="0"/>
            </a:endParaRPr>
          </a:p>
        </p:txBody>
      </p:sp>
      <p:sp>
        <p:nvSpPr>
          <p:cNvPr id="10242" name="AutoShape 2" descr="Résultat de recherche d'images pour &quot;SDRAM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285852" y="857232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  <a:latin typeface="Comic Sans MS" pitchFamily="66" charset="0"/>
              </a:rPr>
              <a:t>3.4. Définitions relatives au pagination à la demande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85852" y="1214422"/>
            <a:ext cx="76438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36800" indent="-2336800" algn="just">
              <a:lnSpc>
                <a:spcPct val="150000"/>
              </a:lnSpc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Chaine de référence</a:t>
            </a:r>
            <a:r>
              <a:rPr lang="fr-FR" dirty="0" smtClean="0">
                <a:latin typeface="Comic Sans MS" pitchFamily="66" charset="0"/>
              </a:rPr>
              <a:t>: c’est les numéros des pages d’un programme  référenciés durant l’exécution de ce dernier.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1285852" y="5774312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36800" indent="-2336800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Page propre</a:t>
            </a:r>
            <a:r>
              <a:rPr lang="fr-FR" dirty="0" smtClean="0">
                <a:latin typeface="Comic Sans MS" pitchFamily="66" charset="0"/>
              </a:rPr>
              <a:t>: page qui n’a pas été modifiée depuis son chargement.</a:t>
            </a: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1285852" y="6274378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36800" indent="-2336800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Page sale</a:t>
            </a:r>
            <a:r>
              <a:rPr lang="fr-FR" dirty="0" smtClean="0">
                <a:latin typeface="Comic Sans MS" pitchFamily="66" charset="0"/>
              </a:rPr>
              <a:t>: page qui a été modifiée depuis son chargement.</a:t>
            </a:r>
            <a:endParaRPr lang="fr-FR" dirty="0"/>
          </a:p>
        </p:txBody>
      </p:sp>
      <p:grpSp>
        <p:nvGrpSpPr>
          <p:cNvPr id="26" name="Groupe 25"/>
          <p:cNvGrpSpPr/>
          <p:nvPr/>
        </p:nvGrpSpPr>
        <p:grpSpPr>
          <a:xfrm>
            <a:off x="1285852" y="2357430"/>
            <a:ext cx="7500990" cy="3131500"/>
            <a:chOff x="1428728" y="3422880"/>
            <a:chExt cx="7215238" cy="1625297"/>
          </a:xfrm>
        </p:grpSpPr>
        <p:sp>
          <p:nvSpPr>
            <p:cNvPr id="27" name="Rectangle 26"/>
            <p:cNvSpPr/>
            <p:nvPr/>
          </p:nvSpPr>
          <p:spPr>
            <a:xfrm>
              <a:off x="1428728" y="3698367"/>
              <a:ext cx="7215238" cy="134981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marL="177800" indent="266700" algn="just">
                <a:lnSpc>
                  <a:spcPct val="150000"/>
                </a:lnSpc>
                <a:spcBef>
                  <a:spcPts val="600"/>
                </a:spcBef>
                <a:buClr>
                  <a:srgbClr val="C00000"/>
                </a:buClr>
              </a:pPr>
              <a:r>
                <a:rPr lang="fr-FR" sz="1700" i="1" dirty="0" smtClean="0">
                  <a:latin typeface="Comic Sans MS" pitchFamily="66" charset="0"/>
                </a:rPr>
                <a:t>Dans un système avec MV qui utilise la stratégie de la pagination à la demande (taille d’une page est de 128 octets), l’exécution d’un programme  fait référence aux adresses suivantes: </a:t>
              </a:r>
              <a:r>
                <a:rPr lang="fr-FR" sz="1700" i="1" dirty="0" smtClean="0">
                  <a:solidFill>
                    <a:srgbClr val="C00000"/>
                  </a:solidFill>
                  <a:latin typeface="Comic Sans MS" pitchFamily="66" charset="0"/>
                </a:rPr>
                <a:t>131, 80, 401,432, 265, 420, 520, 105, 275, 314</a:t>
              </a:r>
            </a:p>
            <a:p>
              <a:pPr marL="177800" algn="just">
                <a:lnSpc>
                  <a:spcPct val="150000"/>
                </a:lnSpc>
                <a:spcBef>
                  <a:spcPts val="600"/>
                </a:spcBef>
                <a:buClr>
                  <a:srgbClr val="C00000"/>
                </a:buClr>
              </a:pPr>
              <a:r>
                <a:rPr lang="fr-FR" sz="1700" b="1" i="1" dirty="0" smtClean="0">
                  <a:latin typeface="Comic Sans MS" pitchFamily="66" charset="0"/>
                </a:rPr>
                <a:t>La suite de référence est: </a:t>
              </a:r>
              <a:r>
                <a:rPr lang="fr-FR" sz="1700" b="1" i="1" dirty="0" smtClean="0">
                  <a:solidFill>
                    <a:srgbClr val="C00000"/>
                  </a:solidFill>
                  <a:latin typeface="Comic Sans MS" pitchFamily="66" charset="0"/>
                </a:rPr>
                <a:t>1, 0, 3, 3, 2, 3, 4, 0, 2, 2</a:t>
              </a:r>
            </a:p>
            <a:p>
              <a:pPr marL="177800" algn="just">
                <a:lnSpc>
                  <a:spcPct val="150000"/>
                </a:lnSpc>
                <a:spcBef>
                  <a:spcPts val="600"/>
                </a:spcBef>
                <a:buClr>
                  <a:srgbClr val="C00000"/>
                </a:buClr>
              </a:pPr>
              <a:r>
                <a:rPr lang="fr-FR" sz="1700" b="1" i="1" dirty="0" smtClean="0">
                  <a:solidFill>
                    <a:srgbClr val="002060"/>
                  </a:solidFill>
                  <a:latin typeface="Comic Sans MS" pitchFamily="66" charset="0"/>
                </a:rPr>
                <a:t>Suite de références réduites (chaine): </a:t>
              </a:r>
              <a:r>
                <a:rPr lang="fr-FR" sz="1700" b="1" i="1" dirty="0" smtClean="0">
                  <a:solidFill>
                    <a:srgbClr val="C00000"/>
                  </a:solidFill>
                  <a:latin typeface="Comic Sans MS" pitchFamily="66" charset="0"/>
                </a:rPr>
                <a:t>1, 0, 3, 2, 3, 4, 0, 2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428728" y="3422880"/>
              <a:ext cx="7215238" cy="269368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88900"/>
              <a:r>
                <a:rPr lang="fr-FR" sz="2000" dirty="0" smtClean="0">
                  <a:latin typeface="Berlin Sans FB" pitchFamily="34" charset="0"/>
                </a:rPr>
                <a:t>Exemple d’une chaine de référence</a:t>
              </a:r>
              <a:endParaRPr lang="fr-FR" sz="2000" dirty="0">
                <a:latin typeface="Berlin Sans FB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4888</TotalTime>
  <Words>982</Words>
  <Application>Microsoft Office PowerPoint</Application>
  <PresentationFormat>Affichage à l'écran (4:3)</PresentationFormat>
  <Paragraphs>142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6" baseType="lpstr">
      <vt:lpstr>Aparajita</vt:lpstr>
      <vt:lpstr>Architects Daughter</vt:lpstr>
      <vt:lpstr>Arial</vt:lpstr>
      <vt:lpstr>Batang</vt:lpstr>
      <vt:lpstr>Berlin Sans FB</vt:lpstr>
      <vt:lpstr>Calibri</vt:lpstr>
      <vt:lpstr>Comic Sans MS</vt:lpstr>
      <vt:lpstr>Gill Sans MT</vt:lpstr>
      <vt:lpstr>Times New Roman</vt:lpstr>
      <vt:lpstr>Verdana</vt:lpstr>
      <vt:lpstr>Wingdings</vt:lpstr>
      <vt:lpstr>Wingdings 2</vt:lpstr>
      <vt:lpstr>Solstice</vt:lpstr>
      <vt:lpstr>Université de Bejaia Faculté des sciences exactes  Département d’Informatique</vt:lpstr>
      <vt:lpstr>Chapitre 4:  GESTION DE LA MÉMOIRE VIRTUELLE</vt:lpstr>
      <vt:lpstr>Chapitre 2:  Gestion de la mémoire virtuelle</vt:lpstr>
      <vt:lpstr>Chapitre 2:  Gestion de la mémoire virtuelle</vt:lpstr>
      <vt:lpstr>Chapitre 2:  Gestion de la mémoire virtuelle</vt:lpstr>
      <vt:lpstr>Chapitre 2:  Gestion de la mémoire virtuelle</vt:lpstr>
      <vt:lpstr>Chapitre 2:  Gestion de la mémoire virtuelle</vt:lpstr>
      <vt:lpstr>Présentation PowerPoint</vt:lpstr>
      <vt:lpstr>Chapitre 2:  Gestion de la mémoire virtuelle</vt:lpstr>
      <vt:lpstr>Chapitre 2:  Gestion de la mémoire virtuelle</vt:lpstr>
      <vt:lpstr>Chapitre 2:  Gestion de la mémoire virtuelle</vt:lpstr>
      <vt:lpstr>Chapitre 2:  Gestion de la mémoire virtuelle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Université de Bejaia Faculté des sciences exactes  Département d’Informatique</dc:title>
  <dc:creator>Djeraoune</dc:creator>
  <cp:lastModifiedBy>HAYETTE KHALED</cp:lastModifiedBy>
  <cp:revision>588</cp:revision>
  <dcterms:created xsi:type="dcterms:W3CDTF">2019-04-14T21:08:33Z</dcterms:created>
  <dcterms:modified xsi:type="dcterms:W3CDTF">2025-05-15T10:27:25Z</dcterms:modified>
</cp:coreProperties>
</file>