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9" r:id="rId3"/>
    <p:sldId id="257" r:id="rId4"/>
    <p:sldId id="263" r:id="rId5"/>
    <p:sldId id="264" r:id="rId6"/>
    <p:sldId id="278" r:id="rId7"/>
    <p:sldId id="279" r:id="rId8"/>
    <p:sldId id="280" r:id="rId9"/>
    <p:sldId id="281" r:id="rId10"/>
    <p:sldId id="282" r:id="rId11"/>
    <p:sldId id="283" r:id="rId12"/>
    <p:sldId id="284" r:id="rId13"/>
    <p:sldId id="285" r:id="rId14"/>
  </p:sldIdLst>
  <p:sldSz cx="18288000" cy="10287000"/>
  <p:notesSz cx="6858000" cy="9144000"/>
  <p:embeddedFontLst>
    <p:embeddedFont>
      <p:font typeface="DM Sans" pitchFamily="2" charset="0"/>
      <p:regular r:id="rId16"/>
      <p:bold r:id="rId17"/>
      <p:italic r:id="rId18"/>
      <p:boldItalic r:id="rId19"/>
    </p:embeddedFont>
    <p:embeddedFont>
      <p:font typeface="DM Sans Bold" charset="0"/>
      <p:regular r:id="rId20"/>
    </p:embeddedFont>
    <p:embeddedFont>
      <p:font typeface="Georgia Pro Light" panose="02040302050405020303" pitchFamily="18"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FDC6B-2B03-4270-A388-E5BA4549B156}" type="datetimeFigureOut">
              <a:rPr lang="fr-FR" smtClean="0"/>
              <a:t>23/04/2026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20621-840A-4895-B643-FE4F25FDB1A8}" type="slidenum">
              <a:rPr lang="fr-FR" smtClean="0"/>
              <a:t>‹#›</a:t>
            </a:fld>
            <a:endParaRPr lang="fr-FR"/>
          </a:p>
        </p:txBody>
      </p:sp>
    </p:spTree>
    <p:extLst>
      <p:ext uri="{BB962C8B-B14F-4D97-AF65-F5344CB8AC3E}">
        <p14:creationId xmlns:p14="http://schemas.microsoft.com/office/powerpoint/2010/main" val="362942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0D020621-840A-4895-B643-FE4F25FDB1A8}" type="slidenum">
              <a:rPr lang="fr-FR" smtClean="0"/>
              <a:t>2</a:t>
            </a:fld>
            <a:endParaRPr lang="fr-FR"/>
          </a:p>
        </p:txBody>
      </p:sp>
    </p:spTree>
    <p:extLst>
      <p:ext uri="{BB962C8B-B14F-4D97-AF65-F5344CB8AC3E}">
        <p14:creationId xmlns:p14="http://schemas.microsoft.com/office/powerpoint/2010/main" val="36160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0D020621-840A-4895-B643-FE4F25FDB1A8}" type="slidenum">
              <a:rPr lang="fr-FR" smtClean="0"/>
              <a:t>8</a:t>
            </a:fld>
            <a:endParaRPr lang="fr-FR"/>
          </a:p>
        </p:txBody>
      </p:sp>
    </p:spTree>
    <p:extLst>
      <p:ext uri="{BB962C8B-B14F-4D97-AF65-F5344CB8AC3E}">
        <p14:creationId xmlns:p14="http://schemas.microsoft.com/office/powerpoint/2010/main" val="158269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FAC01-7F0E-713E-AA54-FA9085037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640B6-EB61-5DC4-BBF4-845E1CA05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59E39-D2F7-F3A7-BF94-D5B7E4481D4F}"/>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BF2BC556-B5B6-99D2-4370-DDF8D8141116}"/>
              </a:ext>
            </a:extLst>
          </p:cNvPr>
          <p:cNvSpPr>
            <a:spLocks noGrp="1"/>
          </p:cNvSpPr>
          <p:nvPr>
            <p:ph type="sldNum" sz="quarter" idx="5"/>
          </p:nvPr>
        </p:nvSpPr>
        <p:spPr/>
        <p:txBody>
          <a:bodyPr/>
          <a:lstStyle/>
          <a:p>
            <a:fld id="{0D020621-840A-4895-B643-FE4F25FDB1A8}" type="slidenum">
              <a:rPr lang="fr-FR" smtClean="0"/>
              <a:t>9</a:t>
            </a:fld>
            <a:endParaRPr lang="fr-FR"/>
          </a:p>
        </p:txBody>
      </p:sp>
    </p:spTree>
    <p:extLst>
      <p:ext uri="{BB962C8B-B14F-4D97-AF65-F5344CB8AC3E}">
        <p14:creationId xmlns:p14="http://schemas.microsoft.com/office/powerpoint/2010/main" val="397125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278C-7EE2-C71E-B578-81C2FD762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CA052-2A7E-792A-8ECE-6F9EEB114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9814D-CD2A-41FE-8D0E-110A08C3763B}"/>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ADE4920C-7014-A360-3697-C1DEA1B08617}"/>
              </a:ext>
            </a:extLst>
          </p:cNvPr>
          <p:cNvSpPr>
            <a:spLocks noGrp="1"/>
          </p:cNvSpPr>
          <p:nvPr>
            <p:ph type="sldNum" sz="quarter" idx="5"/>
          </p:nvPr>
        </p:nvSpPr>
        <p:spPr/>
        <p:txBody>
          <a:bodyPr/>
          <a:lstStyle/>
          <a:p>
            <a:fld id="{0D020621-840A-4895-B643-FE4F25FDB1A8}" type="slidenum">
              <a:rPr lang="fr-FR" smtClean="0"/>
              <a:t>10</a:t>
            </a:fld>
            <a:endParaRPr lang="fr-FR"/>
          </a:p>
        </p:txBody>
      </p:sp>
    </p:spTree>
    <p:extLst>
      <p:ext uri="{BB962C8B-B14F-4D97-AF65-F5344CB8AC3E}">
        <p14:creationId xmlns:p14="http://schemas.microsoft.com/office/powerpoint/2010/main" val="228733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22086-3528-82CB-06CC-80CB7D6E3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7818F-1D31-C33F-279B-BB2E2A91E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F24D4-019F-CFA7-D212-4BBBDFE8C1BB}"/>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46165DE0-72FA-88C7-F8A0-74F90B551DB7}"/>
              </a:ext>
            </a:extLst>
          </p:cNvPr>
          <p:cNvSpPr>
            <a:spLocks noGrp="1"/>
          </p:cNvSpPr>
          <p:nvPr>
            <p:ph type="sldNum" sz="quarter" idx="5"/>
          </p:nvPr>
        </p:nvSpPr>
        <p:spPr/>
        <p:txBody>
          <a:bodyPr/>
          <a:lstStyle/>
          <a:p>
            <a:fld id="{0D020621-840A-4895-B643-FE4F25FDB1A8}" type="slidenum">
              <a:rPr lang="fr-FR" smtClean="0"/>
              <a:t>11</a:t>
            </a:fld>
            <a:endParaRPr lang="fr-FR"/>
          </a:p>
        </p:txBody>
      </p:sp>
    </p:spTree>
    <p:extLst>
      <p:ext uri="{BB962C8B-B14F-4D97-AF65-F5344CB8AC3E}">
        <p14:creationId xmlns:p14="http://schemas.microsoft.com/office/powerpoint/2010/main" val="5633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6E7DF-DA66-5543-B5CD-A8BE573D8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198B7-DFE0-E1E3-4852-14126F566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6142F-E9D7-F1B3-945F-86FA52E256BA}"/>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B616EA1C-9B46-A292-5E71-E2823A20646B}"/>
              </a:ext>
            </a:extLst>
          </p:cNvPr>
          <p:cNvSpPr>
            <a:spLocks noGrp="1"/>
          </p:cNvSpPr>
          <p:nvPr>
            <p:ph type="sldNum" sz="quarter" idx="5"/>
          </p:nvPr>
        </p:nvSpPr>
        <p:spPr/>
        <p:txBody>
          <a:bodyPr/>
          <a:lstStyle/>
          <a:p>
            <a:fld id="{0D020621-840A-4895-B643-FE4F25FDB1A8}" type="slidenum">
              <a:rPr lang="fr-FR" smtClean="0"/>
              <a:t>12</a:t>
            </a:fld>
            <a:endParaRPr lang="fr-FR"/>
          </a:p>
        </p:txBody>
      </p:sp>
    </p:spTree>
    <p:extLst>
      <p:ext uri="{BB962C8B-B14F-4D97-AF65-F5344CB8AC3E}">
        <p14:creationId xmlns:p14="http://schemas.microsoft.com/office/powerpoint/2010/main" val="382434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99E0A-5289-B9AC-2A5A-4B08D54B0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B9ED2-C095-25DE-7349-D1BD5FAD5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16333-A5CD-4250-6E1E-783DF923793E}"/>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B85008AC-6809-5A6B-6637-36DF0B1E6F3D}"/>
              </a:ext>
            </a:extLst>
          </p:cNvPr>
          <p:cNvSpPr>
            <a:spLocks noGrp="1"/>
          </p:cNvSpPr>
          <p:nvPr>
            <p:ph type="sldNum" sz="quarter" idx="5"/>
          </p:nvPr>
        </p:nvSpPr>
        <p:spPr/>
        <p:txBody>
          <a:bodyPr/>
          <a:lstStyle/>
          <a:p>
            <a:fld id="{0D020621-840A-4895-B643-FE4F25FDB1A8}" type="slidenum">
              <a:rPr lang="fr-FR" smtClean="0"/>
              <a:t>13</a:t>
            </a:fld>
            <a:endParaRPr lang="fr-FR"/>
          </a:p>
        </p:txBody>
      </p:sp>
    </p:spTree>
    <p:extLst>
      <p:ext uri="{BB962C8B-B14F-4D97-AF65-F5344CB8AC3E}">
        <p14:creationId xmlns:p14="http://schemas.microsoft.com/office/powerpoint/2010/main" val="90245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991600" cy="10287000"/>
            <a:chOff x="0" y="0"/>
            <a:chExt cx="1035548" cy="1184737"/>
          </a:xfrm>
        </p:grpSpPr>
        <p:sp>
          <p:nvSpPr>
            <p:cNvPr id="3" name="Freeform 3"/>
            <p:cNvSpPr/>
            <p:nvPr/>
          </p:nvSpPr>
          <p:spPr>
            <a:xfrm>
              <a:off x="0" y="0"/>
              <a:ext cx="1035548" cy="1184737"/>
            </a:xfrm>
            <a:custGeom>
              <a:avLst/>
              <a:gdLst/>
              <a:ahLst/>
              <a:cxnLst/>
              <a:rect l="l" t="t" r="r" b="b"/>
              <a:pathLst>
                <a:path w="1035548" h="1184737">
                  <a:moveTo>
                    <a:pt x="0" y="0"/>
                  </a:moveTo>
                  <a:lnTo>
                    <a:pt x="1035548" y="0"/>
                  </a:lnTo>
                  <a:lnTo>
                    <a:pt x="1035548" y="1184737"/>
                  </a:lnTo>
                  <a:lnTo>
                    <a:pt x="0" y="1184737"/>
                  </a:lnTo>
                  <a:close/>
                </a:path>
              </a:pathLst>
            </a:custGeom>
            <a:blipFill>
              <a:blip r:embed="rId2"/>
              <a:stretch>
                <a:fillRect t="-1040" b="-1040"/>
              </a:stretch>
            </a:blipFill>
          </p:spPr>
        </p:sp>
      </p:grpSp>
      <p:sp>
        <p:nvSpPr>
          <p:cNvPr id="6" name="TextBox 6"/>
          <p:cNvSpPr txBox="1"/>
          <p:nvPr/>
        </p:nvSpPr>
        <p:spPr>
          <a:xfrm>
            <a:off x="11340678" y="738188"/>
            <a:ext cx="6280572" cy="461665"/>
          </a:xfrm>
          <a:prstGeom prst="rect">
            <a:avLst/>
          </a:prstGeom>
        </p:spPr>
        <p:txBody>
          <a:bodyPr lIns="0" tIns="0" rIns="0" bIns="0" rtlCol="0" anchor="t">
            <a:spAutoFit/>
          </a:bodyPr>
          <a:lstStyle/>
          <a:p>
            <a:pPr marL="0" lvl="0" indent="0" algn="l">
              <a:lnSpc>
                <a:spcPts val="3555"/>
              </a:lnSpc>
            </a:pPr>
            <a:r>
              <a:rPr lang="en-US" sz="3864" spc="-77" dirty="0">
                <a:solidFill>
                  <a:srgbClr val="1F497D"/>
                </a:solidFill>
                <a:latin typeface="Georgia Pro Light"/>
                <a:ea typeface="Georgia Pro Light"/>
                <a:cs typeface="Georgia Pro Light"/>
                <a:sym typeface="Georgia Pro Light"/>
              </a:rPr>
              <a:t>Université A. Mira de Béjaïa</a:t>
            </a:r>
          </a:p>
        </p:txBody>
      </p:sp>
      <p:grpSp>
        <p:nvGrpSpPr>
          <p:cNvPr id="7" name="Group 7"/>
          <p:cNvGrpSpPr/>
          <p:nvPr/>
        </p:nvGrpSpPr>
        <p:grpSpPr>
          <a:xfrm>
            <a:off x="10734675" y="1712119"/>
            <a:ext cx="6886575" cy="3565550"/>
            <a:chOff x="0" y="200025"/>
            <a:chExt cx="9182100" cy="4754065"/>
          </a:xfrm>
        </p:grpSpPr>
        <p:sp>
          <p:nvSpPr>
            <p:cNvPr id="8" name="TextBox 8"/>
            <p:cNvSpPr txBox="1"/>
            <p:nvPr/>
          </p:nvSpPr>
          <p:spPr>
            <a:xfrm>
              <a:off x="0" y="200025"/>
              <a:ext cx="9182100" cy="3458640"/>
            </a:xfrm>
            <a:prstGeom prst="rect">
              <a:avLst/>
            </a:prstGeom>
          </p:spPr>
          <p:txBody>
            <a:bodyPr lIns="0" tIns="0" rIns="0" bIns="0" rtlCol="0" anchor="t">
              <a:spAutoFit/>
            </a:bodyPr>
            <a:lstStyle/>
            <a:p>
              <a:pPr marL="0" lvl="0" indent="0" algn="l">
                <a:lnSpc>
                  <a:spcPts val="10499"/>
                </a:lnSpc>
              </a:pPr>
              <a:r>
                <a:rPr lang="fr-FR" sz="8000" dirty="0">
                  <a:solidFill>
                    <a:srgbClr val="1F497D"/>
                  </a:solidFill>
                  <a:latin typeface="Georgia Pro Light"/>
                  <a:ea typeface="Georgia Pro Light"/>
                  <a:cs typeface="Georgia Pro Light"/>
                  <a:sym typeface="Georgia Pro Light"/>
                </a:rPr>
                <a:t>Logiciel libre et</a:t>
              </a:r>
            </a:p>
            <a:p>
              <a:pPr marL="0" lvl="0" indent="0" algn="l">
                <a:lnSpc>
                  <a:spcPts val="10499"/>
                </a:lnSpc>
              </a:pPr>
              <a:r>
                <a:rPr lang="fr-FR" sz="8000" dirty="0">
                  <a:solidFill>
                    <a:srgbClr val="1F497D"/>
                  </a:solidFill>
                  <a:latin typeface="Georgia Pro Light"/>
                  <a:ea typeface="Georgia Pro Light"/>
                  <a:cs typeface="Georgia Pro Light"/>
                  <a:sym typeface="Georgia Pro Light"/>
                </a:rPr>
                <a:t>open source</a:t>
              </a:r>
              <a:endParaRPr lang="en-US" sz="8000" dirty="0">
                <a:solidFill>
                  <a:srgbClr val="1F497D"/>
                </a:solidFill>
                <a:latin typeface="Georgia Pro Light"/>
                <a:ea typeface="Georgia Pro Light"/>
                <a:cs typeface="Georgia Pro Light"/>
                <a:sym typeface="Georgia Pro Light"/>
              </a:endParaRPr>
            </a:p>
          </p:txBody>
        </p:sp>
        <p:sp>
          <p:nvSpPr>
            <p:cNvPr id="9" name="TextBox 9"/>
            <p:cNvSpPr txBox="1"/>
            <p:nvPr/>
          </p:nvSpPr>
          <p:spPr>
            <a:xfrm>
              <a:off x="0" y="4137114"/>
              <a:ext cx="9172671" cy="816976"/>
            </a:xfrm>
            <a:prstGeom prst="rect">
              <a:avLst/>
            </a:prstGeom>
          </p:spPr>
          <p:txBody>
            <a:bodyPr lIns="0" tIns="0" rIns="0" bIns="0" rtlCol="0" anchor="t">
              <a:spAutoFit/>
            </a:bodyPr>
            <a:lstStyle/>
            <a:p>
              <a:pPr marL="0" lvl="0" indent="0" algn="l">
                <a:lnSpc>
                  <a:spcPts val="5039"/>
                </a:lnSpc>
              </a:pPr>
              <a:r>
                <a:rPr lang="fr-FR" sz="3599" noProof="0" dirty="0">
                  <a:solidFill>
                    <a:srgbClr val="1F497D"/>
                  </a:solidFill>
                  <a:latin typeface="DM Sans"/>
                  <a:ea typeface="DM Sans"/>
                  <a:cs typeface="DM Sans"/>
                  <a:sym typeface="DM Sans"/>
                </a:rPr>
                <a:t>LibreOffice Calc (Tableur)</a:t>
              </a:r>
            </a:p>
          </p:txBody>
        </p:sp>
      </p:grpSp>
      <p:grpSp>
        <p:nvGrpSpPr>
          <p:cNvPr id="10" name="Group 10"/>
          <p:cNvGrpSpPr/>
          <p:nvPr/>
        </p:nvGrpSpPr>
        <p:grpSpPr>
          <a:xfrm>
            <a:off x="10744200" y="8705184"/>
            <a:ext cx="5743575" cy="932985"/>
            <a:chOff x="0" y="-47625"/>
            <a:chExt cx="7658100" cy="1243979"/>
          </a:xfrm>
        </p:grpSpPr>
        <p:sp>
          <p:nvSpPr>
            <p:cNvPr id="11" name="TextBox 11"/>
            <p:cNvSpPr txBox="1"/>
            <p:nvPr/>
          </p:nvSpPr>
          <p:spPr>
            <a:xfrm>
              <a:off x="0" y="691344"/>
              <a:ext cx="7658100" cy="505010"/>
            </a:xfrm>
            <a:prstGeom prst="rect">
              <a:avLst/>
            </a:prstGeom>
          </p:spPr>
          <p:txBody>
            <a:bodyPr lIns="0" tIns="0" rIns="0" bIns="0" rtlCol="0" anchor="t">
              <a:spAutoFit/>
            </a:bodyPr>
            <a:lstStyle/>
            <a:p>
              <a:pPr marL="0" lvl="0" indent="0" algn="l">
                <a:lnSpc>
                  <a:spcPts val="3080"/>
                </a:lnSpc>
                <a:spcBef>
                  <a:spcPct val="0"/>
                </a:spcBef>
              </a:pPr>
              <a:r>
                <a:rPr lang="en-US" sz="2200" dirty="0">
                  <a:solidFill>
                    <a:srgbClr val="000000"/>
                  </a:solidFill>
                  <a:latin typeface="DM Sans"/>
                  <a:ea typeface="DM Sans"/>
                  <a:cs typeface="DM Sans"/>
                  <a:sym typeface="DM Sans"/>
                </a:rPr>
                <a:t>………………………..</a:t>
              </a:r>
            </a:p>
          </p:txBody>
        </p:sp>
        <p:sp>
          <p:nvSpPr>
            <p:cNvPr id="12" name="TextBox 12"/>
            <p:cNvSpPr txBox="1"/>
            <p:nvPr/>
          </p:nvSpPr>
          <p:spPr>
            <a:xfrm>
              <a:off x="0" y="-47625"/>
              <a:ext cx="7658100" cy="588708"/>
            </a:xfrm>
            <a:prstGeom prst="rect">
              <a:avLst/>
            </a:prstGeom>
          </p:spPr>
          <p:txBody>
            <a:bodyPr lIns="0" tIns="0" rIns="0" bIns="0" rtlCol="0" anchor="t">
              <a:spAutoFit/>
            </a:bodyPr>
            <a:lstStyle/>
            <a:p>
              <a:pPr marL="0" lvl="0" indent="0" algn="l">
                <a:lnSpc>
                  <a:spcPts val="3640"/>
                </a:lnSpc>
                <a:spcBef>
                  <a:spcPct val="0"/>
                </a:spcBef>
              </a:pPr>
              <a:r>
                <a:rPr lang="fr-FR" sz="2600" b="1" dirty="0">
                  <a:solidFill>
                    <a:srgbClr val="1F497D"/>
                  </a:solidFill>
                  <a:latin typeface="DM Sans Bold"/>
                  <a:ea typeface="DM Sans Bold"/>
                  <a:cs typeface="DM Sans Bold"/>
                  <a:sym typeface="DM Sans Bold"/>
                </a:rPr>
                <a:t>P</a:t>
              </a:r>
              <a:r>
                <a:rPr lang="fr-FR" sz="2600" b="1" noProof="0" dirty="0" err="1">
                  <a:solidFill>
                    <a:srgbClr val="1F497D"/>
                  </a:solidFill>
                  <a:latin typeface="DM Sans Bold"/>
                  <a:ea typeface="DM Sans Bold"/>
                  <a:cs typeface="DM Sans Bold"/>
                  <a:sym typeface="DM Sans Bold"/>
                </a:rPr>
                <a:t>résenté</a:t>
              </a:r>
              <a:r>
                <a:rPr lang="fr-FR" sz="2600" b="1" noProof="0" dirty="0">
                  <a:solidFill>
                    <a:srgbClr val="1F497D"/>
                  </a:solidFill>
                  <a:latin typeface="DM Sans Bold"/>
                  <a:ea typeface="DM Sans Bold"/>
                  <a:cs typeface="DM Sans Bold"/>
                  <a:sym typeface="DM Sans Bold"/>
                </a:rPr>
                <a:t> par </a:t>
              </a:r>
            </a:p>
          </p:txBody>
        </p:sp>
      </p:grpSp>
      <p:pic>
        <p:nvPicPr>
          <p:cNvPr id="16" name="Picture 15">
            <a:extLst>
              <a:ext uri="{FF2B5EF4-FFF2-40B4-BE49-F238E27FC236}">
                <a16:creationId xmlns:a16="http://schemas.microsoft.com/office/drawing/2014/main" id="{413045F9-B0AA-51DC-A0BC-D0ED315D2A04}"/>
              </a:ext>
            </a:extLst>
          </p:cNvPr>
          <p:cNvPicPr>
            <a:picLocks noChangeAspect="1"/>
          </p:cNvPicPr>
          <p:nvPr/>
        </p:nvPicPr>
        <p:blipFill>
          <a:blip r:embed="rId3"/>
          <a:stretch>
            <a:fillRect/>
          </a:stretch>
        </p:blipFill>
        <p:spPr>
          <a:xfrm>
            <a:off x="10238420" y="397338"/>
            <a:ext cx="992509" cy="112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15BFF-D944-D9F7-2C85-D2E238CBE5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1DC60A3-30F0-EB67-62E6-D33B7559164D}"/>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09A2E760-2688-87AB-94B0-5534834585ED}"/>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4E2BEBE0-AD6C-718A-AC1B-6701EF82F044}"/>
              </a:ext>
            </a:extLst>
          </p:cNvPr>
          <p:cNvSpPr txBox="1"/>
          <p:nvPr/>
        </p:nvSpPr>
        <p:spPr>
          <a:xfrm>
            <a:off x="514350" y="1796566"/>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Formules et calculs</a:t>
            </a:r>
          </a:p>
        </p:txBody>
      </p:sp>
      <p:sp>
        <p:nvSpPr>
          <p:cNvPr id="4" name="TextBox 3">
            <a:extLst>
              <a:ext uri="{FF2B5EF4-FFF2-40B4-BE49-F238E27FC236}">
                <a16:creationId xmlns:a16="http://schemas.microsoft.com/office/drawing/2014/main" id="{8759C6DB-7895-11A3-7945-DBEDF7E2648C}"/>
              </a:ext>
            </a:extLst>
          </p:cNvPr>
          <p:cNvSpPr txBox="1"/>
          <p:nvPr/>
        </p:nvSpPr>
        <p:spPr>
          <a:xfrm>
            <a:off x="304800" y="2869232"/>
            <a:ext cx="6917189" cy="4935390"/>
          </a:xfrm>
          <a:prstGeom prst="rect">
            <a:avLst/>
          </a:prstGeom>
        </p:spPr>
        <p:txBody>
          <a:bodyPr wrap="square" lIns="0" tIns="0" rIns="0" bIns="0" rtlCol="0" anchor="t">
            <a:spAutoFit/>
          </a:bodyPr>
          <a:lstStyle/>
          <a:p>
            <a:pPr marL="0" lvl="0" indent="0" algn="l">
              <a:lnSpc>
                <a:spcPct val="150000"/>
              </a:lnSpc>
            </a:pPr>
            <a:r>
              <a:rPr lang="fr-FR" sz="2400" dirty="0">
                <a:solidFill>
                  <a:srgbClr val="000000"/>
                </a:solidFill>
                <a:latin typeface="DM Sans"/>
                <a:ea typeface="DM Sans"/>
                <a:cs typeface="DM Sans"/>
                <a:sym typeface="DM Sans"/>
              </a:rPr>
              <a:t>Les formules permettent d’effectuer des calculs automatiques dans LibreOffice Calc.</a:t>
            </a:r>
          </a:p>
          <a:p>
            <a:pPr marL="0" lvl="0" indent="0" algn="l">
              <a:lnSpc>
                <a:spcPct val="150000"/>
              </a:lnSpc>
            </a:pPr>
            <a:r>
              <a:rPr lang="fr-FR" sz="2400" dirty="0">
                <a:solidFill>
                  <a:srgbClr val="000000"/>
                </a:solidFill>
                <a:latin typeface="DM Sans"/>
                <a:ea typeface="DM Sans"/>
                <a:cs typeface="DM Sans"/>
                <a:sym typeface="DM Sans"/>
              </a:rPr>
              <a:t>a) Qu’est-ce qu’une formule ?</a:t>
            </a:r>
          </a:p>
          <a:p>
            <a:pPr marL="0" lvl="0" indent="0" algn="l">
              <a:lnSpc>
                <a:spcPct val="150000"/>
              </a:lnSpc>
            </a:pPr>
            <a:r>
              <a:rPr lang="fr-FR" sz="2400" dirty="0">
                <a:solidFill>
                  <a:srgbClr val="000000"/>
                </a:solidFill>
                <a:latin typeface="DM Sans"/>
                <a:ea typeface="DM Sans"/>
                <a:cs typeface="DM Sans"/>
                <a:sym typeface="DM Sans"/>
              </a:rPr>
              <a:t>Une formule est une expression de calcul.</a:t>
            </a:r>
          </a:p>
          <a:p>
            <a:pPr marL="0" lvl="0" indent="0" algn="l">
              <a:lnSpc>
                <a:spcPct val="150000"/>
              </a:lnSpc>
            </a:pPr>
            <a:r>
              <a:rPr lang="fr-FR" sz="2400" dirty="0">
                <a:solidFill>
                  <a:srgbClr val="000000"/>
                </a:solidFill>
                <a:latin typeface="DM Sans"/>
                <a:ea typeface="DM Sans"/>
                <a:cs typeface="DM Sans"/>
                <a:sym typeface="DM Sans"/>
              </a:rPr>
              <a:t>Elle commence toujours par le signe =.</a:t>
            </a:r>
          </a:p>
          <a:p>
            <a:pPr marL="0" lvl="0" indent="0" algn="l">
              <a:lnSpc>
                <a:spcPct val="150000"/>
              </a:lnSpc>
            </a:pPr>
            <a:r>
              <a:rPr lang="fr-FR" sz="2400" dirty="0">
                <a:solidFill>
                  <a:srgbClr val="000000"/>
                </a:solidFill>
                <a:latin typeface="DM Sans"/>
                <a:ea typeface="DM Sans"/>
                <a:cs typeface="DM Sans"/>
                <a:sym typeface="DM Sans"/>
              </a:rPr>
              <a:t>Elle peut contenir :</a:t>
            </a:r>
          </a:p>
          <a:p>
            <a:pPr marL="0" lvl="0" indent="0" algn="l">
              <a:lnSpc>
                <a:spcPct val="150000"/>
              </a:lnSpc>
            </a:pPr>
            <a:r>
              <a:rPr lang="fr-FR" sz="2400" dirty="0">
                <a:solidFill>
                  <a:srgbClr val="000000"/>
                </a:solidFill>
                <a:latin typeface="DM Sans"/>
                <a:ea typeface="DM Sans"/>
                <a:cs typeface="DM Sans"/>
                <a:sym typeface="DM Sans"/>
              </a:rPr>
              <a:t>Des nombres</a:t>
            </a:r>
          </a:p>
          <a:p>
            <a:pPr marL="0" lvl="0" indent="0" algn="l">
              <a:lnSpc>
                <a:spcPct val="150000"/>
              </a:lnSpc>
            </a:pPr>
            <a:r>
              <a:rPr lang="fr-FR" sz="2400" dirty="0">
                <a:solidFill>
                  <a:srgbClr val="000000"/>
                </a:solidFill>
                <a:latin typeface="DM Sans"/>
                <a:ea typeface="DM Sans"/>
                <a:cs typeface="DM Sans"/>
                <a:sym typeface="DM Sans"/>
              </a:rPr>
              <a:t>Des opérateurs (+, −, *, /)</a:t>
            </a:r>
          </a:p>
          <a:p>
            <a:pPr marL="0" lvl="0" indent="0" algn="l">
              <a:lnSpc>
                <a:spcPct val="150000"/>
              </a:lnSpc>
            </a:pPr>
            <a:r>
              <a:rPr lang="fr-FR" sz="2400" dirty="0">
                <a:solidFill>
                  <a:srgbClr val="000000"/>
                </a:solidFill>
                <a:latin typeface="DM Sans"/>
                <a:ea typeface="DM Sans"/>
                <a:cs typeface="DM Sans"/>
                <a:sym typeface="DM Sans"/>
              </a:rPr>
              <a:t>Des adresses de cellules</a:t>
            </a:r>
          </a:p>
        </p:txBody>
      </p:sp>
      <p:pic>
        <p:nvPicPr>
          <p:cNvPr id="8" name="Picture 7">
            <a:extLst>
              <a:ext uri="{FF2B5EF4-FFF2-40B4-BE49-F238E27FC236}">
                <a16:creationId xmlns:a16="http://schemas.microsoft.com/office/drawing/2014/main" id="{75C28E5C-76E6-C3B5-E2BE-1D609894A3AF}"/>
              </a:ext>
            </a:extLst>
          </p:cNvPr>
          <p:cNvPicPr>
            <a:picLocks noChangeAspect="1"/>
          </p:cNvPicPr>
          <p:nvPr/>
        </p:nvPicPr>
        <p:blipFill>
          <a:blip r:embed="rId3"/>
          <a:stretch>
            <a:fillRect/>
          </a:stretch>
        </p:blipFill>
        <p:spPr>
          <a:xfrm>
            <a:off x="7466515" y="4050403"/>
            <a:ext cx="9482449" cy="2186194"/>
          </a:xfrm>
          <a:prstGeom prst="rect">
            <a:avLst/>
          </a:prstGeom>
        </p:spPr>
      </p:pic>
      <p:pic>
        <p:nvPicPr>
          <p:cNvPr id="16" name="Picture 15">
            <a:extLst>
              <a:ext uri="{FF2B5EF4-FFF2-40B4-BE49-F238E27FC236}">
                <a16:creationId xmlns:a16="http://schemas.microsoft.com/office/drawing/2014/main" id="{AC79D1DF-E8D5-304A-7BCA-16F8707E6255}"/>
              </a:ext>
            </a:extLst>
          </p:cNvPr>
          <p:cNvPicPr>
            <a:picLocks noChangeAspect="1"/>
          </p:cNvPicPr>
          <p:nvPr/>
        </p:nvPicPr>
        <p:blipFill>
          <a:blip r:embed="rId4"/>
          <a:stretch>
            <a:fillRect/>
          </a:stretch>
        </p:blipFill>
        <p:spPr>
          <a:xfrm>
            <a:off x="185951" y="7993282"/>
            <a:ext cx="9810324" cy="1566354"/>
          </a:xfrm>
          <a:prstGeom prst="rect">
            <a:avLst/>
          </a:prstGeom>
        </p:spPr>
      </p:pic>
    </p:spTree>
    <p:extLst>
      <p:ext uri="{BB962C8B-B14F-4D97-AF65-F5344CB8AC3E}">
        <p14:creationId xmlns:p14="http://schemas.microsoft.com/office/powerpoint/2010/main" val="344172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FA738-5418-0E2D-9A69-DF959EA6434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BAC867A-608A-832B-C5B0-24856558E6EC}"/>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CA2C10BB-5291-FE79-9CDF-B3EA04FCA64A}"/>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592C3221-86AB-C1B4-6B8A-8D33FE2DACE7}"/>
              </a:ext>
            </a:extLst>
          </p:cNvPr>
          <p:cNvSpPr txBox="1"/>
          <p:nvPr/>
        </p:nvSpPr>
        <p:spPr>
          <a:xfrm>
            <a:off x="514350" y="1796566"/>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Fonctions principales</a:t>
            </a:r>
          </a:p>
        </p:txBody>
      </p:sp>
      <p:sp>
        <p:nvSpPr>
          <p:cNvPr id="4" name="TextBox 3">
            <a:extLst>
              <a:ext uri="{FF2B5EF4-FFF2-40B4-BE49-F238E27FC236}">
                <a16:creationId xmlns:a16="http://schemas.microsoft.com/office/drawing/2014/main" id="{674C938C-7E31-E3BE-B1A2-E7173F1B8843}"/>
              </a:ext>
            </a:extLst>
          </p:cNvPr>
          <p:cNvSpPr txBox="1"/>
          <p:nvPr/>
        </p:nvSpPr>
        <p:spPr>
          <a:xfrm>
            <a:off x="304800" y="2869232"/>
            <a:ext cx="6917189" cy="3269806"/>
          </a:xfrm>
          <a:prstGeom prst="rect">
            <a:avLst/>
          </a:prstGeom>
        </p:spPr>
        <p:txBody>
          <a:bodyPr wrap="square" lIns="0" tIns="0" rIns="0" bIns="0" rtlCol="0" anchor="t">
            <a:spAutoFit/>
          </a:bodyPr>
          <a:lstStyle/>
          <a:p>
            <a:pPr marL="0" lvl="0" indent="0" algn="l">
              <a:lnSpc>
                <a:spcPct val="150000"/>
              </a:lnSpc>
            </a:pPr>
            <a:r>
              <a:rPr lang="fr-FR" sz="2400" dirty="0">
                <a:solidFill>
                  <a:srgbClr val="000000"/>
                </a:solidFill>
                <a:latin typeface="DM Sans"/>
                <a:ea typeface="DM Sans"/>
                <a:cs typeface="DM Sans"/>
                <a:sym typeface="DM Sans"/>
              </a:rPr>
              <a:t>Calc propose des fonctions prêtes à utiliser :</a:t>
            </a:r>
          </a:p>
          <a:p>
            <a:pPr marL="0" lvl="0" indent="0" algn="l">
              <a:lnSpc>
                <a:spcPct val="150000"/>
              </a:lnSpc>
            </a:pPr>
            <a:r>
              <a:rPr lang="fr-FR" sz="2400" dirty="0">
                <a:solidFill>
                  <a:srgbClr val="000000"/>
                </a:solidFill>
                <a:latin typeface="DM Sans"/>
                <a:ea typeface="DM Sans"/>
                <a:cs typeface="DM Sans"/>
                <a:sym typeface="DM Sans"/>
              </a:rPr>
              <a:t>=SOMME(A1:A5) → additionne plusieurs cellules</a:t>
            </a:r>
          </a:p>
          <a:p>
            <a:pPr marL="0" lvl="0" indent="0" algn="l">
              <a:lnSpc>
                <a:spcPct val="150000"/>
              </a:lnSpc>
            </a:pPr>
            <a:r>
              <a:rPr lang="fr-FR" sz="2400" dirty="0">
                <a:solidFill>
                  <a:srgbClr val="000000"/>
                </a:solidFill>
                <a:latin typeface="DM Sans"/>
                <a:ea typeface="DM Sans"/>
                <a:cs typeface="DM Sans"/>
                <a:sym typeface="DM Sans"/>
              </a:rPr>
              <a:t>=MOYENNE(A1:A5) → calcule la moyenne</a:t>
            </a:r>
          </a:p>
          <a:p>
            <a:pPr marL="0" lvl="0" indent="0" algn="l">
              <a:lnSpc>
                <a:spcPct val="150000"/>
              </a:lnSpc>
            </a:pPr>
            <a:r>
              <a:rPr lang="fr-FR" sz="2400" dirty="0">
                <a:solidFill>
                  <a:srgbClr val="000000"/>
                </a:solidFill>
                <a:latin typeface="DM Sans"/>
                <a:ea typeface="DM Sans"/>
                <a:cs typeface="DM Sans"/>
                <a:sym typeface="DM Sans"/>
              </a:rPr>
              <a:t>=MIN(A1:A5) → valeur minimale</a:t>
            </a:r>
          </a:p>
          <a:p>
            <a:pPr marL="0" lvl="0" indent="0" algn="l">
              <a:lnSpc>
                <a:spcPct val="150000"/>
              </a:lnSpc>
            </a:pPr>
            <a:r>
              <a:rPr lang="fr-FR" sz="2400" dirty="0">
                <a:solidFill>
                  <a:srgbClr val="000000"/>
                </a:solidFill>
                <a:latin typeface="DM Sans"/>
                <a:ea typeface="DM Sans"/>
                <a:cs typeface="DM Sans"/>
                <a:sym typeface="DM Sans"/>
              </a:rPr>
              <a:t>=MAX(A1:A5) → valeur maximale</a:t>
            </a:r>
          </a:p>
          <a:p>
            <a:pPr marL="0" lvl="0" indent="0" algn="l">
              <a:lnSpc>
                <a:spcPct val="150000"/>
              </a:lnSpc>
            </a:pPr>
            <a:r>
              <a:rPr lang="fr-FR" sz="2400" dirty="0">
                <a:solidFill>
                  <a:srgbClr val="000000"/>
                </a:solidFill>
                <a:latin typeface="DM Sans"/>
                <a:ea typeface="DM Sans"/>
                <a:cs typeface="DM Sans"/>
                <a:sym typeface="DM Sans"/>
              </a:rPr>
              <a:t>=NB(A1:A5) → compte les cellules numériques</a:t>
            </a:r>
          </a:p>
        </p:txBody>
      </p:sp>
      <p:pic>
        <p:nvPicPr>
          <p:cNvPr id="6" name="Picture 5">
            <a:extLst>
              <a:ext uri="{FF2B5EF4-FFF2-40B4-BE49-F238E27FC236}">
                <a16:creationId xmlns:a16="http://schemas.microsoft.com/office/drawing/2014/main" id="{7D6E2C0C-CF80-C088-3664-488682FF49F4}"/>
              </a:ext>
            </a:extLst>
          </p:cNvPr>
          <p:cNvPicPr>
            <a:picLocks noChangeAspect="1"/>
          </p:cNvPicPr>
          <p:nvPr/>
        </p:nvPicPr>
        <p:blipFill>
          <a:blip r:embed="rId3"/>
          <a:srcRect l="18041" r="2512"/>
          <a:stretch>
            <a:fillRect/>
          </a:stretch>
        </p:blipFill>
        <p:spPr>
          <a:xfrm>
            <a:off x="7280501" y="2307390"/>
            <a:ext cx="9712100" cy="4664910"/>
          </a:xfrm>
          <a:prstGeom prst="rect">
            <a:avLst/>
          </a:prstGeom>
        </p:spPr>
      </p:pic>
    </p:spTree>
    <p:extLst>
      <p:ext uri="{BB962C8B-B14F-4D97-AF65-F5344CB8AC3E}">
        <p14:creationId xmlns:p14="http://schemas.microsoft.com/office/powerpoint/2010/main" val="224583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340D0-15C9-6D44-DB6A-BDD6C98CBC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EACB5EB-C85C-EFA2-CFC7-F27F2FA4F2B9}"/>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09B7B557-EABE-4C08-9787-7E5CA4941F89}"/>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D0E03FE2-9726-32C5-0B97-41CA387937BD}"/>
              </a:ext>
            </a:extLst>
          </p:cNvPr>
          <p:cNvSpPr txBox="1"/>
          <p:nvPr/>
        </p:nvSpPr>
        <p:spPr>
          <a:xfrm>
            <a:off x="514350" y="1796566"/>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Fonctions conditionnelles dans LibreOffice Calc</a:t>
            </a:r>
          </a:p>
        </p:txBody>
      </p:sp>
      <p:sp>
        <p:nvSpPr>
          <p:cNvPr id="4" name="TextBox 3">
            <a:extLst>
              <a:ext uri="{FF2B5EF4-FFF2-40B4-BE49-F238E27FC236}">
                <a16:creationId xmlns:a16="http://schemas.microsoft.com/office/drawing/2014/main" id="{889D7A12-6E22-1C33-8D4C-96445B45F558}"/>
              </a:ext>
            </a:extLst>
          </p:cNvPr>
          <p:cNvSpPr txBox="1"/>
          <p:nvPr/>
        </p:nvSpPr>
        <p:spPr>
          <a:xfrm>
            <a:off x="304800" y="2869232"/>
            <a:ext cx="15163800" cy="2715808"/>
          </a:xfrm>
          <a:prstGeom prst="rect">
            <a:avLst/>
          </a:prstGeom>
        </p:spPr>
        <p:txBody>
          <a:bodyPr wrap="square" lIns="0" tIns="0" rIns="0" bIns="0" rtlCol="0" anchor="t">
            <a:spAutoFit/>
          </a:bodyPr>
          <a:lstStyle/>
          <a:p>
            <a:pPr marL="0" lvl="0" indent="0" algn="l">
              <a:lnSpc>
                <a:spcPct val="150000"/>
              </a:lnSpc>
            </a:pPr>
            <a:r>
              <a:rPr lang="fr-FR" sz="2400" dirty="0">
                <a:solidFill>
                  <a:srgbClr val="000000"/>
                </a:solidFill>
                <a:latin typeface="DM Sans"/>
                <a:ea typeface="DM Sans"/>
                <a:cs typeface="DM Sans"/>
                <a:sym typeface="DM Sans"/>
              </a:rPr>
              <a:t>Les fonctions conditionnelles permettent d’effectuer un calcul ou d’afficher un résultat en fonction</a:t>
            </a:r>
          </a:p>
          <a:p>
            <a:pPr marL="0" lvl="0" indent="0" algn="l">
              <a:lnSpc>
                <a:spcPct val="150000"/>
              </a:lnSpc>
            </a:pPr>
            <a:r>
              <a:rPr lang="fr-FR" sz="2400" dirty="0">
                <a:solidFill>
                  <a:srgbClr val="000000"/>
                </a:solidFill>
                <a:latin typeface="DM Sans"/>
                <a:ea typeface="DM Sans"/>
                <a:cs typeface="DM Sans"/>
                <a:sym typeface="DM Sans"/>
              </a:rPr>
              <a:t>d’une condition.</a:t>
            </a:r>
          </a:p>
          <a:p>
            <a:pPr marL="0" lvl="0" indent="0" algn="l">
              <a:lnSpc>
                <a:spcPct val="150000"/>
              </a:lnSpc>
            </a:pPr>
            <a:r>
              <a:rPr lang="fr-FR" sz="2400" dirty="0">
                <a:solidFill>
                  <a:srgbClr val="000000"/>
                </a:solidFill>
                <a:latin typeface="DM Sans"/>
                <a:ea typeface="DM Sans"/>
                <a:cs typeface="DM Sans"/>
                <a:sym typeface="DM Sans"/>
              </a:rPr>
              <a:t>Elles introduisent une logique proche de l’algorithmique :</a:t>
            </a:r>
          </a:p>
          <a:p>
            <a:pPr marL="0" lvl="0" indent="0" algn="l">
              <a:lnSpc>
                <a:spcPct val="150000"/>
              </a:lnSpc>
            </a:pPr>
            <a:r>
              <a:rPr lang="fr-FR" sz="2400" dirty="0">
                <a:solidFill>
                  <a:srgbClr val="000000"/>
                </a:solidFill>
                <a:latin typeface="DM Sans"/>
                <a:ea typeface="DM Sans"/>
                <a:cs typeface="DM Sans"/>
                <a:sym typeface="DM Sans"/>
              </a:rPr>
              <a:t>Si une condition est vraie → faire quelque chose</a:t>
            </a:r>
          </a:p>
          <a:p>
            <a:pPr marL="0" lvl="0" indent="0" algn="l">
              <a:lnSpc>
                <a:spcPct val="150000"/>
              </a:lnSpc>
            </a:pPr>
            <a:r>
              <a:rPr lang="fr-FR" sz="2400" dirty="0">
                <a:solidFill>
                  <a:srgbClr val="000000"/>
                </a:solidFill>
                <a:latin typeface="DM Sans"/>
                <a:ea typeface="DM Sans"/>
                <a:cs typeface="DM Sans"/>
                <a:sym typeface="DM Sans"/>
              </a:rPr>
              <a:t>Sinon → faire autre chose</a:t>
            </a:r>
          </a:p>
        </p:txBody>
      </p:sp>
      <p:pic>
        <p:nvPicPr>
          <p:cNvPr id="8" name="Picture 7">
            <a:extLst>
              <a:ext uri="{FF2B5EF4-FFF2-40B4-BE49-F238E27FC236}">
                <a16:creationId xmlns:a16="http://schemas.microsoft.com/office/drawing/2014/main" id="{0219C4B5-029F-C07C-E5A5-179D0C665679}"/>
              </a:ext>
            </a:extLst>
          </p:cNvPr>
          <p:cNvPicPr>
            <a:picLocks noChangeAspect="1"/>
          </p:cNvPicPr>
          <p:nvPr/>
        </p:nvPicPr>
        <p:blipFill>
          <a:blip r:embed="rId3"/>
          <a:srcRect l="46268"/>
          <a:stretch>
            <a:fillRect/>
          </a:stretch>
        </p:blipFill>
        <p:spPr>
          <a:xfrm>
            <a:off x="8545220" y="3568601"/>
            <a:ext cx="8371180" cy="5200003"/>
          </a:xfrm>
          <a:prstGeom prst="rect">
            <a:avLst/>
          </a:prstGeom>
        </p:spPr>
      </p:pic>
      <p:pic>
        <p:nvPicPr>
          <p:cNvPr id="10" name="Picture 9">
            <a:extLst>
              <a:ext uri="{FF2B5EF4-FFF2-40B4-BE49-F238E27FC236}">
                <a16:creationId xmlns:a16="http://schemas.microsoft.com/office/drawing/2014/main" id="{BDC9193D-5E8A-5E78-F546-4BB06CCD3C54}"/>
              </a:ext>
            </a:extLst>
          </p:cNvPr>
          <p:cNvPicPr>
            <a:picLocks noChangeAspect="1"/>
          </p:cNvPicPr>
          <p:nvPr/>
        </p:nvPicPr>
        <p:blipFill>
          <a:blip r:embed="rId4"/>
          <a:stretch>
            <a:fillRect/>
          </a:stretch>
        </p:blipFill>
        <p:spPr>
          <a:xfrm>
            <a:off x="290945" y="6241808"/>
            <a:ext cx="7923709" cy="2530260"/>
          </a:xfrm>
          <a:prstGeom prst="rect">
            <a:avLst/>
          </a:prstGeom>
        </p:spPr>
      </p:pic>
    </p:spTree>
    <p:extLst>
      <p:ext uri="{BB962C8B-B14F-4D97-AF65-F5344CB8AC3E}">
        <p14:creationId xmlns:p14="http://schemas.microsoft.com/office/powerpoint/2010/main" val="327258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003F6-1E3F-38D7-1730-72B2F45ED33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2C841CC-3951-CBAC-ECD9-0AAD6F7C50F7}"/>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A64A0A79-5762-DEA7-C486-89510AB66CEE}"/>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40E9C133-B6CD-7A00-E08B-30EEDADD0098}"/>
              </a:ext>
            </a:extLst>
          </p:cNvPr>
          <p:cNvSpPr txBox="1"/>
          <p:nvPr/>
        </p:nvSpPr>
        <p:spPr>
          <a:xfrm>
            <a:off x="514350" y="1796566"/>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Les graphiques dans LibreOffice Calc</a:t>
            </a:r>
          </a:p>
        </p:txBody>
      </p:sp>
      <p:sp>
        <p:nvSpPr>
          <p:cNvPr id="4" name="TextBox 3">
            <a:extLst>
              <a:ext uri="{FF2B5EF4-FFF2-40B4-BE49-F238E27FC236}">
                <a16:creationId xmlns:a16="http://schemas.microsoft.com/office/drawing/2014/main" id="{D95BB105-08BC-67DA-D90A-F54E822A35CB}"/>
              </a:ext>
            </a:extLst>
          </p:cNvPr>
          <p:cNvSpPr txBox="1"/>
          <p:nvPr/>
        </p:nvSpPr>
        <p:spPr>
          <a:xfrm>
            <a:off x="304800" y="2869232"/>
            <a:ext cx="15163800" cy="1611403"/>
          </a:xfrm>
          <a:prstGeom prst="rect">
            <a:avLst/>
          </a:prstGeom>
        </p:spPr>
        <p:txBody>
          <a:bodyPr wrap="square" lIns="0" tIns="0" rIns="0" bIns="0" rtlCol="0" anchor="t">
            <a:spAutoFit/>
          </a:bodyPr>
          <a:lstStyle/>
          <a:p>
            <a:pPr marL="0" lvl="0" indent="0" algn="l">
              <a:lnSpc>
                <a:spcPct val="150000"/>
              </a:lnSpc>
            </a:pPr>
            <a:r>
              <a:rPr lang="fr-FR" sz="2400" dirty="0">
                <a:solidFill>
                  <a:srgbClr val="000000"/>
                </a:solidFill>
                <a:latin typeface="DM Sans"/>
                <a:ea typeface="DM Sans"/>
                <a:cs typeface="DM Sans"/>
                <a:sym typeface="DM Sans"/>
              </a:rPr>
              <a:t>Les graphiques permettent de représenter des données sous forme visuelle afin de mieux les comprendre et les analyser. Ils facilitent l’interprétation des résultats et rendent les tableaux plus clairs et plus professionnels</a:t>
            </a:r>
          </a:p>
        </p:txBody>
      </p:sp>
      <p:pic>
        <p:nvPicPr>
          <p:cNvPr id="6" name="Picture 5">
            <a:extLst>
              <a:ext uri="{FF2B5EF4-FFF2-40B4-BE49-F238E27FC236}">
                <a16:creationId xmlns:a16="http://schemas.microsoft.com/office/drawing/2014/main" id="{B12E76A2-5D9D-3F94-BBD6-41968CB41276}"/>
              </a:ext>
            </a:extLst>
          </p:cNvPr>
          <p:cNvPicPr>
            <a:picLocks noChangeAspect="1"/>
          </p:cNvPicPr>
          <p:nvPr/>
        </p:nvPicPr>
        <p:blipFill>
          <a:blip r:embed="rId3"/>
          <a:stretch>
            <a:fillRect/>
          </a:stretch>
        </p:blipFill>
        <p:spPr>
          <a:xfrm>
            <a:off x="3463636" y="4480635"/>
            <a:ext cx="9220200" cy="5032920"/>
          </a:xfrm>
          <a:prstGeom prst="rect">
            <a:avLst/>
          </a:prstGeom>
        </p:spPr>
      </p:pic>
    </p:spTree>
    <p:extLst>
      <p:ext uri="{BB962C8B-B14F-4D97-AF65-F5344CB8AC3E}">
        <p14:creationId xmlns:p14="http://schemas.microsoft.com/office/powerpoint/2010/main" val="170224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34675" y="0"/>
            <a:ext cx="7553325" cy="10287000"/>
            <a:chOff x="0" y="0"/>
            <a:chExt cx="1170208" cy="1593725"/>
          </a:xfrm>
        </p:grpSpPr>
        <p:sp>
          <p:nvSpPr>
            <p:cNvPr id="3" name="Freeform 3"/>
            <p:cNvSpPr/>
            <p:nvPr/>
          </p:nvSpPr>
          <p:spPr>
            <a:xfrm>
              <a:off x="0" y="0"/>
              <a:ext cx="1170208" cy="1593725"/>
            </a:xfrm>
            <a:custGeom>
              <a:avLst/>
              <a:gdLst/>
              <a:ahLst/>
              <a:cxnLst/>
              <a:rect l="l" t="t" r="r" b="b"/>
              <a:pathLst>
                <a:path w="1170208" h="1593725">
                  <a:moveTo>
                    <a:pt x="0" y="0"/>
                  </a:moveTo>
                  <a:lnTo>
                    <a:pt x="1170208" y="0"/>
                  </a:lnTo>
                  <a:lnTo>
                    <a:pt x="1170208" y="1593725"/>
                  </a:lnTo>
                  <a:lnTo>
                    <a:pt x="0" y="1593725"/>
                  </a:lnTo>
                  <a:close/>
                </a:path>
              </a:pathLst>
            </a:custGeom>
            <a:blipFill>
              <a:blip r:embed="rId3"/>
              <a:stretch>
                <a:fillRect l="-135" r="-135"/>
              </a:stretch>
            </a:blipFill>
          </p:spPr>
        </p:sp>
      </p:grpSp>
      <p:grpSp>
        <p:nvGrpSpPr>
          <p:cNvPr id="4" name="Group 4"/>
          <p:cNvGrpSpPr/>
          <p:nvPr/>
        </p:nvGrpSpPr>
        <p:grpSpPr>
          <a:xfrm>
            <a:off x="666750" y="716756"/>
            <a:ext cx="9467850" cy="7860668"/>
            <a:chOff x="0" y="66675"/>
            <a:chExt cx="11099800" cy="10480880"/>
          </a:xfrm>
        </p:grpSpPr>
        <p:sp>
          <p:nvSpPr>
            <p:cNvPr id="5" name="TextBox 5"/>
            <p:cNvSpPr txBox="1"/>
            <p:nvPr/>
          </p:nvSpPr>
          <p:spPr>
            <a:xfrm>
              <a:off x="0" y="66675"/>
              <a:ext cx="11099800" cy="1554696"/>
            </a:xfrm>
            <a:prstGeom prst="rect">
              <a:avLst/>
            </a:prstGeom>
          </p:spPr>
          <p:txBody>
            <a:bodyPr lIns="0" tIns="0" rIns="0" bIns="0" rtlCol="0" anchor="t">
              <a:spAutoFit/>
            </a:bodyPr>
            <a:lstStyle/>
            <a:p>
              <a:pPr lvl="0">
                <a:lnSpc>
                  <a:spcPts val="8800"/>
                </a:lnSpc>
              </a:pPr>
              <a:r>
                <a:rPr lang="fr-FR" sz="8000" dirty="0">
                  <a:solidFill>
                    <a:srgbClr val="1F497D"/>
                  </a:solidFill>
                  <a:latin typeface="Georgia Pro Light"/>
                  <a:ea typeface="Georgia Pro Light"/>
                  <a:cs typeface="Georgia Pro Light"/>
                  <a:sym typeface="Georgia Pro Light"/>
                </a:rPr>
                <a:t>S</a:t>
              </a:r>
              <a:r>
                <a:rPr lang="fr-FR" sz="8000" noProof="0" dirty="0" err="1">
                  <a:solidFill>
                    <a:srgbClr val="1F497D"/>
                  </a:solidFill>
                  <a:latin typeface="Georgia Pro Light"/>
                  <a:ea typeface="Georgia Pro Light"/>
                  <a:cs typeface="Georgia Pro Light"/>
                  <a:sym typeface="Georgia Pro Light"/>
                </a:rPr>
                <a:t>ommaire</a:t>
              </a:r>
              <a:endParaRPr lang="fr-FR" sz="8000" noProof="0" dirty="0">
                <a:solidFill>
                  <a:srgbClr val="1F497D"/>
                </a:solidFill>
                <a:latin typeface="Georgia Pro Light"/>
                <a:ea typeface="Georgia Pro Light"/>
                <a:cs typeface="Georgia Pro Light"/>
                <a:sym typeface="Georgia Pro Light"/>
              </a:endParaRPr>
            </a:p>
          </p:txBody>
        </p:sp>
        <p:sp>
          <p:nvSpPr>
            <p:cNvPr id="6" name="TextBox 6"/>
            <p:cNvSpPr txBox="1"/>
            <p:nvPr/>
          </p:nvSpPr>
          <p:spPr>
            <a:xfrm>
              <a:off x="0" y="2047801"/>
              <a:ext cx="11099800" cy="8499754"/>
            </a:xfrm>
            <a:prstGeom prst="rect">
              <a:avLst/>
            </a:prstGeom>
          </p:spPr>
          <p:txBody>
            <a:bodyPr lIns="0" tIns="0" rIns="0" bIns="0" rtlCol="0" anchor="t">
              <a:spAutoFit/>
            </a:bodyPr>
            <a:lstStyle/>
            <a:p>
              <a:pPr marL="285750" indent="-285750">
                <a:lnSpc>
                  <a:spcPct val="200000"/>
                </a:lnSpc>
                <a:buFont typeface="Wingdings" panose="05000000000000000000" pitchFamily="2" charset="2"/>
                <a:buChar char="v"/>
              </a:pPr>
              <a:r>
                <a:rPr lang="fr-FR" sz="3600" dirty="0">
                  <a:latin typeface="Times New Roman" panose="02020603050405020304" pitchFamily="18" charset="0"/>
                  <a:cs typeface="Times New Roman" panose="02020603050405020304" pitchFamily="18" charset="0"/>
                </a:rPr>
                <a:t>Interface Calc </a:t>
              </a:r>
            </a:p>
            <a:p>
              <a:pPr marL="285750" indent="-285750">
                <a:lnSpc>
                  <a:spcPct val="200000"/>
                </a:lnSpc>
                <a:buFont typeface="Wingdings" panose="05000000000000000000" pitchFamily="2" charset="2"/>
                <a:buChar char="v"/>
              </a:pPr>
              <a:r>
                <a:rPr lang="fr-FR" sz="3600" dirty="0">
                  <a:latin typeface="Times New Roman" panose="02020603050405020304" pitchFamily="18" charset="0"/>
                  <a:cs typeface="Times New Roman" panose="02020603050405020304" pitchFamily="18" charset="0"/>
                </a:rPr>
                <a:t>Notions fondamentales dans LibreOffice Calc </a:t>
              </a:r>
            </a:p>
            <a:p>
              <a:pPr marL="285750" indent="-285750">
                <a:lnSpc>
                  <a:spcPct val="200000"/>
                </a:lnSpc>
                <a:buFont typeface="Wingdings" panose="05000000000000000000" pitchFamily="2" charset="2"/>
                <a:buChar char="v"/>
              </a:pPr>
              <a:r>
                <a:rPr lang="fr-FR" sz="3600" dirty="0">
                  <a:latin typeface="Times New Roman" panose="02020603050405020304" pitchFamily="18" charset="0"/>
                  <a:cs typeface="Times New Roman" panose="02020603050405020304" pitchFamily="18" charset="0"/>
                </a:rPr>
                <a:t>Mise en forme dans LibreOffice Calc</a:t>
              </a:r>
            </a:p>
            <a:p>
              <a:pPr marL="285750" indent="-285750">
                <a:lnSpc>
                  <a:spcPct val="200000"/>
                </a:lnSpc>
                <a:buFont typeface="Wingdings" panose="05000000000000000000" pitchFamily="2" charset="2"/>
                <a:buChar char="v"/>
              </a:pPr>
              <a:r>
                <a:rPr lang="fr-FR" sz="3600" dirty="0">
                  <a:latin typeface="Times New Roman" panose="02020603050405020304" pitchFamily="18" charset="0"/>
                  <a:cs typeface="Times New Roman" panose="02020603050405020304" pitchFamily="18" charset="0"/>
                </a:rPr>
                <a:t>Formules et </a:t>
              </a:r>
              <a:r>
                <a:rPr lang="fr-FR" sz="3600">
                  <a:latin typeface="Times New Roman" panose="02020603050405020304" pitchFamily="18" charset="0"/>
                  <a:cs typeface="Times New Roman" panose="02020603050405020304" pitchFamily="18" charset="0"/>
                </a:rPr>
                <a:t>calculs </a:t>
              </a:r>
              <a:endParaRPr lang="fr-FR" sz="3600" dirty="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v"/>
              </a:pPr>
              <a:r>
                <a:rPr lang="fr-FR" sz="3600" dirty="0">
                  <a:latin typeface="Times New Roman" panose="02020603050405020304" pitchFamily="18" charset="0"/>
                  <a:cs typeface="Times New Roman" panose="02020603050405020304" pitchFamily="18" charset="0"/>
                </a:rPr>
                <a:t>Fonctions conditionnelles dans LibreOffice </a:t>
              </a:r>
              <a:r>
                <a:rPr lang="fr-FR" sz="3200" dirty="0">
                  <a:latin typeface="Times New Roman" panose="02020603050405020304" pitchFamily="18" charset="0"/>
                  <a:cs typeface="Times New Roman" panose="02020603050405020304" pitchFamily="18" charset="0"/>
                </a:rPr>
                <a:t>Calc </a:t>
              </a:r>
            </a:p>
            <a:p>
              <a:pPr marL="285750" indent="-285750">
                <a:lnSpc>
                  <a:spcPct val="200000"/>
                </a:lnSpc>
                <a:buFont typeface="Wingdings" panose="05000000000000000000" pitchFamily="2" charset="2"/>
                <a:buChar char="v"/>
              </a:pPr>
              <a:r>
                <a:rPr lang="fr-FR" sz="3200" dirty="0">
                  <a:latin typeface="Times New Roman" panose="02020603050405020304" pitchFamily="18" charset="0"/>
                  <a:cs typeface="Times New Roman" panose="02020603050405020304" pitchFamily="18" charset="0"/>
                </a:rPr>
                <a:t> Les graphiques dans LibreOffice Calc</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6750" y="733425"/>
            <a:ext cx="5753100" cy="1128514"/>
          </a:xfrm>
          <a:prstGeom prst="rect">
            <a:avLst/>
          </a:prstGeom>
        </p:spPr>
        <p:txBody>
          <a:bodyPr lIns="0" tIns="0" rIns="0" bIns="0" rtlCol="0" anchor="t">
            <a:spAutoFit/>
          </a:bodyPr>
          <a:lstStyle/>
          <a:p>
            <a:pPr marL="0" lvl="0" indent="0" algn="l">
              <a:lnSpc>
                <a:spcPts val="8800"/>
              </a:lnSpc>
              <a:spcBef>
                <a:spcPct val="0"/>
              </a:spcBef>
            </a:pPr>
            <a:r>
              <a:rPr lang="fr-FR" sz="8000" noProof="0" dirty="0">
                <a:solidFill>
                  <a:srgbClr val="1F497D"/>
                </a:solidFill>
                <a:latin typeface="Georgia Pro Light"/>
                <a:ea typeface="Georgia Pro Light"/>
                <a:cs typeface="Georgia Pro Light"/>
                <a:sym typeface="Georgia Pro Light"/>
              </a:rPr>
              <a:t>Objectifs </a:t>
            </a:r>
          </a:p>
        </p:txBody>
      </p:sp>
      <p:sp>
        <p:nvSpPr>
          <p:cNvPr id="3" name="TextBox 3"/>
          <p:cNvSpPr txBox="1"/>
          <p:nvPr/>
        </p:nvSpPr>
        <p:spPr>
          <a:xfrm>
            <a:off x="1044349" y="2933700"/>
            <a:ext cx="14729051" cy="5057795"/>
          </a:xfrm>
          <a:prstGeom prst="rect">
            <a:avLst/>
          </a:prstGeom>
        </p:spPr>
        <p:txBody>
          <a:bodyPr wrap="square" lIns="0" tIns="0" rIns="0" bIns="0" rtlCol="0" anchor="t">
            <a:spAutoFit/>
          </a:bodyPr>
          <a:lstStyle/>
          <a:p>
            <a:pPr marL="0" lvl="0" indent="0" algn="l">
              <a:lnSpc>
                <a:spcPct val="200000"/>
              </a:lnSpc>
            </a:pPr>
            <a:r>
              <a:rPr lang="fr-FR" sz="2800" dirty="0">
                <a:solidFill>
                  <a:srgbClr val="000000"/>
                </a:solidFill>
                <a:latin typeface="DM Sans"/>
                <a:ea typeface="DM Sans"/>
                <a:cs typeface="DM Sans"/>
                <a:sym typeface="DM Sans"/>
              </a:rPr>
              <a:t>Ce cours introduit les concepts fondamentaux des tableurs à travers LibreOffice Calc et leur importance dans le traitement et l’analyse des données.</a:t>
            </a:r>
          </a:p>
          <a:p>
            <a:pPr marL="0" lvl="0" indent="0" algn="l">
              <a:lnSpc>
                <a:spcPct val="200000"/>
              </a:lnSpc>
            </a:pPr>
            <a:r>
              <a:rPr lang="fr-FR" sz="2800" dirty="0">
                <a:solidFill>
                  <a:srgbClr val="000000"/>
                </a:solidFill>
                <a:latin typeface="DM Sans"/>
                <a:ea typeface="DM Sans"/>
                <a:cs typeface="DM Sans"/>
                <a:sym typeface="DM Sans"/>
              </a:rPr>
              <a:t>Il permet de :</a:t>
            </a:r>
          </a:p>
          <a:p>
            <a:pPr marL="457200" lvl="0" indent="-457200" algn="l">
              <a:lnSpc>
                <a:spcPct val="200000"/>
              </a:lnSpc>
              <a:buClr>
                <a:srgbClr val="0033CC"/>
              </a:buClr>
              <a:buFont typeface="Wingdings" panose="05000000000000000000" pitchFamily="2" charset="2"/>
              <a:buChar char="v"/>
            </a:pPr>
            <a:r>
              <a:rPr lang="fr-FR" sz="2800" dirty="0">
                <a:solidFill>
                  <a:srgbClr val="000000"/>
                </a:solidFill>
                <a:latin typeface="DM Sans"/>
                <a:ea typeface="DM Sans"/>
                <a:cs typeface="DM Sans"/>
                <a:sym typeface="DM Sans"/>
              </a:rPr>
              <a:t>Comprendre le rôle d’un tableur dans le traitement de données.</a:t>
            </a:r>
          </a:p>
          <a:p>
            <a:pPr marL="457200" lvl="0" indent="-457200" algn="l">
              <a:lnSpc>
                <a:spcPct val="200000"/>
              </a:lnSpc>
              <a:buClr>
                <a:srgbClr val="0033CC"/>
              </a:buClr>
              <a:buFont typeface="Wingdings" panose="05000000000000000000" pitchFamily="2" charset="2"/>
              <a:buChar char="v"/>
            </a:pPr>
            <a:r>
              <a:rPr lang="fr-FR" sz="2800" dirty="0">
                <a:solidFill>
                  <a:srgbClr val="000000"/>
                </a:solidFill>
                <a:latin typeface="DM Sans"/>
                <a:ea typeface="DM Sans"/>
                <a:cs typeface="DM Sans"/>
                <a:sym typeface="DM Sans"/>
              </a:rPr>
              <a:t>Savoir créer, organiser et manipuler des feuilles de calcul.</a:t>
            </a:r>
          </a:p>
          <a:p>
            <a:pPr marL="457200" lvl="0" indent="-457200" algn="l">
              <a:lnSpc>
                <a:spcPct val="200000"/>
              </a:lnSpc>
              <a:buClr>
                <a:srgbClr val="0033CC"/>
              </a:buClr>
              <a:buFont typeface="Wingdings" panose="05000000000000000000" pitchFamily="2" charset="2"/>
              <a:buChar char="v"/>
            </a:pPr>
            <a:r>
              <a:rPr lang="fr-FR" sz="2800" dirty="0">
                <a:solidFill>
                  <a:srgbClr val="000000"/>
                </a:solidFill>
                <a:latin typeface="DM Sans"/>
                <a:ea typeface="DM Sans"/>
                <a:cs typeface="DM Sans"/>
                <a:sym typeface="DM Sans"/>
              </a:rPr>
              <a:t>Développer une logique d’analyse et de calcul automatisé.</a:t>
            </a:r>
          </a:p>
        </p:txBody>
      </p:sp>
      <p:sp>
        <p:nvSpPr>
          <p:cNvPr id="4" name="TextBox 4"/>
          <p:cNvSpPr txBox="1"/>
          <p:nvPr/>
        </p:nvSpPr>
        <p:spPr>
          <a:xfrm>
            <a:off x="666750" y="2168023"/>
            <a:ext cx="7191375" cy="438785"/>
          </a:xfrm>
          <a:prstGeom prst="rect">
            <a:avLst/>
          </a:prstGeom>
        </p:spPr>
        <p:txBody>
          <a:bodyPr lIns="0" tIns="0" rIns="0" bIns="0" rtlCol="0" anchor="t">
            <a:spAutoFit/>
          </a:bodyPr>
          <a:lstStyle/>
          <a:p>
            <a:pPr marL="0" lvl="0" indent="0" algn="l">
              <a:lnSpc>
                <a:spcPts val="3640"/>
              </a:lnSpc>
            </a:pPr>
            <a:r>
              <a:rPr lang="fr-FR" sz="2600" b="1" dirty="0">
                <a:solidFill>
                  <a:srgbClr val="1F497D"/>
                </a:solidFill>
                <a:latin typeface="DM Sans Bold"/>
                <a:ea typeface="DM Sans Bold"/>
                <a:cs typeface="DM Sans Bold"/>
                <a:sym typeface="DM Sans Bold"/>
              </a:rPr>
              <a:t>Module : Logiciels libres et Open Source</a:t>
            </a:r>
            <a:endParaRPr lang="en-US" sz="2600" b="1" dirty="0">
              <a:solidFill>
                <a:srgbClr val="1F497D"/>
              </a:solidFill>
              <a:latin typeface="DM Sans Bold"/>
              <a:ea typeface="DM Sans Bold"/>
              <a:cs typeface="DM Sans Bold"/>
              <a:sym typeface="DM Sans Bold"/>
            </a:endParaRPr>
          </a:p>
        </p:txBody>
      </p:sp>
      <p:sp>
        <p:nvSpPr>
          <p:cNvPr id="7" name="Rectangle 6">
            <a:extLst>
              <a:ext uri="{FF2B5EF4-FFF2-40B4-BE49-F238E27FC236}">
                <a16:creationId xmlns:a16="http://schemas.microsoft.com/office/drawing/2014/main" id="{B1BACDF7-F79D-7FB2-7883-B736BEDC7F04}"/>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A28F-5495-27F9-5CFB-F5D182FD37E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928D9A7-E8E7-C7A7-3D18-6682DFC7FA0F}"/>
              </a:ext>
            </a:extLst>
          </p:cNvPr>
          <p:cNvSpPr txBox="1"/>
          <p:nvPr/>
        </p:nvSpPr>
        <p:spPr>
          <a:xfrm>
            <a:off x="666750" y="733425"/>
            <a:ext cx="13735050" cy="1128514"/>
          </a:xfrm>
          <a:prstGeom prst="rect">
            <a:avLst/>
          </a:prstGeom>
        </p:spPr>
        <p:txBody>
          <a:bodyPr wrap="square" lIns="0" tIns="0" rIns="0" bIns="0" rtlCol="0" anchor="t">
            <a:spAutoFit/>
          </a:bodyPr>
          <a:lstStyle/>
          <a:p>
            <a:pPr marL="0" lvl="0" indent="0" algn="l">
              <a:lnSpc>
                <a:spcPts val="8800"/>
              </a:lnSpc>
              <a:spcBef>
                <a:spcPct val="0"/>
              </a:spcBef>
            </a:pPr>
            <a:r>
              <a:rPr lang="fr-FR" sz="8000" noProof="0" dirty="0">
                <a:solidFill>
                  <a:srgbClr val="1F497D"/>
                </a:solidFill>
                <a:latin typeface="Georgia Pro Light"/>
                <a:ea typeface="Georgia Pro Light"/>
                <a:cs typeface="Georgia Pro Light"/>
                <a:sym typeface="Georgia Pro Light"/>
              </a:rPr>
              <a:t>Interface Calc</a:t>
            </a:r>
          </a:p>
        </p:txBody>
      </p:sp>
      <p:sp>
        <p:nvSpPr>
          <p:cNvPr id="7" name="Rectangle 6">
            <a:extLst>
              <a:ext uri="{FF2B5EF4-FFF2-40B4-BE49-F238E27FC236}">
                <a16:creationId xmlns:a16="http://schemas.microsoft.com/office/drawing/2014/main" id="{61399633-FBB1-5F9E-BFE5-0C2A0AC83661}"/>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8">
            <a:extLst>
              <a:ext uri="{FF2B5EF4-FFF2-40B4-BE49-F238E27FC236}">
                <a16:creationId xmlns:a16="http://schemas.microsoft.com/office/drawing/2014/main" id="{1C7B65D2-0781-3696-2A25-575748B3D96D}"/>
              </a:ext>
            </a:extLst>
          </p:cNvPr>
          <p:cNvPicPr>
            <a:picLocks noChangeAspect="1"/>
          </p:cNvPicPr>
          <p:nvPr/>
        </p:nvPicPr>
        <p:blipFill>
          <a:blip r:embed="rId2"/>
          <a:stretch>
            <a:fillRect/>
          </a:stretch>
        </p:blipFill>
        <p:spPr>
          <a:xfrm>
            <a:off x="881743" y="1861939"/>
            <a:ext cx="15530650" cy="7867650"/>
          </a:xfrm>
          <a:prstGeom prst="rect">
            <a:avLst/>
          </a:prstGeom>
        </p:spPr>
      </p:pic>
      <p:sp>
        <p:nvSpPr>
          <p:cNvPr id="10" name="Speech Bubble: Rectangle with Corners Rounded 9">
            <a:extLst>
              <a:ext uri="{FF2B5EF4-FFF2-40B4-BE49-F238E27FC236}">
                <a16:creationId xmlns:a16="http://schemas.microsoft.com/office/drawing/2014/main" id="{A73C0176-9B52-A870-1D7A-90516C981176}"/>
              </a:ext>
            </a:extLst>
          </p:cNvPr>
          <p:cNvSpPr/>
          <p:nvPr/>
        </p:nvSpPr>
        <p:spPr>
          <a:xfrm>
            <a:off x="8229600" y="2521843"/>
            <a:ext cx="3124200" cy="762000"/>
          </a:xfrm>
          <a:prstGeom prst="wedgeRoundRectCallout">
            <a:avLst>
              <a:gd name="adj1" fmla="val -118394"/>
              <a:gd name="adj2" fmla="val -517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barre d’outils</a:t>
            </a:r>
          </a:p>
        </p:txBody>
      </p:sp>
      <p:sp>
        <p:nvSpPr>
          <p:cNvPr id="11" name="Speech Bubble: Rectangle with Corners Rounded 10">
            <a:extLst>
              <a:ext uri="{FF2B5EF4-FFF2-40B4-BE49-F238E27FC236}">
                <a16:creationId xmlns:a16="http://schemas.microsoft.com/office/drawing/2014/main" id="{FCF14B4E-38EE-3581-4D14-B8AB7DC638E4}"/>
              </a:ext>
            </a:extLst>
          </p:cNvPr>
          <p:cNvSpPr/>
          <p:nvPr/>
        </p:nvSpPr>
        <p:spPr>
          <a:xfrm>
            <a:off x="9144000" y="4322812"/>
            <a:ext cx="3124200" cy="762000"/>
          </a:xfrm>
          <a:prstGeom prst="wedgeRoundRectCallout">
            <a:avLst>
              <a:gd name="adj1" fmla="val -112819"/>
              <a:gd name="adj2" fmla="val -1546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colonnes</a:t>
            </a:r>
          </a:p>
        </p:txBody>
      </p:sp>
      <p:sp>
        <p:nvSpPr>
          <p:cNvPr id="12" name="Speech Bubble: Rectangle with Corners Rounded 11">
            <a:extLst>
              <a:ext uri="{FF2B5EF4-FFF2-40B4-BE49-F238E27FC236}">
                <a16:creationId xmlns:a16="http://schemas.microsoft.com/office/drawing/2014/main" id="{7F4E2A78-B284-BC5B-8B39-D1A24C62F047}"/>
              </a:ext>
            </a:extLst>
          </p:cNvPr>
          <p:cNvSpPr/>
          <p:nvPr/>
        </p:nvSpPr>
        <p:spPr>
          <a:xfrm>
            <a:off x="3048000" y="6972300"/>
            <a:ext cx="3124200" cy="762000"/>
          </a:xfrm>
          <a:prstGeom prst="wedgeRoundRectCallout">
            <a:avLst>
              <a:gd name="adj1" fmla="val -112819"/>
              <a:gd name="adj2" fmla="val -1546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lignes </a:t>
            </a:r>
          </a:p>
        </p:txBody>
      </p:sp>
      <p:sp>
        <p:nvSpPr>
          <p:cNvPr id="13" name="Speech Bubble: Rectangle with Corners Rounded 12">
            <a:extLst>
              <a:ext uri="{FF2B5EF4-FFF2-40B4-BE49-F238E27FC236}">
                <a16:creationId xmlns:a16="http://schemas.microsoft.com/office/drawing/2014/main" id="{6AE9A619-8EDD-1155-2C64-D74DB22CAC3C}"/>
              </a:ext>
            </a:extLst>
          </p:cNvPr>
          <p:cNvSpPr/>
          <p:nvPr/>
        </p:nvSpPr>
        <p:spPr>
          <a:xfrm>
            <a:off x="9144000" y="6819900"/>
            <a:ext cx="3124200" cy="762000"/>
          </a:xfrm>
          <a:prstGeom prst="wedgeRoundRectCallout">
            <a:avLst>
              <a:gd name="adj1" fmla="val -112819"/>
              <a:gd name="adj2" fmla="val -1546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cellules </a:t>
            </a:r>
          </a:p>
        </p:txBody>
      </p:sp>
    </p:spTree>
    <p:extLst>
      <p:ext uri="{BB962C8B-B14F-4D97-AF65-F5344CB8AC3E}">
        <p14:creationId xmlns:p14="http://schemas.microsoft.com/office/powerpoint/2010/main" val="149613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5B98-F0B3-48D3-B3CC-78984793DC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220D81E-B25A-8862-ECEC-A955C97E2AEE}"/>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EB00B9D8-2CAB-B1AA-6521-04D81364F536}"/>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DADB7CF5-74AA-7060-6206-2315CD9812FB}"/>
              </a:ext>
            </a:extLst>
          </p:cNvPr>
          <p:cNvSpPr txBox="1"/>
          <p:nvPr/>
        </p:nvSpPr>
        <p:spPr>
          <a:xfrm>
            <a:off x="1143000" y="2745760"/>
            <a:ext cx="14729051" cy="4795480"/>
          </a:xfrm>
          <a:prstGeom prst="rect">
            <a:avLst/>
          </a:prstGeom>
        </p:spPr>
        <p:txBody>
          <a:bodyPr wrap="square" lIns="0" tIns="0" rIns="0" bIns="0" rtlCol="0" anchor="t">
            <a:spAutoFit/>
          </a:bodyPr>
          <a:lstStyle/>
          <a:p>
            <a:pPr marL="0" lvl="0" indent="0" algn="l">
              <a:lnSpc>
                <a:spcPct val="200000"/>
              </a:lnSpc>
            </a:pPr>
            <a:r>
              <a:rPr lang="fr-FR" sz="3200" dirty="0">
                <a:solidFill>
                  <a:srgbClr val="000000"/>
                </a:solidFill>
                <a:latin typeface="DM Sans"/>
                <a:ea typeface="DM Sans"/>
                <a:cs typeface="DM Sans"/>
                <a:sym typeface="DM Sans"/>
              </a:rPr>
              <a:t>Pour bien utiliser un tableur, il faut comprendre 4 notions essentielles :</a:t>
            </a:r>
          </a:p>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Classeur</a:t>
            </a:r>
          </a:p>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Feuille</a:t>
            </a:r>
          </a:p>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Cellule</a:t>
            </a:r>
          </a:p>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Adresse</a:t>
            </a:r>
          </a:p>
        </p:txBody>
      </p:sp>
    </p:spTree>
    <p:extLst>
      <p:ext uri="{BB962C8B-B14F-4D97-AF65-F5344CB8AC3E}">
        <p14:creationId xmlns:p14="http://schemas.microsoft.com/office/powerpoint/2010/main" val="122405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AA2BE-ED03-A8D3-A4D7-8F60E1E184D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E18A9F-8031-25CD-8368-ADE462E98654}"/>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8ACBEC8A-BACC-1555-22AB-5B53C3ED1191}"/>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8E0011C9-6DF3-8008-8C36-A4E8A62B72EC}"/>
              </a:ext>
            </a:extLst>
          </p:cNvPr>
          <p:cNvSpPr txBox="1"/>
          <p:nvPr/>
        </p:nvSpPr>
        <p:spPr>
          <a:xfrm>
            <a:off x="514350" y="1796566"/>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Classeur</a:t>
            </a:r>
          </a:p>
        </p:txBody>
      </p:sp>
      <p:sp>
        <p:nvSpPr>
          <p:cNvPr id="4" name="TextBox 3">
            <a:extLst>
              <a:ext uri="{FF2B5EF4-FFF2-40B4-BE49-F238E27FC236}">
                <a16:creationId xmlns:a16="http://schemas.microsoft.com/office/drawing/2014/main" id="{1D7B05FA-DA4E-D527-4DA2-7390C40424ED}"/>
              </a:ext>
            </a:extLst>
          </p:cNvPr>
          <p:cNvSpPr txBox="1"/>
          <p:nvPr/>
        </p:nvSpPr>
        <p:spPr>
          <a:xfrm>
            <a:off x="781050" y="2869232"/>
            <a:ext cx="6440939" cy="3596562"/>
          </a:xfrm>
          <a:prstGeom prst="rect">
            <a:avLst/>
          </a:prstGeom>
        </p:spPr>
        <p:txBody>
          <a:bodyPr wrap="square" lIns="0" tIns="0" rIns="0" bIns="0" rtlCol="0" anchor="t">
            <a:spAutoFit/>
          </a:bodyPr>
          <a:lstStyle/>
          <a:p>
            <a:pPr marL="0" lvl="0" indent="0" algn="l">
              <a:lnSpc>
                <a:spcPct val="200000"/>
              </a:lnSpc>
            </a:pPr>
            <a:r>
              <a:rPr lang="fr-FR" sz="2400" dirty="0">
                <a:solidFill>
                  <a:srgbClr val="000000"/>
                </a:solidFill>
                <a:latin typeface="DM Sans"/>
                <a:ea typeface="DM Sans"/>
                <a:cs typeface="DM Sans"/>
                <a:sym typeface="DM Sans"/>
              </a:rPr>
              <a:t>Un classeur est le fichier complet que l’on enregistre sur l’ordinateur.</a:t>
            </a:r>
          </a:p>
          <a:p>
            <a:pPr marL="0" lvl="0" indent="0" algn="l">
              <a:lnSpc>
                <a:spcPct val="200000"/>
              </a:lnSpc>
            </a:pPr>
            <a:r>
              <a:rPr lang="fr-FR" sz="2400" dirty="0">
                <a:solidFill>
                  <a:srgbClr val="000000"/>
                </a:solidFill>
                <a:latin typeface="DM Sans"/>
                <a:ea typeface="DM Sans"/>
                <a:cs typeface="DM Sans"/>
                <a:sym typeface="DM Sans"/>
              </a:rPr>
              <a:t>C’est l’équivalent d’un document dans Writer.</a:t>
            </a:r>
          </a:p>
          <a:p>
            <a:pPr marL="457200" lvl="0" indent="-457200" algn="l">
              <a:lnSpc>
                <a:spcPct val="200000"/>
              </a:lnSpc>
              <a:buClr>
                <a:srgbClr val="0070C0"/>
              </a:buClr>
              <a:buFont typeface="Wingdings" panose="05000000000000000000" pitchFamily="2" charset="2"/>
              <a:buChar char="v"/>
            </a:pPr>
            <a:r>
              <a:rPr lang="fr-FR" sz="2400" dirty="0">
                <a:solidFill>
                  <a:srgbClr val="000000"/>
                </a:solidFill>
                <a:latin typeface="DM Sans"/>
                <a:ea typeface="DM Sans"/>
                <a:cs typeface="DM Sans"/>
                <a:sym typeface="DM Sans"/>
              </a:rPr>
              <a:t>Il peut contenir plusieurs feuilles.</a:t>
            </a:r>
          </a:p>
          <a:p>
            <a:pPr marL="457200" lvl="0" indent="-457200" algn="l">
              <a:lnSpc>
                <a:spcPct val="200000"/>
              </a:lnSpc>
              <a:buClr>
                <a:srgbClr val="0070C0"/>
              </a:buClr>
              <a:buFont typeface="Wingdings" panose="05000000000000000000" pitchFamily="2" charset="2"/>
              <a:buChar char="v"/>
            </a:pPr>
            <a:r>
              <a:rPr lang="fr-FR" sz="2400" dirty="0">
                <a:solidFill>
                  <a:srgbClr val="000000"/>
                </a:solidFill>
                <a:latin typeface="DM Sans"/>
                <a:ea typeface="DM Sans"/>
                <a:cs typeface="DM Sans"/>
                <a:sym typeface="DM Sans"/>
              </a:rPr>
              <a:t>Il porte une extension : .</a:t>
            </a:r>
            <a:r>
              <a:rPr lang="fr-FR" sz="2400" dirty="0" err="1">
                <a:solidFill>
                  <a:srgbClr val="000000"/>
                </a:solidFill>
                <a:latin typeface="DM Sans"/>
                <a:ea typeface="DM Sans"/>
                <a:cs typeface="DM Sans"/>
                <a:sym typeface="DM Sans"/>
              </a:rPr>
              <a:t>ods</a:t>
            </a:r>
            <a:endParaRPr lang="fr-FR" sz="2400" dirty="0">
              <a:solidFill>
                <a:srgbClr val="000000"/>
              </a:solidFill>
              <a:latin typeface="DM Sans"/>
              <a:ea typeface="DM Sans"/>
              <a:cs typeface="DM Sans"/>
              <a:sym typeface="DM Sans"/>
            </a:endParaRPr>
          </a:p>
        </p:txBody>
      </p:sp>
      <p:pic>
        <p:nvPicPr>
          <p:cNvPr id="6" name="Picture 5">
            <a:extLst>
              <a:ext uri="{FF2B5EF4-FFF2-40B4-BE49-F238E27FC236}">
                <a16:creationId xmlns:a16="http://schemas.microsoft.com/office/drawing/2014/main" id="{7FEB2E1E-20CF-F66B-1125-35FF66900738}"/>
              </a:ext>
            </a:extLst>
          </p:cNvPr>
          <p:cNvPicPr>
            <a:picLocks noChangeAspect="1"/>
          </p:cNvPicPr>
          <p:nvPr/>
        </p:nvPicPr>
        <p:blipFill>
          <a:blip r:embed="rId2"/>
          <a:stretch>
            <a:fillRect/>
          </a:stretch>
        </p:blipFill>
        <p:spPr>
          <a:xfrm>
            <a:off x="7755389" y="2647062"/>
            <a:ext cx="9014376" cy="4325237"/>
          </a:xfrm>
          <a:prstGeom prst="rect">
            <a:avLst/>
          </a:prstGeom>
        </p:spPr>
      </p:pic>
      <p:sp>
        <p:nvSpPr>
          <p:cNvPr id="8" name="Speech Bubble: Rectangle with Corners Rounded 7">
            <a:extLst>
              <a:ext uri="{FF2B5EF4-FFF2-40B4-BE49-F238E27FC236}">
                <a16:creationId xmlns:a16="http://schemas.microsoft.com/office/drawing/2014/main" id="{C616D1BD-102B-3399-DBD8-D1D185C3783C}"/>
              </a:ext>
            </a:extLst>
          </p:cNvPr>
          <p:cNvSpPr/>
          <p:nvPr/>
        </p:nvSpPr>
        <p:spPr>
          <a:xfrm>
            <a:off x="11524230" y="5138057"/>
            <a:ext cx="3124200" cy="762000"/>
          </a:xfrm>
          <a:prstGeom prst="wedgeRoundRectCallout">
            <a:avLst>
              <a:gd name="adj1" fmla="val -112819"/>
              <a:gd name="adj2" fmla="val -1546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Classeur</a:t>
            </a:r>
          </a:p>
        </p:txBody>
      </p:sp>
    </p:spTree>
    <p:extLst>
      <p:ext uri="{BB962C8B-B14F-4D97-AF65-F5344CB8AC3E}">
        <p14:creationId xmlns:p14="http://schemas.microsoft.com/office/powerpoint/2010/main" val="34113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8092-A999-D2A6-B9AD-B42ADD3C284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D3007FE-3593-13F2-E9AE-79C3ECC2225D}"/>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98965CB2-FC64-0322-B20D-541471378880}"/>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52D406B1-EAF5-5867-3597-FD6769132C94}"/>
              </a:ext>
            </a:extLst>
          </p:cNvPr>
          <p:cNvSpPr txBox="1"/>
          <p:nvPr/>
        </p:nvSpPr>
        <p:spPr>
          <a:xfrm>
            <a:off x="514350" y="1796566"/>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Feuille</a:t>
            </a:r>
          </a:p>
        </p:txBody>
      </p:sp>
      <p:sp>
        <p:nvSpPr>
          <p:cNvPr id="4" name="TextBox 3">
            <a:extLst>
              <a:ext uri="{FF2B5EF4-FFF2-40B4-BE49-F238E27FC236}">
                <a16:creationId xmlns:a16="http://schemas.microsoft.com/office/drawing/2014/main" id="{A1EDD1DD-1686-D21F-F310-24AD7DA03DFF}"/>
              </a:ext>
            </a:extLst>
          </p:cNvPr>
          <p:cNvSpPr txBox="1"/>
          <p:nvPr/>
        </p:nvSpPr>
        <p:spPr>
          <a:xfrm>
            <a:off x="304800" y="2869232"/>
            <a:ext cx="6917189" cy="6551217"/>
          </a:xfrm>
          <a:prstGeom prst="rect">
            <a:avLst/>
          </a:prstGeom>
        </p:spPr>
        <p:txBody>
          <a:bodyPr wrap="square" lIns="0" tIns="0" rIns="0" bIns="0" rtlCol="0" anchor="t">
            <a:spAutoFit/>
          </a:bodyPr>
          <a:lstStyle/>
          <a:p>
            <a:pPr marL="0" lvl="0" indent="0" algn="l">
              <a:lnSpc>
                <a:spcPct val="200000"/>
              </a:lnSpc>
            </a:pPr>
            <a:r>
              <a:rPr lang="fr-FR" sz="2400" dirty="0">
                <a:solidFill>
                  <a:srgbClr val="000000"/>
                </a:solidFill>
                <a:latin typeface="DM Sans"/>
                <a:ea typeface="DM Sans"/>
                <a:cs typeface="DM Sans"/>
                <a:sym typeface="DM Sans"/>
              </a:rPr>
              <a:t>Une feuille est une page de travail à l’intérieur du classeur.</a:t>
            </a:r>
          </a:p>
          <a:p>
            <a:pPr marL="0" lvl="0" indent="0" algn="l">
              <a:lnSpc>
                <a:spcPct val="200000"/>
              </a:lnSpc>
            </a:pPr>
            <a:r>
              <a:rPr lang="fr-FR" sz="2400" dirty="0">
                <a:solidFill>
                  <a:srgbClr val="000000"/>
                </a:solidFill>
                <a:latin typeface="DM Sans"/>
                <a:ea typeface="DM Sans"/>
                <a:cs typeface="DM Sans"/>
                <a:sym typeface="DM Sans"/>
              </a:rPr>
              <a:t>Chaque classeur peut contenir plusieurs feuilles.</a:t>
            </a:r>
          </a:p>
          <a:p>
            <a:pPr marL="0" lvl="0" indent="0" algn="l">
              <a:lnSpc>
                <a:spcPct val="200000"/>
              </a:lnSpc>
            </a:pPr>
            <a:r>
              <a:rPr lang="fr-FR" sz="2400" dirty="0">
                <a:solidFill>
                  <a:srgbClr val="000000"/>
                </a:solidFill>
                <a:latin typeface="DM Sans"/>
                <a:ea typeface="DM Sans"/>
                <a:cs typeface="DM Sans"/>
                <a:sym typeface="DM Sans"/>
              </a:rPr>
              <a:t>Les feuilles apparaissent sous forme d’onglets en bas (Feuille1, Feuille2…).</a:t>
            </a:r>
          </a:p>
          <a:p>
            <a:pPr marL="0" lvl="0" indent="0" algn="l">
              <a:lnSpc>
                <a:spcPct val="200000"/>
              </a:lnSpc>
            </a:pPr>
            <a:r>
              <a:rPr lang="fr-FR" sz="2400" dirty="0">
                <a:solidFill>
                  <a:srgbClr val="000000"/>
                </a:solidFill>
                <a:latin typeface="DM Sans"/>
                <a:ea typeface="DM Sans"/>
                <a:cs typeface="DM Sans"/>
                <a:sym typeface="DM Sans"/>
              </a:rPr>
              <a:t>On peut :</a:t>
            </a:r>
          </a:p>
          <a:p>
            <a:pPr marL="342900" lvl="0" indent="-342900" algn="l">
              <a:lnSpc>
                <a:spcPct val="200000"/>
              </a:lnSpc>
              <a:buFont typeface="Wingdings" panose="05000000000000000000" pitchFamily="2" charset="2"/>
              <a:buChar char="v"/>
            </a:pPr>
            <a:r>
              <a:rPr lang="fr-FR" sz="2400" dirty="0">
                <a:solidFill>
                  <a:srgbClr val="000000"/>
                </a:solidFill>
                <a:latin typeface="DM Sans"/>
                <a:ea typeface="DM Sans"/>
                <a:cs typeface="DM Sans"/>
                <a:sym typeface="DM Sans"/>
              </a:rPr>
              <a:t>Ajouter une feuille</a:t>
            </a:r>
          </a:p>
          <a:p>
            <a:pPr marL="342900" lvl="0" indent="-342900" algn="l">
              <a:lnSpc>
                <a:spcPct val="200000"/>
              </a:lnSpc>
              <a:buFont typeface="Wingdings" panose="05000000000000000000" pitchFamily="2" charset="2"/>
              <a:buChar char="v"/>
            </a:pPr>
            <a:r>
              <a:rPr lang="fr-FR" sz="2400" dirty="0">
                <a:solidFill>
                  <a:srgbClr val="000000"/>
                </a:solidFill>
                <a:latin typeface="DM Sans"/>
                <a:ea typeface="DM Sans"/>
                <a:cs typeface="DM Sans"/>
                <a:sym typeface="DM Sans"/>
              </a:rPr>
              <a:t>Supprimer une feuille</a:t>
            </a:r>
          </a:p>
          <a:p>
            <a:pPr marL="342900" lvl="0" indent="-342900" algn="l">
              <a:lnSpc>
                <a:spcPct val="200000"/>
              </a:lnSpc>
              <a:buFont typeface="Wingdings" panose="05000000000000000000" pitchFamily="2" charset="2"/>
              <a:buChar char="v"/>
            </a:pPr>
            <a:r>
              <a:rPr lang="fr-FR" sz="2400" dirty="0">
                <a:solidFill>
                  <a:srgbClr val="000000"/>
                </a:solidFill>
                <a:latin typeface="DM Sans"/>
                <a:ea typeface="DM Sans"/>
                <a:cs typeface="DM Sans"/>
                <a:sym typeface="DM Sans"/>
              </a:rPr>
              <a:t>Renommer une feuille</a:t>
            </a:r>
          </a:p>
        </p:txBody>
      </p:sp>
      <p:pic>
        <p:nvPicPr>
          <p:cNvPr id="11" name="Picture 10">
            <a:extLst>
              <a:ext uri="{FF2B5EF4-FFF2-40B4-BE49-F238E27FC236}">
                <a16:creationId xmlns:a16="http://schemas.microsoft.com/office/drawing/2014/main" id="{6B16CF49-D64F-BAA8-6B58-79CF619A2B50}"/>
              </a:ext>
            </a:extLst>
          </p:cNvPr>
          <p:cNvPicPr>
            <a:picLocks noChangeAspect="1"/>
          </p:cNvPicPr>
          <p:nvPr/>
        </p:nvPicPr>
        <p:blipFill>
          <a:blip r:embed="rId2"/>
          <a:stretch>
            <a:fillRect/>
          </a:stretch>
        </p:blipFill>
        <p:spPr>
          <a:xfrm>
            <a:off x="7602991" y="2224536"/>
            <a:ext cx="7640409" cy="7500800"/>
          </a:xfrm>
          <a:prstGeom prst="rect">
            <a:avLst/>
          </a:prstGeom>
        </p:spPr>
      </p:pic>
      <p:sp>
        <p:nvSpPr>
          <p:cNvPr id="8" name="Speech Bubble: Rectangle with Corners Rounded 7">
            <a:extLst>
              <a:ext uri="{FF2B5EF4-FFF2-40B4-BE49-F238E27FC236}">
                <a16:creationId xmlns:a16="http://schemas.microsoft.com/office/drawing/2014/main" id="{011C5A83-3737-39C9-7C16-9B544F1A00BA}"/>
              </a:ext>
            </a:extLst>
          </p:cNvPr>
          <p:cNvSpPr/>
          <p:nvPr/>
        </p:nvSpPr>
        <p:spPr>
          <a:xfrm>
            <a:off x="9982200" y="7256216"/>
            <a:ext cx="3352800" cy="756557"/>
          </a:xfrm>
          <a:prstGeom prst="wedgeRoundRectCallout">
            <a:avLst>
              <a:gd name="adj1" fmla="val -62897"/>
              <a:gd name="adj2" fmla="val 2233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Ajouter des feuilles</a:t>
            </a:r>
          </a:p>
        </p:txBody>
      </p:sp>
      <p:sp>
        <p:nvSpPr>
          <p:cNvPr id="12" name="Speech Bubble: Rectangle with Corners Rounded 11">
            <a:extLst>
              <a:ext uri="{FF2B5EF4-FFF2-40B4-BE49-F238E27FC236}">
                <a16:creationId xmlns:a16="http://schemas.microsoft.com/office/drawing/2014/main" id="{8323E811-7F4F-6866-C36E-5143FF8AD756}"/>
              </a:ext>
            </a:extLst>
          </p:cNvPr>
          <p:cNvSpPr/>
          <p:nvPr/>
        </p:nvSpPr>
        <p:spPr>
          <a:xfrm>
            <a:off x="11658600" y="2934406"/>
            <a:ext cx="3352800" cy="756557"/>
          </a:xfrm>
          <a:prstGeom prst="wedgeRoundRectCallout">
            <a:avLst>
              <a:gd name="adj1" fmla="val -62897"/>
              <a:gd name="adj2" fmla="val 2233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feuille</a:t>
            </a:r>
          </a:p>
        </p:txBody>
      </p:sp>
    </p:spTree>
    <p:extLst>
      <p:ext uri="{BB962C8B-B14F-4D97-AF65-F5344CB8AC3E}">
        <p14:creationId xmlns:p14="http://schemas.microsoft.com/office/powerpoint/2010/main" val="396659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A0D9B-3276-3751-CA23-AC982562631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AAA14FD-7DDC-FB28-22CA-C28771649C21}"/>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CD080993-87BE-64D5-901E-F3788C46D00C}"/>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17608238-3C39-25C9-0CF9-8C93D8262E94}"/>
              </a:ext>
            </a:extLst>
          </p:cNvPr>
          <p:cNvSpPr txBox="1"/>
          <p:nvPr/>
        </p:nvSpPr>
        <p:spPr>
          <a:xfrm>
            <a:off x="514350" y="1796566"/>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Cellule et Adresse</a:t>
            </a:r>
          </a:p>
        </p:txBody>
      </p:sp>
      <p:sp>
        <p:nvSpPr>
          <p:cNvPr id="4" name="TextBox 3">
            <a:extLst>
              <a:ext uri="{FF2B5EF4-FFF2-40B4-BE49-F238E27FC236}">
                <a16:creationId xmlns:a16="http://schemas.microsoft.com/office/drawing/2014/main" id="{9F00AB0D-A6F6-6C8F-1C25-BB4C57E60FF3}"/>
              </a:ext>
            </a:extLst>
          </p:cNvPr>
          <p:cNvSpPr txBox="1"/>
          <p:nvPr/>
        </p:nvSpPr>
        <p:spPr>
          <a:xfrm>
            <a:off x="304800" y="2869232"/>
            <a:ext cx="6917189" cy="4381392"/>
          </a:xfrm>
          <a:prstGeom prst="rect">
            <a:avLst/>
          </a:prstGeom>
        </p:spPr>
        <p:txBody>
          <a:bodyPr wrap="square" lIns="0" tIns="0" rIns="0" bIns="0" rtlCol="0" anchor="t">
            <a:spAutoFit/>
          </a:bodyPr>
          <a:lstStyle/>
          <a:p>
            <a:pPr marL="0" lvl="0" indent="0" algn="l">
              <a:lnSpc>
                <a:spcPct val="150000"/>
              </a:lnSpc>
            </a:pPr>
            <a:r>
              <a:rPr lang="fr-FR" sz="2400" dirty="0">
                <a:solidFill>
                  <a:srgbClr val="000000"/>
                </a:solidFill>
                <a:latin typeface="DM Sans"/>
                <a:ea typeface="DM Sans"/>
                <a:cs typeface="DM Sans"/>
                <a:sym typeface="DM Sans"/>
              </a:rPr>
              <a:t>Une cellule est l’unité de base du tableur.</a:t>
            </a:r>
          </a:p>
          <a:p>
            <a:pPr marL="0" lvl="0" indent="0" algn="l">
              <a:lnSpc>
                <a:spcPct val="150000"/>
              </a:lnSpc>
            </a:pPr>
            <a:r>
              <a:rPr lang="fr-FR" sz="2400" dirty="0">
                <a:solidFill>
                  <a:srgbClr val="000000"/>
                </a:solidFill>
                <a:latin typeface="DM Sans"/>
                <a:ea typeface="DM Sans"/>
                <a:cs typeface="DM Sans"/>
                <a:sym typeface="DM Sans"/>
              </a:rPr>
              <a:t>C’est l’intersection :</a:t>
            </a:r>
          </a:p>
          <a:p>
            <a:pPr marL="342900" lvl="0" indent="-342900" algn="l">
              <a:lnSpc>
                <a:spcPct val="150000"/>
              </a:lnSpc>
              <a:buFont typeface="Arial" panose="020B0604020202020204" pitchFamily="34" charset="0"/>
              <a:buChar char="•"/>
            </a:pPr>
            <a:r>
              <a:rPr lang="fr-FR" sz="2400" dirty="0">
                <a:solidFill>
                  <a:srgbClr val="000000"/>
                </a:solidFill>
                <a:latin typeface="DM Sans"/>
                <a:ea typeface="DM Sans"/>
                <a:cs typeface="DM Sans"/>
                <a:sym typeface="DM Sans"/>
              </a:rPr>
              <a:t>d’une colonne (A, B, C…)</a:t>
            </a:r>
          </a:p>
          <a:p>
            <a:pPr marL="342900" lvl="0" indent="-342900" algn="l">
              <a:lnSpc>
                <a:spcPct val="150000"/>
              </a:lnSpc>
              <a:buFont typeface="Arial" panose="020B0604020202020204" pitchFamily="34" charset="0"/>
              <a:buChar char="•"/>
            </a:pPr>
            <a:r>
              <a:rPr lang="fr-FR" sz="2400" dirty="0">
                <a:solidFill>
                  <a:srgbClr val="000000"/>
                </a:solidFill>
                <a:latin typeface="DM Sans"/>
                <a:ea typeface="DM Sans"/>
                <a:cs typeface="DM Sans"/>
                <a:sym typeface="DM Sans"/>
              </a:rPr>
              <a:t>et d’une ligne (1, 2, 3…)</a:t>
            </a:r>
          </a:p>
          <a:p>
            <a:pPr marL="0" lvl="0" indent="0" algn="l">
              <a:lnSpc>
                <a:spcPct val="150000"/>
              </a:lnSpc>
            </a:pPr>
            <a:r>
              <a:rPr lang="fr-FR" sz="2400" dirty="0">
                <a:solidFill>
                  <a:srgbClr val="000000"/>
                </a:solidFill>
                <a:latin typeface="DM Sans"/>
                <a:ea typeface="DM Sans"/>
                <a:cs typeface="DM Sans"/>
                <a:sym typeface="DM Sans"/>
              </a:rPr>
              <a:t>Chaque cellule possède une adresse unique.</a:t>
            </a:r>
          </a:p>
          <a:p>
            <a:pPr marL="0" lvl="0" indent="0" algn="l">
              <a:lnSpc>
                <a:spcPct val="150000"/>
              </a:lnSpc>
            </a:pPr>
            <a:r>
              <a:rPr lang="fr-FR" sz="2400" dirty="0">
                <a:solidFill>
                  <a:srgbClr val="000000"/>
                </a:solidFill>
                <a:latin typeface="DM Sans"/>
                <a:ea typeface="DM Sans"/>
                <a:cs typeface="DM Sans"/>
                <a:sym typeface="DM Sans"/>
              </a:rPr>
              <a:t>Elle est composée :</a:t>
            </a:r>
          </a:p>
          <a:p>
            <a:pPr marL="342900" lvl="0" indent="-342900" algn="l">
              <a:lnSpc>
                <a:spcPct val="150000"/>
              </a:lnSpc>
              <a:buFont typeface="Arial" panose="020B0604020202020204" pitchFamily="34" charset="0"/>
              <a:buChar char="•"/>
            </a:pPr>
            <a:r>
              <a:rPr lang="fr-FR" sz="2400" dirty="0">
                <a:solidFill>
                  <a:srgbClr val="000000"/>
                </a:solidFill>
                <a:latin typeface="DM Sans"/>
                <a:ea typeface="DM Sans"/>
                <a:cs typeface="DM Sans"/>
                <a:sym typeface="DM Sans"/>
              </a:rPr>
              <a:t>De la lettre de la colonne</a:t>
            </a:r>
          </a:p>
          <a:p>
            <a:pPr marL="342900" lvl="0" indent="-342900" algn="l">
              <a:lnSpc>
                <a:spcPct val="150000"/>
              </a:lnSpc>
              <a:buFont typeface="Arial" panose="020B0604020202020204" pitchFamily="34" charset="0"/>
              <a:buChar char="•"/>
            </a:pPr>
            <a:r>
              <a:rPr lang="fr-FR" sz="2400" dirty="0">
                <a:solidFill>
                  <a:srgbClr val="000000"/>
                </a:solidFill>
                <a:latin typeface="DM Sans"/>
                <a:ea typeface="DM Sans"/>
                <a:cs typeface="DM Sans"/>
                <a:sym typeface="DM Sans"/>
              </a:rPr>
              <a:t>Du numéro de la ligne</a:t>
            </a:r>
          </a:p>
        </p:txBody>
      </p:sp>
      <p:pic>
        <p:nvPicPr>
          <p:cNvPr id="11" name="Picture 10">
            <a:extLst>
              <a:ext uri="{FF2B5EF4-FFF2-40B4-BE49-F238E27FC236}">
                <a16:creationId xmlns:a16="http://schemas.microsoft.com/office/drawing/2014/main" id="{6CF141F8-A179-5432-9A85-D9A7EA9FFFC3}"/>
              </a:ext>
            </a:extLst>
          </p:cNvPr>
          <p:cNvPicPr>
            <a:picLocks noChangeAspect="1"/>
          </p:cNvPicPr>
          <p:nvPr/>
        </p:nvPicPr>
        <p:blipFill>
          <a:blip r:embed="rId3"/>
          <a:stretch>
            <a:fillRect/>
          </a:stretch>
        </p:blipFill>
        <p:spPr>
          <a:xfrm>
            <a:off x="7602991" y="2224536"/>
            <a:ext cx="7640409" cy="7500800"/>
          </a:xfrm>
          <a:prstGeom prst="rect">
            <a:avLst/>
          </a:prstGeom>
        </p:spPr>
      </p:pic>
      <p:pic>
        <p:nvPicPr>
          <p:cNvPr id="6" name="Picture 5">
            <a:extLst>
              <a:ext uri="{FF2B5EF4-FFF2-40B4-BE49-F238E27FC236}">
                <a16:creationId xmlns:a16="http://schemas.microsoft.com/office/drawing/2014/main" id="{DE48393B-913B-9921-5B47-098F622B9D77}"/>
              </a:ext>
            </a:extLst>
          </p:cNvPr>
          <p:cNvPicPr>
            <a:picLocks noChangeAspect="1"/>
          </p:cNvPicPr>
          <p:nvPr/>
        </p:nvPicPr>
        <p:blipFill>
          <a:blip r:embed="rId4"/>
          <a:stretch>
            <a:fillRect/>
          </a:stretch>
        </p:blipFill>
        <p:spPr>
          <a:xfrm>
            <a:off x="272143" y="7612785"/>
            <a:ext cx="7166295" cy="1421009"/>
          </a:xfrm>
          <a:prstGeom prst="rect">
            <a:avLst/>
          </a:prstGeom>
        </p:spPr>
      </p:pic>
      <p:sp>
        <p:nvSpPr>
          <p:cNvPr id="9" name="Rectangle 8">
            <a:extLst>
              <a:ext uri="{FF2B5EF4-FFF2-40B4-BE49-F238E27FC236}">
                <a16:creationId xmlns:a16="http://schemas.microsoft.com/office/drawing/2014/main" id="{99406AB8-9F78-1A5A-BDD6-3CF35A6A6BA1}"/>
              </a:ext>
            </a:extLst>
          </p:cNvPr>
          <p:cNvSpPr/>
          <p:nvPr/>
        </p:nvSpPr>
        <p:spPr>
          <a:xfrm>
            <a:off x="11125201" y="2628900"/>
            <a:ext cx="1066800" cy="3886200"/>
          </a:xfrm>
          <a:prstGeom prst="rect">
            <a:avLst/>
          </a:prstGeom>
          <a:solidFill>
            <a:schemeClr val="accent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B318D0BE-1271-DAEE-C56F-5B0277B411A8}"/>
              </a:ext>
            </a:extLst>
          </p:cNvPr>
          <p:cNvSpPr/>
          <p:nvPr/>
        </p:nvSpPr>
        <p:spPr>
          <a:xfrm>
            <a:off x="7613194" y="6515100"/>
            <a:ext cx="3512007" cy="228600"/>
          </a:xfrm>
          <a:prstGeom prst="rect">
            <a:avLst/>
          </a:prstGeom>
          <a:solidFill>
            <a:schemeClr val="accent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13AEBA8-30A4-CF3E-5077-D06301D6184A}"/>
              </a:ext>
            </a:extLst>
          </p:cNvPr>
          <p:cNvSpPr/>
          <p:nvPr/>
        </p:nvSpPr>
        <p:spPr>
          <a:xfrm>
            <a:off x="11125200" y="6515100"/>
            <a:ext cx="1066800" cy="228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FB69C3F5-40D4-39D7-D0BE-1541AE5087C3}"/>
              </a:ext>
            </a:extLst>
          </p:cNvPr>
          <p:cNvSpPr/>
          <p:nvPr/>
        </p:nvSpPr>
        <p:spPr>
          <a:xfrm>
            <a:off x="11125200" y="6515100"/>
            <a:ext cx="1066800" cy="2286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peech Bubble: Rectangle with Corners Rounded 14">
            <a:extLst>
              <a:ext uri="{FF2B5EF4-FFF2-40B4-BE49-F238E27FC236}">
                <a16:creationId xmlns:a16="http://schemas.microsoft.com/office/drawing/2014/main" id="{4B07EAD1-0C72-17F0-2600-9EF3032599D1}"/>
              </a:ext>
            </a:extLst>
          </p:cNvPr>
          <p:cNvSpPr/>
          <p:nvPr/>
        </p:nvSpPr>
        <p:spPr>
          <a:xfrm>
            <a:off x="12157300" y="4579620"/>
            <a:ext cx="3352800" cy="756557"/>
          </a:xfrm>
          <a:prstGeom prst="wedgeRoundRectCallout">
            <a:avLst>
              <a:gd name="adj1" fmla="val -62897"/>
              <a:gd name="adj2" fmla="val 2233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Cellule D18</a:t>
            </a:r>
          </a:p>
        </p:txBody>
      </p:sp>
    </p:spTree>
    <p:extLst>
      <p:ext uri="{BB962C8B-B14F-4D97-AF65-F5344CB8AC3E}">
        <p14:creationId xmlns:p14="http://schemas.microsoft.com/office/powerpoint/2010/main" val="21324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repeatCount="indefinite" fill="hold" grpId="0" nodeType="withEffect">
                                  <p:stCondLst>
                                    <p:cond delay="0"/>
                                  </p:stCondLst>
                                  <p:childTnLst>
                                    <p:animEffect transition="out" filter="blinds(horizontal)">
                                      <p:cBhvr>
                                        <p:cTn id="6" dur="600"/>
                                        <p:tgtEl>
                                          <p:spTgt spid="14"/>
                                        </p:tgtEl>
                                      </p:cBhvr>
                                    </p:animEffect>
                                    <p:set>
                                      <p:cBhvr>
                                        <p:cTn id="7" dur="1" fill="hold">
                                          <p:stCondLst>
                                            <p:cond delay="5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756D-1ABB-54D3-A586-0B1927ECC59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8BE3684-B59F-9744-FE91-DFB3DF1697A3}"/>
              </a:ext>
            </a:extLst>
          </p:cNvPr>
          <p:cNvSpPr txBox="1"/>
          <p:nvPr/>
        </p:nvSpPr>
        <p:spPr>
          <a:xfrm>
            <a:off x="514350" y="723900"/>
            <a:ext cx="17392650" cy="1072666"/>
          </a:xfrm>
          <a:prstGeom prst="rect">
            <a:avLst/>
          </a:prstGeom>
        </p:spPr>
        <p:txBody>
          <a:bodyPr wrap="square" lIns="0" tIns="0" rIns="0" bIns="0" rtlCol="0" anchor="t">
            <a:spAutoFit/>
          </a:bodyPr>
          <a:lstStyle/>
          <a:p>
            <a:pPr marL="0" lvl="0" indent="0" algn="l">
              <a:lnSpc>
                <a:spcPts val="8800"/>
              </a:lnSpc>
              <a:spcBef>
                <a:spcPct val="0"/>
              </a:spcBef>
            </a:pPr>
            <a:r>
              <a:rPr lang="fr-FR" sz="6600" noProof="0" dirty="0">
                <a:solidFill>
                  <a:srgbClr val="1F497D"/>
                </a:solidFill>
                <a:latin typeface="Georgia Pro Light"/>
                <a:ea typeface="Georgia Pro Light"/>
                <a:cs typeface="Georgia Pro Light"/>
                <a:sym typeface="Georgia Pro Light"/>
              </a:rPr>
              <a:t>Notions fondamentales dans LibreOffice Calc</a:t>
            </a:r>
          </a:p>
        </p:txBody>
      </p:sp>
      <p:sp>
        <p:nvSpPr>
          <p:cNvPr id="7" name="Rectangle 6">
            <a:extLst>
              <a:ext uri="{FF2B5EF4-FFF2-40B4-BE49-F238E27FC236}">
                <a16:creationId xmlns:a16="http://schemas.microsoft.com/office/drawing/2014/main" id="{EE6E5DBF-BB08-6330-DBDC-18B3DAF9FD92}"/>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a:extLst>
              <a:ext uri="{FF2B5EF4-FFF2-40B4-BE49-F238E27FC236}">
                <a16:creationId xmlns:a16="http://schemas.microsoft.com/office/drawing/2014/main" id="{24A785BC-014D-5339-B781-FF060B10385C}"/>
              </a:ext>
            </a:extLst>
          </p:cNvPr>
          <p:cNvSpPr txBox="1"/>
          <p:nvPr/>
        </p:nvSpPr>
        <p:spPr>
          <a:xfrm>
            <a:off x="-764289" y="1694637"/>
            <a:ext cx="14729051" cy="855940"/>
          </a:xfrm>
          <a:prstGeom prst="rect">
            <a:avLst/>
          </a:prstGeom>
        </p:spPr>
        <p:txBody>
          <a:bodyPr wrap="square" lIns="0" tIns="0" rIns="0" bIns="0" rtlCol="0" anchor="t">
            <a:spAutoFit/>
          </a:bodyPr>
          <a:lstStyle/>
          <a:p>
            <a:pPr marL="1371600" lvl="2" indent="-457200">
              <a:lnSpc>
                <a:spcPct val="200000"/>
              </a:lnSpc>
              <a:buClr>
                <a:srgbClr val="0070C0"/>
              </a:buClr>
              <a:buFont typeface="Wingdings" panose="05000000000000000000" pitchFamily="2" charset="2"/>
              <a:buChar char="v"/>
            </a:pPr>
            <a:r>
              <a:rPr lang="fr-FR" sz="3200" dirty="0">
                <a:solidFill>
                  <a:srgbClr val="000000"/>
                </a:solidFill>
                <a:latin typeface="DM Sans"/>
                <a:ea typeface="DM Sans"/>
                <a:cs typeface="DM Sans"/>
                <a:sym typeface="DM Sans"/>
              </a:rPr>
              <a:t>Mise en forme dans LibreOffice Calc</a:t>
            </a:r>
          </a:p>
        </p:txBody>
      </p:sp>
      <p:sp>
        <p:nvSpPr>
          <p:cNvPr id="4" name="TextBox 3">
            <a:extLst>
              <a:ext uri="{FF2B5EF4-FFF2-40B4-BE49-F238E27FC236}">
                <a16:creationId xmlns:a16="http://schemas.microsoft.com/office/drawing/2014/main" id="{84C2687D-ABB1-9FEC-87F3-E3CDABD9EA66}"/>
              </a:ext>
            </a:extLst>
          </p:cNvPr>
          <p:cNvSpPr txBox="1"/>
          <p:nvPr/>
        </p:nvSpPr>
        <p:spPr>
          <a:xfrm>
            <a:off x="514350" y="2520466"/>
            <a:ext cx="6572250" cy="7151381"/>
          </a:xfrm>
          <a:prstGeom prst="rect">
            <a:avLst/>
          </a:prstGeom>
        </p:spPr>
        <p:txBody>
          <a:bodyPr wrap="square" lIns="0" tIns="0" rIns="0" bIns="0" rtlCol="0" anchor="t">
            <a:spAutoFit/>
          </a:bodyPr>
          <a:lstStyle/>
          <a:p>
            <a:pPr marL="0" lvl="0" indent="0" algn="l">
              <a:lnSpc>
                <a:spcPct val="150000"/>
              </a:lnSpc>
            </a:pPr>
            <a:r>
              <a:rPr lang="fr-FR" sz="2400" dirty="0">
                <a:solidFill>
                  <a:srgbClr val="000000"/>
                </a:solidFill>
                <a:latin typeface="DM Sans"/>
                <a:ea typeface="DM Sans"/>
                <a:cs typeface="DM Sans"/>
                <a:sym typeface="DM Sans"/>
              </a:rPr>
              <a:t>La mise en forme consiste à modifier l’apparence des données sans changer leur valeur.</a:t>
            </a:r>
          </a:p>
          <a:p>
            <a:pPr marL="0" lvl="0" indent="0" algn="l">
              <a:lnSpc>
                <a:spcPct val="150000"/>
              </a:lnSpc>
            </a:pPr>
            <a:r>
              <a:rPr lang="fr-FR" sz="2400" dirty="0">
                <a:solidFill>
                  <a:srgbClr val="000000"/>
                </a:solidFill>
                <a:latin typeface="DM Sans"/>
                <a:ea typeface="DM Sans"/>
                <a:cs typeface="DM Sans"/>
                <a:sym typeface="DM Sans"/>
              </a:rPr>
              <a:t>Elle permet de rendre un tableau :</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Plus lisible</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Plus professionnel</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Plus organisé</a:t>
            </a:r>
          </a:p>
          <a:p>
            <a:pPr lvl="0" algn="l">
              <a:lnSpc>
                <a:spcPct val="150000"/>
              </a:lnSpc>
            </a:pPr>
            <a:r>
              <a:rPr lang="fr-FR" sz="2400" dirty="0">
                <a:solidFill>
                  <a:srgbClr val="000000"/>
                </a:solidFill>
                <a:latin typeface="DM Sans"/>
                <a:ea typeface="DM Sans"/>
                <a:cs typeface="DM Sans"/>
                <a:sym typeface="DM Sans"/>
              </a:rPr>
              <a:t>Elle permet de régler :</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Alignement</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Bordures</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Couleurs</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Fusionner des cellules</a:t>
            </a:r>
          </a:p>
          <a:p>
            <a:pPr marL="342900" lvl="0" indent="-342900" algn="l">
              <a:lnSpc>
                <a:spcPct val="150000"/>
              </a:lnSpc>
              <a:buFont typeface="Wingdings" panose="05000000000000000000" pitchFamily="2" charset="2"/>
              <a:buChar char="v"/>
            </a:pPr>
            <a:r>
              <a:rPr lang="fr-FR" sz="2400" dirty="0">
                <a:solidFill>
                  <a:srgbClr val="000000"/>
                </a:solidFill>
                <a:latin typeface="DM Sans"/>
                <a:ea typeface="DM Sans"/>
                <a:cs typeface="DM Sans"/>
                <a:sym typeface="DM Sans"/>
              </a:rPr>
              <a:t>Largeur / hauteur des colonnes</a:t>
            </a:r>
          </a:p>
        </p:txBody>
      </p:sp>
      <p:pic>
        <p:nvPicPr>
          <p:cNvPr id="8" name="Picture 7">
            <a:extLst>
              <a:ext uri="{FF2B5EF4-FFF2-40B4-BE49-F238E27FC236}">
                <a16:creationId xmlns:a16="http://schemas.microsoft.com/office/drawing/2014/main" id="{48AFD74E-8761-D7C2-1947-B323C5857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00" y="2767303"/>
            <a:ext cx="9791700" cy="5638800"/>
          </a:xfrm>
          <a:prstGeom prst="rect">
            <a:avLst/>
          </a:prstGeom>
        </p:spPr>
      </p:pic>
    </p:spTree>
    <p:extLst>
      <p:ext uri="{BB962C8B-B14F-4D97-AF65-F5344CB8AC3E}">
        <p14:creationId xmlns:p14="http://schemas.microsoft.com/office/powerpoint/2010/main" val="874125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577</Words>
  <Application>Microsoft Office PowerPoint</Application>
  <PresentationFormat>Custom</PresentationFormat>
  <Paragraphs>108</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DM Sans</vt:lpstr>
      <vt:lpstr>Times New Roman</vt:lpstr>
      <vt:lpstr>DM Sans Bold</vt:lpstr>
      <vt:lpstr>Wingdings</vt:lpstr>
      <vt:lpstr>Calibri</vt:lpstr>
      <vt:lpstr>Arial</vt:lpstr>
      <vt:lpstr>Georgia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hafit</cp:lastModifiedBy>
  <cp:revision>36</cp:revision>
  <dcterms:created xsi:type="dcterms:W3CDTF">2006-08-16T00:00:00Z</dcterms:created>
  <dcterms:modified xsi:type="dcterms:W3CDTF">2026-04-23T20:30:10Z</dcterms:modified>
  <dc:identifier>DAHFQGankYA</dc:identifier>
</cp:coreProperties>
</file>