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6" r:id="rId2"/>
    <p:sldId id="280" r:id="rId3"/>
    <p:sldId id="293" r:id="rId4"/>
    <p:sldId id="278" r:id="rId5"/>
    <p:sldId id="284" r:id="rId6"/>
    <p:sldId id="297" r:id="rId7"/>
    <p:sldId id="312" r:id="rId8"/>
    <p:sldId id="313" r:id="rId9"/>
    <p:sldId id="314" r:id="rId10"/>
    <p:sldId id="315" r:id="rId11"/>
    <p:sldId id="316" r:id="rId12"/>
    <p:sldId id="290" r:id="rId13"/>
    <p:sldId id="291" r:id="rId14"/>
    <p:sldId id="317" r:id="rId15"/>
    <p:sldId id="318" r:id="rId16"/>
    <p:sldId id="301" r:id="rId17"/>
    <p:sldId id="302" r:id="rId18"/>
    <p:sldId id="303" r:id="rId19"/>
    <p:sldId id="304" r:id="rId20"/>
    <p:sldId id="305" r:id="rId21"/>
    <p:sldId id="306" r:id="rId22"/>
    <p:sldId id="309" r:id="rId23"/>
    <p:sldId id="279" r:id="rId24"/>
    <p:sldId id="272" r:id="rId25"/>
    <p:sldId id="273" r:id="rId26"/>
    <p:sldId id="274" r:id="rId27"/>
    <p:sldId id="275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6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C1050-7553-45AD-9202-55DA8AE5462C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47574-5AAF-44B2-BD4C-FBE127D93E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44282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2A701-AE8C-4DFB-B1B9-4D9F2826FDFE}" type="slidenum">
              <a:rPr lang="fr-FR"/>
              <a:pPr/>
              <a:t>9</a:t>
            </a:fld>
            <a:endParaRPr lang="fr-FR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/>
              <a:t>Voir les 7 catégories comportementales et leurs principaux signes non verbaux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7574-5AAF-44B2-BD4C-FBE127D93E7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0064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5D1A-36CD-48E4-88D3-C45B5112D0B3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1FB1-E449-4D08-BD0B-5CCB6EA451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5D1A-36CD-48E4-88D3-C45B5112D0B3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1FB1-E449-4D08-BD0B-5CCB6EA451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5D1A-36CD-48E4-88D3-C45B5112D0B3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1FB1-E449-4D08-BD0B-5CCB6EA451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81EE6-92AA-4602-A22E-E67E26F4A8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6556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5D1A-36CD-48E4-88D3-C45B5112D0B3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1FB1-E449-4D08-BD0B-5CCB6EA451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5D1A-36CD-48E4-88D3-C45B5112D0B3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1FB1-E449-4D08-BD0B-5CCB6EA451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5D1A-36CD-48E4-88D3-C45B5112D0B3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1FB1-E449-4D08-BD0B-5CCB6EA451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5D1A-36CD-48E4-88D3-C45B5112D0B3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1FB1-E449-4D08-BD0B-5CCB6EA451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5D1A-36CD-48E4-88D3-C45B5112D0B3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1FB1-E449-4D08-BD0B-5CCB6EA451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5D1A-36CD-48E4-88D3-C45B5112D0B3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1FB1-E449-4D08-BD0B-5CCB6EA451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5D1A-36CD-48E4-88D3-C45B5112D0B3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1FB1-E449-4D08-BD0B-5CCB6EA451F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5D1A-36CD-48E4-88D3-C45B5112D0B3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671FB1-E449-4D08-BD0B-5CCB6EA451F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B25D1A-36CD-48E4-88D3-C45B5112D0B3}" type="datetimeFigureOut">
              <a:rPr lang="fr-FR" smtClean="0"/>
              <a:pPr/>
              <a:t>28/10/2018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671FB1-E449-4D08-BD0B-5CCB6EA451F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84072" y="548680"/>
            <a:ext cx="676428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  <a:latin typeface="+mn-lt"/>
              </a:rPr>
              <a:t>LA COMMUNICATION</a:t>
            </a:r>
            <a:endParaRPr lang="fr-FR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26" name="Picture 2" descr="Résultat de recherche d'images pour &quot;LA COMMUNICATI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5832648" cy="34356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le ronde 3"/>
          <p:cNvSpPr/>
          <p:nvPr/>
        </p:nvSpPr>
        <p:spPr>
          <a:xfrm>
            <a:off x="2673161" y="1628800"/>
            <a:ext cx="5472608" cy="1152128"/>
          </a:xfrm>
          <a:prstGeom prst="wedgeEllipseCallout">
            <a:avLst>
              <a:gd name="adj1" fmla="val -20833"/>
              <a:gd name="adj2" fmla="val 9068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1958677"/>
            <a:ext cx="7056784" cy="636389"/>
          </a:xfrm>
        </p:spPr>
        <p:txBody>
          <a:bodyPr>
            <a:noAutofit/>
          </a:bodyPr>
          <a:lstStyle/>
          <a:p>
            <a:pPr algn="ctr"/>
            <a:r>
              <a:rPr lang="fr-FR" altLang="fr-FR" sz="1800" b="1" i="1" dirty="0">
                <a:solidFill>
                  <a:srgbClr val="FF0000"/>
                </a:solidFill>
                <a:latin typeface="Lucida Handwriting" panose="03010101010101010101" pitchFamily="66" charset="0"/>
              </a:rPr>
              <a:t>IL EST IMPOSSIBLE </a:t>
            </a:r>
            <a:endParaRPr lang="fr-FR" altLang="fr-FR" sz="1800" b="1" i="1" dirty="0" smtClean="0">
              <a:solidFill>
                <a:srgbClr val="FF000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fr-FR" altLang="fr-FR" sz="1800" b="1" i="1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DE </a:t>
            </a:r>
            <a:r>
              <a:rPr lang="fr-FR" altLang="fr-FR" sz="1800" b="1" i="1" dirty="0">
                <a:solidFill>
                  <a:srgbClr val="FF0000"/>
                </a:solidFill>
                <a:latin typeface="Lucida Handwriting" panose="03010101010101010101" pitchFamily="66" charset="0"/>
              </a:rPr>
              <a:t>NE PAS COMMUNIQUER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228184" y="4365104"/>
            <a:ext cx="252028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3399"/>
                </a:solidFill>
              </a:rPr>
              <a:t>Dr. S. </a:t>
            </a:r>
            <a:r>
              <a:rPr lang="fr-FR" sz="3200" dirty="0" err="1" smtClean="0">
                <a:solidFill>
                  <a:srgbClr val="FF3399"/>
                </a:solidFill>
              </a:rPr>
              <a:t>Hamri</a:t>
            </a:r>
            <a:endParaRPr lang="fr-FR" sz="32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21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8229600" cy="850900"/>
          </a:xfrm>
          <a:solidFill>
            <a:srgbClr val="CFFF9F"/>
          </a:solidFill>
        </p:spPr>
        <p:txBody>
          <a:bodyPr>
            <a:normAutofit fontScale="90000"/>
          </a:bodyPr>
          <a:lstStyle/>
          <a:p>
            <a:r>
              <a:rPr lang="fr-FR" sz="2800" b="1" dirty="0">
                <a:latin typeface="Comic Sans MS" pitchFamily="66" charset="0"/>
              </a:rPr>
              <a:t>Selon </a:t>
            </a:r>
            <a:r>
              <a:rPr lang="fr-FR" sz="2800" b="1" dirty="0" smtClean="0">
                <a:latin typeface="Comic Sans MS" pitchFamily="66" charset="0"/>
              </a:rPr>
              <a:t>Albert </a:t>
            </a:r>
            <a:r>
              <a:rPr lang="fr-FR" sz="2800" b="1" dirty="0" err="1">
                <a:latin typeface="Comic Sans MS" pitchFamily="66" charset="0"/>
              </a:rPr>
              <a:t>Mehrabian</a:t>
            </a:r>
            <a:r>
              <a:rPr lang="fr-FR" sz="2800" b="1" dirty="0">
                <a:latin typeface="Comic Sans MS" pitchFamily="66" charset="0"/>
              </a:rPr>
              <a:t>, le sens d’une conversation repose </a:t>
            </a:r>
            <a:r>
              <a:rPr lang="fr-FR" sz="2800" b="1" dirty="0" smtClean="0">
                <a:latin typeface="Comic Sans MS" pitchFamily="66" charset="0"/>
              </a:rPr>
              <a:t>sur </a:t>
            </a:r>
            <a:r>
              <a:rPr lang="fr-FR" sz="2800" b="1" dirty="0">
                <a:latin typeface="Comic Sans MS" pitchFamily="66" charset="0"/>
              </a:rPr>
              <a:t>…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85225" cy="5327650"/>
          </a:xfrm>
        </p:spPr>
        <p:txBody>
          <a:bodyPr/>
          <a:lstStyle/>
          <a:p>
            <a:pPr>
              <a:buFontTx/>
              <a:buNone/>
            </a:pPr>
            <a:endParaRPr lang="fr-FR">
              <a:latin typeface="Comic Sans MS" pitchFamily="66" charset="0"/>
            </a:endParaRPr>
          </a:p>
          <a:p>
            <a:pPr>
              <a:buFontTx/>
              <a:buNone/>
            </a:pPr>
            <a:endParaRPr lang="fr-FR">
              <a:latin typeface="Comic Sans MS" pitchFamily="66" charset="0"/>
            </a:endParaRPr>
          </a:p>
        </p:txBody>
      </p:sp>
      <p:sp>
        <p:nvSpPr>
          <p:cNvPr id="194564" name="AutoShape 4"/>
          <p:cNvSpPr>
            <a:spLocks noChangeArrowheads="1"/>
          </p:cNvSpPr>
          <p:nvPr/>
        </p:nvSpPr>
        <p:spPr bwMode="auto">
          <a:xfrm>
            <a:off x="395288" y="2133600"/>
            <a:ext cx="2160587" cy="719138"/>
          </a:xfrm>
          <a:prstGeom prst="homePlate">
            <a:avLst>
              <a:gd name="adj" fmla="val 75110"/>
            </a:avLst>
          </a:prstGeom>
          <a:solidFill>
            <a:srgbClr val="CFFF9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>
                <a:solidFill>
                  <a:srgbClr val="CC00CC"/>
                </a:solidFill>
              </a:rPr>
              <a:t>7 % sur les mots</a:t>
            </a:r>
            <a:r>
              <a:rPr lang="fr-FR">
                <a:latin typeface="Garamond" pitchFamily="18" charset="0"/>
              </a:rPr>
              <a:t> </a:t>
            </a:r>
          </a:p>
        </p:txBody>
      </p:sp>
      <p:sp>
        <p:nvSpPr>
          <p:cNvPr id="194565" name="AutoShape 5"/>
          <p:cNvSpPr>
            <a:spLocks noChangeArrowheads="1"/>
          </p:cNvSpPr>
          <p:nvPr/>
        </p:nvSpPr>
        <p:spPr bwMode="auto">
          <a:xfrm>
            <a:off x="395288" y="3357563"/>
            <a:ext cx="5689600" cy="792162"/>
          </a:xfrm>
          <a:prstGeom prst="homePlate">
            <a:avLst>
              <a:gd name="adj" fmla="val 179559"/>
            </a:avLst>
          </a:prstGeom>
          <a:solidFill>
            <a:srgbClr val="CFFF9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dirty="0">
                <a:solidFill>
                  <a:srgbClr val="CC00CC"/>
                </a:solidFill>
              </a:rPr>
              <a:t>38 % sur l’élocution </a:t>
            </a:r>
            <a:r>
              <a:rPr lang="fr-FR" sz="1200" dirty="0">
                <a:solidFill>
                  <a:srgbClr val="CC00CC"/>
                </a:solidFill>
              </a:rPr>
              <a:t>(rythme et ton de la voie)</a:t>
            </a:r>
          </a:p>
        </p:txBody>
      </p:sp>
      <p:sp>
        <p:nvSpPr>
          <p:cNvPr id="194566" name="AutoShape 6"/>
          <p:cNvSpPr>
            <a:spLocks noChangeArrowheads="1"/>
          </p:cNvSpPr>
          <p:nvPr/>
        </p:nvSpPr>
        <p:spPr bwMode="auto">
          <a:xfrm>
            <a:off x="395288" y="4652963"/>
            <a:ext cx="8424862" cy="846137"/>
          </a:xfrm>
          <a:prstGeom prst="homePlate">
            <a:avLst>
              <a:gd name="adj" fmla="val 248921"/>
            </a:avLst>
          </a:prstGeom>
          <a:solidFill>
            <a:srgbClr val="CFFF9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>
                <a:solidFill>
                  <a:srgbClr val="CC00CC"/>
                </a:solidFill>
              </a:rPr>
              <a:t>55 % sur les expressions visuelles </a:t>
            </a:r>
            <a:r>
              <a:rPr lang="fr-FR" sz="1200">
                <a:solidFill>
                  <a:srgbClr val="CC00CC"/>
                </a:solidFill>
              </a:rPr>
              <a:t>(expressions du visage, gestuelle du corps)</a:t>
            </a:r>
          </a:p>
        </p:txBody>
      </p:sp>
    </p:spTree>
    <p:extLst>
      <p:ext uri="{BB962C8B-B14F-4D97-AF65-F5344CB8AC3E}">
        <p14:creationId xmlns:p14="http://schemas.microsoft.com/office/powerpoint/2010/main" xmlns="" val="334290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animBg="1"/>
      <p:bldP spid="194565" grpId="0" animBg="1"/>
      <p:bldP spid="1945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rgbClr val="CFFF9F"/>
          </a:solidFill>
          <a:ln>
            <a:solidFill>
              <a:srgbClr val="CFFF9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sz="2800" b="1" dirty="0">
                <a:latin typeface="Comic Sans MS" pitchFamily="66" charset="0"/>
              </a:rPr>
              <a:t>Les 6 émotions universelles selon </a:t>
            </a:r>
            <a:r>
              <a:rPr lang="fr-FR" sz="2800" b="1" dirty="0" smtClean="0">
                <a:latin typeface="Comic Sans MS" pitchFamily="66" charset="0"/>
              </a:rPr>
              <a:t>Paul </a:t>
            </a:r>
            <a:r>
              <a:rPr lang="fr-FR" sz="2800" b="1" dirty="0" err="1">
                <a:latin typeface="Comic Sans MS" pitchFamily="66" charset="0"/>
              </a:rPr>
              <a:t>Ekman</a:t>
            </a:r>
            <a:r>
              <a:rPr lang="fr-FR" sz="2800" b="1" dirty="0">
                <a:latin typeface="Comic Sans MS" pitchFamily="66" charset="0"/>
              </a:rPr>
              <a:t> …</a:t>
            </a:r>
          </a:p>
        </p:txBody>
      </p:sp>
      <p:sp>
        <p:nvSpPr>
          <p:cNvPr id="197637" name="Oval 5" descr="5 %"/>
          <p:cNvSpPr>
            <a:spLocks noChangeArrowheads="1"/>
          </p:cNvSpPr>
          <p:nvPr/>
        </p:nvSpPr>
        <p:spPr bwMode="auto">
          <a:xfrm>
            <a:off x="395288" y="1484313"/>
            <a:ext cx="936625" cy="504825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>
                <a:solidFill>
                  <a:srgbClr val="CC00CC"/>
                </a:solidFill>
              </a:rPr>
              <a:t>colère</a:t>
            </a:r>
          </a:p>
        </p:txBody>
      </p:sp>
      <p:sp>
        <p:nvSpPr>
          <p:cNvPr id="197638" name="Oval 6" descr="5 %"/>
          <p:cNvSpPr>
            <a:spLocks noChangeArrowheads="1"/>
          </p:cNvSpPr>
          <p:nvPr/>
        </p:nvSpPr>
        <p:spPr bwMode="auto">
          <a:xfrm>
            <a:off x="179388" y="4797425"/>
            <a:ext cx="1152525" cy="50323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>
                <a:solidFill>
                  <a:srgbClr val="CC00CC"/>
                </a:solidFill>
              </a:rPr>
              <a:t>surprise</a:t>
            </a:r>
          </a:p>
        </p:txBody>
      </p:sp>
      <p:sp>
        <p:nvSpPr>
          <p:cNvPr id="197639" name="Oval 7" descr="5 %"/>
          <p:cNvSpPr>
            <a:spLocks noChangeArrowheads="1"/>
          </p:cNvSpPr>
          <p:nvPr/>
        </p:nvSpPr>
        <p:spPr bwMode="auto">
          <a:xfrm>
            <a:off x="3779838" y="6165850"/>
            <a:ext cx="1008062" cy="431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>
                <a:solidFill>
                  <a:srgbClr val="CC00CC"/>
                </a:solidFill>
              </a:rPr>
              <a:t>joie</a:t>
            </a:r>
          </a:p>
        </p:txBody>
      </p:sp>
      <p:sp>
        <p:nvSpPr>
          <p:cNvPr id="197640" name="Oval 8" descr="5 %"/>
          <p:cNvSpPr>
            <a:spLocks noChangeArrowheads="1"/>
          </p:cNvSpPr>
          <p:nvPr/>
        </p:nvSpPr>
        <p:spPr bwMode="auto">
          <a:xfrm>
            <a:off x="3851275" y="1052513"/>
            <a:ext cx="936625" cy="431800"/>
          </a:xfrm>
          <a:prstGeom prst="ellipse">
            <a:avLst/>
          </a:prstGeom>
          <a:pattFill prst="pct5">
            <a:fgClr>
              <a:srgbClr val="CFFF9F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>
                <a:solidFill>
                  <a:srgbClr val="CC00CC"/>
                </a:solidFill>
              </a:rPr>
              <a:t>peur</a:t>
            </a:r>
          </a:p>
        </p:txBody>
      </p:sp>
      <p:sp>
        <p:nvSpPr>
          <p:cNvPr id="197641" name="Oval 9" descr="5 %"/>
          <p:cNvSpPr>
            <a:spLocks noChangeArrowheads="1"/>
          </p:cNvSpPr>
          <p:nvPr/>
        </p:nvSpPr>
        <p:spPr bwMode="auto">
          <a:xfrm>
            <a:off x="7667625" y="1196975"/>
            <a:ext cx="1081088" cy="50323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>
                <a:solidFill>
                  <a:srgbClr val="CC00CC"/>
                </a:solidFill>
              </a:rPr>
              <a:t>dégoût</a:t>
            </a:r>
          </a:p>
        </p:txBody>
      </p:sp>
      <p:sp>
        <p:nvSpPr>
          <p:cNvPr id="197642" name="Oval 10" descr="5 %"/>
          <p:cNvSpPr>
            <a:spLocks noChangeArrowheads="1"/>
          </p:cNvSpPr>
          <p:nvPr/>
        </p:nvSpPr>
        <p:spPr bwMode="auto">
          <a:xfrm>
            <a:off x="7740650" y="4365625"/>
            <a:ext cx="1152525" cy="50323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>
                <a:solidFill>
                  <a:srgbClr val="CC00CC"/>
                </a:solidFill>
              </a:rPr>
              <a:t>tristesse</a:t>
            </a:r>
          </a:p>
        </p:txBody>
      </p:sp>
      <p:sp>
        <p:nvSpPr>
          <p:cNvPr id="197643" name="Line 11"/>
          <p:cNvSpPr>
            <a:spLocks noChangeShapeType="1"/>
          </p:cNvSpPr>
          <p:nvPr/>
        </p:nvSpPr>
        <p:spPr bwMode="auto">
          <a:xfrm>
            <a:off x="1187450" y="1916113"/>
            <a:ext cx="5048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7644" name="Line 12"/>
          <p:cNvSpPr>
            <a:spLocks noChangeShapeType="1"/>
          </p:cNvSpPr>
          <p:nvPr/>
        </p:nvSpPr>
        <p:spPr bwMode="auto">
          <a:xfrm flipV="1">
            <a:off x="1331913" y="4797425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7645" name="Line 13"/>
          <p:cNvSpPr>
            <a:spLocks noChangeShapeType="1"/>
          </p:cNvSpPr>
          <p:nvPr/>
        </p:nvSpPr>
        <p:spPr bwMode="auto">
          <a:xfrm>
            <a:off x="4356100" y="14843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7646" name="Line 14"/>
          <p:cNvSpPr>
            <a:spLocks noChangeShapeType="1"/>
          </p:cNvSpPr>
          <p:nvPr/>
        </p:nvSpPr>
        <p:spPr bwMode="auto">
          <a:xfrm flipV="1">
            <a:off x="4284663" y="57340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7647" name="Line 15"/>
          <p:cNvSpPr>
            <a:spLocks noChangeShapeType="1"/>
          </p:cNvSpPr>
          <p:nvPr/>
        </p:nvSpPr>
        <p:spPr bwMode="auto">
          <a:xfrm flipH="1">
            <a:off x="7308850" y="46529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7648" name="Line 16"/>
          <p:cNvSpPr>
            <a:spLocks noChangeShapeType="1"/>
          </p:cNvSpPr>
          <p:nvPr/>
        </p:nvSpPr>
        <p:spPr bwMode="auto">
          <a:xfrm flipH="1">
            <a:off x="7380288" y="1557338"/>
            <a:ext cx="3603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9764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58" t="15996" r="50142" b="39766"/>
          <a:stretch>
            <a:fillRect/>
          </a:stretch>
        </p:blipFill>
        <p:spPr bwMode="auto">
          <a:xfrm>
            <a:off x="2268538" y="2133600"/>
            <a:ext cx="4572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51" name="Picture 1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58" t="15996" r="50142" b="39766"/>
          <a:stretch>
            <a:fillRect/>
          </a:stretch>
        </p:blipFill>
        <p:spPr>
          <a:xfrm>
            <a:off x="1835150" y="1700213"/>
            <a:ext cx="5329238" cy="39608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868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7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7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7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7640" cy="1524000"/>
          </a:xfrm>
        </p:spPr>
        <p:txBody>
          <a:bodyPr/>
          <a:lstStyle/>
          <a:p>
            <a:pPr algn="ctr"/>
            <a:r>
              <a:rPr lang="fr-FR" altLang="fr-FR" sz="2800" b="1" dirty="0"/>
              <a:t>LA COMMUNICATION VERBALE</a:t>
            </a:r>
            <a:r>
              <a:rPr lang="fr-FR" altLang="fr-FR" sz="2800" dirty="0"/>
              <a:t/>
            </a:r>
            <a:br>
              <a:rPr lang="fr-FR" altLang="fr-FR" sz="2800" dirty="0"/>
            </a:br>
            <a:r>
              <a:rPr lang="fr-FR" altLang="fr-FR" sz="1800" dirty="0"/>
              <a:t>Le langage est spécifique à l’être humain. C’est un moyen de communication qui fait appel au symbolisme, c'est-à-dire qu’il traduit consciemment la </a:t>
            </a:r>
            <a:r>
              <a:rPr lang="fr-FR" altLang="fr-FR" sz="1800" dirty="0" smtClean="0"/>
              <a:t>pensée en mode verbal.</a:t>
            </a:r>
            <a:endParaRPr lang="fr-FR" altLang="fr-FR" sz="18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1200"/>
            <a:ext cx="8587680" cy="4114800"/>
          </a:xfrm>
        </p:spPr>
        <p:txBody>
          <a:bodyPr>
            <a:noAutofit/>
          </a:bodyPr>
          <a:lstStyle/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sz="2000" dirty="0" smtClean="0"/>
              <a:t>La </a:t>
            </a:r>
            <a:r>
              <a:rPr lang="fr-FR" altLang="fr-FR" sz="2000" dirty="0"/>
              <a:t>communication verbale doit :</a:t>
            </a:r>
          </a:p>
          <a:p>
            <a:pPr marL="609600" indent="-609600" algn="just">
              <a:lnSpc>
                <a:spcPct val="80000"/>
              </a:lnSpc>
            </a:pPr>
            <a:r>
              <a:rPr lang="fr-FR" altLang="fr-FR" sz="2000" dirty="0"/>
              <a:t>faire preuve de simplicité et clarté</a:t>
            </a:r>
          </a:p>
          <a:p>
            <a:pPr marL="609600" indent="-609600" algn="just">
              <a:lnSpc>
                <a:spcPct val="80000"/>
              </a:lnSpc>
            </a:pPr>
            <a:r>
              <a:rPr lang="fr-FR" altLang="fr-FR" sz="2000" dirty="0"/>
              <a:t>être </a:t>
            </a:r>
            <a:r>
              <a:rPr lang="fr-FR" altLang="fr-FR" sz="2000" dirty="0" smtClean="0"/>
              <a:t>concise (brève)</a:t>
            </a:r>
            <a:r>
              <a:rPr lang="fr-FR" altLang="fr-FR" sz="2000" dirty="0"/>
              <a:t> : phrases courtes, sans détails inutiles</a:t>
            </a:r>
          </a:p>
          <a:p>
            <a:pPr marL="609600" indent="-609600" algn="just">
              <a:lnSpc>
                <a:spcPct val="80000"/>
              </a:lnSpc>
            </a:pPr>
            <a:r>
              <a:rPr lang="fr-FR" altLang="fr-FR" sz="2000" dirty="0"/>
              <a:t>être précise : exactitudes des termes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</a:pPr>
            <a:endParaRPr lang="fr-FR" altLang="fr-FR" sz="2000" b="1" dirty="0"/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sz="2000" dirty="0" smtClean="0"/>
              <a:t>Ses valeurs sont</a:t>
            </a:r>
            <a:r>
              <a:rPr lang="fr-FR" altLang="fr-FR" sz="2000" dirty="0"/>
              <a:t> :</a:t>
            </a:r>
          </a:p>
          <a:p>
            <a:pPr marL="609600" indent="-609600" algn="just">
              <a:lnSpc>
                <a:spcPct val="80000"/>
              </a:lnSpc>
            </a:pPr>
            <a:r>
              <a:rPr lang="fr-FR" altLang="fr-FR" sz="2000" b="1" dirty="0">
                <a:solidFill>
                  <a:srgbClr val="C00000"/>
                </a:solidFill>
              </a:rPr>
              <a:t>le respect</a:t>
            </a:r>
            <a:r>
              <a:rPr lang="fr-FR" altLang="fr-FR" sz="2000" b="1" dirty="0"/>
              <a:t> :</a:t>
            </a:r>
            <a:r>
              <a:rPr lang="fr-FR" altLang="fr-FR" sz="2000" dirty="0"/>
              <a:t> la politesse est une marque de respect envers la personne et est à la base des relations humaines.</a:t>
            </a:r>
          </a:p>
          <a:p>
            <a:pPr marL="609600" indent="-609600" algn="just">
              <a:lnSpc>
                <a:spcPct val="80000"/>
              </a:lnSpc>
            </a:pPr>
            <a:r>
              <a:rPr lang="fr-FR" altLang="fr-FR" sz="2000" b="1" dirty="0">
                <a:solidFill>
                  <a:srgbClr val="C00000"/>
                </a:solidFill>
              </a:rPr>
              <a:t>La </a:t>
            </a:r>
            <a:r>
              <a:rPr lang="fr-FR" altLang="fr-FR" sz="2000" b="1" dirty="0" smtClean="0">
                <a:solidFill>
                  <a:srgbClr val="C00000"/>
                </a:solidFill>
              </a:rPr>
              <a:t>congruence</a:t>
            </a:r>
            <a:r>
              <a:rPr lang="fr-FR" altLang="fr-FR" sz="2000" dirty="0" smtClean="0">
                <a:solidFill>
                  <a:srgbClr val="C00000"/>
                </a:solidFill>
              </a:rPr>
              <a:t> </a:t>
            </a:r>
            <a:r>
              <a:rPr lang="fr-FR" altLang="fr-FR" sz="2000" dirty="0" smtClean="0"/>
              <a:t>(convenance), </a:t>
            </a:r>
            <a:r>
              <a:rPr lang="fr-FR" altLang="fr-FR" sz="2000" dirty="0"/>
              <a:t>va permettre de répondre aux attentes et préoccupations de l’interlocuteur.</a:t>
            </a:r>
          </a:p>
          <a:p>
            <a:pPr marL="609600" indent="-609600" algn="just">
              <a:lnSpc>
                <a:spcPct val="80000"/>
              </a:lnSpc>
            </a:pPr>
            <a:r>
              <a:rPr lang="fr-FR" altLang="fr-FR" sz="2000" b="1" dirty="0">
                <a:solidFill>
                  <a:srgbClr val="C00000"/>
                </a:solidFill>
              </a:rPr>
              <a:t>La considération</a:t>
            </a:r>
            <a:r>
              <a:rPr lang="fr-FR" altLang="fr-FR" sz="2000" dirty="0"/>
              <a:t> : qui démontre l’attention que l’on prête à </a:t>
            </a:r>
            <a:r>
              <a:rPr lang="fr-FR" altLang="fr-FR" sz="2000" dirty="0" smtClean="0"/>
              <a:t>l’autre</a:t>
            </a:r>
            <a:endParaRPr lang="fr-FR" altLang="fr-FR" sz="2000" dirty="0"/>
          </a:p>
          <a:p>
            <a:pPr marL="609600" indent="-609600" algn="just">
              <a:lnSpc>
                <a:spcPct val="80000"/>
              </a:lnSpc>
            </a:pPr>
            <a:r>
              <a:rPr lang="fr-FR" altLang="fr-FR" sz="2000" b="1" dirty="0">
                <a:solidFill>
                  <a:srgbClr val="C00000"/>
                </a:solidFill>
              </a:rPr>
              <a:t>La discrétion</a:t>
            </a:r>
            <a:r>
              <a:rPr lang="fr-FR" altLang="fr-FR" sz="2000" b="1" dirty="0"/>
              <a:t> </a:t>
            </a:r>
            <a:r>
              <a:rPr lang="fr-FR" altLang="fr-FR" sz="2000" dirty="0" smtClean="0"/>
              <a:t>(sagesse): </a:t>
            </a:r>
            <a:r>
              <a:rPr lang="fr-FR" altLang="fr-FR" sz="2000" dirty="0"/>
              <a:t>ne pas se mettre en avant et se centrer sur </a:t>
            </a:r>
            <a:r>
              <a:rPr lang="fr-FR" altLang="fr-FR" sz="2000" dirty="0" smtClean="0"/>
              <a:t>les préoccupations </a:t>
            </a:r>
            <a:r>
              <a:rPr lang="fr-FR" altLang="fr-FR" sz="2000" dirty="0"/>
              <a:t>de </a:t>
            </a:r>
            <a:r>
              <a:rPr lang="fr-FR" altLang="fr-FR" sz="2000" dirty="0" smtClean="0"/>
              <a:t>l’autre.</a:t>
            </a:r>
            <a:endParaRPr lang="fr-FR" altLang="fr-FR" sz="2000" dirty="0"/>
          </a:p>
          <a:p>
            <a:pPr marL="609600" indent="-609600" algn="just">
              <a:lnSpc>
                <a:spcPct val="80000"/>
              </a:lnSpc>
            </a:pPr>
            <a:r>
              <a:rPr lang="fr-FR" altLang="fr-FR" sz="2000" b="1" dirty="0">
                <a:solidFill>
                  <a:srgbClr val="C00000"/>
                </a:solidFill>
              </a:rPr>
              <a:t>La </a:t>
            </a:r>
            <a:r>
              <a:rPr lang="fr-FR" altLang="fr-FR" sz="2000" b="1" dirty="0" smtClean="0">
                <a:solidFill>
                  <a:srgbClr val="C00000"/>
                </a:solidFill>
              </a:rPr>
              <a:t>disponibilité.</a:t>
            </a:r>
            <a:endParaRPr lang="fr-FR" altLang="fr-F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782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568952" cy="1656184"/>
          </a:xfrm>
        </p:spPr>
        <p:txBody>
          <a:bodyPr>
            <a:noAutofit/>
          </a:bodyPr>
          <a:lstStyle/>
          <a:p>
            <a:pPr algn="ctr"/>
            <a:r>
              <a:rPr lang="fr-FR" altLang="fr-FR" sz="2800" b="1" dirty="0"/>
              <a:t>LA COMMUNICATION NON VERBALE</a:t>
            </a:r>
            <a:r>
              <a:rPr lang="fr-FR" altLang="fr-FR" sz="2800" dirty="0"/>
              <a:t/>
            </a:r>
            <a:br>
              <a:rPr lang="fr-FR" altLang="fr-FR" sz="2800" dirty="0"/>
            </a:br>
            <a:r>
              <a:rPr lang="fr-FR" altLang="fr-FR" sz="2800" dirty="0"/>
              <a:t>Ce langage du corps, souvent inconscient, traduit tous les</a:t>
            </a:r>
            <a:br>
              <a:rPr lang="fr-FR" altLang="fr-FR" sz="2800" dirty="0"/>
            </a:br>
            <a:r>
              <a:rPr lang="fr-FR" altLang="fr-FR" sz="2800" dirty="0"/>
              <a:t>sentiments et sensations que nous ressentons</a:t>
            </a:r>
            <a:r>
              <a:rPr lang="fr-FR" altLang="fr-FR" sz="2800" dirty="0" smtClean="0"/>
              <a:t>.</a:t>
            </a:r>
            <a:br>
              <a:rPr lang="fr-FR" altLang="fr-FR" sz="2800" dirty="0" smtClean="0"/>
            </a:br>
            <a:endParaRPr lang="fr-FR" altLang="fr-FR" sz="2800" b="1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348880"/>
            <a:ext cx="8424936" cy="403244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fr-FR" altLang="fr-FR" sz="2400" b="1" dirty="0" smtClean="0"/>
              <a:t>Le </a:t>
            </a:r>
            <a:r>
              <a:rPr lang="fr-FR" altLang="fr-FR" sz="2400" b="1" dirty="0"/>
              <a:t>paralangage se compose des éléments suivants :</a:t>
            </a:r>
          </a:p>
          <a:p>
            <a:pPr>
              <a:buFont typeface="Wingdings" pitchFamily="2" charset="2"/>
              <a:buNone/>
            </a:pPr>
            <a:endParaRPr lang="fr-FR" altLang="fr-FR" sz="2400" b="1" dirty="0"/>
          </a:p>
          <a:p>
            <a:r>
              <a:rPr lang="fr-FR" altLang="fr-FR" sz="2400" b="1" dirty="0"/>
              <a:t>l’espace interpersonnel,</a:t>
            </a:r>
          </a:p>
          <a:p>
            <a:r>
              <a:rPr lang="fr-FR" altLang="fr-FR" sz="2400" b="1" dirty="0"/>
              <a:t>l’expression faciale ou </a:t>
            </a:r>
            <a:r>
              <a:rPr lang="fr-FR" altLang="fr-FR" sz="2400" b="1" dirty="0" smtClean="0"/>
              <a:t>mimique (expression du visage),</a:t>
            </a:r>
            <a:endParaRPr lang="fr-FR" altLang="fr-FR" sz="2400" b="1" dirty="0"/>
          </a:p>
          <a:p>
            <a:r>
              <a:rPr lang="fr-FR" altLang="fr-FR" sz="2400" b="1" dirty="0"/>
              <a:t>le regard,</a:t>
            </a:r>
          </a:p>
          <a:p>
            <a:r>
              <a:rPr lang="fr-FR" altLang="fr-FR" sz="2400" b="1" dirty="0"/>
              <a:t>le toucher, </a:t>
            </a:r>
          </a:p>
          <a:p>
            <a:r>
              <a:rPr lang="fr-FR" altLang="fr-FR" sz="2400" b="1" dirty="0"/>
              <a:t>les gestes et </a:t>
            </a:r>
            <a:r>
              <a:rPr lang="fr-FR" altLang="fr-FR" sz="2400" b="1" dirty="0" smtClean="0"/>
              <a:t>postures (attitudes), </a:t>
            </a:r>
            <a:endParaRPr lang="fr-FR" altLang="fr-FR" sz="2400" b="1" dirty="0"/>
          </a:p>
          <a:p>
            <a:r>
              <a:rPr lang="fr-FR" altLang="fr-FR" sz="2400" b="1" dirty="0" smtClean="0"/>
              <a:t>l’apparence.</a:t>
            </a:r>
            <a:endParaRPr lang="fr-FR" alt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1057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fr-FR" altLang="fr-FR" b="1" dirty="0"/>
              <a:t>Les facteurs </a:t>
            </a:r>
            <a:r>
              <a:rPr lang="fr-FR" altLang="fr-FR" b="1" dirty="0" err="1"/>
              <a:t>paraverbaux</a:t>
            </a:r>
            <a:endParaRPr lang="fr-FR" altLang="fr-FR" b="1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altLang="fr-FR" sz="2400" dirty="0"/>
              <a:t>Ces facteurs sont directement liés à la manière dont nous utilisons notre </a:t>
            </a:r>
            <a:r>
              <a:rPr lang="fr-FR" altLang="fr-FR" sz="2400" dirty="0" smtClean="0">
                <a:solidFill>
                  <a:srgbClr val="CC0000"/>
                </a:solidFill>
              </a:rPr>
              <a:t>voix.</a:t>
            </a:r>
            <a:endParaRPr lang="fr-FR" altLang="fr-FR" sz="2400" dirty="0" smtClean="0"/>
          </a:p>
          <a:p>
            <a:pPr algn="just"/>
            <a:endParaRPr lang="fr-FR" altLang="fr-FR" sz="2400" dirty="0"/>
          </a:p>
          <a:p>
            <a:pPr algn="just"/>
            <a:r>
              <a:rPr lang="fr-FR" altLang="fr-FR" sz="2400" dirty="0" smtClean="0"/>
              <a:t>La manière </a:t>
            </a:r>
            <a:r>
              <a:rPr lang="fr-FR" altLang="fr-FR" sz="2400" dirty="0"/>
              <a:t>de s’exprimer présente différentes caractéristiques qui doivent s’adapter à la taille du public et à l’espace dans lequel se déroule notre intervention </a:t>
            </a:r>
            <a:r>
              <a:rPr lang="fr-FR" altLang="fr-FR" sz="2400" dirty="0" smtClean="0"/>
              <a:t>:</a:t>
            </a:r>
          </a:p>
          <a:p>
            <a:pPr algn="just"/>
            <a:endParaRPr lang="fr-FR" altLang="fr-FR" sz="2400" dirty="0"/>
          </a:p>
          <a:p>
            <a:pPr algn="just">
              <a:buFontTx/>
              <a:buChar char="-"/>
            </a:pPr>
            <a:r>
              <a:rPr lang="fr-FR" altLang="fr-FR" sz="2400" dirty="0"/>
              <a:t>Le </a:t>
            </a:r>
            <a:r>
              <a:rPr lang="fr-FR" altLang="fr-FR" sz="2400" dirty="0">
                <a:solidFill>
                  <a:srgbClr val="CC0000"/>
                </a:solidFill>
              </a:rPr>
              <a:t>volume </a:t>
            </a:r>
            <a:r>
              <a:rPr lang="fr-FR" altLang="fr-FR" sz="2400" dirty="0"/>
              <a:t>ou </a:t>
            </a:r>
            <a:r>
              <a:rPr lang="fr-FR" altLang="fr-FR" sz="2400" dirty="0" smtClean="0"/>
              <a:t>l’</a:t>
            </a:r>
            <a:r>
              <a:rPr lang="fr-FR" altLang="fr-FR" sz="2400" dirty="0" smtClean="0">
                <a:solidFill>
                  <a:srgbClr val="CC0000"/>
                </a:solidFill>
              </a:rPr>
              <a:t>intensité: </a:t>
            </a:r>
            <a:r>
              <a:rPr lang="fr-FR" sz="2400" dirty="0" smtClean="0"/>
              <a:t>le </a:t>
            </a:r>
            <a:r>
              <a:rPr lang="fr-FR" sz="2400" dirty="0"/>
              <a:t>niveau sonore de la voix</a:t>
            </a:r>
            <a:endParaRPr lang="fr-FR" altLang="fr-FR" sz="2400" dirty="0">
              <a:solidFill>
                <a:srgbClr val="CC0000"/>
              </a:solidFill>
            </a:endParaRPr>
          </a:p>
          <a:p>
            <a:pPr algn="just">
              <a:buFontTx/>
              <a:buChar char="-"/>
            </a:pPr>
            <a:r>
              <a:rPr lang="fr-FR" altLang="fr-FR" sz="2400" dirty="0"/>
              <a:t>Le </a:t>
            </a:r>
            <a:r>
              <a:rPr lang="fr-FR" altLang="fr-FR" sz="2400" dirty="0">
                <a:solidFill>
                  <a:srgbClr val="CC0000"/>
                </a:solidFill>
              </a:rPr>
              <a:t>rythme</a:t>
            </a:r>
            <a:r>
              <a:rPr lang="fr-FR" altLang="fr-FR" sz="2400" dirty="0"/>
              <a:t> ou le </a:t>
            </a:r>
            <a:r>
              <a:rPr lang="fr-FR" altLang="fr-FR" sz="2400" dirty="0" smtClean="0">
                <a:solidFill>
                  <a:srgbClr val="CC0000"/>
                </a:solidFill>
              </a:rPr>
              <a:t>débit: </a:t>
            </a:r>
            <a:r>
              <a:rPr lang="fr-FR" sz="2400" dirty="0" smtClean="0"/>
              <a:t>le </a:t>
            </a:r>
            <a:r>
              <a:rPr lang="fr-FR" sz="2400" dirty="0"/>
              <a:t>nombre de mots à la </a:t>
            </a:r>
            <a:r>
              <a:rPr lang="fr-FR" sz="2400" dirty="0" smtClean="0"/>
              <a:t>minute</a:t>
            </a:r>
            <a:endParaRPr lang="fr-FR" altLang="fr-FR" sz="2400" dirty="0">
              <a:solidFill>
                <a:srgbClr val="CC0000"/>
              </a:solidFill>
            </a:endParaRPr>
          </a:p>
          <a:p>
            <a:pPr algn="just">
              <a:buFontTx/>
              <a:buChar char="-"/>
            </a:pPr>
            <a:r>
              <a:rPr lang="fr-FR" altLang="fr-FR" sz="2400" dirty="0"/>
              <a:t>Le </a:t>
            </a:r>
            <a:r>
              <a:rPr lang="fr-FR" altLang="fr-FR" sz="2400" dirty="0" smtClean="0">
                <a:solidFill>
                  <a:srgbClr val="CC0000"/>
                </a:solidFill>
              </a:rPr>
              <a:t>ton:</a:t>
            </a:r>
            <a:r>
              <a:rPr lang="fr-FR" sz="2400" dirty="0" smtClean="0"/>
              <a:t> </a:t>
            </a:r>
            <a:r>
              <a:rPr lang="fr-FR" sz="2400" dirty="0"/>
              <a:t>le mouvement mélodique de la voix </a:t>
            </a:r>
            <a:r>
              <a:rPr lang="fr-FR" altLang="fr-FR" sz="2400" dirty="0" smtClean="0">
                <a:solidFill>
                  <a:srgbClr val="CC0000"/>
                </a:solidFill>
              </a:rPr>
              <a:t>(accent, style…)</a:t>
            </a:r>
            <a:endParaRPr lang="fr-FR" altLang="fr-FR" sz="2400" dirty="0">
              <a:solidFill>
                <a:srgbClr val="CC0000"/>
              </a:solidFill>
            </a:endParaRPr>
          </a:p>
          <a:p>
            <a:pPr algn="just">
              <a:buFontTx/>
              <a:buChar char="-"/>
            </a:pPr>
            <a:r>
              <a:rPr lang="fr-FR" altLang="fr-FR" sz="2400" dirty="0"/>
              <a:t>L’</a:t>
            </a:r>
            <a:r>
              <a:rPr lang="fr-FR" altLang="fr-FR" sz="2400" dirty="0">
                <a:solidFill>
                  <a:srgbClr val="CC0000"/>
                </a:solidFill>
              </a:rPr>
              <a:t>articulation</a:t>
            </a:r>
          </a:p>
          <a:p>
            <a:pPr algn="just">
              <a:buFontTx/>
              <a:buChar char="-"/>
            </a:pPr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220521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fr-FR" altLang="fr-FR" b="1" dirty="0"/>
              <a:t>Les facteurs non verbaux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altLang="fr-FR" sz="2400" dirty="0"/>
              <a:t>Ils influencent l’efficacité de notre message</a:t>
            </a:r>
            <a:r>
              <a:rPr lang="fr-FR" altLang="fr-FR" sz="2400" dirty="0" smtClean="0"/>
              <a:t>:</a:t>
            </a:r>
          </a:p>
          <a:p>
            <a:pPr algn="just"/>
            <a:endParaRPr lang="fr-FR" altLang="fr-FR" sz="2400" dirty="0"/>
          </a:p>
          <a:p>
            <a:pPr algn="just">
              <a:buFontTx/>
              <a:buChar char="-"/>
            </a:pPr>
            <a:r>
              <a:rPr lang="fr-FR" altLang="fr-FR" sz="2400" dirty="0"/>
              <a:t>Le </a:t>
            </a:r>
            <a:r>
              <a:rPr lang="fr-FR" altLang="fr-FR" sz="2400" dirty="0">
                <a:solidFill>
                  <a:srgbClr val="CC0000"/>
                </a:solidFill>
              </a:rPr>
              <a:t>regard </a:t>
            </a:r>
            <a:r>
              <a:rPr lang="fr-FR" altLang="fr-FR" sz="2400" dirty="0"/>
              <a:t>pour établir le contact (marque l’intérêt et maintient l’attention)</a:t>
            </a:r>
          </a:p>
          <a:p>
            <a:pPr algn="just">
              <a:buFontTx/>
              <a:buChar char="-"/>
            </a:pPr>
            <a:r>
              <a:rPr lang="fr-FR" altLang="fr-FR" sz="2400" dirty="0"/>
              <a:t>Les </a:t>
            </a:r>
            <a:r>
              <a:rPr lang="fr-FR" altLang="fr-FR" sz="2400" dirty="0">
                <a:solidFill>
                  <a:srgbClr val="CC0000"/>
                </a:solidFill>
              </a:rPr>
              <a:t>silences </a:t>
            </a:r>
            <a:r>
              <a:rPr lang="fr-FR" altLang="fr-FR" sz="2400" dirty="0"/>
              <a:t>qui </a:t>
            </a:r>
            <a:r>
              <a:rPr lang="fr-FR" altLang="fr-FR" sz="2400" dirty="0" smtClean="0"/>
              <a:t>peuvent </a:t>
            </a:r>
            <a:r>
              <a:rPr lang="fr-FR" altLang="fr-FR" sz="2400" dirty="0"/>
              <a:t>s’exprimer</a:t>
            </a:r>
          </a:p>
          <a:p>
            <a:pPr algn="just">
              <a:buFontTx/>
              <a:buChar char="-"/>
            </a:pPr>
            <a:r>
              <a:rPr lang="fr-FR" altLang="fr-FR" sz="2400" dirty="0"/>
              <a:t>Les </a:t>
            </a:r>
            <a:r>
              <a:rPr lang="fr-FR" altLang="fr-FR" sz="2400" dirty="0">
                <a:solidFill>
                  <a:srgbClr val="CC0000"/>
                </a:solidFill>
              </a:rPr>
              <a:t>gestes</a:t>
            </a:r>
            <a:r>
              <a:rPr lang="fr-FR" altLang="fr-FR" sz="2400" dirty="0"/>
              <a:t> qui traduisent ce que nous essayons de cacher ou qui renforcent le message</a:t>
            </a:r>
          </a:p>
          <a:p>
            <a:pPr algn="just">
              <a:buFontTx/>
              <a:buChar char="-"/>
            </a:pPr>
            <a:r>
              <a:rPr lang="fr-FR" altLang="fr-FR" sz="2400" dirty="0"/>
              <a:t>Les </a:t>
            </a:r>
            <a:r>
              <a:rPr lang="fr-FR" altLang="fr-FR" sz="2400" dirty="0">
                <a:solidFill>
                  <a:srgbClr val="CC0000"/>
                </a:solidFill>
              </a:rPr>
              <a:t>mouvements</a:t>
            </a:r>
            <a:r>
              <a:rPr lang="fr-FR" altLang="fr-FR" sz="2400" dirty="0"/>
              <a:t> pour donner du dynamisme ou ponctuer le </a:t>
            </a:r>
            <a:r>
              <a:rPr lang="fr-FR" altLang="fr-FR" sz="2400" dirty="0" smtClean="0"/>
              <a:t>discours (attitudes)</a:t>
            </a:r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659526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altLang="fr-FR" b="1" dirty="0"/>
              <a:t>L’organisation </a:t>
            </a:r>
            <a:r>
              <a:rPr lang="fr-FR" altLang="fr-FR" b="1" dirty="0" smtClean="0"/>
              <a:t>de la communication</a:t>
            </a:r>
            <a:endParaRPr lang="fr-FR" altLang="fr-FR" b="1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altLang="fr-FR" sz="2400" dirty="0"/>
              <a:t>Il s’agit de trouver ce qui va être dit, puis de disposer ce qui a été trouvé dans un ordre dépendant de l’objectif poursuivi et du destinataire:</a:t>
            </a:r>
          </a:p>
          <a:p>
            <a:pPr algn="just">
              <a:buFontTx/>
              <a:buChar char="-"/>
            </a:pPr>
            <a:r>
              <a:rPr lang="fr-FR" altLang="fr-FR" sz="2400" dirty="0"/>
              <a:t>Définir la nature de l’information</a:t>
            </a:r>
          </a:p>
          <a:p>
            <a:pPr algn="just">
              <a:buFontTx/>
              <a:buChar char="-"/>
            </a:pPr>
            <a:r>
              <a:rPr lang="fr-FR" altLang="fr-FR" sz="2400" dirty="0"/>
              <a:t>Sélectionner la quantité d’informations fournies</a:t>
            </a:r>
          </a:p>
          <a:p>
            <a:pPr algn="just">
              <a:buFontTx/>
              <a:buChar char="-"/>
            </a:pPr>
            <a:r>
              <a:rPr lang="fr-FR" altLang="fr-FR" sz="2400" dirty="0"/>
              <a:t>Choisir le vocabulaire adapté</a:t>
            </a:r>
          </a:p>
          <a:p>
            <a:pPr algn="just">
              <a:buFontTx/>
              <a:buChar char="-"/>
            </a:pPr>
            <a:r>
              <a:rPr lang="fr-FR" altLang="fr-FR" sz="2400" dirty="0"/>
              <a:t>Eviter les incorrections et les mots parasites</a:t>
            </a:r>
          </a:p>
          <a:p>
            <a:pPr algn="just">
              <a:buFontTx/>
              <a:buChar char="-"/>
            </a:pPr>
            <a:r>
              <a:rPr lang="fr-FR" altLang="fr-FR" sz="2400" dirty="0"/>
              <a:t>Construire des phrases simples et assez courtes</a:t>
            </a:r>
          </a:p>
          <a:p>
            <a:pPr algn="just">
              <a:buFontTx/>
              <a:buChar char="-"/>
            </a:pPr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6323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fr-FR" altLang="fr-FR" b="1" dirty="0"/>
              <a:t>L’écoute active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fr-FR" altLang="fr-FR" sz="2400" dirty="0"/>
              <a:t>L’écoute désigne une gamme d’attitudes allant de l’audition pure et simple (au sens physico-biologique) à l’écoute active</a:t>
            </a:r>
            <a:r>
              <a:rPr lang="fr-FR" altLang="fr-FR" sz="2400" dirty="0" smtClean="0"/>
              <a:t>.</a:t>
            </a:r>
          </a:p>
          <a:p>
            <a:pPr algn="just">
              <a:lnSpc>
                <a:spcPct val="80000"/>
              </a:lnSpc>
            </a:pPr>
            <a:endParaRPr lang="fr-FR" altLang="fr-FR" sz="2400" dirty="0"/>
          </a:p>
          <a:p>
            <a:pPr algn="just">
              <a:lnSpc>
                <a:spcPct val="80000"/>
              </a:lnSpc>
            </a:pPr>
            <a:r>
              <a:rPr lang="fr-FR" altLang="fr-FR" sz="2400" dirty="0">
                <a:solidFill>
                  <a:srgbClr val="CC0000"/>
                </a:solidFill>
              </a:rPr>
              <a:t>L’écoute active</a:t>
            </a:r>
            <a:r>
              <a:rPr lang="fr-FR" altLang="fr-FR" sz="2400" dirty="0"/>
              <a:t> consiste à écouter une personne </a:t>
            </a:r>
            <a:r>
              <a:rPr lang="fr-FR" altLang="fr-FR" sz="2400" u="sng" dirty="0"/>
              <a:t>sans porter de jugement</a:t>
            </a:r>
            <a:r>
              <a:rPr lang="fr-FR" altLang="fr-FR" sz="2400" dirty="0"/>
              <a:t> sur ce qu’elle dit, et à lui montrer que nous avons bien compris son message voire ses sentiments</a:t>
            </a:r>
            <a:r>
              <a:rPr lang="fr-FR" altLang="fr-FR" sz="2400" dirty="0" smtClean="0"/>
              <a:t>.</a:t>
            </a:r>
          </a:p>
          <a:p>
            <a:pPr algn="just">
              <a:lnSpc>
                <a:spcPct val="80000"/>
              </a:lnSpc>
            </a:pPr>
            <a:endParaRPr lang="fr-FR" altLang="fr-FR" sz="2400" dirty="0"/>
          </a:p>
          <a:p>
            <a:pPr algn="just">
              <a:lnSpc>
                <a:spcPct val="80000"/>
              </a:lnSpc>
            </a:pPr>
            <a:r>
              <a:rPr lang="fr-FR" altLang="fr-FR" sz="2400" dirty="0"/>
              <a:t>L’écoute implique d’entendre dans le sens d’une </a:t>
            </a:r>
            <a:r>
              <a:rPr lang="fr-FR" altLang="fr-FR" sz="2400" dirty="0">
                <a:solidFill>
                  <a:srgbClr val="CC0000"/>
                </a:solidFill>
              </a:rPr>
              <a:t>compréhension intellectuelle et « affective </a:t>
            </a:r>
            <a:r>
              <a:rPr lang="fr-FR" altLang="fr-FR" sz="2400" dirty="0" smtClean="0">
                <a:solidFill>
                  <a:srgbClr val="CC0000"/>
                </a:solidFill>
              </a:rPr>
              <a:t>».</a:t>
            </a:r>
          </a:p>
          <a:p>
            <a:pPr algn="just">
              <a:lnSpc>
                <a:spcPct val="80000"/>
              </a:lnSpc>
            </a:pPr>
            <a:endParaRPr lang="fr-FR" altLang="fr-FR" sz="2400" dirty="0">
              <a:solidFill>
                <a:srgbClr val="CC00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fr-FR" altLang="fr-FR" sz="2400" dirty="0"/>
              <a:t>L’écoute active exige de la personne qui écoute </a:t>
            </a:r>
            <a:r>
              <a:rPr lang="fr-FR" altLang="fr-FR" sz="2400" u="sng" dirty="0"/>
              <a:t>une activité </a:t>
            </a:r>
            <a:r>
              <a:rPr lang="fr-FR" altLang="fr-FR" sz="2400" u="sng" dirty="0" smtClean="0"/>
              <a:t>intense</a:t>
            </a:r>
            <a:r>
              <a:rPr lang="fr-FR" altLang="fr-FR" sz="2400" dirty="0" smtClean="0"/>
              <a:t> « un effort ». </a:t>
            </a:r>
            <a:r>
              <a:rPr lang="fr-FR" altLang="fr-FR" sz="2400" dirty="0"/>
              <a:t>C’est un </a:t>
            </a:r>
            <a:r>
              <a:rPr lang="fr-FR" altLang="fr-FR" sz="2400" dirty="0">
                <a:solidFill>
                  <a:srgbClr val="CC0000"/>
                </a:solidFill>
              </a:rPr>
              <a:t>dialogue.</a:t>
            </a:r>
          </a:p>
        </p:txBody>
      </p:sp>
    </p:spTree>
    <p:extLst>
      <p:ext uri="{BB962C8B-B14F-4D97-AF65-F5344CB8AC3E}">
        <p14:creationId xmlns:p14="http://schemas.microsoft.com/office/powerpoint/2010/main" xmlns="" val="41422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fr-FR" altLang="fr-FR" b="1" dirty="0"/>
              <a:t>Ecouter c’est: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229600" cy="504056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fr-FR" altLang="fr-FR" sz="2000" dirty="0">
                <a:solidFill>
                  <a:srgbClr val="CC0000"/>
                </a:solidFill>
              </a:rPr>
              <a:t>Accueillir le discours de l’autre</a:t>
            </a:r>
            <a:r>
              <a:rPr lang="fr-FR" altLang="fr-FR" sz="2000" dirty="0"/>
              <a:t> : se concentrer sur ses propos, en extraire les idées principales, ne pas en refuser certains aspects et accepter les silences</a:t>
            </a:r>
            <a:r>
              <a:rPr lang="fr-FR" altLang="fr-FR" sz="2000" dirty="0" smtClean="0"/>
              <a:t>.</a:t>
            </a:r>
          </a:p>
          <a:p>
            <a:pPr algn="just">
              <a:lnSpc>
                <a:spcPct val="90000"/>
              </a:lnSpc>
            </a:pPr>
            <a:endParaRPr lang="fr-FR" altLang="fr-FR" sz="2000" dirty="0"/>
          </a:p>
          <a:p>
            <a:pPr algn="just">
              <a:lnSpc>
                <a:spcPct val="90000"/>
              </a:lnSpc>
            </a:pPr>
            <a:r>
              <a:rPr lang="fr-FR" altLang="fr-FR" sz="2000" dirty="0">
                <a:solidFill>
                  <a:srgbClr val="CC0000"/>
                </a:solidFill>
              </a:rPr>
              <a:t>Etre attentif au langage du corps</a:t>
            </a:r>
            <a:r>
              <a:rPr lang="fr-FR" altLang="fr-FR" sz="2000" dirty="0"/>
              <a:t>: sa posture, son expression, ses mimiques, ses gestes</a:t>
            </a:r>
            <a:r>
              <a:rPr lang="fr-FR" altLang="fr-FR" sz="2000" dirty="0" smtClean="0"/>
              <a:t>.</a:t>
            </a:r>
          </a:p>
          <a:p>
            <a:pPr algn="just">
              <a:lnSpc>
                <a:spcPct val="90000"/>
              </a:lnSpc>
            </a:pPr>
            <a:endParaRPr lang="fr-FR" altLang="fr-FR" sz="2000" dirty="0"/>
          </a:p>
          <a:p>
            <a:pPr algn="just">
              <a:lnSpc>
                <a:spcPct val="90000"/>
              </a:lnSpc>
            </a:pPr>
            <a:r>
              <a:rPr lang="fr-FR" altLang="fr-FR" sz="2000" dirty="0">
                <a:solidFill>
                  <a:srgbClr val="CC0000"/>
                </a:solidFill>
              </a:rPr>
              <a:t>Prendre en compte le système de référence de l’autre</a:t>
            </a:r>
            <a:r>
              <a:rPr lang="fr-FR" altLang="fr-FR" sz="2000" dirty="0"/>
              <a:t> et accepter sa différence, développer de </a:t>
            </a:r>
            <a:r>
              <a:rPr lang="fr-FR" altLang="fr-FR" sz="2000" dirty="0" smtClean="0"/>
              <a:t>l’</a:t>
            </a:r>
            <a:r>
              <a:rPr lang="fr-FR" altLang="fr-FR" sz="2000" dirty="0" smtClean="0">
                <a:solidFill>
                  <a:srgbClr val="CC0000"/>
                </a:solidFill>
              </a:rPr>
              <a:t>empathie (sympathie, estime, respect, reconnaissance, attirance…)</a:t>
            </a:r>
            <a:r>
              <a:rPr lang="fr-FR" altLang="fr-FR" sz="2000" dirty="0" smtClean="0"/>
              <a:t>.</a:t>
            </a:r>
          </a:p>
          <a:p>
            <a:pPr algn="just">
              <a:lnSpc>
                <a:spcPct val="90000"/>
              </a:lnSpc>
            </a:pPr>
            <a:endParaRPr lang="fr-FR" altLang="fr-FR" sz="2000" dirty="0"/>
          </a:p>
          <a:p>
            <a:pPr algn="just">
              <a:lnSpc>
                <a:spcPct val="90000"/>
              </a:lnSpc>
            </a:pPr>
            <a:r>
              <a:rPr lang="fr-FR" altLang="fr-FR" sz="2000" dirty="0">
                <a:solidFill>
                  <a:srgbClr val="CC0000"/>
                </a:solidFill>
              </a:rPr>
              <a:t>Contrôler ses émotions</a:t>
            </a:r>
            <a:r>
              <a:rPr lang="fr-FR" altLang="fr-FR" sz="2000" dirty="0"/>
              <a:t> pour éviter qu’elles déforment le message de l’interlocuteur</a:t>
            </a:r>
            <a:r>
              <a:rPr lang="fr-FR" altLang="fr-FR" sz="2000" dirty="0" smtClean="0"/>
              <a:t>.</a:t>
            </a:r>
          </a:p>
          <a:p>
            <a:pPr algn="just">
              <a:lnSpc>
                <a:spcPct val="90000"/>
              </a:lnSpc>
            </a:pPr>
            <a:endParaRPr lang="fr-FR" altLang="fr-FR" sz="2000" dirty="0"/>
          </a:p>
          <a:p>
            <a:pPr algn="just">
              <a:lnSpc>
                <a:spcPct val="90000"/>
              </a:lnSpc>
            </a:pPr>
            <a:r>
              <a:rPr lang="fr-FR" altLang="fr-FR" sz="2000" dirty="0">
                <a:solidFill>
                  <a:srgbClr val="CC0000"/>
                </a:solidFill>
              </a:rPr>
              <a:t>Avoir une attitude compréhensive</a:t>
            </a:r>
            <a:r>
              <a:rPr lang="fr-FR" altLang="fr-FR" sz="2000" dirty="0"/>
              <a:t> mais non permissive; écouter signifie comprendre mais non tolérer ou excuser.</a:t>
            </a:r>
          </a:p>
          <a:p>
            <a:pPr algn="just">
              <a:lnSpc>
                <a:spcPct val="90000"/>
              </a:lnSpc>
            </a:pPr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32286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fr-FR" altLang="fr-FR" b="1" dirty="0"/>
              <a:t>L’écoute déficiente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29600" cy="438912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fr-FR" altLang="fr-FR" sz="2400" dirty="0"/>
              <a:t>L’écoute est </a:t>
            </a:r>
            <a:r>
              <a:rPr lang="fr-FR" altLang="fr-FR" sz="2400" dirty="0" smtClean="0">
                <a:solidFill>
                  <a:srgbClr val="CC0000"/>
                </a:solidFill>
              </a:rPr>
              <a:t>hostile </a:t>
            </a:r>
            <a:r>
              <a:rPr lang="fr-FR" altLang="fr-FR" sz="2400" dirty="0" smtClean="0">
                <a:solidFill>
                  <a:schemeClr val="accent1"/>
                </a:solidFill>
              </a:rPr>
              <a:t>(défavorable) </a:t>
            </a:r>
            <a:r>
              <a:rPr lang="fr-FR" altLang="fr-FR" sz="2400" dirty="0"/>
              <a:t>lorsque l’attitude défensive pose un écran entre soi et les autres</a:t>
            </a:r>
            <a:r>
              <a:rPr lang="fr-FR" altLang="fr-FR" sz="2400" dirty="0" smtClean="0"/>
              <a:t>.</a:t>
            </a:r>
          </a:p>
          <a:p>
            <a:pPr algn="just">
              <a:lnSpc>
                <a:spcPct val="80000"/>
              </a:lnSpc>
            </a:pPr>
            <a:endParaRPr lang="fr-FR" altLang="fr-FR" sz="2400" dirty="0"/>
          </a:p>
          <a:p>
            <a:pPr algn="just">
              <a:lnSpc>
                <a:spcPct val="80000"/>
              </a:lnSpc>
            </a:pPr>
            <a:r>
              <a:rPr lang="fr-FR" altLang="fr-FR" sz="2400" dirty="0"/>
              <a:t>L’écoute est </a:t>
            </a:r>
            <a:r>
              <a:rPr lang="fr-FR" altLang="fr-FR" sz="2400" dirty="0" smtClean="0">
                <a:solidFill>
                  <a:srgbClr val="CC0000"/>
                </a:solidFill>
              </a:rPr>
              <a:t>condescendante </a:t>
            </a:r>
            <a:r>
              <a:rPr lang="fr-FR" altLang="fr-FR" sz="2400" dirty="0" smtClean="0">
                <a:solidFill>
                  <a:schemeClr val="accent1"/>
                </a:solidFill>
              </a:rPr>
              <a:t>(orgueilleuse, hautaine, méprisante)</a:t>
            </a:r>
            <a:r>
              <a:rPr lang="fr-FR" altLang="fr-FR" sz="2400" dirty="0" smtClean="0"/>
              <a:t>, si </a:t>
            </a:r>
            <a:r>
              <a:rPr lang="fr-FR" altLang="fr-FR" sz="2400" dirty="0"/>
              <a:t>plus ou moins consciemment on croit être le plus </a:t>
            </a:r>
            <a:r>
              <a:rPr lang="fr-FR" altLang="fr-FR" sz="2400" dirty="0" smtClean="0"/>
              <a:t>intelligent</a:t>
            </a:r>
            <a:r>
              <a:rPr lang="fr-FR" altLang="fr-FR" sz="2400" dirty="0" smtClean="0">
                <a:solidFill>
                  <a:srgbClr val="FF0000"/>
                </a:solidFill>
              </a:rPr>
              <a:t>! </a:t>
            </a:r>
            <a:r>
              <a:rPr lang="fr-FR" altLang="fr-FR" sz="2400" dirty="0"/>
              <a:t>le plus </a:t>
            </a:r>
            <a:r>
              <a:rPr lang="fr-FR" altLang="fr-FR" sz="2400" dirty="0" smtClean="0"/>
              <a:t>correct</a:t>
            </a:r>
            <a:r>
              <a:rPr lang="fr-FR" altLang="fr-FR" sz="2400" dirty="0" smtClean="0">
                <a:solidFill>
                  <a:srgbClr val="FF0000"/>
                </a:solidFill>
              </a:rPr>
              <a:t>!</a:t>
            </a:r>
            <a:r>
              <a:rPr lang="fr-FR" altLang="fr-FR" sz="2400" dirty="0" smtClean="0"/>
              <a:t>…. Il faut être modeste.</a:t>
            </a:r>
          </a:p>
          <a:p>
            <a:pPr algn="just">
              <a:lnSpc>
                <a:spcPct val="80000"/>
              </a:lnSpc>
            </a:pPr>
            <a:endParaRPr lang="fr-FR" altLang="fr-FR" sz="2400" dirty="0"/>
          </a:p>
          <a:p>
            <a:pPr algn="just">
              <a:lnSpc>
                <a:spcPct val="80000"/>
              </a:lnSpc>
            </a:pPr>
            <a:r>
              <a:rPr lang="fr-FR" altLang="fr-FR" sz="2400" dirty="0"/>
              <a:t>L’écoute est </a:t>
            </a:r>
            <a:r>
              <a:rPr lang="fr-FR" altLang="fr-FR" sz="2400" dirty="0">
                <a:solidFill>
                  <a:srgbClr val="CC0000"/>
                </a:solidFill>
              </a:rPr>
              <a:t>partielle</a:t>
            </a:r>
            <a:r>
              <a:rPr lang="fr-FR" altLang="fr-FR" sz="2400" dirty="0"/>
              <a:t> ou </a:t>
            </a:r>
            <a:r>
              <a:rPr lang="fr-FR" altLang="fr-FR" sz="2400" dirty="0">
                <a:solidFill>
                  <a:srgbClr val="CC0000"/>
                </a:solidFill>
              </a:rPr>
              <a:t>sélective</a:t>
            </a:r>
            <a:r>
              <a:rPr lang="fr-FR" altLang="fr-FR" sz="2400" dirty="0"/>
              <a:t> quand l’écoutant ne porte attention qu’à ce qui </a:t>
            </a:r>
            <a:r>
              <a:rPr lang="fr-FR" altLang="fr-FR" sz="2400" dirty="0" smtClean="0"/>
              <a:t>l’intéresse</a:t>
            </a:r>
            <a:r>
              <a:rPr lang="fr-FR" altLang="fr-FR" sz="2400" dirty="0">
                <a:solidFill>
                  <a:srgbClr val="FF0000"/>
                </a:solidFill>
              </a:rPr>
              <a:t> </a:t>
            </a:r>
            <a:r>
              <a:rPr lang="fr-FR" altLang="fr-FR" sz="2400" dirty="0" smtClean="0">
                <a:solidFill>
                  <a:srgbClr val="FF0000"/>
                </a:solidFill>
              </a:rPr>
              <a:t>!!!</a:t>
            </a:r>
          </a:p>
          <a:p>
            <a:pPr algn="just">
              <a:lnSpc>
                <a:spcPct val="80000"/>
              </a:lnSpc>
            </a:pPr>
            <a:endParaRPr lang="fr-FR" altLang="fr-FR" sz="2400" dirty="0"/>
          </a:p>
          <a:p>
            <a:pPr algn="just">
              <a:lnSpc>
                <a:spcPct val="80000"/>
              </a:lnSpc>
            </a:pPr>
            <a:r>
              <a:rPr lang="fr-FR" altLang="fr-FR" sz="2400" dirty="0"/>
              <a:t>L’écoute est </a:t>
            </a:r>
            <a:r>
              <a:rPr lang="fr-FR" altLang="fr-FR" sz="2400" dirty="0">
                <a:solidFill>
                  <a:srgbClr val="CC0000"/>
                </a:solidFill>
              </a:rPr>
              <a:t>anxieuse</a:t>
            </a:r>
            <a:r>
              <a:rPr lang="fr-FR" altLang="fr-FR" sz="2400" dirty="0"/>
              <a:t> si les émotions sont trop fortes</a:t>
            </a:r>
            <a:r>
              <a:rPr lang="fr-FR" altLang="fr-FR" sz="2400" dirty="0" smtClean="0"/>
              <a:t>.</a:t>
            </a:r>
          </a:p>
          <a:p>
            <a:pPr algn="just">
              <a:lnSpc>
                <a:spcPct val="80000"/>
              </a:lnSpc>
            </a:pPr>
            <a:endParaRPr lang="fr-FR" altLang="fr-FR" sz="2400" dirty="0"/>
          </a:p>
          <a:p>
            <a:pPr algn="just">
              <a:lnSpc>
                <a:spcPct val="80000"/>
              </a:lnSpc>
            </a:pPr>
            <a:r>
              <a:rPr lang="fr-FR" altLang="fr-FR" sz="2400" dirty="0"/>
              <a:t>L’écoute peut être </a:t>
            </a:r>
            <a:r>
              <a:rPr lang="fr-FR" altLang="fr-FR" sz="2400" dirty="0">
                <a:solidFill>
                  <a:srgbClr val="CC0000"/>
                </a:solidFill>
              </a:rPr>
              <a:t>simulée</a:t>
            </a:r>
            <a:r>
              <a:rPr lang="fr-FR" altLang="fr-FR" sz="2400" dirty="0"/>
              <a:t> lorsque l’attitude est attentive alors que la pensée est </a:t>
            </a:r>
            <a:r>
              <a:rPr lang="fr-FR" altLang="fr-FR" sz="2400" dirty="0" smtClean="0"/>
              <a:t>ailleurs</a:t>
            </a:r>
            <a:r>
              <a:rPr lang="fr-FR" altLang="fr-FR" sz="2400" dirty="0" smtClean="0">
                <a:solidFill>
                  <a:srgbClr val="FF0000"/>
                </a:solidFill>
              </a:rPr>
              <a:t>!!!</a:t>
            </a:r>
            <a:r>
              <a:rPr lang="fr-FR" altLang="fr-FR" sz="2400" dirty="0" smtClean="0"/>
              <a:t>.</a:t>
            </a:r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121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8" name="AutoShape 74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 rot="10800000" flipV="1">
            <a:off x="5741171" y="5841448"/>
            <a:ext cx="2548466" cy="525864"/>
          </a:xfrm>
          <a:prstGeom prst="bentConnector3">
            <a:avLst>
              <a:gd name="adj1" fmla="val -511"/>
            </a:avLst>
          </a:prstGeom>
          <a:noFill/>
          <a:ln w="38100">
            <a:solidFill>
              <a:srgbClr val="FF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234" name="Line 8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765711" y="4116387"/>
            <a:ext cx="1776712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64925" name="Rectangle 6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10722" y="3127374"/>
            <a:ext cx="193368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it-IT" altLang="fr-FR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4930" name="Rectangle 6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7584" y="3127374"/>
            <a:ext cx="1728701" cy="18859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it-IT" altLang="fr-FR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4936" name="Rectangle 7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35896" y="5936654"/>
            <a:ext cx="2078152" cy="660697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 dirty="0" err="1" smtClean="0">
                <a:solidFill>
                  <a:srgbClr val="DBF5F9"/>
                </a:solidFill>
                <a:latin typeface="Times New Roman" pitchFamily="18" charset="0"/>
              </a:rPr>
              <a:t>Rétroaction</a:t>
            </a:r>
            <a:endParaRPr lang="en-US" b="1" dirty="0" smtClean="0">
              <a:solidFill>
                <a:srgbClr val="DBF5F9"/>
              </a:solidFill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en-US" b="1" dirty="0" smtClean="0">
                <a:solidFill>
                  <a:srgbClr val="DBF5F9"/>
                </a:solidFill>
                <a:latin typeface="Times New Roman" pitchFamily="18" charset="0"/>
              </a:rPr>
              <a:t>“Feed-back”</a:t>
            </a:r>
            <a:endParaRPr lang="en-US" b="1" dirty="0">
              <a:solidFill>
                <a:srgbClr val="DBF5F9"/>
              </a:solidFill>
              <a:latin typeface="Times New Roman" pitchFamily="18" charset="0"/>
            </a:endParaRPr>
          </a:p>
        </p:txBody>
      </p:sp>
      <p:sp>
        <p:nvSpPr>
          <p:cNvPr id="164937" name="Rectangle 7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42423" y="3867943"/>
            <a:ext cx="2108415" cy="503237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DBF5F9"/>
                </a:solidFill>
                <a:latin typeface="Times New Roman" pitchFamily="18" charset="0"/>
              </a:rPr>
              <a:t>Canal</a:t>
            </a:r>
          </a:p>
        </p:txBody>
      </p:sp>
      <p:cxnSp>
        <p:nvCxnSpPr>
          <p:cNvPr id="9229" name="AutoShape 75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rot="10800000">
            <a:off x="846016" y="5895825"/>
            <a:ext cx="2696407" cy="471488"/>
          </a:xfrm>
          <a:prstGeom prst="bentConnector3">
            <a:avLst>
              <a:gd name="adj1" fmla="val 10004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235" name="Line 8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693598" y="4136568"/>
            <a:ext cx="15073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9236" name="Text Box 8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41292" y="3703636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b="1" dirty="0">
                <a:solidFill>
                  <a:prstClr val="black"/>
                </a:solidFill>
                <a:latin typeface="Times New Roman" pitchFamily="18" charset="0"/>
              </a:rPr>
              <a:t>Message</a:t>
            </a:r>
          </a:p>
        </p:txBody>
      </p:sp>
      <p:sp>
        <p:nvSpPr>
          <p:cNvPr id="9237" name="Text Box 8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18636" y="3709894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altLang="fr-FR" b="1" dirty="0">
                <a:solidFill>
                  <a:prstClr val="black"/>
                </a:solidFill>
                <a:latin typeface="Times New Roman" pitchFamily="18" charset="0"/>
              </a:rPr>
              <a:t>Message</a:t>
            </a:r>
          </a:p>
        </p:txBody>
      </p:sp>
      <p:sp>
        <p:nvSpPr>
          <p:cNvPr id="164934" name="Text Box 7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37626" y="4970675"/>
            <a:ext cx="1699521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fr-FR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Émetteur</a:t>
            </a:r>
            <a:r>
              <a:rPr lang="en-US" altLang="fr-F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encode </a:t>
            </a:r>
          </a:p>
          <a:p>
            <a:pPr algn="ctr"/>
            <a:r>
              <a:rPr lang="en-US" altLang="fr-FR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Transmet</a:t>
            </a:r>
            <a:endParaRPr lang="en-US" altLang="fr-FR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41" name="Text Box 6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72430" y="5013324"/>
            <a:ext cx="1361466" cy="9233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fr-FR" b="1" u="sng" dirty="0" err="1" smtClean="0">
                <a:solidFill>
                  <a:srgbClr val="C00000"/>
                </a:solidFill>
                <a:latin typeface="Times New Roman" pitchFamily="18" charset="0"/>
              </a:rPr>
              <a:t>Récepteur</a:t>
            </a:r>
            <a:r>
              <a:rPr lang="en-US" altLang="fr-FR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fr-FR" b="1" dirty="0" err="1" smtClean="0">
                <a:solidFill>
                  <a:srgbClr val="C00000"/>
                </a:solidFill>
                <a:latin typeface="Times New Roman" pitchFamily="18" charset="0"/>
              </a:rPr>
              <a:t>décode</a:t>
            </a:r>
            <a:endParaRPr lang="en-US" altLang="fr-FR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en-US" altLang="fr-FR" b="1" dirty="0" err="1" smtClean="0">
                <a:solidFill>
                  <a:srgbClr val="0070C0"/>
                </a:solidFill>
                <a:latin typeface="Times New Roman" pitchFamily="18" charset="0"/>
              </a:rPr>
              <a:t>Interprète</a:t>
            </a:r>
            <a:endParaRPr lang="en-US" altLang="fr-FR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7170" name="Picture 2" descr="Résultat de recherche d'images pour &quot;calling smiley&quot;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27" y="3461725"/>
            <a:ext cx="1575686" cy="142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lle ronde 2"/>
          <p:cNvSpPr/>
          <p:nvPr/>
        </p:nvSpPr>
        <p:spPr>
          <a:xfrm>
            <a:off x="107504" y="2420888"/>
            <a:ext cx="1658206" cy="996484"/>
          </a:xfrm>
          <a:prstGeom prst="wedgeEllipseCallout">
            <a:avLst>
              <a:gd name="adj1" fmla="val 18395"/>
              <a:gd name="adj2" fmla="val 613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7487" y="2546112"/>
            <a:ext cx="1519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prstClr val="black"/>
                </a:solidFill>
              </a:rPr>
              <a:t>Ce que je veux dire</a:t>
            </a:r>
            <a:endParaRPr lang="fr-FR" sz="2200" b="1" dirty="0">
              <a:solidFill>
                <a:prstClr val="black"/>
              </a:solidFill>
            </a:endParaRPr>
          </a:p>
        </p:txBody>
      </p:sp>
      <p:pic>
        <p:nvPicPr>
          <p:cNvPr id="7172" name="Picture 4" descr="Résultat de recherche d'images pour &quot;j'ai compris smiley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7564" y="3664343"/>
            <a:ext cx="1605478" cy="12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Bulle ronde 39"/>
          <p:cNvSpPr/>
          <p:nvPr/>
        </p:nvSpPr>
        <p:spPr>
          <a:xfrm>
            <a:off x="7277564" y="2546112"/>
            <a:ext cx="1788068" cy="996484"/>
          </a:xfrm>
          <a:prstGeom prst="wedgeEllipseCallout">
            <a:avLst>
              <a:gd name="adj1" fmla="val 18395"/>
              <a:gd name="adj2" fmla="val 613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380311" y="2647931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prstClr val="black"/>
                </a:solidFill>
              </a:rPr>
              <a:t>Ce que je comprends</a:t>
            </a:r>
            <a:endParaRPr lang="fr-FR" sz="2200" b="1" dirty="0">
              <a:solidFill>
                <a:prstClr val="black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67543" y="1340766"/>
            <a:ext cx="7940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/>
              <a:t>Toute communication implique un émetteur, un récepteur, un message et un canal de communication,</a:t>
            </a:r>
            <a:endParaRPr lang="fr-FR" sz="2400" b="1" dirty="0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1647798" y="747842"/>
            <a:ext cx="5724632" cy="376588"/>
          </a:xfrm>
          <a:prstGeom prst="rect">
            <a:avLst/>
          </a:prstGeom>
        </p:spPr>
        <p:txBody>
          <a:bodyPr vert="horz" lIns="0" rIns="0" bIns="0" anchor="b">
            <a:normAutofit fontScale="5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 smtClean="0">
                <a:solidFill>
                  <a:srgbClr val="0070C0"/>
                </a:solidFill>
                <a:latin typeface="+mn-lt"/>
              </a:rPr>
              <a:t>LA COMMUNICATION</a:t>
            </a:r>
            <a:endParaRPr lang="fr-FR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82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fr-FR" altLang="fr-FR" sz="5400" b="1" dirty="0">
                <a:solidFill>
                  <a:srgbClr val="C00000"/>
                </a:solidFill>
              </a:rPr>
              <a:t>Le questionnement</a:t>
            </a:r>
            <a:endParaRPr lang="fr-FR" altLang="fr-FR" b="1" dirty="0">
              <a:solidFill>
                <a:srgbClr val="C00000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altLang="fr-FR" sz="2400" dirty="0"/>
              <a:t>La meilleure </a:t>
            </a:r>
            <a:r>
              <a:rPr lang="fr-FR" altLang="fr-FR" sz="2400" dirty="0" smtClean="0"/>
              <a:t>écoute (seule) ne permet pas toujours de </a:t>
            </a:r>
            <a:r>
              <a:rPr lang="fr-FR" altLang="fr-FR" sz="2400" dirty="0"/>
              <a:t>tout </a:t>
            </a:r>
            <a:r>
              <a:rPr lang="fr-FR" altLang="fr-FR" sz="2400" dirty="0" smtClean="0"/>
              <a:t>comprendre. </a:t>
            </a:r>
            <a:r>
              <a:rPr lang="fr-FR" altLang="fr-FR" sz="2400" dirty="0"/>
              <a:t>De plus, </a:t>
            </a:r>
            <a:r>
              <a:rPr lang="fr-FR" altLang="fr-FR" sz="2400" dirty="0" smtClean="0"/>
              <a:t>le communicateur </a:t>
            </a:r>
            <a:r>
              <a:rPr lang="fr-FR" altLang="fr-FR" sz="2400" dirty="0"/>
              <a:t>peut avoir des difficultés à s’exprimer</a:t>
            </a:r>
            <a:r>
              <a:rPr lang="fr-FR" altLang="fr-FR" sz="2400" dirty="0" smtClean="0"/>
              <a:t>.</a:t>
            </a:r>
          </a:p>
          <a:p>
            <a:pPr marL="0" indent="0" algn="just">
              <a:buNone/>
            </a:pPr>
            <a:endParaRPr lang="fr-FR" altLang="fr-FR" sz="2400" dirty="0"/>
          </a:p>
          <a:p>
            <a:pPr algn="just">
              <a:buFontTx/>
              <a:buChar char="-"/>
            </a:pPr>
            <a:r>
              <a:rPr lang="fr-FR" altLang="fr-FR" sz="2400" dirty="0"/>
              <a:t>Avec des questions </a:t>
            </a:r>
            <a:r>
              <a:rPr lang="fr-FR" altLang="fr-FR" sz="2400" dirty="0">
                <a:solidFill>
                  <a:srgbClr val="CC0000"/>
                </a:solidFill>
              </a:rPr>
              <a:t>exploratoires</a:t>
            </a:r>
            <a:r>
              <a:rPr lang="fr-FR" altLang="fr-FR" sz="2400" dirty="0"/>
              <a:t> qui aident l’autre à s’exprimer et à approfondir sa </a:t>
            </a:r>
            <a:r>
              <a:rPr lang="fr-FR" altLang="fr-FR" sz="2400" dirty="0" smtClean="0"/>
              <a:t>réflexion</a:t>
            </a:r>
          </a:p>
          <a:p>
            <a:pPr algn="just">
              <a:buFontTx/>
              <a:buChar char="-"/>
            </a:pPr>
            <a:endParaRPr lang="fr-FR" altLang="fr-FR" sz="2400" dirty="0"/>
          </a:p>
          <a:p>
            <a:pPr algn="just">
              <a:buFontTx/>
              <a:buChar char="-"/>
            </a:pPr>
            <a:r>
              <a:rPr lang="fr-FR" altLang="fr-FR" sz="2400" dirty="0"/>
              <a:t>Avec des questions </a:t>
            </a:r>
            <a:r>
              <a:rPr lang="fr-FR" altLang="fr-FR" sz="2400" dirty="0">
                <a:solidFill>
                  <a:srgbClr val="CC0000"/>
                </a:solidFill>
              </a:rPr>
              <a:t>fermées</a:t>
            </a:r>
            <a:r>
              <a:rPr lang="fr-FR" altLang="fr-FR" sz="2400" dirty="0"/>
              <a:t> qui appellent une réponse précise (oui/non, information ponctuelle, choix parmi des propositions)</a:t>
            </a:r>
          </a:p>
        </p:txBody>
      </p:sp>
    </p:spTree>
    <p:extLst>
      <p:ext uri="{BB962C8B-B14F-4D97-AF65-F5344CB8AC3E}">
        <p14:creationId xmlns:p14="http://schemas.microsoft.com/office/powerpoint/2010/main" xmlns="" val="26966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fr-FR" altLang="fr-FR" b="1" dirty="0">
                <a:solidFill>
                  <a:srgbClr val="C00000"/>
                </a:solidFill>
              </a:rPr>
              <a:t>La reformulation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fr-FR" altLang="fr-FR" sz="2400" dirty="0"/>
              <a:t>La reformulation consiste à redire d’une autre manière ce que vient d’exprimer l’autre et à s’assurer que le sens du message a bien été compris</a:t>
            </a:r>
            <a:r>
              <a:rPr lang="fr-FR" altLang="fr-FR" sz="2400" dirty="0" smtClean="0"/>
              <a:t>.</a:t>
            </a:r>
          </a:p>
          <a:p>
            <a:pPr algn="just">
              <a:lnSpc>
                <a:spcPct val="80000"/>
              </a:lnSpc>
            </a:pPr>
            <a:endParaRPr lang="fr-FR" altLang="fr-FR" sz="2400" dirty="0"/>
          </a:p>
          <a:p>
            <a:pPr algn="just">
              <a:lnSpc>
                <a:spcPct val="80000"/>
              </a:lnSpc>
            </a:pPr>
            <a:r>
              <a:rPr lang="fr-FR" altLang="fr-FR" sz="2400" dirty="0"/>
              <a:t>Souvent la reformulation précède une question</a:t>
            </a:r>
            <a:r>
              <a:rPr lang="fr-FR" altLang="fr-FR" sz="2400" dirty="0" smtClean="0"/>
              <a:t>.</a:t>
            </a:r>
          </a:p>
          <a:p>
            <a:pPr algn="just">
              <a:lnSpc>
                <a:spcPct val="80000"/>
              </a:lnSpc>
            </a:pPr>
            <a:endParaRPr lang="fr-FR" altLang="fr-FR" sz="2400" dirty="0"/>
          </a:p>
          <a:p>
            <a:pPr algn="just">
              <a:lnSpc>
                <a:spcPct val="80000"/>
              </a:lnSpc>
            </a:pPr>
            <a:r>
              <a:rPr lang="fr-FR" altLang="fr-FR" sz="2400" dirty="0"/>
              <a:t>Elle est une forme de vérification de l’écoute</a:t>
            </a:r>
            <a:r>
              <a:rPr lang="fr-FR" altLang="fr-FR" sz="2400" dirty="0" smtClean="0"/>
              <a:t>.</a:t>
            </a:r>
          </a:p>
          <a:p>
            <a:pPr algn="just">
              <a:lnSpc>
                <a:spcPct val="80000"/>
              </a:lnSpc>
            </a:pPr>
            <a:endParaRPr lang="fr-FR" altLang="fr-FR" sz="2400" dirty="0"/>
          </a:p>
          <a:p>
            <a:pPr algn="just">
              <a:lnSpc>
                <a:spcPct val="80000"/>
              </a:lnSpc>
            </a:pPr>
            <a:r>
              <a:rPr lang="fr-FR" altLang="fr-FR" sz="2400" dirty="0"/>
              <a:t>C’est un bon </a:t>
            </a:r>
            <a:r>
              <a:rPr lang="fr-FR" altLang="fr-FR" sz="2400" dirty="0">
                <a:solidFill>
                  <a:srgbClr val="CC0000"/>
                </a:solidFill>
              </a:rPr>
              <a:t>outil de </a:t>
            </a:r>
            <a:r>
              <a:rPr lang="fr-FR" altLang="fr-FR" sz="2400" dirty="0" smtClean="0">
                <a:solidFill>
                  <a:srgbClr val="CC0000"/>
                </a:solidFill>
              </a:rPr>
              <a:t>rétroaction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particulièrement utilisé dans l’entretien téléphonique</a:t>
            </a:r>
            <a:r>
              <a:rPr lang="fr-FR" altLang="fr-FR" sz="2400" dirty="0" smtClean="0"/>
              <a:t>.</a:t>
            </a:r>
          </a:p>
          <a:p>
            <a:pPr algn="just">
              <a:lnSpc>
                <a:spcPct val="80000"/>
              </a:lnSpc>
            </a:pPr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6059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fr-FR" altLang="fr-FR" b="1" dirty="0"/>
              <a:t>Importance du silence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altLang="fr-FR" dirty="0"/>
              <a:t>Même le </a:t>
            </a:r>
            <a:r>
              <a:rPr lang="fr-FR" altLang="fr-FR" dirty="0">
                <a:solidFill>
                  <a:srgbClr val="CC0000"/>
                </a:solidFill>
              </a:rPr>
              <a:t>silence</a:t>
            </a:r>
            <a:r>
              <a:rPr lang="fr-FR" altLang="fr-FR" dirty="0"/>
              <a:t> est une forme de communication : par mon attitude, je communique que je veux ou ne veux pas dialoguer ou que je témoigne d’un message particulier</a:t>
            </a:r>
            <a:r>
              <a:rPr lang="fr-FR" altLang="fr-FR" dirty="0" smtClean="0"/>
              <a:t>.</a:t>
            </a:r>
          </a:p>
          <a:p>
            <a:pPr algn="just"/>
            <a:endParaRPr lang="fr-FR" altLang="fr-FR" dirty="0"/>
          </a:p>
          <a:p>
            <a:pPr algn="just"/>
            <a:r>
              <a:rPr lang="fr-FR" altLang="fr-FR" dirty="0"/>
              <a:t>Ainsi, on peut dire </a:t>
            </a:r>
            <a:r>
              <a:rPr lang="fr-FR" altLang="fr-FR" b="1" i="1" dirty="0">
                <a:solidFill>
                  <a:srgbClr val="CC0000"/>
                </a:solidFill>
              </a:rPr>
              <a:t>qu’il est impossible de ne pas communiquer</a:t>
            </a:r>
            <a:r>
              <a:rPr lang="fr-FR" altLang="fr-FR" b="1" i="1" dirty="0" smtClean="0">
                <a:solidFill>
                  <a:srgbClr val="CC0000"/>
                </a:solidFill>
              </a:rPr>
              <a:t>.</a:t>
            </a:r>
          </a:p>
          <a:p>
            <a:pPr algn="just"/>
            <a:endParaRPr lang="fr-FR" altLang="fr-FR" i="1" dirty="0">
              <a:solidFill>
                <a:srgbClr val="CC0000"/>
              </a:solidFill>
            </a:endParaRPr>
          </a:p>
          <a:p>
            <a:pPr marL="0" indent="0" algn="ctr">
              <a:buNone/>
            </a:pPr>
            <a:r>
              <a:rPr lang="fr-FR" altLang="fr-FR" dirty="0">
                <a:solidFill>
                  <a:srgbClr val="FF0000"/>
                </a:solidFill>
              </a:rPr>
              <a:t>La manière de dire</a:t>
            </a:r>
            <a:r>
              <a:rPr lang="fr-FR" altLang="fr-FR" dirty="0"/>
              <a:t>, </a:t>
            </a:r>
            <a:r>
              <a:rPr lang="fr-FR" altLang="fr-FR" u="sng" dirty="0"/>
              <a:t>autant voire </a:t>
            </a:r>
            <a:r>
              <a:rPr lang="fr-FR" altLang="fr-FR" u="sng" dirty="0">
                <a:solidFill>
                  <a:srgbClr val="FF0000"/>
                </a:solidFill>
              </a:rPr>
              <a:t>plus</a:t>
            </a:r>
            <a:r>
              <a:rPr lang="fr-FR" altLang="fr-FR" u="sng" dirty="0"/>
              <a:t> que le contenu</a:t>
            </a:r>
            <a:r>
              <a:rPr lang="fr-FR" altLang="fr-FR" dirty="0"/>
              <a:t>, détermine la </a:t>
            </a:r>
            <a:r>
              <a:rPr lang="fr-FR" altLang="fr-FR" dirty="0" smtClean="0"/>
              <a:t>communication</a:t>
            </a:r>
            <a:endParaRPr lang="fr-FR" altLang="fr-FR" dirty="0"/>
          </a:p>
        </p:txBody>
      </p:sp>
      <p:sp>
        <p:nvSpPr>
          <p:cNvPr id="3" name="Ellipse 2"/>
          <p:cNvSpPr/>
          <p:nvPr/>
        </p:nvSpPr>
        <p:spPr>
          <a:xfrm>
            <a:off x="323528" y="5085184"/>
            <a:ext cx="8712968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38601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/>
          <a:lstStyle/>
          <a:p>
            <a:r>
              <a:rPr lang="fr-FR" altLang="fr-FR" sz="2400" dirty="0"/>
              <a:t>On distingue trois types de communication :</a:t>
            </a: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6281" y="2060848"/>
            <a:ext cx="4538418" cy="422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691680" y="2060848"/>
            <a:ext cx="5760640" cy="86409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66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altLang="fr-FR" sz="4000" b="1" dirty="0" smtClean="0">
                <a:solidFill>
                  <a:srgbClr val="C00000"/>
                </a:solidFill>
              </a:rPr>
              <a:t>1. La </a:t>
            </a:r>
            <a:r>
              <a:rPr lang="fr-FR" altLang="fr-FR" sz="4000" b="1" dirty="0">
                <a:solidFill>
                  <a:srgbClr val="C00000"/>
                </a:solidFill>
              </a:rPr>
              <a:t>communication </a:t>
            </a:r>
            <a:r>
              <a:rPr lang="fr-FR" altLang="fr-FR" sz="4000" b="1" dirty="0" smtClean="0">
                <a:solidFill>
                  <a:srgbClr val="C00000"/>
                </a:solidFill>
              </a:rPr>
              <a:t>interpersonnelle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373616" cy="358145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 smtClean="0"/>
              <a:t>La communication interpersonnelle ou bilatérale, s’établit lorsque l’</a:t>
            </a:r>
            <a:r>
              <a:rPr lang="fr-FR" dirty="0"/>
              <a:t>é</a:t>
            </a:r>
            <a:r>
              <a:rPr lang="fr-FR" dirty="0" smtClean="0"/>
              <a:t>metteur et le récepteur font alterner leurs rôles,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C’est la base de la vie en société, c’est là en général que la compréhension est la meilleur, il s’agit d’une relation humaine qui implique au moins 2 personnes,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La rétroaction est quasi systématique, la conversation peut être verbal et/ou non-verbale,</a:t>
            </a:r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715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44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26469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altLang="fr-FR" sz="2800" b="1" dirty="0" smtClean="0">
                <a:solidFill>
                  <a:srgbClr val="C00000"/>
                </a:solidFill>
              </a:rPr>
              <a:t>Les </a:t>
            </a:r>
            <a:r>
              <a:rPr lang="en-US" altLang="fr-FR" sz="2800" b="1" dirty="0" err="1">
                <a:solidFill>
                  <a:srgbClr val="C00000"/>
                </a:solidFill>
              </a:rPr>
              <a:t>principes</a:t>
            </a:r>
            <a:r>
              <a:rPr lang="en-US" altLang="fr-FR" sz="2800" b="1" dirty="0">
                <a:solidFill>
                  <a:srgbClr val="C00000"/>
                </a:solidFill>
              </a:rPr>
              <a:t> de la communication </a:t>
            </a:r>
            <a:r>
              <a:rPr lang="en-US" altLang="fr-FR" sz="2800" b="1" dirty="0" err="1">
                <a:solidFill>
                  <a:srgbClr val="C00000"/>
                </a:solidFill>
              </a:rPr>
              <a:t>interpersonnelle</a:t>
            </a:r>
            <a:endParaRPr lang="en-US" altLang="fr-FR" sz="2800" b="1" dirty="0">
              <a:solidFill>
                <a:srgbClr val="C00000"/>
              </a:solidFill>
            </a:endParaRPr>
          </a:p>
          <a:p>
            <a:pPr algn="just">
              <a:lnSpc>
                <a:spcPct val="90000"/>
              </a:lnSpc>
              <a:buNone/>
            </a:pPr>
            <a:endParaRPr lang="en-US" altLang="fr-FR" sz="2800" b="1" u="sng" dirty="0">
              <a:solidFill>
                <a:schemeClr val="accent2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altLang="fr-FR" sz="2800" dirty="0" err="1"/>
              <a:t>Avoir</a:t>
            </a:r>
            <a:r>
              <a:rPr lang="en-US" altLang="fr-FR" sz="2800" dirty="0"/>
              <a:t> </a:t>
            </a:r>
            <a:r>
              <a:rPr lang="en-US" altLang="fr-FR" sz="2800" dirty="0" err="1"/>
              <a:t>confiance</a:t>
            </a:r>
            <a:r>
              <a:rPr lang="en-US" altLang="fr-FR" sz="2800" dirty="0"/>
              <a:t> </a:t>
            </a:r>
            <a:r>
              <a:rPr lang="en-US" altLang="fr-FR" sz="2800" dirty="0" err="1"/>
              <a:t>en</a:t>
            </a:r>
            <a:r>
              <a:rPr lang="en-US" altLang="fr-FR" sz="2800" dirty="0"/>
              <a:t> </a:t>
            </a:r>
            <a:r>
              <a:rPr lang="en-US" altLang="fr-FR" sz="2800" dirty="0" err="1"/>
              <a:t>soi</a:t>
            </a:r>
            <a:r>
              <a:rPr lang="en-US" altLang="fr-FR" sz="2800" dirty="0"/>
              <a:t>, </a:t>
            </a:r>
            <a:r>
              <a:rPr lang="en-US" altLang="fr-FR" sz="2800" dirty="0" err="1"/>
              <a:t>en</a:t>
            </a:r>
            <a:r>
              <a:rPr lang="en-US" altLang="fr-FR" sz="2800" dirty="0"/>
              <a:t> </a:t>
            </a:r>
            <a:r>
              <a:rPr lang="en-US" altLang="fr-FR" sz="2800" dirty="0" err="1"/>
              <a:t>sa</a:t>
            </a:r>
            <a:r>
              <a:rPr lang="en-US" altLang="fr-FR" sz="2800" dirty="0"/>
              <a:t> </a:t>
            </a:r>
            <a:r>
              <a:rPr lang="en-US" altLang="fr-FR" sz="2800" dirty="0" err="1"/>
              <a:t>valeur</a:t>
            </a:r>
            <a:r>
              <a:rPr lang="en-US" altLang="fr-FR" sz="2800" dirty="0"/>
              <a:t> </a:t>
            </a:r>
            <a:r>
              <a:rPr lang="en-US" altLang="fr-FR" sz="2800" dirty="0" err="1"/>
              <a:t>personnelle</a:t>
            </a:r>
            <a:r>
              <a:rPr lang="en-US" altLang="fr-FR" sz="2800" dirty="0"/>
              <a:t>, </a:t>
            </a:r>
            <a:r>
              <a:rPr lang="en-US" altLang="fr-FR" sz="2800" dirty="0" err="1"/>
              <a:t>en</a:t>
            </a:r>
            <a:r>
              <a:rPr lang="en-US" altLang="fr-FR" sz="2800" dirty="0"/>
              <a:t> </a:t>
            </a:r>
            <a:r>
              <a:rPr lang="en-US" altLang="fr-FR" sz="2800" dirty="0" err="1"/>
              <a:t>ses</a:t>
            </a:r>
            <a:r>
              <a:rPr lang="en-US" altLang="fr-FR" sz="2800" dirty="0"/>
              <a:t> </a:t>
            </a:r>
            <a:r>
              <a:rPr lang="en-US" altLang="fr-FR" sz="2800" dirty="0" err="1"/>
              <a:t>capacités</a:t>
            </a:r>
            <a:r>
              <a:rPr lang="en-US" altLang="fr-FR" sz="2800" dirty="0"/>
              <a:t> .</a:t>
            </a:r>
          </a:p>
          <a:p>
            <a:pPr algn="just">
              <a:lnSpc>
                <a:spcPct val="90000"/>
              </a:lnSpc>
            </a:pPr>
            <a:r>
              <a:rPr lang="en-US" altLang="fr-FR" sz="2800" dirty="0" err="1"/>
              <a:t>Etre</a:t>
            </a:r>
            <a:r>
              <a:rPr lang="en-US" altLang="fr-FR" sz="2800" dirty="0"/>
              <a:t> </a:t>
            </a:r>
            <a:r>
              <a:rPr lang="en-US" altLang="fr-FR" sz="2800" dirty="0" err="1"/>
              <a:t>conscient</a:t>
            </a:r>
            <a:r>
              <a:rPr lang="en-US" altLang="fr-FR" sz="2800" dirty="0"/>
              <a:t> de son </a:t>
            </a:r>
            <a:r>
              <a:rPr lang="en-US" altLang="fr-FR" sz="2800" dirty="0" err="1"/>
              <a:t>propre</a:t>
            </a:r>
            <a:r>
              <a:rPr lang="en-US" altLang="fr-FR" sz="2800" dirty="0"/>
              <a:t> cadre de </a:t>
            </a:r>
            <a:r>
              <a:rPr lang="en-US" altLang="fr-FR" sz="2800" dirty="0" err="1"/>
              <a:t>référence</a:t>
            </a:r>
            <a:r>
              <a:rPr lang="en-US" altLang="fr-FR" sz="2800" dirty="0"/>
              <a:t> et de </a:t>
            </a:r>
            <a:r>
              <a:rPr lang="en-US" altLang="fr-FR" sz="2800" dirty="0" err="1"/>
              <a:t>celui</a:t>
            </a:r>
            <a:r>
              <a:rPr lang="en-US" altLang="fr-FR" sz="2800" dirty="0"/>
              <a:t> de </a:t>
            </a:r>
            <a:r>
              <a:rPr lang="en-US" altLang="fr-FR" sz="2800" dirty="0" err="1" smtClean="0"/>
              <a:t>l’interlocuteur</a:t>
            </a:r>
            <a:r>
              <a:rPr lang="en-US" altLang="fr-FR" sz="2800" dirty="0" smtClean="0"/>
              <a:t>.</a:t>
            </a:r>
          </a:p>
          <a:p>
            <a:pPr algn="just"/>
            <a:r>
              <a:rPr lang="en-US" altLang="fr-FR" sz="2800" dirty="0" err="1"/>
              <a:t>Eviter</a:t>
            </a:r>
            <a:r>
              <a:rPr lang="en-US" altLang="fr-FR" sz="2800" dirty="0"/>
              <a:t> de </a:t>
            </a:r>
            <a:r>
              <a:rPr lang="en-US" altLang="fr-FR" sz="2800" dirty="0" err="1"/>
              <a:t>juger</a:t>
            </a:r>
            <a:r>
              <a:rPr lang="en-US" altLang="fr-FR" sz="2800" dirty="0"/>
              <a:t> et </a:t>
            </a:r>
            <a:r>
              <a:rPr lang="en-US" altLang="fr-FR" sz="2800" dirty="0" err="1"/>
              <a:t>d’évaluer</a:t>
            </a:r>
            <a:r>
              <a:rPr lang="en-US" altLang="fr-FR" sz="2800" dirty="0"/>
              <a:t> (</a:t>
            </a:r>
            <a:r>
              <a:rPr lang="en-US" altLang="fr-FR" sz="2800" dirty="0" err="1"/>
              <a:t>en</a:t>
            </a:r>
            <a:r>
              <a:rPr lang="en-US" altLang="fr-FR" sz="2800" dirty="0"/>
              <a:t> </a:t>
            </a:r>
            <a:r>
              <a:rPr lang="en-US" altLang="fr-FR" sz="2800" dirty="0" err="1"/>
              <a:t>bien</a:t>
            </a:r>
            <a:r>
              <a:rPr lang="en-US" altLang="fr-FR" sz="2800" dirty="0"/>
              <a:t> </a:t>
            </a:r>
            <a:r>
              <a:rPr lang="en-US" altLang="fr-FR" sz="2800" dirty="0" err="1"/>
              <a:t>ou</a:t>
            </a:r>
            <a:r>
              <a:rPr lang="en-US" altLang="fr-FR" sz="2800" dirty="0"/>
              <a:t> </a:t>
            </a:r>
            <a:r>
              <a:rPr lang="en-US" altLang="fr-FR" sz="2800" dirty="0" err="1"/>
              <a:t>en</a:t>
            </a:r>
            <a:r>
              <a:rPr lang="en-US" altLang="fr-FR" sz="2800" dirty="0"/>
              <a:t> mal) </a:t>
            </a:r>
            <a:r>
              <a:rPr lang="en-US" altLang="fr-FR" sz="2800" dirty="0" err="1"/>
              <a:t>avant</a:t>
            </a:r>
            <a:r>
              <a:rPr lang="en-US" altLang="fr-FR" sz="2800" dirty="0"/>
              <a:t> de </a:t>
            </a:r>
            <a:r>
              <a:rPr lang="en-US" altLang="fr-FR" sz="2800" dirty="0" err="1"/>
              <a:t>comprendre</a:t>
            </a:r>
            <a:r>
              <a:rPr lang="en-US" altLang="fr-FR" sz="2800" dirty="0"/>
              <a:t>.</a:t>
            </a:r>
            <a:endParaRPr lang="fr-FR" altLang="fr-FR" sz="2800" dirty="0"/>
          </a:p>
          <a:p>
            <a:pPr algn="just"/>
            <a:r>
              <a:rPr lang="fr-FR" altLang="fr-FR" sz="2800" dirty="0"/>
              <a:t>Eviter de s’en </a:t>
            </a:r>
            <a:r>
              <a:rPr lang="fr-FR" altLang="fr-FR" sz="2800" dirty="0" smtClean="0"/>
              <a:t>tenir à </a:t>
            </a:r>
            <a:r>
              <a:rPr lang="fr-FR" altLang="fr-FR" sz="2800" dirty="0"/>
              <a:t>la première impression, de classer les personnes et de faire des jugements catégoriques.</a:t>
            </a:r>
            <a:endParaRPr lang="en-US" altLang="fr-FR" sz="2800" dirty="0"/>
          </a:p>
          <a:p>
            <a:pPr algn="just">
              <a:buNone/>
            </a:pPr>
            <a:endParaRPr lang="fr-FR" altLang="fr-FR" sz="2800" dirty="0"/>
          </a:p>
          <a:p>
            <a:pPr algn="just">
              <a:lnSpc>
                <a:spcPct val="90000"/>
              </a:lnSpc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42399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0375" y="1484784"/>
            <a:ext cx="8229600" cy="4389120"/>
          </a:xfrm>
        </p:spPr>
        <p:txBody>
          <a:bodyPr/>
          <a:lstStyle/>
          <a:p>
            <a:r>
              <a:rPr lang="en-US" altLang="fr-FR" sz="2400" dirty="0"/>
              <a:t>Savoir </a:t>
            </a:r>
            <a:r>
              <a:rPr lang="en-US" altLang="fr-FR" sz="2400" dirty="0" err="1"/>
              <a:t>écouter</a:t>
            </a:r>
            <a:r>
              <a:rPr lang="en-US" altLang="fr-FR" sz="2400" dirty="0"/>
              <a:t>, </a:t>
            </a:r>
            <a:r>
              <a:rPr lang="en-US" altLang="fr-FR" sz="2400" dirty="0" err="1"/>
              <a:t>c'est</a:t>
            </a:r>
            <a:r>
              <a:rPr lang="en-US" altLang="fr-FR" sz="2400" dirty="0"/>
              <a:t>-à-dire </a:t>
            </a:r>
            <a:r>
              <a:rPr lang="en-US" altLang="fr-FR" sz="2400" dirty="0" err="1"/>
              <a:t>centrer</a:t>
            </a:r>
            <a:r>
              <a:rPr lang="en-US" altLang="fr-FR" sz="2400" dirty="0"/>
              <a:t> son attention sur </a:t>
            </a:r>
            <a:r>
              <a:rPr lang="en-US" altLang="fr-FR" sz="2400" dirty="0" err="1"/>
              <a:t>celui</a:t>
            </a:r>
            <a:r>
              <a:rPr lang="en-US" altLang="fr-FR" sz="2400" dirty="0"/>
              <a:t> qui </a:t>
            </a:r>
            <a:r>
              <a:rPr lang="en-US" altLang="fr-FR" sz="2400" dirty="0" err="1"/>
              <a:t>parle</a:t>
            </a:r>
            <a:r>
              <a:rPr lang="en-US" altLang="fr-FR" sz="2400" dirty="0"/>
              <a:t>.</a:t>
            </a:r>
            <a:endParaRPr lang="fr-FR" altLang="fr-FR" sz="2400" dirty="0"/>
          </a:p>
          <a:p>
            <a:r>
              <a:rPr lang="fr-FR" altLang="fr-FR" dirty="0" smtClean="0"/>
              <a:t>Reformuler </a:t>
            </a:r>
            <a:r>
              <a:rPr lang="fr-FR" altLang="fr-FR" dirty="0"/>
              <a:t>pour vérifier si l’on a bien compris ce que disait l’autre et si les deux personnes raisonnent bien sur les mêmes données.</a:t>
            </a:r>
          </a:p>
          <a:p>
            <a:r>
              <a:rPr lang="fr-FR" altLang="fr-FR" dirty="0"/>
              <a:t>Toujours en revenir aux faits.</a:t>
            </a:r>
            <a:endParaRPr lang="en-US" altLang="fr-FR" dirty="0"/>
          </a:p>
          <a:p>
            <a:r>
              <a:rPr lang="en-US" altLang="fr-FR" dirty="0" err="1"/>
              <a:t>Etre</a:t>
            </a:r>
            <a:r>
              <a:rPr lang="en-US" altLang="fr-FR" dirty="0"/>
              <a:t> Clair et </a:t>
            </a:r>
            <a:r>
              <a:rPr lang="en-US" altLang="fr-FR" dirty="0" smtClean="0"/>
              <a:t>Précis </a:t>
            </a:r>
            <a:r>
              <a:rPr lang="en-US" altLang="fr-FR" dirty="0" err="1"/>
              <a:t>dans</a:t>
            </a:r>
            <a:r>
              <a:rPr lang="en-US" altLang="fr-FR" dirty="0"/>
              <a:t> son expression.</a:t>
            </a:r>
            <a:endParaRPr lang="fr-FR" altLang="fr-FR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499992" y="764704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buNone/>
            </a:pPr>
            <a:r>
              <a:rPr lang="en-US" altLang="fr-FR" b="1" dirty="0" smtClean="0">
                <a:solidFill>
                  <a:srgbClr val="C00000"/>
                </a:solidFill>
              </a:rPr>
              <a:t>Les </a:t>
            </a:r>
            <a:r>
              <a:rPr lang="en-US" altLang="fr-FR" b="1" dirty="0" err="1" smtClean="0">
                <a:solidFill>
                  <a:srgbClr val="C00000"/>
                </a:solidFill>
              </a:rPr>
              <a:t>principes</a:t>
            </a:r>
            <a:r>
              <a:rPr lang="en-US" altLang="fr-FR" b="1" dirty="0" smtClean="0">
                <a:solidFill>
                  <a:srgbClr val="C00000"/>
                </a:solidFill>
              </a:rPr>
              <a:t> de la communication </a:t>
            </a:r>
            <a:r>
              <a:rPr lang="en-US" altLang="fr-FR" b="1" dirty="0" err="1" smtClean="0">
                <a:solidFill>
                  <a:srgbClr val="C00000"/>
                </a:solidFill>
              </a:rPr>
              <a:t>interpersonnelle</a:t>
            </a:r>
            <a:endParaRPr lang="en-US" altLang="fr-FR" b="1" dirty="0">
              <a:solidFill>
                <a:srgbClr val="C00000"/>
              </a:solidFill>
            </a:endParaRPr>
          </a:p>
        </p:txBody>
      </p:sp>
      <p:sp>
        <p:nvSpPr>
          <p:cNvPr id="2" name="AutoShape 2" descr="Résultat de recherche d'images pour &quot;communication interpersonnel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Résultat de recherche d'images pour &quot;communication interpersonnell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1" y="4653136"/>
            <a:ext cx="3087047" cy="158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93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389120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Savoir exprimer et contrôler sa colère.</a:t>
            </a:r>
            <a:endParaRPr lang="en-US" altLang="fr-FR" dirty="0" smtClean="0"/>
          </a:p>
          <a:p>
            <a:pPr eaLnBrk="1" hangingPunct="1"/>
            <a:r>
              <a:rPr lang="en-US" altLang="fr-FR" dirty="0" smtClean="0"/>
              <a:t>Accepter, </a:t>
            </a:r>
            <a:r>
              <a:rPr lang="en-US" altLang="fr-FR" dirty="0" err="1" smtClean="0"/>
              <a:t>reconnaître</a:t>
            </a:r>
            <a:r>
              <a:rPr lang="en-US" altLang="fr-FR" dirty="0" smtClean="0"/>
              <a:t> et assumer la </a:t>
            </a:r>
            <a:r>
              <a:rPr lang="en-US" altLang="fr-FR" dirty="0" err="1" smtClean="0"/>
              <a:t>responsabilité</a:t>
            </a:r>
            <a:r>
              <a:rPr lang="en-US" altLang="fr-FR" dirty="0" smtClean="0"/>
              <a:t> de </a:t>
            </a:r>
            <a:r>
              <a:rPr lang="en-US" altLang="fr-FR" dirty="0" err="1" smtClean="0"/>
              <a:t>ses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émotions</a:t>
            </a:r>
            <a:r>
              <a:rPr lang="en-US" altLang="fr-FR" dirty="0" smtClean="0"/>
              <a:t>.</a:t>
            </a:r>
            <a:endParaRPr lang="fr-FR" altLang="fr-FR" dirty="0" smtClean="0"/>
          </a:p>
          <a:p>
            <a:pPr eaLnBrk="1" hangingPunct="1"/>
            <a:r>
              <a:rPr lang="fr-FR" altLang="fr-FR" dirty="0" smtClean="0"/>
              <a:t>Exprimer ses émotions et rechercher un accord entre ce que l’on dit et ce que l’on ressent.</a:t>
            </a:r>
            <a:endParaRPr lang="en-US" altLang="fr-FR" dirty="0" smtClean="0"/>
          </a:p>
          <a:p>
            <a:pPr eaLnBrk="1" hangingPunct="1"/>
            <a:r>
              <a:rPr lang="en-US" altLang="fr-FR" dirty="0" err="1" smtClean="0"/>
              <a:t>Etre</a:t>
            </a:r>
            <a:r>
              <a:rPr lang="en-US" altLang="fr-FR" dirty="0" smtClean="0"/>
              <a:t> capable de se révéler aux </a:t>
            </a:r>
            <a:r>
              <a:rPr lang="en-US" altLang="fr-FR" dirty="0" err="1" smtClean="0"/>
              <a:t>autres</a:t>
            </a:r>
            <a:r>
              <a:rPr lang="en-US" altLang="fr-FR" dirty="0" smtClean="0"/>
              <a:t>.</a:t>
            </a:r>
            <a:endParaRPr lang="fr-FR" altLang="fr-FR" dirty="0" smtClean="0"/>
          </a:p>
          <a:p>
            <a:pPr eaLnBrk="1" hangingPunct="1">
              <a:buFont typeface="Wingdings" pitchFamily="2" charset="2"/>
              <a:buNone/>
            </a:pPr>
            <a:endParaRPr lang="fr-FR" altLang="fr-FR" dirty="0" smtClean="0"/>
          </a:p>
        </p:txBody>
      </p:sp>
      <p:sp>
        <p:nvSpPr>
          <p:cNvPr id="3" name="Rectangle 2"/>
          <p:cNvSpPr/>
          <p:nvPr/>
        </p:nvSpPr>
        <p:spPr>
          <a:xfrm>
            <a:off x="4499992" y="836712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buNone/>
            </a:pPr>
            <a:r>
              <a:rPr lang="en-US" altLang="fr-FR" b="1" dirty="0" smtClean="0">
                <a:solidFill>
                  <a:srgbClr val="C00000"/>
                </a:solidFill>
              </a:rPr>
              <a:t>Les </a:t>
            </a:r>
            <a:r>
              <a:rPr lang="en-US" altLang="fr-FR" b="1" dirty="0" err="1" smtClean="0">
                <a:solidFill>
                  <a:srgbClr val="C00000"/>
                </a:solidFill>
              </a:rPr>
              <a:t>principes</a:t>
            </a:r>
            <a:r>
              <a:rPr lang="en-US" altLang="fr-FR" b="1" dirty="0" smtClean="0">
                <a:solidFill>
                  <a:srgbClr val="C00000"/>
                </a:solidFill>
              </a:rPr>
              <a:t> de la communication </a:t>
            </a:r>
            <a:r>
              <a:rPr lang="en-US" altLang="fr-FR" b="1" dirty="0" err="1" smtClean="0">
                <a:solidFill>
                  <a:srgbClr val="C00000"/>
                </a:solidFill>
              </a:rPr>
              <a:t>interpersonnelle</a:t>
            </a:r>
            <a:endParaRPr lang="en-US" altLang="fr-FR" b="1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1" y="4077072"/>
            <a:ext cx="4821668" cy="239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15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710952"/>
          </a:xfrm>
        </p:spPr>
        <p:txBody>
          <a:bodyPr>
            <a:normAutofit/>
          </a:bodyPr>
          <a:lstStyle/>
          <a:p>
            <a:pPr algn="just"/>
            <a:r>
              <a:rPr lang="fr-FR" sz="4000" b="1" dirty="0">
                <a:solidFill>
                  <a:srgbClr val="0070C0"/>
                </a:solidFill>
              </a:rPr>
              <a:t>Moyens et canaux de communication</a:t>
            </a:r>
            <a:endParaRPr lang="fr-FR" sz="40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484571" cy="399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56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998677" y="3645024"/>
            <a:ext cx="3024336" cy="2664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>
          <a:xfrm>
            <a:off x="385192" y="692696"/>
            <a:ext cx="8229600" cy="854968"/>
          </a:xfrm>
        </p:spPr>
        <p:txBody>
          <a:bodyPr/>
          <a:lstStyle/>
          <a:p>
            <a:pPr algn="ctr"/>
            <a:r>
              <a:rPr lang="fr-FR" altLang="fr-FR" b="1" dirty="0">
                <a:solidFill>
                  <a:srgbClr val="CC0000"/>
                </a:solidFill>
              </a:rPr>
              <a:t>ATTENTION</a:t>
            </a:r>
            <a:r>
              <a:rPr lang="fr-FR" altLang="fr-FR" dirty="0">
                <a:solidFill>
                  <a:srgbClr val="CC0000"/>
                </a:solidFill>
              </a:rPr>
              <a:t> !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352928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altLang="fr-FR" sz="3200" u="sng" dirty="0" smtClean="0">
                <a:solidFill>
                  <a:srgbClr val="0070C0"/>
                </a:solidFill>
                <a:latin typeface="Brush Script MT" panose="03060802040406070304" pitchFamily="66" charset="0"/>
              </a:rPr>
              <a:t>Un </a:t>
            </a:r>
            <a:r>
              <a:rPr lang="fr-FR" altLang="fr-FR" sz="3200" u="sng" dirty="0">
                <a:solidFill>
                  <a:srgbClr val="0070C0"/>
                </a:solidFill>
                <a:latin typeface="Brush Script MT" panose="03060802040406070304" pitchFamily="66" charset="0"/>
              </a:rPr>
              <a:t>message reçu </a:t>
            </a:r>
            <a:r>
              <a:rPr lang="fr-FR" altLang="fr-FR" sz="3200" dirty="0">
                <a:latin typeface="Brush Script MT" panose="03060802040406070304" pitchFamily="66" charset="0"/>
              </a:rPr>
              <a:t>n’est pas nécessairement </a:t>
            </a:r>
            <a:r>
              <a:rPr lang="fr-FR" altLang="fr-FR" sz="3200" u="sng" dirty="0">
                <a:solidFill>
                  <a:srgbClr val="0070C0"/>
                </a:solidFill>
                <a:latin typeface="Brush Script MT" panose="03060802040406070304" pitchFamily="66" charset="0"/>
              </a:rPr>
              <a:t>un message compris</a:t>
            </a:r>
            <a:r>
              <a:rPr lang="fr-FR" altLang="fr-FR" sz="3200" dirty="0">
                <a:latin typeface="Brush Script MT" panose="03060802040406070304" pitchFamily="66" charset="0"/>
              </a:rPr>
              <a:t> par le récepteur et le sens que donne à un message le récepteur n’est pas toujours le même que celui qui était prévu par l’émetteur</a:t>
            </a:r>
            <a:r>
              <a:rPr lang="fr-FR" altLang="fr-FR" sz="3200" dirty="0" smtClean="0">
                <a:latin typeface="Brush Script MT" panose="03060802040406070304" pitchFamily="66" charset="0"/>
              </a:rPr>
              <a:t>…</a:t>
            </a:r>
          </a:p>
          <a:p>
            <a:pPr algn="just"/>
            <a:endParaRPr lang="fr-FR" altLang="fr-FR" sz="3200" dirty="0">
              <a:latin typeface="Brush Script MT" panose="030608020404060703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4741" y="3617653"/>
            <a:ext cx="1872208" cy="2623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999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76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b="1" dirty="0" smtClean="0">
                <a:solidFill>
                  <a:srgbClr val="0070C0"/>
                </a:solidFill>
              </a:rPr>
              <a:t>Les parasites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340768"/>
            <a:ext cx="7632848" cy="4536504"/>
          </a:xfrm>
        </p:spPr>
        <p:txBody>
          <a:bodyPr>
            <a:noAutofit/>
          </a:bodyPr>
          <a:lstStyle/>
          <a:p>
            <a:pPr algn="just">
              <a:buNone/>
              <a:defRPr/>
            </a:pPr>
            <a:r>
              <a:rPr lang="fr-FR" sz="2800" dirty="0" smtClean="0"/>
              <a:t>	En </a:t>
            </a:r>
            <a:r>
              <a:rPr lang="fr-FR" sz="2800" dirty="0"/>
              <a:t>termes techniques, on décrit les parasites comme une </a:t>
            </a:r>
            <a:r>
              <a:rPr lang="fr-FR" sz="2800" u="sng" dirty="0">
                <a:solidFill>
                  <a:srgbClr val="C00000"/>
                </a:solidFill>
              </a:rPr>
              <a:t>perturbation</a:t>
            </a:r>
            <a:r>
              <a:rPr lang="fr-FR" sz="2800" dirty="0"/>
              <a:t> de la communication qui </a:t>
            </a:r>
            <a:r>
              <a:rPr lang="fr-FR" sz="2800" u="sng" dirty="0">
                <a:solidFill>
                  <a:srgbClr val="C00000"/>
                </a:solidFill>
              </a:rPr>
              <a:t>déforme</a:t>
            </a:r>
            <a:r>
              <a:rPr lang="fr-FR" sz="2800" dirty="0"/>
              <a:t> le message. Ils empêchent le destinataire de capter le message transmis par l’émetteur</a:t>
            </a:r>
            <a:r>
              <a:rPr lang="fr-FR" sz="2800" dirty="0" smtClean="0"/>
              <a:t>.</a:t>
            </a:r>
          </a:p>
          <a:p>
            <a:pPr algn="just">
              <a:buNone/>
              <a:defRPr/>
            </a:pPr>
            <a:endParaRPr lang="fr-FR" sz="2800" dirty="0"/>
          </a:p>
          <a:p>
            <a:pPr marL="0" indent="0" algn="just">
              <a:buNone/>
              <a:defRPr/>
            </a:pPr>
            <a:r>
              <a:rPr lang="fr-FR" sz="2800" dirty="0" smtClean="0"/>
              <a:t>	</a:t>
            </a:r>
            <a:r>
              <a:rPr lang="fr-FR" sz="2800" dirty="0">
                <a:solidFill>
                  <a:srgbClr val="0070C0"/>
                </a:solidFill>
              </a:rPr>
              <a:t>Les </a:t>
            </a:r>
            <a:r>
              <a:rPr lang="fr-FR" sz="2800" i="1" dirty="0">
                <a:solidFill>
                  <a:srgbClr val="0070C0"/>
                </a:solidFill>
              </a:rPr>
              <a:t>parasites </a:t>
            </a:r>
            <a:r>
              <a:rPr lang="fr-FR" sz="2800" dirty="0"/>
              <a:t>interférent dans la réception du message. Ils peuvent être de nature: </a:t>
            </a:r>
          </a:p>
          <a:p>
            <a:pPr marL="0" indent="0" algn="ctr">
              <a:buNone/>
              <a:defRPr/>
            </a:pPr>
            <a:r>
              <a:rPr lang="fr-FR" sz="2800" i="1" dirty="0">
                <a:solidFill>
                  <a:srgbClr val="0070C0"/>
                </a:solidFill>
              </a:rPr>
              <a:t>Physique, psychologique ou sémantique</a:t>
            </a:r>
            <a:r>
              <a:rPr lang="fr-FR" sz="2800" i="1" dirty="0"/>
              <a:t>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6744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42597"/>
            <a:ext cx="5832648" cy="558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26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85258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79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99592" y="2276872"/>
            <a:ext cx="7488832" cy="3810000"/>
          </a:xfrm>
          <a:solidFill>
            <a:srgbClr val="C0C0C0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r-FR" altLang="fr-FR" b="1" dirty="0">
                <a:effectLst/>
              </a:rPr>
              <a:t>		</a:t>
            </a:r>
            <a:endParaRPr lang="fr-FR" altLang="fr-FR" b="1" dirty="0" smtClean="0">
              <a:effectLst/>
            </a:endParaRPr>
          </a:p>
          <a:p>
            <a:pPr marL="0" indent="0" algn="r">
              <a:buNone/>
            </a:pPr>
            <a:r>
              <a:rPr lang="fr-FR" altLang="fr-FR" sz="1600" b="1" dirty="0" smtClean="0"/>
              <a:t>Espace </a:t>
            </a:r>
            <a:r>
              <a:rPr lang="fr-FR" altLang="fr-FR" sz="1600" b="1" dirty="0"/>
              <a:t>public &gt; 3m50</a:t>
            </a:r>
          </a:p>
          <a:p>
            <a:pPr marL="0" indent="0">
              <a:buNone/>
            </a:pPr>
            <a:endParaRPr lang="fr-FR" altLang="fr-FR" sz="1600" b="1" dirty="0" smtClean="0">
              <a:effectLst/>
              <a:sym typeface="Symbol" pitchFamily="18" charset="2"/>
            </a:endParaRPr>
          </a:p>
          <a:p>
            <a:pPr marL="0" indent="0">
              <a:buNone/>
            </a:pPr>
            <a:endParaRPr lang="fr-FR" altLang="fr-FR" b="1" dirty="0">
              <a:sym typeface="Symbol" pitchFamily="18" charset="2"/>
            </a:endParaRPr>
          </a:p>
          <a:p>
            <a:pPr marL="0" indent="0">
              <a:buNone/>
            </a:pPr>
            <a:endParaRPr lang="fr-FR" altLang="fr-FR" b="1" dirty="0" smtClean="0">
              <a:effectLst/>
              <a:sym typeface="Symbol" pitchFamily="18" charset="2"/>
            </a:endParaRPr>
          </a:p>
          <a:p>
            <a:pPr marL="0" indent="0">
              <a:buNone/>
            </a:pPr>
            <a:endParaRPr lang="fr-FR" altLang="fr-FR" b="1" dirty="0">
              <a:sym typeface="Symbol" pitchFamily="18" charset="2"/>
            </a:endParaRPr>
          </a:p>
          <a:p>
            <a:pPr marL="0" indent="0">
              <a:buNone/>
            </a:pPr>
            <a:endParaRPr lang="fr-FR" altLang="fr-FR" b="1" dirty="0" smtClean="0">
              <a:effectLst/>
              <a:sym typeface="Symbol" pitchFamily="18" charset="2"/>
            </a:endParaRPr>
          </a:p>
          <a:p>
            <a:pPr marL="0" indent="0">
              <a:buNone/>
            </a:pPr>
            <a:endParaRPr lang="fr-FR" altLang="fr-FR" b="1" dirty="0">
              <a:sym typeface="Symbol" pitchFamily="18" charset="2"/>
            </a:endParaRPr>
          </a:p>
          <a:p>
            <a:pPr marL="0" indent="0">
              <a:buNone/>
            </a:pPr>
            <a:endParaRPr lang="fr-FR" altLang="fr-FR" b="1" dirty="0" smtClean="0">
              <a:effectLst/>
              <a:sym typeface="Symbol" pitchFamily="18" charset="2"/>
            </a:endParaRPr>
          </a:p>
          <a:p>
            <a:pPr marL="0" indent="0">
              <a:buNone/>
            </a:pPr>
            <a:endParaRPr lang="fr-FR" altLang="fr-FR" b="1" dirty="0">
              <a:sym typeface="Symbol" pitchFamily="18" charset="2"/>
            </a:endParaRPr>
          </a:p>
          <a:p>
            <a:pPr marL="0" indent="0">
              <a:buNone/>
            </a:pPr>
            <a:endParaRPr lang="fr-FR" altLang="fr-FR" b="1" dirty="0" smtClean="0">
              <a:effectLst/>
              <a:sym typeface="Symbol" pitchFamily="18" charset="2"/>
            </a:endParaRPr>
          </a:p>
          <a:p>
            <a:pPr marL="0" indent="0">
              <a:buNone/>
            </a:pPr>
            <a:endParaRPr lang="fr-FR" altLang="fr-FR" b="1" dirty="0">
              <a:sym typeface="Symbol" pitchFamily="18" charset="2"/>
            </a:endParaRPr>
          </a:p>
          <a:p>
            <a:pPr marL="0" indent="0">
              <a:buNone/>
            </a:pPr>
            <a:endParaRPr lang="fr-FR" altLang="fr-FR" b="1" dirty="0" smtClean="0">
              <a:effectLst/>
              <a:sym typeface="Symbol" pitchFamily="18" charset="2"/>
            </a:endParaRPr>
          </a:p>
          <a:p>
            <a:pPr marL="0" indent="0">
              <a:buNone/>
            </a:pPr>
            <a:endParaRPr lang="fr-FR" altLang="fr-FR" b="1" dirty="0">
              <a:sym typeface="Symbol" pitchFamily="18" charset="2"/>
            </a:endParaRPr>
          </a:p>
          <a:p>
            <a:pPr marL="0" indent="0">
              <a:buNone/>
            </a:pPr>
            <a:endParaRPr lang="fr-FR" altLang="fr-FR" b="1" dirty="0" smtClean="0">
              <a:effectLst/>
              <a:sym typeface="Symbol" pitchFamily="18" charset="2"/>
            </a:endParaRPr>
          </a:p>
          <a:p>
            <a:pPr marL="0" indent="0">
              <a:buNone/>
            </a:pPr>
            <a:endParaRPr lang="fr-FR" altLang="fr-FR" b="1" dirty="0">
              <a:sym typeface="Symbol" pitchFamily="18" charset="2"/>
            </a:endParaRPr>
          </a:p>
          <a:p>
            <a:pPr marL="0" indent="0">
              <a:buNone/>
            </a:pPr>
            <a:endParaRPr lang="fr-FR" altLang="fr-FR" b="1" dirty="0" smtClean="0">
              <a:effectLst/>
              <a:sym typeface="Symbol" pitchFamily="18" charset="2"/>
            </a:endParaRPr>
          </a:p>
          <a:p>
            <a:pPr marL="0" indent="0">
              <a:buNone/>
            </a:pPr>
            <a:endParaRPr lang="fr-FR" altLang="fr-FR" b="1" dirty="0">
              <a:sym typeface="Symbol" pitchFamily="18" charset="2"/>
            </a:endParaRPr>
          </a:p>
          <a:p>
            <a:endParaRPr lang="fr-FR" altLang="fr-FR" b="1" dirty="0" smtClean="0"/>
          </a:p>
          <a:p>
            <a:endParaRPr lang="fr-FR" altLang="fr-FR" b="1" dirty="0"/>
          </a:p>
          <a:p>
            <a:endParaRPr lang="fr-FR" altLang="fr-FR" b="1" dirty="0" smtClean="0"/>
          </a:p>
          <a:p>
            <a:endParaRPr lang="fr-FR" altLang="fr-FR" b="1" dirty="0"/>
          </a:p>
          <a:p>
            <a:endParaRPr lang="fr-FR" altLang="fr-FR" b="1" dirty="0" smtClean="0"/>
          </a:p>
          <a:p>
            <a:endParaRPr lang="fr-FR" altLang="fr-FR" b="1" dirty="0"/>
          </a:p>
          <a:p>
            <a:endParaRPr lang="fr-FR" altLang="fr-FR" b="1" dirty="0" smtClean="0"/>
          </a:p>
          <a:p>
            <a:endParaRPr lang="fr-FR" altLang="fr-FR" b="1" dirty="0" smtClean="0"/>
          </a:p>
        </p:txBody>
      </p:sp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1259632" y="3050470"/>
            <a:ext cx="6840760" cy="2857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fr-FR" altLang="fr-FR" sz="1200" dirty="0"/>
              <a:t>						</a:t>
            </a:r>
            <a:r>
              <a:rPr lang="fr-FR" altLang="fr-FR" sz="1200" dirty="0" smtClean="0"/>
              <a:t> 	</a:t>
            </a:r>
            <a:r>
              <a:rPr lang="fr-FR" altLang="fr-FR" sz="1600" b="1" dirty="0" smtClean="0"/>
              <a:t>Espace </a:t>
            </a:r>
            <a:r>
              <a:rPr lang="fr-FR" altLang="fr-FR" sz="1600" b="1" dirty="0"/>
              <a:t>social</a:t>
            </a:r>
          </a:p>
          <a:p>
            <a:pPr algn="r"/>
            <a:r>
              <a:rPr lang="fr-FR" altLang="fr-FR" sz="1600" b="1" dirty="0"/>
              <a:t>					           		 1m20 à 3m50</a:t>
            </a:r>
            <a:endParaRPr lang="fr-FR" altLang="fr-FR" sz="1600" dirty="0"/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1822868" y="3237698"/>
            <a:ext cx="3168352" cy="248304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fr-FR" altLang="fr-FR" sz="1200" dirty="0"/>
              <a:t>	</a:t>
            </a:r>
            <a:r>
              <a:rPr lang="fr-FR" altLang="fr-FR" sz="1100" dirty="0"/>
              <a:t>                                    </a:t>
            </a:r>
            <a:r>
              <a:rPr lang="fr-FR" altLang="fr-FR" sz="1100" dirty="0" smtClean="0"/>
              <a:t>         </a:t>
            </a:r>
            <a:r>
              <a:rPr lang="fr-FR" altLang="fr-FR" sz="1400" b="1" dirty="0" smtClean="0"/>
              <a:t>Espace Privé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r"/>
            <a:r>
              <a:rPr lang="fr-FR" altLang="fr-FR" sz="1400" b="1" dirty="0" smtClean="0"/>
              <a:t>	50à 120  cm	</a:t>
            </a:r>
          </a:p>
          <a:p>
            <a:pPr algn="l"/>
            <a:r>
              <a:rPr lang="fr-FR" altLang="fr-FR" sz="1200" b="1" dirty="0" smtClean="0"/>
              <a:t>	</a:t>
            </a:r>
            <a:r>
              <a:rPr lang="fr-FR" altLang="fr-FR" sz="1000" b="1" dirty="0" smtClean="0"/>
              <a:t>	</a:t>
            </a:r>
            <a:endParaRPr lang="fr-FR" altLang="fr-FR" sz="1000" b="1" dirty="0"/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>
            <a:off x="1835696" y="3621970"/>
            <a:ext cx="1296144" cy="1714500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/>
            <a:r>
              <a:rPr lang="fr-FR" altLang="fr-FR" sz="1400" b="1" dirty="0"/>
              <a:t>Espace intime</a:t>
            </a:r>
          </a:p>
          <a:p>
            <a:pPr algn="l"/>
            <a:endParaRPr lang="fr-FR" altLang="fr-FR" sz="1400" b="1" dirty="0"/>
          </a:p>
          <a:p>
            <a:pPr algn="l"/>
            <a:r>
              <a:rPr lang="fr-FR" altLang="fr-FR" sz="1400" b="1" dirty="0"/>
              <a:t>  </a:t>
            </a:r>
            <a:r>
              <a:rPr lang="fr-FR" altLang="fr-FR" sz="1400" b="1" dirty="0">
                <a:sym typeface="MS Outlook" pitchFamily="2" charset="2"/>
              </a:rPr>
              <a:t></a:t>
            </a:r>
            <a:endParaRPr lang="fr-FR" altLang="fr-FR" sz="1400" b="1" dirty="0"/>
          </a:p>
          <a:p>
            <a:pPr algn="l"/>
            <a:r>
              <a:rPr lang="fr-FR" altLang="fr-FR" sz="1400" b="1" dirty="0"/>
              <a:t>0 à 50 cm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sz="5400" b="1" dirty="0" smtClean="0">
                <a:solidFill>
                  <a:srgbClr val="0070C0"/>
                </a:solidFill>
              </a:rPr>
              <a:t>Espace interpersonnel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02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706437"/>
          </a:xfrm>
          <a:solidFill>
            <a:srgbClr val="CFFF9F"/>
          </a:solidFill>
        </p:spPr>
        <p:txBody>
          <a:bodyPr/>
          <a:lstStyle/>
          <a:p>
            <a:r>
              <a:rPr lang="fr-FR" sz="2200" b="1">
                <a:latin typeface="Comic Sans MS" pitchFamily="66" charset="0"/>
              </a:rPr>
              <a:t>ELEMENTS DE LA COMMUNICATION INTERPERSONNELLE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5225" cy="5400675"/>
          </a:xfrm>
        </p:spPr>
        <p:txBody>
          <a:bodyPr/>
          <a:lstStyle/>
          <a:p>
            <a:pPr>
              <a:buFontTx/>
              <a:buNone/>
            </a:pPr>
            <a:endParaRPr lang="fr-FR" sz="1400" dirty="0">
              <a:solidFill>
                <a:srgbClr val="CC00CC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fr-FR" sz="1400" dirty="0">
              <a:solidFill>
                <a:srgbClr val="CC00CC"/>
              </a:solidFill>
              <a:latin typeface="Comic Sans MS" pitchFamily="66" charset="0"/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979613" y="1773238"/>
            <a:ext cx="5256212" cy="576262"/>
          </a:xfrm>
          <a:prstGeom prst="rect">
            <a:avLst/>
          </a:prstGeom>
          <a:solidFill>
            <a:srgbClr val="CFFF9F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600" b="1"/>
              <a:t>La communication interpersonnelle se compose de…</a:t>
            </a:r>
          </a:p>
        </p:txBody>
      </p:sp>
      <p:sp>
        <p:nvSpPr>
          <p:cNvPr id="177157" name="AutoShape 5"/>
          <p:cNvSpPr>
            <a:spLocks noChangeArrowheads="1"/>
          </p:cNvSpPr>
          <p:nvPr/>
        </p:nvSpPr>
        <p:spPr bwMode="auto">
          <a:xfrm>
            <a:off x="395288" y="2781300"/>
            <a:ext cx="2952750" cy="93503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CFFF9F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dirty="0"/>
              <a:t>la communication verbale</a:t>
            </a:r>
          </a:p>
          <a:p>
            <a:pPr algn="ctr"/>
            <a:r>
              <a:rPr lang="fr-FR" dirty="0"/>
              <a:t>(le langage</a:t>
            </a:r>
            <a:r>
              <a:rPr lang="fr-FR" dirty="0" smtClean="0"/>
              <a:t>) </a:t>
            </a:r>
            <a:endParaRPr lang="fr-FR" dirty="0"/>
          </a:p>
        </p:txBody>
      </p:sp>
      <p:sp>
        <p:nvSpPr>
          <p:cNvPr id="177158" name="AutoShape 6"/>
          <p:cNvSpPr>
            <a:spLocks noChangeArrowheads="1"/>
          </p:cNvSpPr>
          <p:nvPr/>
        </p:nvSpPr>
        <p:spPr bwMode="auto">
          <a:xfrm>
            <a:off x="5148263" y="2781300"/>
            <a:ext cx="3455987" cy="93503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CFFF9F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/>
              <a:t>La communication non verbale</a:t>
            </a:r>
          </a:p>
          <a:p>
            <a:pPr algn="ctr"/>
            <a:r>
              <a:rPr lang="fr-FR"/>
              <a:t>(le paralangage)</a:t>
            </a:r>
          </a:p>
        </p:txBody>
      </p:sp>
      <p:sp>
        <p:nvSpPr>
          <p:cNvPr id="177159" name="Line 7"/>
          <p:cNvSpPr>
            <a:spLocks noChangeShapeType="1"/>
          </p:cNvSpPr>
          <p:nvPr/>
        </p:nvSpPr>
        <p:spPr bwMode="auto">
          <a:xfrm flipH="1">
            <a:off x="2195513" y="2349500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7161" name="Line 9"/>
          <p:cNvSpPr>
            <a:spLocks noChangeShapeType="1"/>
          </p:cNvSpPr>
          <p:nvPr/>
        </p:nvSpPr>
        <p:spPr bwMode="auto">
          <a:xfrm>
            <a:off x="6516688" y="2349500"/>
            <a:ext cx="3603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684213" y="4149725"/>
            <a:ext cx="1943100" cy="1655763"/>
          </a:xfrm>
          <a:prstGeom prst="rect">
            <a:avLst/>
          </a:prstGeom>
          <a:solidFill>
            <a:srgbClr val="CFFF9F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Char char="ü"/>
            </a:pPr>
            <a:r>
              <a:rPr lang="fr-FR" sz="1600" dirty="0" smtClean="0">
                <a:sym typeface="Wingdings" pitchFamily="2" charset="2"/>
              </a:rPr>
              <a:t>Familier</a:t>
            </a:r>
            <a:endParaRPr lang="fr-FR" sz="1600" dirty="0"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r>
              <a:rPr lang="fr-FR" sz="1600" dirty="0">
                <a:sym typeface="Wingdings" pitchFamily="2" charset="2"/>
              </a:rPr>
              <a:t>Courant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>
                <a:sym typeface="Wingdings" pitchFamily="2" charset="2"/>
              </a:rPr>
              <a:t>Soutenu</a:t>
            </a:r>
          </a:p>
        </p:txBody>
      </p:sp>
      <p:sp>
        <p:nvSpPr>
          <p:cNvPr id="177163" name="Line 11"/>
          <p:cNvSpPr>
            <a:spLocks noChangeShapeType="1"/>
          </p:cNvSpPr>
          <p:nvPr/>
        </p:nvSpPr>
        <p:spPr bwMode="auto">
          <a:xfrm>
            <a:off x="1547813" y="37163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7164" name="Rectangle 12"/>
          <p:cNvSpPr>
            <a:spLocks noChangeArrowheads="1"/>
          </p:cNvSpPr>
          <p:nvPr/>
        </p:nvSpPr>
        <p:spPr bwMode="auto">
          <a:xfrm>
            <a:off x="5003800" y="4149725"/>
            <a:ext cx="3816350" cy="2159000"/>
          </a:xfrm>
          <a:prstGeom prst="rect">
            <a:avLst/>
          </a:prstGeom>
          <a:solidFill>
            <a:srgbClr val="CFFF9F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Wingdings" pitchFamily="2" charset="2"/>
              <a:buChar char="ü"/>
            </a:pPr>
            <a:r>
              <a:rPr lang="fr-FR" sz="1600" dirty="0">
                <a:sym typeface="Wingdings" pitchFamily="2" charset="2"/>
              </a:rPr>
              <a:t>Attitudes du corps, signes ou gestes</a:t>
            </a:r>
          </a:p>
          <a:p>
            <a:pPr>
              <a:buFont typeface="Wingdings" pitchFamily="2" charset="2"/>
              <a:buNone/>
            </a:pPr>
            <a:r>
              <a:rPr lang="fr-FR" sz="1400" dirty="0">
                <a:sym typeface="Wingdings" pitchFamily="2" charset="2"/>
              </a:rPr>
              <a:t>(visage, mains, torse, bras, jambes)</a:t>
            </a:r>
            <a:r>
              <a:rPr lang="fr-FR" sz="1600" dirty="0"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>
                <a:sym typeface="Wingdings" pitchFamily="2" charset="2"/>
              </a:rPr>
              <a:t>Apparence physique </a:t>
            </a:r>
            <a:r>
              <a:rPr lang="fr-FR" sz="1400" dirty="0">
                <a:sym typeface="Wingdings" pitchFamily="2" charset="2"/>
              </a:rPr>
              <a:t>(habillement,</a:t>
            </a:r>
          </a:p>
          <a:p>
            <a:pPr>
              <a:buFont typeface="Wingdings" pitchFamily="2" charset="2"/>
              <a:buNone/>
            </a:pPr>
            <a:r>
              <a:rPr lang="fr-FR" sz="1400" dirty="0" smtClean="0">
                <a:sym typeface="Wingdings" pitchFamily="2" charset="2"/>
              </a:rPr>
              <a:t>Maquillage…)</a:t>
            </a:r>
            <a:endParaRPr lang="fr-FR" sz="1400" dirty="0"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r>
              <a:rPr lang="fr-FR" sz="1600" dirty="0">
                <a:sym typeface="Wingdings" pitchFamily="2" charset="2"/>
              </a:rPr>
              <a:t>Mimiques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>
                <a:sym typeface="Wingdings" pitchFamily="2" charset="2"/>
              </a:rPr>
              <a:t>Expression émotionnelle</a:t>
            </a:r>
          </a:p>
          <a:p>
            <a:pPr>
              <a:buFont typeface="Wingdings" pitchFamily="2" charset="2"/>
              <a:buChar char="ü"/>
            </a:pPr>
            <a:r>
              <a:rPr lang="fr-FR" sz="1600" dirty="0">
                <a:sym typeface="Wingdings" pitchFamily="2" charset="2"/>
              </a:rPr>
              <a:t>Intensité de la voix</a:t>
            </a:r>
          </a:p>
        </p:txBody>
      </p:sp>
    </p:spTree>
    <p:extLst>
      <p:ext uri="{BB962C8B-B14F-4D97-AF65-F5344CB8AC3E}">
        <p14:creationId xmlns:p14="http://schemas.microsoft.com/office/powerpoint/2010/main" xmlns="" val="161884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7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7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7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7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7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7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7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7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7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7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7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7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7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7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7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7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7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7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7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7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7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1271</TotalTime>
  <Words>1133</Words>
  <Application>Microsoft Office PowerPoint</Application>
  <PresentationFormat>Affichage à l'écran (4:3)</PresentationFormat>
  <Paragraphs>204</Paragraphs>
  <Slides>27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Débit</vt:lpstr>
      <vt:lpstr>LA COMMUNICATION</vt:lpstr>
      <vt:lpstr>Diapositive 2</vt:lpstr>
      <vt:lpstr>Moyens et canaux de communication</vt:lpstr>
      <vt:lpstr>ATTENTION !</vt:lpstr>
      <vt:lpstr>Les parasites</vt:lpstr>
      <vt:lpstr>Diapositive 6</vt:lpstr>
      <vt:lpstr>Diapositive 7</vt:lpstr>
      <vt:lpstr>Espace interpersonnel</vt:lpstr>
      <vt:lpstr>ELEMENTS DE LA COMMUNICATION INTERPERSONNELLE</vt:lpstr>
      <vt:lpstr>Selon Albert Mehrabian, le sens d’une conversation repose sur …</vt:lpstr>
      <vt:lpstr>Les 6 émotions universelles selon Paul Ekman …</vt:lpstr>
      <vt:lpstr>LA COMMUNICATION VERBALE Le langage est spécifique à l’être humain. C’est un moyen de communication qui fait appel au symbolisme, c'est-à-dire qu’il traduit consciemment la pensée en mode verbal.</vt:lpstr>
      <vt:lpstr>LA COMMUNICATION NON VERBALE Ce langage du corps, souvent inconscient, traduit tous les sentiments et sensations que nous ressentons. </vt:lpstr>
      <vt:lpstr>Les facteurs paraverbaux</vt:lpstr>
      <vt:lpstr>Les facteurs non verbaux</vt:lpstr>
      <vt:lpstr>L’organisation de la communication</vt:lpstr>
      <vt:lpstr>L’écoute active</vt:lpstr>
      <vt:lpstr>Ecouter c’est:</vt:lpstr>
      <vt:lpstr>L’écoute déficiente</vt:lpstr>
      <vt:lpstr>Le questionnement</vt:lpstr>
      <vt:lpstr>La reformulation </vt:lpstr>
      <vt:lpstr>Importance du silence</vt:lpstr>
      <vt:lpstr>Diapositive 23</vt:lpstr>
      <vt:lpstr>1. La communication interpersonnelle</vt:lpstr>
      <vt:lpstr>Diapositive 25</vt:lpstr>
      <vt:lpstr>Diapositive 26</vt:lpstr>
      <vt:lpstr>Diapositive 27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COMMUNICATION</dc:title>
  <dc:creator>star</dc:creator>
  <cp:lastModifiedBy>Sabrina</cp:lastModifiedBy>
  <cp:revision>44</cp:revision>
  <dcterms:created xsi:type="dcterms:W3CDTF">2016-10-22T16:16:48Z</dcterms:created>
  <dcterms:modified xsi:type="dcterms:W3CDTF">2018-10-28T05:49:12Z</dcterms:modified>
</cp:coreProperties>
</file>