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1" r:id="rId5"/>
    <p:sldId id="259" r:id="rId6"/>
    <p:sldId id="260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4" r:id="rId19"/>
    <p:sldId id="275" r:id="rId20"/>
    <p:sldId id="276" r:id="rId21"/>
    <p:sldId id="277" r:id="rId22"/>
    <p:sldId id="278" r:id="rId23"/>
    <p:sldId id="279" r:id="rId24"/>
    <p:sldId id="273" r:id="rId25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37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96C780-1413-4093-87CB-DBB7878C532D}" type="datetimeFigureOut">
              <a:rPr lang="fr-FR" smtClean="0"/>
              <a:t>18/10/2017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8C0CD9-06FA-44F3-AF4D-3C0FE6742256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96C780-1413-4093-87CB-DBB7878C532D}" type="datetimeFigureOut">
              <a:rPr lang="fr-FR" smtClean="0"/>
              <a:t>18/10/2017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8C0CD9-06FA-44F3-AF4D-3C0FE6742256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96C780-1413-4093-87CB-DBB7878C532D}" type="datetimeFigureOut">
              <a:rPr lang="fr-FR" smtClean="0"/>
              <a:t>18/10/2017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8C0CD9-06FA-44F3-AF4D-3C0FE6742256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96C780-1413-4093-87CB-DBB7878C532D}" type="datetimeFigureOut">
              <a:rPr lang="fr-FR" smtClean="0"/>
              <a:t>18/10/2017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8C0CD9-06FA-44F3-AF4D-3C0FE6742256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96C780-1413-4093-87CB-DBB7878C532D}" type="datetimeFigureOut">
              <a:rPr lang="fr-FR" smtClean="0"/>
              <a:t>18/10/2017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8C0CD9-06FA-44F3-AF4D-3C0FE6742256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96C780-1413-4093-87CB-DBB7878C532D}" type="datetimeFigureOut">
              <a:rPr lang="fr-FR" smtClean="0"/>
              <a:t>18/10/2017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8C0CD9-06FA-44F3-AF4D-3C0FE6742256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96C780-1413-4093-87CB-DBB7878C532D}" type="datetimeFigureOut">
              <a:rPr lang="fr-FR" smtClean="0"/>
              <a:t>18/10/2017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8C0CD9-06FA-44F3-AF4D-3C0FE6742256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96C780-1413-4093-87CB-DBB7878C532D}" type="datetimeFigureOut">
              <a:rPr lang="fr-FR" smtClean="0"/>
              <a:t>18/10/2017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8C0CD9-06FA-44F3-AF4D-3C0FE6742256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96C780-1413-4093-87CB-DBB7878C532D}" type="datetimeFigureOut">
              <a:rPr lang="fr-FR" smtClean="0"/>
              <a:t>18/10/2017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8C0CD9-06FA-44F3-AF4D-3C0FE6742256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96C780-1413-4093-87CB-DBB7878C532D}" type="datetimeFigureOut">
              <a:rPr lang="fr-FR" smtClean="0"/>
              <a:t>18/10/2017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8C0CD9-06FA-44F3-AF4D-3C0FE6742256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96C780-1413-4093-87CB-DBB7878C532D}" type="datetimeFigureOut">
              <a:rPr lang="fr-FR" smtClean="0"/>
              <a:t>18/10/2017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8C0CD9-06FA-44F3-AF4D-3C0FE6742256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96C780-1413-4093-87CB-DBB7878C532D}" type="datetimeFigureOut">
              <a:rPr lang="fr-FR" smtClean="0"/>
              <a:t>18/10/2017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8C0CD9-06FA-44F3-AF4D-3C0FE6742256}" type="slidenum">
              <a:rPr lang="fr-FR" smtClean="0"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857224" y="2967335"/>
            <a:ext cx="7643866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2800" b="1" dirty="0"/>
              <a:t>Examens bactériologiques</a:t>
            </a:r>
          </a:p>
          <a:p>
            <a:pPr algn="ctr"/>
            <a:r>
              <a:rPr lang="fr-FR" sz="2800" b="1" dirty="0"/>
              <a:t>des sécrétions </a:t>
            </a:r>
            <a:r>
              <a:rPr lang="fr-FR" sz="2800" b="1" dirty="0" err="1"/>
              <a:t>trachéobronchiques</a:t>
            </a:r>
            <a:endParaRPr lang="fr-FR" sz="2800" b="1" dirty="0"/>
          </a:p>
          <a:p>
            <a:pPr algn="ctr"/>
            <a:r>
              <a:rPr lang="fr-FR" sz="2800" b="1" dirty="0"/>
              <a:t>(hors mycobactéries)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214290"/>
            <a:ext cx="9144000" cy="4525963"/>
          </a:xfrm>
        </p:spPr>
        <p:txBody>
          <a:bodyPr>
            <a:noAutofit/>
          </a:bodyPr>
          <a:lstStyle/>
          <a:p>
            <a:pPr algn="just">
              <a:lnSpc>
                <a:spcPct val="170000"/>
              </a:lnSpc>
            </a:pPr>
            <a:r>
              <a:rPr lang="fr-FR" sz="2000" b="1" dirty="0">
                <a:latin typeface="Times New Roman" pitchFamily="18" charset="0"/>
                <a:cs typeface="Times New Roman" pitchFamily="18" charset="0"/>
              </a:rPr>
              <a:t>Prélèvements</a:t>
            </a:r>
          </a:p>
          <a:p>
            <a:pPr algn="just">
              <a:lnSpc>
                <a:spcPct val="170000"/>
              </a:lnSpc>
            </a:pPr>
            <a:r>
              <a:rPr lang="fr-FR" sz="2000" dirty="0">
                <a:latin typeface="Times New Roman" pitchFamily="18" charset="0"/>
                <a:cs typeface="Times New Roman" pitchFamily="18" charset="0"/>
              </a:rPr>
              <a:t>La qualité du prélèvement conditionne la qualité de </a:t>
            </a: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l'analyse et </a:t>
            </a:r>
            <a:r>
              <a:rPr lang="fr-FR" sz="2000" dirty="0">
                <a:latin typeface="Times New Roman" pitchFamily="18" charset="0"/>
                <a:cs typeface="Times New Roman" pitchFamily="18" charset="0"/>
              </a:rPr>
              <a:t>des résultats</a:t>
            </a: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>
              <a:lnSpc>
                <a:spcPct val="170000"/>
              </a:lnSpc>
            </a:pPr>
            <a:r>
              <a:rPr lang="fr-FR" sz="2000" b="1" i="1" dirty="0">
                <a:latin typeface="Times New Roman" pitchFamily="18" charset="0"/>
                <a:cs typeface="Times New Roman" pitchFamily="18" charset="0"/>
              </a:rPr>
              <a:t>Expectoration</a:t>
            </a:r>
          </a:p>
          <a:p>
            <a:pPr algn="just">
              <a:lnSpc>
                <a:spcPct val="170000"/>
              </a:lnSpc>
            </a:pPr>
            <a:r>
              <a:rPr lang="fr-FR" sz="2000" dirty="0">
                <a:latin typeface="Times New Roman" pitchFamily="18" charset="0"/>
                <a:cs typeface="Times New Roman" pitchFamily="18" charset="0"/>
              </a:rPr>
              <a:t>L'expectoration est le seul prélèvement respiratoire </a:t>
            </a: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réalisé par </a:t>
            </a:r>
            <a:r>
              <a:rPr lang="fr-FR" sz="2000" dirty="0">
                <a:latin typeface="Times New Roman" pitchFamily="18" charset="0"/>
                <a:cs typeface="Times New Roman" pitchFamily="18" charset="0"/>
              </a:rPr>
              <a:t>le patient. Il doit être réalisé </a:t>
            </a:r>
            <a:r>
              <a:rPr lang="fr-FR" sz="2000" b="1" dirty="0">
                <a:latin typeface="Times New Roman" pitchFamily="18" charset="0"/>
                <a:cs typeface="Times New Roman" pitchFamily="18" charset="0"/>
              </a:rPr>
              <a:t>à jeun, après </a:t>
            </a:r>
            <a:r>
              <a:rPr lang="fr-FR" sz="2000" b="1" dirty="0" smtClean="0">
                <a:latin typeface="Times New Roman" pitchFamily="18" charset="0"/>
                <a:cs typeface="Times New Roman" pitchFamily="18" charset="0"/>
              </a:rPr>
              <a:t>rinçage buccodentaire </a:t>
            </a:r>
            <a:r>
              <a:rPr lang="fr-FR" sz="2000" b="1" dirty="0">
                <a:latin typeface="Times New Roman" pitchFamily="18" charset="0"/>
                <a:cs typeface="Times New Roman" pitchFamily="18" charset="0"/>
              </a:rPr>
              <a:t>à l'eau distillée stérile, après un effort </a:t>
            </a:r>
            <a:r>
              <a:rPr lang="fr-FR" sz="2000" b="1" dirty="0" smtClean="0">
                <a:latin typeface="Times New Roman" pitchFamily="18" charset="0"/>
                <a:cs typeface="Times New Roman" pitchFamily="18" charset="0"/>
              </a:rPr>
              <a:t>de toux </a:t>
            </a:r>
            <a:r>
              <a:rPr lang="fr-FR" sz="2000" b="1" dirty="0">
                <a:latin typeface="Times New Roman" pitchFamily="18" charset="0"/>
                <a:cs typeface="Times New Roman" pitchFamily="18" charset="0"/>
              </a:rPr>
              <a:t>ou après kinésithérapie</a:t>
            </a:r>
            <a:r>
              <a:rPr lang="fr-FR" sz="20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>
              <a:lnSpc>
                <a:spcPct val="170000"/>
              </a:lnSpc>
            </a:pPr>
            <a:r>
              <a:rPr lang="fr-FR" sz="2000" dirty="0">
                <a:latin typeface="Times New Roman" pitchFamily="18" charset="0"/>
                <a:cs typeface="Times New Roman" pitchFamily="18" charset="0"/>
              </a:rPr>
              <a:t>Le prélèvement est recueilli dans un tube à fond conique</a:t>
            </a: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algn="just">
              <a:lnSpc>
                <a:spcPct val="170000"/>
              </a:lnSpc>
            </a:pP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L'exsudat </a:t>
            </a:r>
            <a:r>
              <a:rPr lang="fr-FR" sz="2000" dirty="0">
                <a:latin typeface="Times New Roman" pitchFamily="18" charset="0"/>
                <a:cs typeface="Times New Roman" pitchFamily="18" charset="0"/>
              </a:rPr>
              <a:t>produit doit provenir d'une </a:t>
            </a:r>
            <a:r>
              <a:rPr lang="fr-FR" sz="2000" b="1" dirty="0">
                <a:latin typeface="Times New Roman" pitchFamily="18" charset="0"/>
                <a:cs typeface="Times New Roman" pitchFamily="18" charset="0"/>
              </a:rPr>
              <a:t>origine </a:t>
            </a:r>
            <a:r>
              <a:rPr lang="fr-FR" sz="2000" b="1" dirty="0" smtClean="0">
                <a:latin typeface="Times New Roman" pitchFamily="18" charset="0"/>
                <a:cs typeface="Times New Roman" pitchFamily="18" charset="0"/>
              </a:rPr>
              <a:t>profonde</a:t>
            </a: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 et </a:t>
            </a:r>
            <a:r>
              <a:rPr lang="fr-FR" sz="2000" dirty="0">
                <a:latin typeface="Times New Roman" pitchFamily="18" charset="0"/>
                <a:cs typeface="Times New Roman" pitchFamily="18" charset="0"/>
              </a:rPr>
              <a:t>ne pas être un exsudat rhinopharyngé </a:t>
            </a: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contaminé par </a:t>
            </a:r>
            <a:r>
              <a:rPr lang="fr-FR" sz="2000" dirty="0">
                <a:latin typeface="Times New Roman" pitchFamily="18" charset="0"/>
                <a:cs typeface="Times New Roman" pitchFamily="18" charset="0"/>
              </a:rPr>
              <a:t>la salive. </a:t>
            </a:r>
            <a:endParaRPr lang="fr-FR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70000"/>
              </a:lnSpc>
            </a:pP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Le </a:t>
            </a:r>
            <a:r>
              <a:rPr lang="fr-FR" sz="2000" dirty="0">
                <a:latin typeface="Times New Roman" pitchFamily="18" charset="0"/>
                <a:cs typeface="Times New Roman" pitchFamily="18" charset="0"/>
              </a:rPr>
              <a:t>malade doit être amplement informé </a:t>
            </a: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du but </a:t>
            </a:r>
            <a:r>
              <a:rPr lang="fr-FR" sz="2000" dirty="0">
                <a:latin typeface="Times New Roman" pitchFamily="18" charset="0"/>
                <a:cs typeface="Times New Roman" pitchFamily="18" charset="0"/>
              </a:rPr>
              <a:t>recherché. Malgré ces informations, le </a:t>
            </a: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prélèvement qui </a:t>
            </a:r>
            <a:r>
              <a:rPr lang="fr-FR" sz="2000" dirty="0">
                <a:latin typeface="Times New Roman" pitchFamily="18" charset="0"/>
                <a:cs typeface="Times New Roman" pitchFamily="18" charset="0"/>
              </a:rPr>
              <a:t>parvient au laboratoire est souvent d'origine </a:t>
            </a: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salivaire  et </a:t>
            </a:r>
            <a:r>
              <a:rPr lang="fr-FR" sz="2000" dirty="0">
                <a:latin typeface="Times New Roman" pitchFamily="18" charset="0"/>
                <a:cs typeface="Times New Roman" pitchFamily="18" charset="0"/>
              </a:rPr>
              <a:t>impropre à une analyse correcte.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0"/>
            <a:ext cx="9144000" cy="6126163"/>
          </a:xfrm>
        </p:spPr>
        <p:txBody>
          <a:bodyPr>
            <a:normAutofit fontScale="85000" lnSpcReduction="10000"/>
          </a:bodyPr>
          <a:lstStyle/>
          <a:p>
            <a:pPr algn="just">
              <a:lnSpc>
                <a:spcPct val="150000"/>
              </a:lnSpc>
            </a:pPr>
            <a:r>
              <a:rPr lang="fr-FR" sz="2800" b="1" i="1" dirty="0" err="1">
                <a:latin typeface="Times New Roman" pitchFamily="18" charset="0"/>
                <a:cs typeface="Times New Roman" pitchFamily="18" charset="0"/>
              </a:rPr>
              <a:t>Fibroaspiration</a:t>
            </a:r>
            <a:r>
              <a:rPr lang="fr-FR" sz="2800" b="1" i="1" dirty="0">
                <a:latin typeface="Times New Roman" pitchFamily="18" charset="0"/>
                <a:cs typeface="Times New Roman" pitchFamily="18" charset="0"/>
              </a:rPr>
              <a:t> et aspiration </a:t>
            </a:r>
            <a:r>
              <a:rPr lang="fr-FR" sz="2800" b="1" i="1" dirty="0" err="1" smtClean="0">
                <a:latin typeface="Times New Roman" pitchFamily="18" charset="0"/>
                <a:cs typeface="Times New Roman" pitchFamily="18" charset="0"/>
              </a:rPr>
              <a:t>endotrachéale</a:t>
            </a:r>
            <a:r>
              <a:rPr lang="fr-FR" sz="2800" b="1" i="1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fr-FR" sz="2800" b="1" i="1" dirty="0">
                <a:latin typeface="Times New Roman" pitchFamily="18" charset="0"/>
                <a:cs typeface="Times New Roman" pitchFamily="18" charset="0"/>
              </a:rPr>
              <a:t>AET)</a:t>
            </a:r>
          </a:p>
          <a:p>
            <a:pPr algn="just">
              <a:lnSpc>
                <a:spcPct val="150000"/>
              </a:lnSpc>
            </a:pPr>
            <a:r>
              <a:rPr lang="fr-FR" sz="2800" dirty="0">
                <a:latin typeface="Times New Roman" pitchFamily="18" charset="0"/>
                <a:cs typeface="Times New Roman" pitchFamily="18" charset="0"/>
              </a:rPr>
              <a:t>L'AET est réalisée lors d'une fibroscopie bronchique 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chez les </a:t>
            </a:r>
            <a:r>
              <a:rPr lang="fr-FR" sz="2800" dirty="0">
                <a:latin typeface="Times New Roman" pitchFamily="18" charset="0"/>
                <a:cs typeface="Times New Roman" pitchFamily="18" charset="0"/>
              </a:rPr>
              <a:t>malades 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intubés ou trachéotomisés. </a:t>
            </a:r>
            <a:r>
              <a:rPr lang="fr-FR" sz="2800" dirty="0">
                <a:latin typeface="Times New Roman" pitchFamily="18" charset="0"/>
                <a:cs typeface="Times New Roman" pitchFamily="18" charset="0"/>
              </a:rPr>
              <a:t>Un système 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d'aspiration étanche </a:t>
            </a:r>
            <a:r>
              <a:rPr lang="fr-FR" sz="2800" dirty="0">
                <a:latin typeface="Times New Roman" pitchFamily="18" charset="0"/>
                <a:cs typeface="Times New Roman" pitchFamily="18" charset="0"/>
              </a:rPr>
              <a:t>(poche d'aspiration reliée par deux tuyaux 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au manomètre </a:t>
            </a:r>
            <a:r>
              <a:rPr lang="fr-FR" sz="2800" dirty="0">
                <a:latin typeface="Times New Roman" pitchFamily="18" charset="0"/>
                <a:cs typeface="Times New Roman" pitchFamily="18" charset="0"/>
              </a:rPr>
              <a:t>de dépression branché au vide mural) relié 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à la </a:t>
            </a:r>
            <a:r>
              <a:rPr lang="fr-FR" sz="2800" dirty="0">
                <a:latin typeface="Times New Roman" pitchFamily="18" charset="0"/>
                <a:cs typeface="Times New Roman" pitchFamily="18" charset="0"/>
              </a:rPr>
              <a:t>sonde d'aspiration stérile introduite dans la trachée 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per</a:t>
            </a:r>
            <a:r>
              <a:rPr lang="fr-FR" sz="2800" dirty="0">
                <a:latin typeface="Times New Roman" pitchFamily="18" charset="0"/>
                <a:cs typeface="Times New Roman" pitchFamily="18" charset="0"/>
              </a:rPr>
              <a:t>met le recueil des sécrétions qui, bien que 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contaminées par </a:t>
            </a:r>
            <a:r>
              <a:rPr lang="fr-FR" sz="2800" dirty="0">
                <a:latin typeface="Times New Roman" pitchFamily="18" charset="0"/>
                <a:cs typeface="Times New Roman" pitchFamily="18" charset="0"/>
              </a:rPr>
              <a:t>la flore </a:t>
            </a:r>
            <a:r>
              <a:rPr lang="fr-FR" sz="2800" dirty="0" err="1">
                <a:latin typeface="Times New Roman" pitchFamily="18" charset="0"/>
                <a:cs typeface="Times New Roman" pitchFamily="18" charset="0"/>
              </a:rPr>
              <a:t>oropharyngée</a:t>
            </a:r>
            <a:r>
              <a:rPr lang="fr-FR" sz="2800" dirty="0">
                <a:latin typeface="Times New Roman" pitchFamily="18" charset="0"/>
                <a:cs typeface="Times New Roman" pitchFamily="18" charset="0"/>
              </a:rPr>
              <a:t>, présenteront l'avantage 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d'avoir été </a:t>
            </a:r>
            <a:r>
              <a:rPr lang="fr-FR" sz="2800" dirty="0">
                <a:latin typeface="Times New Roman" pitchFamily="18" charset="0"/>
                <a:cs typeface="Times New Roman" pitchFamily="18" charset="0"/>
              </a:rPr>
              <a:t>recueillies au niveau même de la lésion ou à proximité.</a:t>
            </a:r>
          </a:p>
          <a:p>
            <a:pPr algn="just">
              <a:lnSpc>
                <a:spcPct val="150000"/>
              </a:lnSpc>
            </a:pPr>
            <a:r>
              <a:rPr lang="fr-FR" sz="2800" dirty="0">
                <a:latin typeface="Times New Roman" pitchFamily="18" charset="0"/>
                <a:cs typeface="Times New Roman" pitchFamily="18" charset="0"/>
              </a:rPr>
              <a:t>Si les sécrétions sont peu abondantes, 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l'opérateur pourra </a:t>
            </a:r>
            <a:r>
              <a:rPr lang="fr-FR" sz="2800" b="1" dirty="0">
                <a:latin typeface="Times New Roman" pitchFamily="18" charset="0"/>
                <a:cs typeface="Times New Roman" pitchFamily="18" charset="0"/>
              </a:rPr>
              <a:t>injecter et </a:t>
            </a:r>
            <a:r>
              <a:rPr lang="fr-FR" sz="2800" b="1" dirty="0" err="1">
                <a:latin typeface="Times New Roman" pitchFamily="18" charset="0"/>
                <a:cs typeface="Times New Roman" pitchFamily="18" charset="0"/>
              </a:rPr>
              <a:t>réaspirer</a:t>
            </a:r>
            <a:r>
              <a:rPr lang="fr-FR" sz="2800" b="1" dirty="0">
                <a:latin typeface="Times New Roman" pitchFamily="18" charset="0"/>
                <a:cs typeface="Times New Roman" pitchFamily="18" charset="0"/>
              </a:rPr>
              <a:t> 20 à 50 ml de solution </a:t>
            </a:r>
            <a:r>
              <a:rPr lang="fr-FR" sz="2800" b="1" dirty="0" smtClean="0">
                <a:latin typeface="Times New Roman" pitchFamily="18" charset="0"/>
                <a:cs typeface="Times New Roman" pitchFamily="18" charset="0"/>
              </a:rPr>
              <a:t>saline stérile</a:t>
            </a:r>
            <a:r>
              <a:rPr lang="fr-FR" sz="2800" dirty="0">
                <a:latin typeface="Times New Roman" pitchFamily="18" charset="0"/>
                <a:cs typeface="Times New Roman" pitchFamily="18" charset="0"/>
              </a:rPr>
              <a:t>, réalisant ainsi un mini-lavage.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214290"/>
            <a:ext cx="9144000" cy="5911873"/>
          </a:xfrm>
        </p:spPr>
        <p:txBody>
          <a:bodyPr>
            <a:normAutofit fontScale="92500" lnSpcReduction="20000"/>
          </a:bodyPr>
          <a:lstStyle/>
          <a:p>
            <a:pPr algn="just">
              <a:lnSpc>
                <a:spcPct val="150000"/>
              </a:lnSpc>
            </a:pPr>
            <a:r>
              <a:rPr lang="fr-FR" b="1" i="1" dirty="0">
                <a:latin typeface="Times New Roman" pitchFamily="18" charset="0"/>
                <a:cs typeface="Times New Roman" pitchFamily="18" charset="0"/>
              </a:rPr>
              <a:t>Cathéter distal protégé</a:t>
            </a:r>
          </a:p>
          <a:p>
            <a:pPr algn="just">
              <a:lnSpc>
                <a:spcPct val="150000"/>
              </a:lnSpc>
            </a:pPr>
            <a:r>
              <a:rPr lang="fr-FR" dirty="0">
                <a:latin typeface="Times New Roman" pitchFamily="18" charset="0"/>
                <a:cs typeface="Times New Roman" pitchFamily="18" charset="0"/>
              </a:rPr>
              <a:t>L'aspiration bronchique à l'aide d'un cathéter distal 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protégé est 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réservée aux malades intubés et ventilés à 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lésions bilatérales 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puisque l'introduction d'un double 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cathéter protégé 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est faite à l'aveugle. Après injection de </a:t>
            </a:r>
            <a:r>
              <a:rPr lang="fr-FR" b="1" dirty="0">
                <a:latin typeface="Times New Roman" pitchFamily="18" charset="0"/>
                <a:cs typeface="Times New Roman" pitchFamily="18" charset="0"/>
              </a:rPr>
              <a:t>1 ml </a:t>
            </a:r>
            <a:r>
              <a:rPr lang="fr-FR" b="1" dirty="0" smtClean="0">
                <a:latin typeface="Times New Roman" pitchFamily="18" charset="0"/>
                <a:cs typeface="Times New Roman" pitchFamily="18" charset="0"/>
              </a:rPr>
              <a:t>de sérum </a:t>
            </a:r>
            <a:r>
              <a:rPr lang="fr-FR" b="1" dirty="0">
                <a:latin typeface="Times New Roman" pitchFamily="18" charset="0"/>
                <a:cs typeface="Times New Roman" pitchFamily="18" charset="0"/>
              </a:rPr>
              <a:t>physiologique et </a:t>
            </a:r>
            <a:r>
              <a:rPr lang="fr-FR" b="1" dirty="0" err="1">
                <a:latin typeface="Times New Roman" pitchFamily="18" charset="0"/>
                <a:cs typeface="Times New Roman" pitchFamily="18" charset="0"/>
              </a:rPr>
              <a:t>réaspiration</a:t>
            </a:r>
            <a:r>
              <a:rPr lang="fr-FR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à la seringue, 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l'extrémité du 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cathéter est sectionnée aseptiquement comme 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une brosse 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et placée dans un tube stérile.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14282" y="214290"/>
            <a:ext cx="8929718" cy="5911873"/>
          </a:xfrm>
        </p:spPr>
        <p:txBody>
          <a:bodyPr>
            <a:normAutofit fontScale="70000" lnSpcReduction="20000"/>
          </a:bodyPr>
          <a:lstStyle/>
          <a:p>
            <a:pPr algn="just">
              <a:lnSpc>
                <a:spcPct val="160000"/>
              </a:lnSpc>
            </a:pPr>
            <a:r>
              <a:rPr lang="fr-FR" b="1" i="1" dirty="0">
                <a:latin typeface="Times New Roman" pitchFamily="18" charset="0"/>
                <a:cs typeface="Times New Roman" pitchFamily="18" charset="0"/>
              </a:rPr>
              <a:t>Brossage distal bronchique protégé</a:t>
            </a:r>
          </a:p>
          <a:p>
            <a:pPr algn="just">
              <a:lnSpc>
                <a:spcPct val="160000"/>
              </a:lnSpc>
            </a:pPr>
            <a:r>
              <a:rPr lang="fr-FR" dirty="0">
                <a:latin typeface="Times New Roman" pitchFamily="18" charset="0"/>
                <a:cs typeface="Times New Roman" pitchFamily="18" charset="0"/>
              </a:rPr>
              <a:t>Cette technique associe les avantages de la fibroscopie 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–prélèvement 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dirigé au niveau du foyer infectieux – et de</a:t>
            </a:r>
          </a:p>
          <a:p>
            <a:pPr algn="just">
              <a:lnSpc>
                <a:spcPct val="160000"/>
              </a:lnSpc>
              <a:buNone/>
            </a:pPr>
            <a:r>
              <a:rPr lang="fr-FR" dirty="0">
                <a:latin typeface="Times New Roman" pitchFamily="18" charset="0"/>
                <a:cs typeface="Times New Roman" pitchFamily="18" charset="0"/>
              </a:rPr>
              <a:t>l'aspiration trachéale – absence de contamination par 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la flore 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pharyngée du fait de la protection de la brosse 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par un 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double cathéter obturé d'un bouchon de 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polyéthylène glycol 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amovible terminal qui est introduit par le canal 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du fibroscope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. Le fibroscope est dirigé vers la zone à étudier.</a:t>
            </a:r>
          </a:p>
          <a:p>
            <a:pPr algn="just">
              <a:lnSpc>
                <a:spcPct val="160000"/>
              </a:lnSpc>
            </a:pPr>
            <a:r>
              <a:rPr lang="fr-FR" dirty="0">
                <a:latin typeface="Times New Roman" pitchFamily="18" charset="0"/>
                <a:cs typeface="Times New Roman" pitchFamily="18" charset="0"/>
              </a:rPr>
              <a:t>Le double cathéter est ensuite introduit dans le fibroscope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fr-FR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60000"/>
              </a:lnSpc>
            </a:pPr>
            <a:r>
              <a:rPr lang="fr-FR" dirty="0">
                <a:latin typeface="Times New Roman" pitchFamily="18" charset="0"/>
                <a:cs typeface="Times New Roman" pitchFamily="18" charset="0"/>
              </a:rPr>
              <a:t>Après brossage, l'extrémité de la brosse est 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sectionnée aseptiquement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, puis placée dans un tube 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contenant 1 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ml de solution saline stérile.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214290"/>
            <a:ext cx="8929718" cy="5911873"/>
          </a:xfrm>
        </p:spPr>
        <p:txBody>
          <a:bodyPr>
            <a:noAutofit/>
          </a:bodyPr>
          <a:lstStyle/>
          <a:p>
            <a:pPr algn="just">
              <a:lnSpc>
                <a:spcPct val="170000"/>
              </a:lnSpc>
            </a:pPr>
            <a:r>
              <a:rPr lang="fr-FR" sz="2000" b="1" i="1" dirty="0">
                <a:latin typeface="Times New Roman" pitchFamily="18" charset="0"/>
                <a:cs typeface="Times New Roman" pitchFamily="18" charset="0"/>
              </a:rPr>
              <a:t>Liquide </a:t>
            </a:r>
            <a:r>
              <a:rPr lang="fr-FR" sz="2000" b="1" i="1" dirty="0" err="1">
                <a:latin typeface="Times New Roman" pitchFamily="18" charset="0"/>
                <a:cs typeface="Times New Roman" pitchFamily="18" charset="0"/>
              </a:rPr>
              <a:t>bronchoalvéolaire</a:t>
            </a:r>
            <a:r>
              <a:rPr lang="fr-FR" sz="2000" b="1" i="1" dirty="0">
                <a:latin typeface="Times New Roman" pitchFamily="18" charset="0"/>
                <a:cs typeface="Times New Roman" pitchFamily="18" charset="0"/>
              </a:rPr>
              <a:t> (LBA) et mini-LBA</a:t>
            </a:r>
          </a:p>
          <a:p>
            <a:pPr algn="just">
              <a:lnSpc>
                <a:spcPct val="170000"/>
              </a:lnSpc>
            </a:pPr>
            <a:r>
              <a:rPr lang="fr-FR" sz="2000" dirty="0">
                <a:latin typeface="Times New Roman" pitchFamily="18" charset="0"/>
                <a:cs typeface="Times New Roman" pitchFamily="18" charset="0"/>
              </a:rPr>
              <a:t>La réalisation d'un LBA consiste à instiller du </a:t>
            </a: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sérum physiologique </a:t>
            </a:r>
            <a:r>
              <a:rPr lang="fr-FR" sz="2000" dirty="0">
                <a:latin typeface="Times New Roman" pitchFamily="18" charset="0"/>
                <a:cs typeface="Times New Roman" pitchFamily="18" charset="0"/>
              </a:rPr>
              <a:t>au travers du chenal interne du fibroscope</a:t>
            </a: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, lequel </a:t>
            </a:r>
            <a:r>
              <a:rPr lang="fr-FR" sz="2000" dirty="0">
                <a:latin typeface="Times New Roman" pitchFamily="18" charset="0"/>
                <a:cs typeface="Times New Roman" pitchFamily="18" charset="0"/>
              </a:rPr>
              <a:t>est positionné dans une bronche de 3 e ou 4 e </a:t>
            </a: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génération. Les </a:t>
            </a:r>
            <a:r>
              <a:rPr lang="fr-FR" sz="2000" dirty="0">
                <a:latin typeface="Times New Roman" pitchFamily="18" charset="0"/>
                <a:cs typeface="Times New Roman" pitchFamily="18" charset="0"/>
              </a:rPr>
              <a:t>bronchioles distales et les alvéoles sont </a:t>
            </a: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ainsi échantillonnées</a:t>
            </a:r>
            <a:r>
              <a:rPr lang="fr-FR" sz="2000" dirty="0">
                <a:latin typeface="Times New Roman" pitchFamily="18" charset="0"/>
                <a:cs typeface="Times New Roman" pitchFamily="18" charset="0"/>
              </a:rPr>
              <a:t>. Un volume total de 100 à 200 ml </a:t>
            </a: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est administré </a:t>
            </a:r>
            <a:r>
              <a:rPr lang="fr-FR" sz="2000" dirty="0">
                <a:latin typeface="Times New Roman" pitchFamily="18" charset="0"/>
                <a:cs typeface="Times New Roman" pitchFamily="18" charset="0"/>
              </a:rPr>
              <a:t>par </a:t>
            </a:r>
            <a:r>
              <a:rPr lang="fr-FR" sz="2000" dirty="0" err="1">
                <a:latin typeface="Times New Roman" pitchFamily="18" charset="0"/>
                <a:cs typeface="Times New Roman" pitchFamily="18" charset="0"/>
              </a:rPr>
              <a:t>aliquots</a:t>
            </a:r>
            <a:r>
              <a:rPr lang="fr-FR" sz="2000" dirty="0">
                <a:latin typeface="Times New Roman" pitchFamily="18" charset="0"/>
                <a:cs typeface="Times New Roman" pitchFamily="18" charset="0"/>
              </a:rPr>
              <a:t> successifs de 50 ml. Le </a:t>
            </a: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premier </a:t>
            </a:r>
            <a:r>
              <a:rPr lang="fr-FR" sz="2000" dirty="0" err="1" smtClean="0">
                <a:latin typeface="Times New Roman" pitchFamily="18" charset="0"/>
                <a:cs typeface="Times New Roman" pitchFamily="18" charset="0"/>
              </a:rPr>
              <a:t>aliquot</a:t>
            </a: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000" dirty="0">
                <a:latin typeface="Times New Roman" pitchFamily="18" charset="0"/>
                <a:cs typeface="Times New Roman" pitchFamily="18" charset="0"/>
              </a:rPr>
              <a:t>n'est pas utilisé pour l'analyse microbiologique.</a:t>
            </a:r>
          </a:p>
          <a:p>
            <a:pPr algn="just">
              <a:lnSpc>
                <a:spcPct val="170000"/>
              </a:lnSpc>
            </a:pPr>
            <a:r>
              <a:rPr lang="fr-FR" sz="2000" dirty="0">
                <a:latin typeface="Times New Roman" pitchFamily="18" charset="0"/>
                <a:cs typeface="Times New Roman" pitchFamily="18" charset="0"/>
              </a:rPr>
              <a:t>La réalisation d'un mini-LBA est réalisée à l'aveugle</a:t>
            </a: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, un </a:t>
            </a:r>
            <a:r>
              <a:rPr lang="fr-FR" sz="2000" dirty="0">
                <a:latin typeface="Times New Roman" pitchFamily="18" charset="0"/>
                <a:cs typeface="Times New Roman" pitchFamily="18" charset="0"/>
              </a:rPr>
              <a:t>volume restreint à 20 ml de sérum physiologique </a:t>
            </a: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étant instillé </a:t>
            </a:r>
            <a:r>
              <a:rPr lang="fr-FR" sz="2000" dirty="0">
                <a:latin typeface="Times New Roman" pitchFamily="18" charset="0"/>
                <a:cs typeface="Times New Roman" pitchFamily="18" charset="0"/>
              </a:rPr>
              <a:t>au moyen d'un double cathéter stérile et obturé</a:t>
            </a: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. Il </a:t>
            </a:r>
            <a:r>
              <a:rPr lang="fr-FR" sz="2000" dirty="0">
                <a:latin typeface="Times New Roman" pitchFamily="18" charset="0"/>
                <a:cs typeface="Times New Roman" pitchFamily="18" charset="0"/>
              </a:rPr>
              <a:t>est positionné à l'aveugle dans l'arbre </a:t>
            </a:r>
            <a:r>
              <a:rPr lang="fr-FR" sz="2000" dirty="0" err="1">
                <a:latin typeface="Times New Roman" pitchFamily="18" charset="0"/>
                <a:cs typeface="Times New Roman" pitchFamily="18" charset="0"/>
              </a:rPr>
              <a:t>trachéobronchique</a:t>
            </a:r>
            <a:r>
              <a:rPr lang="fr-FR" sz="20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>
              <a:lnSpc>
                <a:spcPct val="170000"/>
              </a:lnSpc>
            </a:pPr>
            <a:r>
              <a:rPr lang="fr-FR" sz="2000" dirty="0">
                <a:latin typeface="Times New Roman" pitchFamily="18" charset="0"/>
                <a:cs typeface="Times New Roman" pitchFamily="18" charset="0"/>
              </a:rPr>
              <a:t>Le bouchon de polyéthylène glycol est expulsé </a:t>
            </a: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à l'aide </a:t>
            </a:r>
            <a:r>
              <a:rPr lang="fr-FR" sz="2000" dirty="0">
                <a:latin typeface="Times New Roman" pitchFamily="18" charset="0"/>
                <a:cs typeface="Times New Roman" pitchFamily="18" charset="0"/>
              </a:rPr>
              <a:t>d'une seringue de 10 ml remplie </a:t>
            </a: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d'air. </a:t>
            </a:r>
            <a:r>
              <a:rPr lang="fr-FR" sz="2000" dirty="0">
                <a:latin typeface="Times New Roman" pitchFamily="18" charset="0"/>
                <a:cs typeface="Times New Roman" pitchFamily="18" charset="0"/>
              </a:rPr>
              <a:t>Après instillation, 3 à 5 ml sont recueillis </a:t>
            </a: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par aspiration</a:t>
            </a:r>
            <a:r>
              <a:rPr lang="fr-FR" sz="20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142852"/>
            <a:ext cx="9144000" cy="5983311"/>
          </a:xfrm>
        </p:spPr>
        <p:txBody>
          <a:bodyPr>
            <a:normAutofit fontScale="77500" lnSpcReduction="20000"/>
          </a:bodyPr>
          <a:lstStyle/>
          <a:p>
            <a:pPr algn="just">
              <a:lnSpc>
                <a:spcPct val="160000"/>
              </a:lnSpc>
            </a:pPr>
            <a:r>
              <a:rPr lang="fr-FR" b="1" dirty="0"/>
              <a:t>Transport et stockage</a:t>
            </a:r>
          </a:p>
          <a:p>
            <a:pPr algn="just">
              <a:lnSpc>
                <a:spcPct val="160000"/>
              </a:lnSpc>
            </a:pPr>
            <a:r>
              <a:rPr lang="fr-FR" dirty="0"/>
              <a:t>La flore commensale d'accompagnement des </a:t>
            </a:r>
            <a:r>
              <a:rPr lang="fr-FR" dirty="0" smtClean="0"/>
              <a:t>expectorations et </a:t>
            </a:r>
            <a:r>
              <a:rPr lang="fr-FR" dirty="0"/>
              <a:t>des aspirations non protégées va se </a:t>
            </a:r>
            <a:r>
              <a:rPr lang="fr-FR" dirty="0" smtClean="0"/>
              <a:t>multiplier rapidement </a:t>
            </a:r>
            <a:r>
              <a:rPr lang="fr-FR" dirty="0"/>
              <a:t>et fausser les résultats de l'analyse </a:t>
            </a:r>
            <a:r>
              <a:rPr lang="fr-FR" dirty="0" err="1"/>
              <a:t>semiquantitative</a:t>
            </a:r>
            <a:r>
              <a:rPr lang="fr-FR" dirty="0"/>
              <a:t>.</a:t>
            </a:r>
          </a:p>
          <a:p>
            <a:pPr algn="just">
              <a:lnSpc>
                <a:spcPct val="160000"/>
              </a:lnSpc>
            </a:pPr>
            <a:r>
              <a:rPr lang="fr-FR" dirty="0"/>
              <a:t>De plus, certains agents infectieux comme </a:t>
            </a:r>
            <a:r>
              <a:rPr lang="fr-FR" dirty="0" smtClean="0"/>
              <a:t>le pneumocoque </a:t>
            </a:r>
            <a:r>
              <a:rPr lang="fr-FR" dirty="0"/>
              <a:t>ou </a:t>
            </a:r>
            <a:r>
              <a:rPr lang="fr-FR" i="1" dirty="0" err="1"/>
              <a:t>Bordetella</a:t>
            </a:r>
            <a:r>
              <a:rPr lang="fr-FR" i="1" dirty="0" smtClean="0"/>
              <a:t> </a:t>
            </a:r>
            <a:r>
              <a:rPr lang="fr-FR" i="1" dirty="0" err="1"/>
              <a:t>pertussis</a:t>
            </a:r>
            <a:r>
              <a:rPr lang="fr-FR" i="1" dirty="0"/>
              <a:t> </a:t>
            </a:r>
            <a:r>
              <a:rPr lang="fr-FR" dirty="0"/>
              <a:t>sont fragiles et </a:t>
            </a:r>
            <a:r>
              <a:rPr lang="fr-FR" dirty="0" smtClean="0"/>
              <a:t>nécessitent un </a:t>
            </a:r>
            <a:r>
              <a:rPr lang="fr-FR" dirty="0"/>
              <a:t>transport rapide (moins de 2 heures).</a:t>
            </a:r>
          </a:p>
          <a:p>
            <a:pPr algn="just">
              <a:lnSpc>
                <a:spcPct val="160000"/>
              </a:lnSpc>
            </a:pPr>
            <a:r>
              <a:rPr lang="fr-FR" dirty="0"/>
              <a:t>Le prélèvement est recueilli dans un récipient stérile </a:t>
            </a:r>
            <a:r>
              <a:rPr lang="fr-FR" dirty="0" smtClean="0"/>
              <a:t>: pilulier</a:t>
            </a:r>
            <a:r>
              <a:rPr lang="fr-FR" dirty="0"/>
              <a:t>, tube à fond conique. En ce qui concerne les brosses</a:t>
            </a:r>
            <a:r>
              <a:rPr lang="fr-FR" dirty="0" smtClean="0"/>
              <a:t>, celles-ci </a:t>
            </a:r>
            <a:r>
              <a:rPr lang="fr-FR" dirty="0"/>
              <a:t>sont mises dans un tube contenant 1 ml </a:t>
            </a:r>
            <a:r>
              <a:rPr lang="fr-FR" dirty="0" smtClean="0"/>
              <a:t>de sérum </a:t>
            </a:r>
            <a:r>
              <a:rPr lang="fr-FR" dirty="0"/>
              <a:t>physiologique.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071602" y="300038"/>
            <a:ext cx="11649075" cy="6257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1"/>
            <a:ext cx="9144000" cy="1500174"/>
          </a:xfrm>
        </p:spPr>
        <p:txBody>
          <a:bodyPr>
            <a:noAutofit/>
          </a:bodyPr>
          <a:lstStyle/>
          <a:p>
            <a:pPr algn="just"/>
            <a:r>
              <a:rPr lang="fr-FR" sz="2400" b="1" dirty="0">
                <a:latin typeface="Times New Roman" pitchFamily="18" charset="0"/>
                <a:cs typeface="Times New Roman" pitchFamily="18" charset="0"/>
              </a:rPr>
              <a:t>Éléments non </a:t>
            </a:r>
            <a:r>
              <a:rPr lang="fr-FR" sz="2400" b="1" dirty="0" smtClean="0">
                <a:latin typeface="Times New Roman" pitchFamily="18" charset="0"/>
                <a:cs typeface="Times New Roman" pitchFamily="18" charset="0"/>
              </a:rPr>
              <a:t>bactériologiques du </a:t>
            </a:r>
            <a:r>
              <a:rPr lang="fr-FR" sz="2400" b="1" dirty="0">
                <a:latin typeface="Times New Roman" pitchFamily="18" charset="0"/>
                <a:cs typeface="Times New Roman" pitchFamily="18" charset="0"/>
              </a:rPr>
              <a:t>diagnostic</a:t>
            </a:r>
          </a:p>
          <a:p>
            <a:pPr algn="just"/>
            <a:r>
              <a:rPr lang="fr-FR" sz="2400" dirty="0">
                <a:latin typeface="Times New Roman" pitchFamily="18" charset="0"/>
                <a:cs typeface="Times New Roman" pitchFamily="18" charset="0"/>
              </a:rPr>
              <a:t>L'examen cytologique des expectorations est 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important pour </a:t>
            </a:r>
            <a:r>
              <a:rPr lang="fr-FR" sz="2400" dirty="0">
                <a:latin typeface="Times New Roman" pitchFamily="18" charset="0"/>
                <a:cs typeface="Times New Roman" pitchFamily="18" charset="0"/>
              </a:rPr>
              <a:t>valider le caractère profond du prélèvement 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et ainsi </a:t>
            </a:r>
            <a:r>
              <a:rPr lang="fr-FR" sz="2400" dirty="0">
                <a:latin typeface="Times New Roman" pitchFamily="18" charset="0"/>
                <a:cs typeface="Times New Roman" pitchFamily="18" charset="0"/>
              </a:rPr>
              <a:t>permettre d'éliminer ceux dont l'origine 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salivaire est </a:t>
            </a:r>
            <a:r>
              <a:rPr lang="fr-FR" sz="2400" dirty="0">
                <a:latin typeface="Times New Roman" pitchFamily="18" charset="0"/>
                <a:cs typeface="Times New Roman" pitchFamily="18" charset="0"/>
              </a:rPr>
              <a:t>certaine. </a:t>
            </a:r>
            <a:endParaRPr lang="fr-FR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endParaRPr lang="fr-FR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1790698"/>
            <a:ext cx="8143932" cy="46386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0"/>
            <a:ext cx="9144000" cy="6126163"/>
          </a:xfrm>
        </p:spPr>
        <p:txBody>
          <a:bodyPr>
            <a:noAutofit/>
          </a:bodyPr>
          <a:lstStyle/>
          <a:p>
            <a:pPr algn="just">
              <a:lnSpc>
                <a:spcPct val="170000"/>
              </a:lnSpc>
            </a:pPr>
            <a:r>
              <a:rPr lang="fr-FR" sz="2000" b="1" i="1" dirty="0">
                <a:latin typeface="Times New Roman" pitchFamily="18" charset="0"/>
                <a:cs typeface="Times New Roman" pitchFamily="18" charset="0"/>
              </a:rPr>
              <a:t>Expectorations, </a:t>
            </a:r>
            <a:r>
              <a:rPr lang="fr-FR" sz="2000" b="1" i="1" dirty="0" err="1">
                <a:latin typeface="Times New Roman" pitchFamily="18" charset="0"/>
                <a:cs typeface="Times New Roman" pitchFamily="18" charset="0"/>
              </a:rPr>
              <a:t>fibroaspiration</a:t>
            </a:r>
            <a:r>
              <a:rPr lang="fr-FR" sz="2000" b="1" i="1" dirty="0">
                <a:latin typeface="Times New Roman" pitchFamily="18" charset="0"/>
                <a:cs typeface="Times New Roman" pitchFamily="18" charset="0"/>
              </a:rPr>
              <a:t> et </a:t>
            </a:r>
            <a:r>
              <a:rPr lang="fr-FR" sz="2000" b="1" i="1" dirty="0" smtClean="0">
                <a:latin typeface="Times New Roman" pitchFamily="18" charset="0"/>
                <a:cs typeface="Times New Roman" pitchFamily="18" charset="0"/>
              </a:rPr>
              <a:t>aspiration </a:t>
            </a:r>
            <a:r>
              <a:rPr lang="fr-FR" sz="2000" b="1" i="1" dirty="0" err="1" smtClean="0">
                <a:latin typeface="Times New Roman" pitchFamily="18" charset="0"/>
                <a:cs typeface="Times New Roman" pitchFamily="18" charset="0"/>
              </a:rPr>
              <a:t>endotrachéale</a:t>
            </a:r>
            <a:endParaRPr lang="fr-FR" sz="2000" b="1" i="1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70000"/>
              </a:lnSpc>
            </a:pPr>
            <a:r>
              <a:rPr lang="fr-FR" sz="2000" dirty="0">
                <a:latin typeface="Times New Roman" pitchFamily="18" charset="0"/>
                <a:cs typeface="Times New Roman" pitchFamily="18" charset="0"/>
              </a:rPr>
              <a:t>Les aspirations bronchiques seront traitées d'une </a:t>
            </a: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manière analogue </a:t>
            </a:r>
            <a:r>
              <a:rPr lang="fr-FR" sz="2000" dirty="0">
                <a:latin typeface="Times New Roman" pitchFamily="18" charset="0"/>
                <a:cs typeface="Times New Roman" pitchFamily="18" charset="0"/>
              </a:rPr>
              <a:t>aux expectorations. Si l'aspiration est trop diluée</a:t>
            </a: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, une </a:t>
            </a:r>
            <a:r>
              <a:rPr lang="fr-FR" sz="2000" dirty="0">
                <a:latin typeface="Times New Roman" pitchFamily="18" charset="0"/>
                <a:cs typeface="Times New Roman" pitchFamily="18" charset="0"/>
              </a:rPr>
              <a:t>centrifugation est réalisée. L'examen </a:t>
            </a: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direct et </a:t>
            </a:r>
            <a:r>
              <a:rPr lang="fr-FR" sz="2000" dirty="0">
                <a:latin typeface="Times New Roman" pitchFamily="18" charset="0"/>
                <a:cs typeface="Times New Roman" pitchFamily="18" charset="0"/>
              </a:rPr>
              <a:t>l'ensemencement seront effectués sur le culot.</a:t>
            </a:r>
          </a:p>
          <a:p>
            <a:pPr algn="just">
              <a:lnSpc>
                <a:spcPct val="170000"/>
              </a:lnSpc>
            </a:pPr>
            <a:r>
              <a:rPr lang="fr-FR" sz="2000" dirty="0">
                <a:latin typeface="Times New Roman" pitchFamily="18" charset="0"/>
                <a:cs typeface="Times New Roman" pitchFamily="18" charset="0"/>
              </a:rPr>
              <a:t>L'aspect (hémorragique, purulent, etc.) est noté</a:t>
            </a: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fr-FR" sz="20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70000"/>
              </a:lnSpc>
            </a:pPr>
            <a:r>
              <a:rPr lang="fr-FR" sz="2000" dirty="0">
                <a:latin typeface="Times New Roman" pitchFamily="18" charset="0"/>
                <a:cs typeface="Times New Roman" pitchFamily="18" charset="0"/>
              </a:rPr>
              <a:t>L'examen direct après coloration de Gram (</a:t>
            </a: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grossissement × </a:t>
            </a:r>
            <a:r>
              <a:rPr lang="fr-FR" sz="2000" dirty="0">
                <a:latin typeface="Times New Roman" pitchFamily="18" charset="0"/>
                <a:cs typeface="Times New Roman" pitchFamily="18" charset="0"/>
              </a:rPr>
              <a:t>100) est effectué sur la fraction la plus purulente du produit.</a:t>
            </a:r>
          </a:p>
          <a:p>
            <a:pPr algn="just">
              <a:lnSpc>
                <a:spcPct val="170000"/>
              </a:lnSpc>
            </a:pPr>
            <a:r>
              <a:rPr lang="fr-FR" sz="2000" dirty="0">
                <a:latin typeface="Times New Roman" pitchFamily="18" charset="0"/>
                <a:cs typeface="Times New Roman" pitchFamily="18" charset="0"/>
              </a:rPr>
              <a:t>Le nombre de leucocytes/champ et le nombre de </a:t>
            </a: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cellules épithéliales/champ </a:t>
            </a:r>
            <a:r>
              <a:rPr lang="fr-FR" sz="2000" dirty="0">
                <a:latin typeface="Times New Roman" pitchFamily="18" charset="0"/>
                <a:cs typeface="Times New Roman" pitchFamily="18" charset="0"/>
              </a:rPr>
              <a:t>sont déterminés et permettent </a:t>
            </a: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de ne </a:t>
            </a:r>
            <a:r>
              <a:rPr lang="fr-FR" sz="2000" dirty="0">
                <a:latin typeface="Times New Roman" pitchFamily="18" charset="0"/>
                <a:cs typeface="Times New Roman" pitchFamily="18" charset="0"/>
              </a:rPr>
              <a:t>pas poursuivre l'analyse bactériologique pour les </a:t>
            </a: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prélèvements de </a:t>
            </a:r>
            <a:r>
              <a:rPr lang="fr-FR" sz="2000" dirty="0">
                <a:latin typeface="Times New Roman" pitchFamily="18" charset="0"/>
                <a:cs typeface="Times New Roman" pitchFamily="18" charset="0"/>
              </a:rPr>
              <a:t>classes 1, 2 et 3 ( tableau 19.2 ). La </a:t>
            </a: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présence de </a:t>
            </a:r>
            <a:r>
              <a:rPr lang="fr-FR" sz="2000" dirty="0">
                <a:latin typeface="Times New Roman" pitchFamily="18" charset="0"/>
                <a:cs typeface="Times New Roman" pitchFamily="18" charset="0"/>
              </a:rPr>
              <a:t>bactéries (abondance, morphologie, aspect </a:t>
            </a:r>
            <a:r>
              <a:rPr lang="fr-FR" sz="2000" dirty="0" err="1" smtClean="0">
                <a:latin typeface="Times New Roman" pitchFamily="18" charset="0"/>
                <a:cs typeface="Times New Roman" pitchFamily="18" charset="0"/>
              </a:rPr>
              <a:t>monomicrobien</a:t>
            </a: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 ou </a:t>
            </a:r>
            <a:r>
              <a:rPr lang="fr-FR" sz="2000" dirty="0" err="1">
                <a:latin typeface="Times New Roman" pitchFamily="18" charset="0"/>
                <a:cs typeface="Times New Roman" pitchFamily="18" charset="0"/>
              </a:rPr>
              <a:t>polymicrobien</a:t>
            </a:r>
            <a:r>
              <a:rPr lang="fr-FR" sz="2000" dirty="0">
                <a:latin typeface="Times New Roman" pitchFamily="18" charset="0"/>
                <a:cs typeface="Times New Roman" pitchFamily="18" charset="0"/>
              </a:rPr>
              <a:t>) est également précisée</a:t>
            </a: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fr-FR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214290"/>
            <a:ext cx="9144000" cy="5911873"/>
          </a:xfrm>
        </p:spPr>
        <p:txBody>
          <a:bodyPr>
            <a:normAutofit fontScale="70000" lnSpcReduction="20000"/>
          </a:bodyPr>
          <a:lstStyle/>
          <a:p>
            <a:pPr algn="just">
              <a:lnSpc>
                <a:spcPct val="170000"/>
              </a:lnSpc>
            </a:pPr>
            <a:r>
              <a:rPr lang="fr-FR" dirty="0" smtClean="0"/>
              <a:t>À quantité égale, sécrétions et fluidifiant sont mélangés et homogénéisés pendant 2 minutes sur Vortex puis laissés 15 minutes à la température du laboratoire. Une </a:t>
            </a:r>
            <a:r>
              <a:rPr lang="fr-FR" b="1" dirty="0" smtClean="0">
                <a:solidFill>
                  <a:schemeClr val="accent6">
                    <a:lumMod val="50000"/>
                  </a:schemeClr>
                </a:solidFill>
              </a:rPr>
              <a:t>dilution à 10 </a:t>
            </a:r>
            <a:r>
              <a:rPr lang="fr-FR" b="1" baseline="30000" dirty="0" smtClean="0">
                <a:solidFill>
                  <a:schemeClr val="accent6">
                    <a:lumMod val="50000"/>
                  </a:schemeClr>
                </a:solidFill>
              </a:rPr>
              <a:t>–4</a:t>
            </a:r>
            <a:r>
              <a:rPr lang="fr-FR" dirty="0" smtClean="0"/>
              <a:t> (2 dilutions successives de 0,1 ml dans 10 ml d'eau distillée) </a:t>
            </a:r>
            <a:r>
              <a:rPr lang="fr-FR" b="1" dirty="0" smtClean="0">
                <a:solidFill>
                  <a:schemeClr val="accent6">
                    <a:lumMod val="50000"/>
                  </a:schemeClr>
                </a:solidFill>
              </a:rPr>
              <a:t>pour les expectorations</a:t>
            </a:r>
            <a:r>
              <a:rPr lang="fr-FR" dirty="0" smtClean="0"/>
              <a:t>, ou une </a:t>
            </a:r>
            <a:r>
              <a:rPr lang="fr-FR" b="1" dirty="0" smtClean="0">
                <a:solidFill>
                  <a:schemeClr val="tx2">
                    <a:lumMod val="75000"/>
                  </a:schemeClr>
                </a:solidFill>
              </a:rPr>
              <a:t>dilution à 10 </a:t>
            </a:r>
            <a:r>
              <a:rPr lang="fr-FR" b="1" baseline="30000" dirty="0" smtClean="0">
                <a:solidFill>
                  <a:schemeClr val="tx2">
                    <a:lumMod val="75000"/>
                  </a:schemeClr>
                </a:solidFill>
              </a:rPr>
              <a:t>–3</a:t>
            </a:r>
            <a:r>
              <a:rPr lang="fr-FR" b="1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fr-FR" dirty="0" smtClean="0"/>
              <a:t>en eau distillée (10 μ l dans 10 ml) </a:t>
            </a:r>
            <a:r>
              <a:rPr lang="fr-FR" b="1" dirty="0" smtClean="0">
                <a:solidFill>
                  <a:schemeClr val="tx2">
                    <a:lumMod val="75000"/>
                  </a:schemeClr>
                </a:solidFill>
              </a:rPr>
              <a:t>pour les </a:t>
            </a:r>
            <a:r>
              <a:rPr lang="fr-FR" b="1" dirty="0" err="1" smtClean="0">
                <a:solidFill>
                  <a:schemeClr val="tx2">
                    <a:lumMod val="75000"/>
                  </a:schemeClr>
                </a:solidFill>
              </a:rPr>
              <a:t>fibroaspirations</a:t>
            </a:r>
            <a:r>
              <a:rPr lang="fr-FR" dirty="0" smtClean="0"/>
              <a:t> est ensemencée à l'aide d'une anse calibrée de </a:t>
            </a:r>
            <a:r>
              <a:rPr lang="fr-FR" b="1" dirty="0" smtClean="0">
                <a:solidFill>
                  <a:srgbClr val="FF0000"/>
                </a:solidFill>
              </a:rPr>
              <a:t>10 </a:t>
            </a:r>
            <a:r>
              <a:rPr lang="fr-FR" b="1" dirty="0" err="1" smtClean="0">
                <a:solidFill>
                  <a:srgbClr val="FF0000"/>
                </a:solidFill>
              </a:rPr>
              <a:t>μl</a:t>
            </a:r>
            <a:r>
              <a:rPr lang="fr-FR" dirty="0" smtClean="0"/>
              <a:t> sur une </a:t>
            </a:r>
            <a:r>
              <a:rPr lang="fr-FR" b="1" dirty="0" smtClean="0"/>
              <a:t>gélose au sang en aérobiose,</a:t>
            </a:r>
            <a:r>
              <a:rPr lang="fr-FR" dirty="0" smtClean="0"/>
              <a:t> un milieu permettant la croissance </a:t>
            </a:r>
            <a:r>
              <a:rPr lang="fr-FR" b="1" dirty="0" smtClean="0"/>
              <a:t>des bacilles à Gram négatif (</a:t>
            </a:r>
            <a:r>
              <a:rPr lang="fr-FR" dirty="0" smtClean="0"/>
              <a:t>CLED, BCP, </a:t>
            </a:r>
            <a:r>
              <a:rPr lang="fr-FR" dirty="0" err="1" smtClean="0"/>
              <a:t>MacConkey</a:t>
            </a:r>
            <a:r>
              <a:rPr lang="fr-FR" dirty="0" smtClean="0"/>
              <a:t>, etc.) </a:t>
            </a:r>
            <a:r>
              <a:rPr lang="fr-FR" b="1" dirty="0" smtClean="0"/>
              <a:t>et une gélose au sang cuit additionnée de </a:t>
            </a:r>
            <a:r>
              <a:rPr lang="fr-FR" b="1" dirty="0" err="1" smtClean="0"/>
              <a:t>Polyvitex</a:t>
            </a:r>
            <a:r>
              <a:rPr lang="fr-FR" b="1" dirty="0" smtClean="0"/>
              <a:t>®. </a:t>
            </a:r>
          </a:p>
          <a:p>
            <a:pPr algn="just">
              <a:lnSpc>
                <a:spcPct val="170000"/>
              </a:lnSpc>
            </a:pPr>
            <a:r>
              <a:rPr lang="fr-FR" dirty="0" smtClean="0"/>
              <a:t>Les </a:t>
            </a:r>
            <a:r>
              <a:rPr lang="fr-FR" dirty="0"/>
              <a:t>milieux sont examinés après </a:t>
            </a:r>
            <a:r>
              <a:rPr lang="fr-FR" b="1" dirty="0"/>
              <a:t>24 </a:t>
            </a:r>
            <a:r>
              <a:rPr lang="fr-FR" b="1" dirty="0" smtClean="0"/>
              <a:t>et 48 </a:t>
            </a:r>
            <a:r>
              <a:rPr lang="fr-FR" b="1" dirty="0"/>
              <a:t>heures</a:t>
            </a:r>
            <a:r>
              <a:rPr lang="fr-FR" dirty="0"/>
              <a:t> d'incubation. </a:t>
            </a:r>
            <a:r>
              <a:rPr lang="fr-FR" dirty="0" smtClean="0"/>
              <a:t>Le seuil </a:t>
            </a:r>
            <a:r>
              <a:rPr lang="fr-FR" dirty="0"/>
              <a:t>est de </a:t>
            </a:r>
            <a:r>
              <a:rPr lang="fr-FR" b="1" dirty="0" smtClean="0"/>
              <a:t>10</a:t>
            </a:r>
            <a:r>
              <a:rPr lang="fr-FR" b="1" baseline="30000" dirty="0" smtClean="0"/>
              <a:t>7</a:t>
            </a:r>
            <a:r>
              <a:rPr lang="fr-FR" b="1" dirty="0" smtClean="0"/>
              <a:t> </a:t>
            </a:r>
            <a:r>
              <a:rPr lang="fr-FR" b="1" dirty="0"/>
              <a:t>UFC/ml pour les expectorations </a:t>
            </a:r>
            <a:r>
              <a:rPr lang="fr-FR" dirty="0"/>
              <a:t>et </a:t>
            </a:r>
            <a:r>
              <a:rPr lang="fr-FR" dirty="0" smtClean="0"/>
              <a:t>de </a:t>
            </a:r>
            <a:r>
              <a:rPr lang="fr-FR" b="1" dirty="0" smtClean="0"/>
              <a:t>10</a:t>
            </a:r>
            <a:r>
              <a:rPr lang="fr-FR" b="1" baseline="30000" dirty="0" smtClean="0"/>
              <a:t>5</a:t>
            </a:r>
            <a:r>
              <a:rPr lang="fr-FR" b="1" dirty="0" smtClean="0"/>
              <a:t> </a:t>
            </a:r>
            <a:r>
              <a:rPr lang="fr-FR" b="1" dirty="0"/>
              <a:t>UFC/ml pour les aspirations bronchiques.</a:t>
            </a:r>
            <a:endParaRPr lang="fr-FR" b="1" dirty="0" smtClean="0"/>
          </a:p>
          <a:p>
            <a:pPr algn="just">
              <a:lnSpc>
                <a:spcPct val="170000"/>
              </a:lnSpc>
            </a:pP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428604"/>
            <a:ext cx="9144000" cy="4525963"/>
          </a:xfrm>
        </p:spPr>
        <p:txBody>
          <a:bodyPr>
            <a:noAutofit/>
          </a:bodyPr>
          <a:lstStyle/>
          <a:p>
            <a:pPr algn="just">
              <a:lnSpc>
                <a:spcPct val="170000"/>
              </a:lnSpc>
            </a:pPr>
            <a:r>
              <a:rPr lang="fr-FR" sz="2400" b="1" dirty="0"/>
              <a:t>Les infections respiratoires sont les infections les </a:t>
            </a:r>
            <a:r>
              <a:rPr lang="fr-FR" sz="2400" b="1" dirty="0" smtClean="0"/>
              <a:t>plus fréquentes </a:t>
            </a:r>
            <a:r>
              <a:rPr lang="fr-FR" sz="2400" b="1" dirty="0"/>
              <a:t>et surviennent à tout âge, avec cependant </a:t>
            </a:r>
            <a:r>
              <a:rPr lang="fr-FR" sz="2400" b="1" dirty="0" smtClean="0"/>
              <a:t>une fréquence </a:t>
            </a:r>
            <a:r>
              <a:rPr lang="fr-FR" sz="2400" b="1" dirty="0"/>
              <a:t>accrue chez les enfants et les vieillards</a:t>
            </a:r>
            <a:r>
              <a:rPr lang="fr-FR" sz="2400" b="1" dirty="0" smtClean="0"/>
              <a:t>.</a:t>
            </a:r>
          </a:p>
          <a:p>
            <a:pPr algn="just">
              <a:lnSpc>
                <a:spcPct val="170000"/>
              </a:lnSpc>
            </a:pPr>
            <a:r>
              <a:rPr lang="fr-FR" sz="2400" b="1" dirty="0" smtClean="0"/>
              <a:t> Elles surviennent </a:t>
            </a:r>
            <a:r>
              <a:rPr lang="fr-FR" sz="2400" b="1" dirty="0"/>
              <a:t>dans des contextes cliniques divers : immunodépression</a:t>
            </a:r>
            <a:r>
              <a:rPr lang="fr-FR" sz="2400" b="1" dirty="0" smtClean="0"/>
              <a:t>, terrain </a:t>
            </a:r>
            <a:r>
              <a:rPr lang="fr-FR" sz="2400" b="1" dirty="0"/>
              <a:t>génétique (mucoviscidose), </a:t>
            </a:r>
            <a:r>
              <a:rPr lang="fr-FR" sz="2400" b="1" dirty="0" smtClean="0"/>
              <a:t>patient intubé-ventilé</a:t>
            </a:r>
            <a:r>
              <a:rPr lang="fr-FR" sz="2400" b="1" dirty="0"/>
              <a:t>, mais aussi chez des sujets sans facteurs </a:t>
            </a:r>
            <a:r>
              <a:rPr lang="fr-FR" sz="2400" b="1" dirty="0" smtClean="0"/>
              <a:t>de risque </a:t>
            </a:r>
            <a:r>
              <a:rPr lang="fr-FR" sz="2400" b="1" dirty="0"/>
              <a:t>particuliers.</a:t>
            </a:r>
          </a:p>
          <a:p>
            <a:pPr algn="just">
              <a:lnSpc>
                <a:spcPct val="170000"/>
              </a:lnSpc>
            </a:pPr>
            <a:r>
              <a:rPr lang="fr-FR" sz="2400" b="1" dirty="0"/>
              <a:t>Les micro-organismes responsables d'infections </a:t>
            </a:r>
            <a:r>
              <a:rPr lang="fr-FR" sz="2400" b="1" dirty="0" smtClean="0"/>
              <a:t>pulmonaires sont </a:t>
            </a:r>
            <a:r>
              <a:rPr lang="fr-FR" sz="2400" b="1" dirty="0"/>
              <a:t>nombreux : virus (les plus fréquents), </a:t>
            </a:r>
            <a:r>
              <a:rPr lang="fr-FR" sz="2400" b="1" dirty="0" smtClean="0"/>
              <a:t>bactéries et </a:t>
            </a:r>
            <a:r>
              <a:rPr lang="fr-FR" sz="2400" b="1" dirty="0"/>
              <a:t>plus rarement des champignons.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14282" y="214290"/>
            <a:ext cx="8929718" cy="5911873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fr-FR" b="1" i="1" dirty="0"/>
              <a:t>Liquide </a:t>
            </a:r>
            <a:r>
              <a:rPr lang="fr-FR" b="1" i="1" dirty="0" err="1"/>
              <a:t>bronchoalvéolaire</a:t>
            </a:r>
            <a:r>
              <a:rPr lang="fr-FR" b="1" i="1" dirty="0"/>
              <a:t> (LBA) et mini-LBA</a:t>
            </a:r>
          </a:p>
          <a:p>
            <a:pPr algn="just"/>
            <a:r>
              <a:rPr lang="fr-FR" dirty="0"/>
              <a:t>Après homogénéisation, le LBA est ensemencé </a:t>
            </a:r>
            <a:r>
              <a:rPr lang="fr-FR" dirty="0" smtClean="0"/>
              <a:t>directement avec </a:t>
            </a:r>
            <a:r>
              <a:rPr lang="fr-FR" dirty="0"/>
              <a:t>une a</a:t>
            </a:r>
            <a:r>
              <a:rPr lang="fr-FR" b="1" dirty="0"/>
              <a:t>nse calibrée de 10 μ l sur une gélose </a:t>
            </a:r>
            <a:r>
              <a:rPr lang="fr-FR" b="1" dirty="0" smtClean="0"/>
              <a:t>au sang</a:t>
            </a:r>
            <a:r>
              <a:rPr lang="fr-FR" dirty="0"/>
              <a:t>, une gélose </a:t>
            </a:r>
            <a:r>
              <a:rPr lang="fr-FR" b="1" dirty="0"/>
              <a:t>au sang cuit additionnée de </a:t>
            </a:r>
            <a:r>
              <a:rPr lang="fr-FR" b="1" dirty="0" err="1"/>
              <a:t>Polyvitex</a:t>
            </a:r>
            <a:r>
              <a:rPr lang="fr-FR" b="1" dirty="0" smtClean="0"/>
              <a:t>® (</a:t>
            </a:r>
            <a:r>
              <a:rPr lang="fr-FR" b="1" dirty="0"/>
              <a:t>CO 2 )</a:t>
            </a:r>
            <a:r>
              <a:rPr lang="fr-FR" dirty="0"/>
              <a:t>. </a:t>
            </a:r>
            <a:endParaRPr lang="fr-FR" dirty="0" smtClean="0"/>
          </a:p>
          <a:p>
            <a:pPr algn="just"/>
            <a:r>
              <a:rPr lang="fr-FR" dirty="0" smtClean="0"/>
              <a:t>À </a:t>
            </a:r>
            <a:r>
              <a:rPr lang="fr-FR" dirty="0"/>
              <a:t>partir d'une </a:t>
            </a:r>
            <a:r>
              <a:rPr lang="fr-FR" b="1" dirty="0"/>
              <a:t>dilution au 1/100 e</a:t>
            </a:r>
            <a:r>
              <a:rPr lang="fr-FR" dirty="0"/>
              <a:t> sont </a:t>
            </a:r>
            <a:r>
              <a:rPr lang="fr-FR" dirty="0" smtClean="0"/>
              <a:t>ensemencés un </a:t>
            </a:r>
            <a:r>
              <a:rPr lang="fr-FR" dirty="0"/>
              <a:t>milieu pour </a:t>
            </a:r>
            <a:r>
              <a:rPr lang="fr-FR" b="1" dirty="0"/>
              <a:t>bacilles à Gram négatif </a:t>
            </a:r>
            <a:r>
              <a:rPr lang="fr-FR" dirty="0"/>
              <a:t>(CLED, BCP</a:t>
            </a:r>
            <a:r>
              <a:rPr lang="fr-FR" dirty="0" smtClean="0"/>
              <a:t>, </a:t>
            </a:r>
            <a:r>
              <a:rPr lang="fr-FR" dirty="0" err="1" smtClean="0"/>
              <a:t>MacConkey</a:t>
            </a:r>
            <a:r>
              <a:rPr lang="fr-FR" dirty="0"/>
              <a:t>, etc.), une gélose </a:t>
            </a:r>
            <a:r>
              <a:rPr lang="fr-FR" b="1" dirty="0"/>
              <a:t>sélective au sang </a:t>
            </a:r>
            <a:r>
              <a:rPr lang="fr-FR" b="1" dirty="0" smtClean="0"/>
              <a:t>additionnée d'acide </a:t>
            </a:r>
            <a:r>
              <a:rPr lang="fr-FR" b="1" dirty="0" err="1"/>
              <a:t>nalidixique</a:t>
            </a:r>
            <a:r>
              <a:rPr lang="fr-FR" b="1" dirty="0"/>
              <a:t>.</a:t>
            </a:r>
            <a:r>
              <a:rPr lang="fr-FR" dirty="0"/>
              <a:t> Les milieux sont examinés </a:t>
            </a:r>
            <a:r>
              <a:rPr lang="fr-FR" dirty="0" smtClean="0"/>
              <a:t>après 24 </a:t>
            </a:r>
            <a:r>
              <a:rPr lang="fr-FR" dirty="0"/>
              <a:t>et 48 heures d'incubation. </a:t>
            </a:r>
            <a:endParaRPr lang="fr-FR" dirty="0" smtClean="0"/>
          </a:p>
          <a:p>
            <a:pPr algn="just"/>
            <a:r>
              <a:rPr lang="fr-FR" dirty="0" smtClean="0"/>
              <a:t>Le </a:t>
            </a:r>
            <a:r>
              <a:rPr lang="fr-FR" dirty="0"/>
              <a:t>seuil </a:t>
            </a:r>
            <a:r>
              <a:rPr lang="fr-FR" dirty="0" smtClean="0"/>
              <a:t>est de 10</a:t>
            </a:r>
            <a:r>
              <a:rPr lang="fr-FR" baseline="30000" dirty="0" smtClean="0"/>
              <a:t>4</a:t>
            </a:r>
            <a:r>
              <a:rPr lang="fr-FR" dirty="0" smtClean="0"/>
              <a:t> </a:t>
            </a:r>
            <a:r>
              <a:rPr lang="fr-FR" dirty="0"/>
              <a:t>UFC/ml pour ces prélèvements. Secondairement</a:t>
            </a:r>
            <a:r>
              <a:rPr lang="fr-FR" dirty="0" smtClean="0"/>
              <a:t>, un </a:t>
            </a:r>
            <a:r>
              <a:rPr lang="fr-FR" dirty="0"/>
              <a:t>examen direct après </a:t>
            </a:r>
            <a:r>
              <a:rPr lang="fr-FR" dirty="0" err="1"/>
              <a:t>cytocentrifugation</a:t>
            </a:r>
            <a:r>
              <a:rPr lang="fr-FR" dirty="0"/>
              <a:t> (1500 </a:t>
            </a:r>
            <a:r>
              <a:rPr lang="fr-FR" dirty="0" err="1"/>
              <a:t>rpm</a:t>
            </a:r>
            <a:r>
              <a:rPr lang="fr-FR" dirty="0" smtClean="0"/>
              <a:t>, 15 </a:t>
            </a:r>
            <a:r>
              <a:rPr lang="fr-FR" dirty="0"/>
              <a:t>minutes) après coloration de Gram et de MGG est réalisé.</a:t>
            </a:r>
          </a:p>
          <a:p>
            <a:pPr algn="just"/>
            <a:r>
              <a:rPr lang="fr-FR" dirty="0"/>
              <a:t>La présence de cellules épithéliales signe une </a:t>
            </a:r>
            <a:r>
              <a:rPr lang="fr-FR" dirty="0" smtClean="0"/>
              <a:t>contamination salivaire</a:t>
            </a:r>
            <a:r>
              <a:rPr lang="fr-FR" dirty="0"/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fr-FR" b="1" i="1" dirty="0"/>
              <a:t>Cathéter distal protégé et </a:t>
            </a:r>
            <a:r>
              <a:rPr lang="fr-FR" b="1" i="1" dirty="0" smtClean="0"/>
              <a:t>brossage distal </a:t>
            </a:r>
            <a:r>
              <a:rPr lang="fr-FR" b="1" i="1" dirty="0"/>
              <a:t>protégé</a:t>
            </a:r>
          </a:p>
          <a:p>
            <a:pPr algn="just"/>
            <a:r>
              <a:rPr lang="fr-FR" dirty="0"/>
              <a:t>Les brossages bronchiques protégés distaux, les </a:t>
            </a:r>
            <a:r>
              <a:rPr lang="fr-FR" dirty="0" smtClean="0"/>
              <a:t>aspirations bronchiques </a:t>
            </a:r>
            <a:r>
              <a:rPr lang="fr-FR" dirty="0"/>
              <a:t>distales (cathéter) sont </a:t>
            </a:r>
            <a:r>
              <a:rPr lang="fr-FR" dirty="0" smtClean="0"/>
              <a:t>ensemencés selon </a:t>
            </a:r>
            <a:r>
              <a:rPr lang="fr-FR" dirty="0"/>
              <a:t>une méthodologie commune. </a:t>
            </a:r>
            <a:endParaRPr lang="fr-FR" dirty="0" smtClean="0"/>
          </a:p>
          <a:p>
            <a:pPr algn="just"/>
            <a:r>
              <a:rPr lang="fr-FR" dirty="0" smtClean="0"/>
              <a:t>Après homogénéisation, </a:t>
            </a:r>
            <a:r>
              <a:rPr lang="fr-FR" dirty="0"/>
              <a:t>le cathéter est ensemencé </a:t>
            </a:r>
            <a:r>
              <a:rPr lang="fr-FR" dirty="0" smtClean="0"/>
              <a:t>directement avec </a:t>
            </a:r>
            <a:r>
              <a:rPr lang="fr-FR" dirty="0"/>
              <a:t>une anse calibrée de </a:t>
            </a:r>
            <a:r>
              <a:rPr lang="fr-FR" b="1" dirty="0">
                <a:solidFill>
                  <a:srgbClr val="FF0000"/>
                </a:solidFill>
              </a:rPr>
              <a:t>10 </a:t>
            </a:r>
            <a:r>
              <a:rPr lang="fr-FR" b="1" dirty="0" err="1" smtClean="0">
                <a:solidFill>
                  <a:srgbClr val="FF0000"/>
                </a:solidFill>
              </a:rPr>
              <a:t>μl</a:t>
            </a:r>
            <a:r>
              <a:rPr lang="fr-FR" dirty="0" smtClean="0"/>
              <a:t> </a:t>
            </a:r>
            <a:r>
              <a:rPr lang="fr-FR" dirty="0"/>
              <a:t>sur une </a:t>
            </a:r>
            <a:r>
              <a:rPr lang="fr-FR" b="1" dirty="0"/>
              <a:t>gélose au sang</a:t>
            </a:r>
            <a:r>
              <a:rPr lang="fr-FR" dirty="0" smtClean="0"/>
              <a:t>, un </a:t>
            </a:r>
            <a:r>
              <a:rPr lang="fr-FR" dirty="0"/>
              <a:t>milieu pour </a:t>
            </a:r>
            <a:r>
              <a:rPr lang="fr-FR" b="1" dirty="0"/>
              <a:t>bacilles à Gram négatif</a:t>
            </a:r>
            <a:r>
              <a:rPr lang="fr-FR" dirty="0"/>
              <a:t> (CLED, BCP</a:t>
            </a:r>
            <a:r>
              <a:rPr lang="fr-FR" dirty="0" smtClean="0"/>
              <a:t>, </a:t>
            </a:r>
            <a:r>
              <a:rPr lang="fr-FR" dirty="0" err="1"/>
              <a:t>MacConkey</a:t>
            </a:r>
            <a:r>
              <a:rPr lang="fr-FR" dirty="0"/>
              <a:t>, etc.), une </a:t>
            </a:r>
            <a:r>
              <a:rPr lang="fr-FR" b="1" dirty="0"/>
              <a:t>gélose au sang cuit additionnée </a:t>
            </a:r>
            <a:r>
              <a:rPr lang="fr-FR" b="1" dirty="0" smtClean="0"/>
              <a:t>de </a:t>
            </a:r>
            <a:r>
              <a:rPr lang="fr-FR" b="1" dirty="0" err="1" smtClean="0"/>
              <a:t>Polyvitex</a:t>
            </a:r>
            <a:r>
              <a:rPr lang="fr-FR" b="1" dirty="0"/>
              <a:t>® (CO 2 )</a:t>
            </a:r>
            <a:r>
              <a:rPr lang="fr-FR" dirty="0"/>
              <a:t>. </a:t>
            </a:r>
            <a:endParaRPr lang="fr-FR" dirty="0" smtClean="0"/>
          </a:p>
          <a:p>
            <a:pPr algn="just"/>
            <a:r>
              <a:rPr lang="fr-FR" dirty="0" smtClean="0"/>
              <a:t>Un </a:t>
            </a:r>
            <a:r>
              <a:rPr lang="fr-FR" dirty="0"/>
              <a:t>bouillon de type </a:t>
            </a:r>
            <a:r>
              <a:rPr lang="fr-FR" dirty="0" err="1"/>
              <a:t>Schaedler</a:t>
            </a:r>
            <a:r>
              <a:rPr lang="fr-FR" dirty="0"/>
              <a:t> pour </a:t>
            </a:r>
            <a:r>
              <a:rPr lang="fr-FR" dirty="0" smtClean="0"/>
              <a:t>la recherche </a:t>
            </a:r>
            <a:r>
              <a:rPr lang="fr-FR" dirty="0"/>
              <a:t>d'anaérobies et des milieux adaptés en </a:t>
            </a:r>
            <a:r>
              <a:rPr lang="fr-FR" dirty="0" smtClean="0"/>
              <a:t>fonction des </a:t>
            </a:r>
            <a:r>
              <a:rPr lang="fr-FR" dirty="0"/>
              <a:t>recherches spécifiques (</a:t>
            </a:r>
            <a:r>
              <a:rPr lang="fr-FR" dirty="0" err="1"/>
              <a:t>légionelles</a:t>
            </a:r>
            <a:r>
              <a:rPr lang="fr-FR" dirty="0"/>
              <a:t>, mycoplasmes </a:t>
            </a:r>
            <a:r>
              <a:rPr lang="fr-FR" dirty="0" smtClean="0"/>
              <a:t>ou autres</a:t>
            </a:r>
            <a:r>
              <a:rPr lang="fr-FR" dirty="0"/>
              <a:t>) seront également mis en </a:t>
            </a:r>
            <a:r>
              <a:rPr lang="fr-FR" dirty="0" err="1"/>
              <a:t>oeuvre</a:t>
            </a:r>
            <a:r>
              <a:rPr lang="fr-FR" dirty="0"/>
              <a:t> selon les </a:t>
            </a:r>
            <a:r>
              <a:rPr lang="fr-FR" dirty="0" smtClean="0"/>
              <a:t>indications de </a:t>
            </a:r>
            <a:r>
              <a:rPr lang="fr-FR" dirty="0"/>
              <a:t>la prescription médicale ou en fonction des </a:t>
            </a:r>
            <a:r>
              <a:rPr lang="fr-FR" dirty="0" smtClean="0"/>
              <a:t>renseignements cliniques</a:t>
            </a:r>
            <a:r>
              <a:rPr lang="fr-FR" dirty="0"/>
              <a:t>. Les milieux sont examinés </a:t>
            </a:r>
            <a:r>
              <a:rPr lang="fr-FR" dirty="0" smtClean="0"/>
              <a:t>après 24 </a:t>
            </a:r>
            <a:r>
              <a:rPr lang="fr-FR" dirty="0"/>
              <a:t>et 48 heures d'incubation. </a:t>
            </a:r>
            <a:r>
              <a:rPr lang="fr-FR" dirty="0" smtClean="0"/>
              <a:t>Le </a:t>
            </a:r>
            <a:r>
              <a:rPr lang="fr-FR" dirty="0"/>
              <a:t>seuil est </a:t>
            </a:r>
            <a:r>
              <a:rPr lang="fr-FR" dirty="0" smtClean="0"/>
              <a:t> </a:t>
            </a:r>
            <a:r>
              <a:rPr lang="fr-FR" dirty="0"/>
              <a:t>≥ </a:t>
            </a:r>
            <a:r>
              <a:rPr lang="fr-FR" b="1" dirty="0" smtClean="0"/>
              <a:t>10</a:t>
            </a:r>
            <a:r>
              <a:rPr lang="fr-FR" b="1" baseline="30000" dirty="0" smtClean="0"/>
              <a:t>3</a:t>
            </a:r>
            <a:r>
              <a:rPr lang="fr-FR" dirty="0" smtClean="0"/>
              <a:t> </a:t>
            </a:r>
            <a:r>
              <a:rPr lang="fr-FR" dirty="0"/>
              <a:t>UFC/ml).</a:t>
            </a:r>
          </a:p>
          <a:p>
            <a:pPr algn="just"/>
            <a:r>
              <a:rPr lang="fr-FR" dirty="0"/>
              <a:t>Un examen direct (Gram) est réalisé sur un culot de </a:t>
            </a:r>
            <a:r>
              <a:rPr lang="fr-FR" dirty="0" smtClean="0"/>
              <a:t>centrifugation d'une </a:t>
            </a:r>
            <a:r>
              <a:rPr lang="fr-FR" dirty="0"/>
              <a:t>fraction du prélèvement.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214290"/>
            <a:ext cx="9144000" cy="6455070"/>
          </a:xfrm>
        </p:spPr>
        <p:txBody>
          <a:bodyPr>
            <a:normAutofit/>
          </a:bodyPr>
          <a:lstStyle/>
          <a:p>
            <a:pPr algn="just"/>
            <a:r>
              <a:rPr lang="fr-FR" b="1" dirty="0"/>
              <a:t>Interprétation</a:t>
            </a:r>
          </a:p>
          <a:p>
            <a:pPr algn="just"/>
            <a:r>
              <a:rPr lang="fr-FR" dirty="0"/>
              <a:t>La qualité du prélèvement est primordiale et doit être </a:t>
            </a:r>
            <a:r>
              <a:rPr lang="fr-FR" dirty="0" smtClean="0"/>
              <a:t>évaluée et </a:t>
            </a:r>
            <a:r>
              <a:rPr lang="fr-FR" dirty="0"/>
              <a:t>signalée au service clinique pour les </a:t>
            </a:r>
            <a:r>
              <a:rPr lang="fr-FR" dirty="0" smtClean="0"/>
              <a:t>prélèvements non </a:t>
            </a:r>
            <a:r>
              <a:rPr lang="fr-FR" dirty="0"/>
              <a:t>protégés. </a:t>
            </a:r>
            <a:endParaRPr lang="fr-FR" dirty="0" smtClean="0"/>
          </a:p>
          <a:p>
            <a:pPr algn="just"/>
            <a:r>
              <a:rPr lang="fr-FR" dirty="0" smtClean="0"/>
              <a:t>La </a:t>
            </a:r>
            <a:r>
              <a:rPr lang="fr-FR" dirty="0"/>
              <a:t>numération semi-quantitative et la </a:t>
            </a:r>
            <a:r>
              <a:rPr lang="fr-FR" dirty="0" smtClean="0"/>
              <a:t>détermination de </a:t>
            </a:r>
            <a:r>
              <a:rPr lang="fr-FR" dirty="0"/>
              <a:t>seuil permettent d'aider à l'interprétation </a:t>
            </a:r>
            <a:r>
              <a:rPr lang="fr-FR" dirty="0" smtClean="0"/>
              <a:t>des résultats</a:t>
            </a:r>
            <a:r>
              <a:rPr lang="fr-FR" dirty="0"/>
              <a:t>, mais l'implication dans la symptomatologie </a:t>
            </a:r>
            <a:r>
              <a:rPr lang="fr-FR" dirty="0" smtClean="0"/>
              <a:t>de bactéries </a:t>
            </a:r>
            <a:r>
              <a:rPr lang="fr-FR" dirty="0"/>
              <a:t>pouvant être en situation commensale ou </a:t>
            </a:r>
            <a:r>
              <a:rPr lang="fr-FR" dirty="0" smtClean="0"/>
              <a:t>pathogène comme </a:t>
            </a:r>
            <a:r>
              <a:rPr lang="fr-FR" i="1" dirty="0"/>
              <a:t>H. </a:t>
            </a:r>
            <a:r>
              <a:rPr lang="fr-FR" i="1" dirty="0" err="1"/>
              <a:t>influenzae</a:t>
            </a:r>
            <a:r>
              <a:rPr lang="fr-FR" i="1" dirty="0"/>
              <a:t>, S. aureus ou S. </a:t>
            </a:r>
            <a:r>
              <a:rPr lang="fr-FR" i="1" dirty="0" err="1" smtClean="0"/>
              <a:t>pneumoniae</a:t>
            </a:r>
            <a:r>
              <a:rPr lang="fr-FR" i="1" dirty="0" smtClean="0"/>
              <a:t> </a:t>
            </a:r>
            <a:r>
              <a:rPr lang="fr-FR" dirty="0" smtClean="0"/>
              <a:t>est </a:t>
            </a:r>
            <a:r>
              <a:rPr lang="fr-FR" dirty="0"/>
              <a:t>difficile à évaluer sans un dialogue avec </a:t>
            </a:r>
            <a:r>
              <a:rPr lang="fr-FR"/>
              <a:t>le </a:t>
            </a:r>
            <a:r>
              <a:rPr lang="fr-FR" smtClean="0"/>
              <a:t>clinicien.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6259" y="0"/>
            <a:ext cx="8914897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136973"/>
            <a:ext cx="8643998" cy="63733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71414"/>
            <a:ext cx="8229600" cy="439718"/>
          </a:xfrm>
          <a:solidFill>
            <a:schemeClr val="accent1">
              <a:lumMod val="40000"/>
              <a:lumOff val="60000"/>
            </a:schemeClr>
          </a:solidFill>
        </p:spPr>
        <p:txBody>
          <a:bodyPr>
            <a:normAutofit fontScale="90000"/>
          </a:bodyPr>
          <a:lstStyle/>
          <a:p>
            <a:r>
              <a:rPr lang="fr-FR" sz="2400" b="1" dirty="0"/>
              <a:t>Rappels </a:t>
            </a:r>
            <a:r>
              <a:rPr lang="fr-FR" sz="2400" b="1" dirty="0" err="1"/>
              <a:t>anatomocliniques</a:t>
            </a:r>
            <a:endParaRPr lang="fr-FR" sz="24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500042"/>
            <a:ext cx="8929718" cy="5626121"/>
          </a:xfrm>
        </p:spPr>
        <p:txBody>
          <a:bodyPr>
            <a:normAutofit fontScale="70000" lnSpcReduction="20000"/>
          </a:bodyPr>
          <a:lstStyle/>
          <a:p>
            <a:pPr algn="just">
              <a:lnSpc>
                <a:spcPct val="160000"/>
              </a:lnSpc>
            </a:pPr>
            <a:r>
              <a:rPr lang="fr-FR" b="1" dirty="0"/>
              <a:t>La stérilité des voies aériennes sous-glottiques (</a:t>
            </a:r>
            <a:r>
              <a:rPr lang="fr-FR" b="1" dirty="0" smtClean="0"/>
              <a:t>bronches et </a:t>
            </a:r>
            <a:r>
              <a:rPr lang="fr-FR" b="1" dirty="0"/>
              <a:t>alvéoles) est le résultat d'une épuration </a:t>
            </a:r>
            <a:r>
              <a:rPr lang="fr-FR" b="1" dirty="0" smtClean="0"/>
              <a:t>bactérienne assurée </a:t>
            </a:r>
            <a:r>
              <a:rPr lang="fr-FR" b="1" dirty="0"/>
              <a:t>par trois types de défense </a:t>
            </a:r>
            <a:r>
              <a:rPr lang="fr-FR" b="1" dirty="0" smtClean="0"/>
              <a:t>:</a:t>
            </a:r>
            <a:endParaRPr lang="fr-FR" b="1" dirty="0"/>
          </a:p>
          <a:p>
            <a:pPr algn="just">
              <a:lnSpc>
                <a:spcPct val="160000"/>
              </a:lnSpc>
              <a:buNone/>
            </a:pPr>
            <a:r>
              <a:rPr lang="fr-FR" b="1" dirty="0">
                <a:solidFill>
                  <a:srgbClr val="C00000"/>
                </a:solidFill>
              </a:rPr>
              <a:t>• mécanique</a:t>
            </a:r>
            <a:r>
              <a:rPr lang="fr-FR" b="1" dirty="0"/>
              <a:t> (réflexe de toux, division bronchique, </a:t>
            </a:r>
            <a:r>
              <a:rPr lang="fr-FR" b="1" dirty="0" smtClean="0"/>
              <a:t>épithélium bronchique </a:t>
            </a:r>
            <a:r>
              <a:rPr lang="fr-FR" b="1" dirty="0"/>
              <a:t>cilié, etc.) ;</a:t>
            </a:r>
          </a:p>
          <a:p>
            <a:pPr algn="just">
              <a:lnSpc>
                <a:spcPct val="160000"/>
              </a:lnSpc>
              <a:buNone/>
            </a:pPr>
            <a:r>
              <a:rPr lang="fr-FR" b="1" dirty="0">
                <a:solidFill>
                  <a:srgbClr val="C00000"/>
                </a:solidFill>
              </a:rPr>
              <a:t>• humoral</a:t>
            </a:r>
            <a:r>
              <a:rPr lang="fr-FR" b="1" dirty="0"/>
              <a:t> (</a:t>
            </a:r>
            <a:r>
              <a:rPr lang="fr-FR" b="1" dirty="0" err="1"/>
              <a:t>IgAs</a:t>
            </a:r>
            <a:r>
              <a:rPr lang="fr-FR" b="1" dirty="0"/>
              <a:t>, </a:t>
            </a:r>
            <a:r>
              <a:rPr lang="fr-FR" b="1" dirty="0" err="1"/>
              <a:t>IgG</a:t>
            </a:r>
            <a:r>
              <a:rPr lang="fr-FR" b="1" dirty="0"/>
              <a:t>, </a:t>
            </a:r>
            <a:r>
              <a:rPr lang="fr-FR" b="1" dirty="0" smtClean="0"/>
              <a:t>lysozyme) ;</a:t>
            </a:r>
            <a:endParaRPr lang="fr-FR" b="1" dirty="0"/>
          </a:p>
          <a:p>
            <a:pPr algn="just">
              <a:lnSpc>
                <a:spcPct val="160000"/>
              </a:lnSpc>
              <a:buNone/>
            </a:pPr>
            <a:r>
              <a:rPr lang="fr-FR" b="1" dirty="0">
                <a:solidFill>
                  <a:srgbClr val="C00000"/>
                </a:solidFill>
              </a:rPr>
              <a:t>• cellulaire</a:t>
            </a:r>
            <a:r>
              <a:rPr lang="fr-FR" b="1" dirty="0"/>
              <a:t> (macrophages, lymphocytes, polynucléaires).</a:t>
            </a:r>
          </a:p>
          <a:p>
            <a:pPr algn="just">
              <a:lnSpc>
                <a:spcPct val="160000"/>
              </a:lnSpc>
            </a:pPr>
            <a:r>
              <a:rPr lang="fr-FR" b="1" dirty="0"/>
              <a:t>Pour une bonne interprétation des cultures, il est </a:t>
            </a:r>
            <a:r>
              <a:rPr lang="fr-FR" b="1" dirty="0" smtClean="0"/>
              <a:t>nécessaire de </a:t>
            </a:r>
            <a:r>
              <a:rPr lang="fr-FR" b="1" dirty="0"/>
              <a:t>connaître la composition de la flore </a:t>
            </a:r>
            <a:r>
              <a:rPr lang="fr-FR" b="1" dirty="0" err="1" smtClean="0"/>
              <a:t>oropharyngée</a:t>
            </a:r>
            <a:r>
              <a:rPr lang="fr-FR" b="1" dirty="0" smtClean="0"/>
              <a:t> présente </a:t>
            </a:r>
            <a:r>
              <a:rPr lang="fr-FR" b="1" dirty="0"/>
              <a:t>dans certains prélèvements (expectorations</a:t>
            </a:r>
            <a:r>
              <a:rPr lang="fr-FR" b="1" dirty="0" smtClean="0"/>
              <a:t>, </a:t>
            </a:r>
            <a:r>
              <a:rPr lang="fr-FR" b="1" dirty="0"/>
              <a:t>aspirations bronchiques).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19175" y="704850"/>
            <a:ext cx="7105650" cy="544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71414"/>
            <a:ext cx="9144000" cy="4525963"/>
          </a:xfrm>
        </p:spPr>
        <p:txBody>
          <a:bodyPr>
            <a:normAutofit fontScale="85000" lnSpcReduction="10000"/>
          </a:bodyPr>
          <a:lstStyle/>
          <a:p>
            <a:pPr algn="just">
              <a:lnSpc>
                <a:spcPct val="160000"/>
              </a:lnSpc>
            </a:pPr>
            <a:r>
              <a:rPr lang="fr-FR" dirty="0" smtClean="0"/>
              <a:t> </a:t>
            </a:r>
            <a:r>
              <a:rPr lang="fr-FR" dirty="0"/>
              <a:t>La flore </a:t>
            </a:r>
            <a:r>
              <a:rPr lang="fr-FR" dirty="0" err="1"/>
              <a:t>oropharyngée</a:t>
            </a:r>
            <a:r>
              <a:rPr lang="fr-FR" dirty="0"/>
              <a:t> </a:t>
            </a:r>
            <a:r>
              <a:rPr lang="fr-FR" dirty="0" smtClean="0"/>
              <a:t>est </a:t>
            </a:r>
            <a:r>
              <a:rPr lang="fr-FR" dirty="0"/>
              <a:t>constituée de </a:t>
            </a:r>
            <a:r>
              <a:rPr lang="fr-FR" b="1" dirty="0"/>
              <a:t>streptocoques</a:t>
            </a:r>
            <a:r>
              <a:rPr lang="fr-FR" dirty="0"/>
              <a:t> ( </a:t>
            </a:r>
            <a:r>
              <a:rPr lang="fr-FR" i="1" dirty="0" err="1"/>
              <a:t>Streptococcus</a:t>
            </a:r>
            <a:r>
              <a:rPr lang="fr-FR" i="1" dirty="0"/>
              <a:t> </a:t>
            </a:r>
            <a:r>
              <a:rPr lang="fr-FR" i="1" dirty="0" err="1"/>
              <a:t>mutans</a:t>
            </a:r>
            <a:r>
              <a:rPr lang="fr-FR" i="1" dirty="0" smtClean="0"/>
              <a:t>, S</a:t>
            </a:r>
            <a:r>
              <a:rPr lang="fr-FR" i="1" dirty="0"/>
              <a:t>. </a:t>
            </a:r>
            <a:r>
              <a:rPr lang="fr-FR" i="1" dirty="0" err="1"/>
              <a:t>salivarius</a:t>
            </a:r>
            <a:r>
              <a:rPr lang="fr-FR" i="1" dirty="0"/>
              <a:t>, S. </a:t>
            </a:r>
            <a:r>
              <a:rPr lang="fr-FR" i="1" dirty="0" err="1"/>
              <a:t>sanguis</a:t>
            </a:r>
            <a:r>
              <a:rPr lang="fr-FR" i="1" dirty="0"/>
              <a:t>, S. </a:t>
            </a:r>
            <a:r>
              <a:rPr lang="fr-FR" i="1" dirty="0" err="1"/>
              <a:t>mitis</a:t>
            </a:r>
            <a:r>
              <a:rPr lang="fr-FR" i="1" dirty="0"/>
              <a:t> ), de </a:t>
            </a:r>
            <a:r>
              <a:rPr lang="fr-FR" b="1" i="1" dirty="0"/>
              <a:t>pneumocoques</a:t>
            </a:r>
            <a:r>
              <a:rPr lang="fr-FR" i="1" dirty="0"/>
              <a:t>, </a:t>
            </a:r>
            <a:r>
              <a:rPr lang="fr-FR" i="1" dirty="0" smtClean="0"/>
              <a:t>de </a:t>
            </a:r>
            <a:r>
              <a:rPr lang="fr-FR" b="1" i="1" dirty="0" err="1" smtClean="0"/>
              <a:t>Neisseria</a:t>
            </a:r>
            <a:r>
              <a:rPr lang="fr-FR" i="1" dirty="0" smtClean="0"/>
              <a:t> </a:t>
            </a:r>
            <a:r>
              <a:rPr lang="fr-FR" i="1" dirty="0"/>
              <a:t>, de </a:t>
            </a:r>
            <a:r>
              <a:rPr lang="fr-FR" b="1" i="1" dirty="0" err="1"/>
              <a:t>Branhamella</a:t>
            </a:r>
            <a:r>
              <a:rPr lang="fr-FR" i="1" dirty="0"/>
              <a:t> , d' </a:t>
            </a:r>
            <a:r>
              <a:rPr lang="fr-FR" b="1" i="1" dirty="0" err="1"/>
              <a:t>Haemophilus</a:t>
            </a:r>
            <a:r>
              <a:rPr lang="fr-FR" i="1" dirty="0"/>
              <a:t> , de </a:t>
            </a:r>
            <a:r>
              <a:rPr lang="fr-FR" b="1" i="1" dirty="0" err="1" smtClean="0"/>
              <a:t>corynébactéries</a:t>
            </a:r>
            <a:r>
              <a:rPr lang="fr-FR" b="1" i="1" dirty="0" smtClean="0"/>
              <a:t> </a:t>
            </a:r>
            <a:r>
              <a:rPr lang="fr-FR" dirty="0" smtClean="0"/>
              <a:t>et </a:t>
            </a:r>
            <a:r>
              <a:rPr lang="fr-FR" dirty="0"/>
              <a:t>de staphylocoques</a:t>
            </a:r>
            <a:r>
              <a:rPr lang="fr-FR" dirty="0" smtClean="0"/>
              <a:t>.</a:t>
            </a:r>
          </a:p>
          <a:p>
            <a:pPr algn="just">
              <a:lnSpc>
                <a:spcPct val="160000"/>
              </a:lnSpc>
            </a:pPr>
            <a:r>
              <a:rPr lang="fr-FR" dirty="0"/>
              <a:t>Toutes ces bactéries peuvent être source de </a:t>
            </a:r>
            <a:r>
              <a:rPr lang="fr-FR" dirty="0" smtClean="0"/>
              <a:t>contamination de </a:t>
            </a:r>
            <a:r>
              <a:rPr lang="fr-FR" dirty="0"/>
              <a:t>prélèvements d'origine pulmonaire, mais </a:t>
            </a:r>
            <a:r>
              <a:rPr lang="fr-FR" dirty="0" smtClean="0"/>
              <a:t>sont aussi </a:t>
            </a:r>
            <a:r>
              <a:rPr lang="fr-FR" dirty="0"/>
              <a:t>à l'origine de surinfections.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-32" y="-24"/>
            <a:ext cx="1928826" cy="428628"/>
          </a:xfrm>
          <a:solidFill>
            <a:schemeClr val="accent1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fr-FR" sz="1800" b="1" dirty="0"/>
              <a:t>Pathogenèse</a:t>
            </a:r>
            <a:endParaRPr lang="fr-FR" sz="18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214290"/>
            <a:ext cx="9144000" cy="4525963"/>
          </a:xfrm>
        </p:spPr>
        <p:txBody>
          <a:bodyPr>
            <a:noAutofit/>
          </a:bodyPr>
          <a:lstStyle/>
          <a:p>
            <a:pPr algn="just">
              <a:lnSpc>
                <a:spcPct val="150000"/>
              </a:lnSpc>
            </a:pPr>
            <a:r>
              <a:rPr lang="fr-FR" sz="1600" b="1" dirty="0" smtClean="0">
                <a:latin typeface="Times New Roman" pitchFamily="18" charset="0"/>
                <a:cs typeface="Times New Roman" pitchFamily="18" charset="0"/>
              </a:rPr>
              <a:t>IL faut distinguer les </a:t>
            </a:r>
            <a:r>
              <a:rPr lang="fr-FR" sz="1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voies </a:t>
            </a:r>
            <a:r>
              <a:rPr lang="fr-FR" sz="1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aériennes supérieures</a:t>
            </a:r>
            <a:r>
              <a:rPr lang="fr-FR" sz="1600" b="1" dirty="0">
                <a:latin typeface="Times New Roman" pitchFamily="18" charset="0"/>
                <a:cs typeface="Times New Roman" pitchFamily="18" charset="0"/>
              </a:rPr>
              <a:t> septiques des</a:t>
            </a:r>
            <a:r>
              <a:rPr lang="fr-FR" sz="1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voies </a:t>
            </a:r>
            <a:r>
              <a:rPr lang="fr-FR" sz="1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aériennes  inférieures </a:t>
            </a:r>
            <a:r>
              <a:rPr lang="fr-FR" sz="1600" b="1" dirty="0">
                <a:latin typeface="Times New Roman" pitchFamily="18" charset="0"/>
                <a:cs typeface="Times New Roman" pitchFamily="18" charset="0"/>
              </a:rPr>
              <a:t>sous-glottiques où la stérilité est de règle.</a:t>
            </a:r>
          </a:p>
          <a:p>
            <a:pPr algn="just">
              <a:lnSpc>
                <a:spcPct val="150000"/>
              </a:lnSpc>
            </a:pPr>
            <a:r>
              <a:rPr lang="fr-FR" sz="1600" b="1" dirty="0">
                <a:latin typeface="Times New Roman" pitchFamily="18" charset="0"/>
                <a:cs typeface="Times New Roman" pitchFamily="18" charset="0"/>
              </a:rPr>
              <a:t>Il est nécessaire de distinguer les infections du </a:t>
            </a:r>
            <a:r>
              <a:rPr lang="fr-FR" sz="16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parenchyme pulmonaire</a:t>
            </a:r>
            <a:r>
              <a:rPr lang="fr-FR" sz="1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1600" b="1" dirty="0">
                <a:latin typeface="Times New Roman" pitchFamily="18" charset="0"/>
                <a:cs typeface="Times New Roman" pitchFamily="18" charset="0"/>
              </a:rPr>
              <a:t>de celles des </a:t>
            </a:r>
            <a:r>
              <a:rPr lang="fr-FR" sz="16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voies respiratoires basses.</a:t>
            </a:r>
          </a:p>
          <a:p>
            <a:pPr algn="just">
              <a:lnSpc>
                <a:spcPct val="150000"/>
              </a:lnSpc>
            </a:pPr>
            <a:r>
              <a:rPr lang="fr-FR" sz="1600" b="1" dirty="0">
                <a:latin typeface="Times New Roman" pitchFamily="18" charset="0"/>
                <a:cs typeface="Times New Roman" pitchFamily="18" charset="0"/>
              </a:rPr>
              <a:t>Les infections des voies respiratoires sont les </a:t>
            </a:r>
            <a:r>
              <a:rPr lang="fr-FR" sz="16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bronchites</a:t>
            </a:r>
            <a:r>
              <a:rPr lang="fr-FR" sz="1600" b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fr-FR" sz="1600" b="1" dirty="0">
                <a:latin typeface="Times New Roman" pitchFamily="18" charset="0"/>
                <a:cs typeface="Times New Roman" pitchFamily="18" charset="0"/>
              </a:rPr>
              <a:t>Elles sont le plus </a:t>
            </a:r>
            <a:r>
              <a:rPr lang="fr-FR" sz="1600" b="1" dirty="0" smtClean="0">
                <a:latin typeface="Times New Roman" pitchFamily="18" charset="0"/>
                <a:cs typeface="Times New Roman" pitchFamily="18" charset="0"/>
              </a:rPr>
              <a:t>souvent d'origine </a:t>
            </a:r>
            <a:r>
              <a:rPr lang="fr-FR" sz="1600" b="1" dirty="0">
                <a:latin typeface="Times New Roman" pitchFamily="18" charset="0"/>
                <a:cs typeface="Times New Roman" pitchFamily="18" charset="0"/>
              </a:rPr>
              <a:t>virale, surtout chez l'enfant. Le rôle de </a:t>
            </a:r>
            <a:r>
              <a:rPr lang="fr-FR" sz="1600" b="1" dirty="0" smtClean="0">
                <a:latin typeface="Times New Roman" pitchFamily="18" charset="0"/>
                <a:cs typeface="Times New Roman" pitchFamily="18" charset="0"/>
              </a:rPr>
              <a:t>bactéries commensales </a:t>
            </a:r>
            <a:r>
              <a:rPr lang="fr-FR" sz="1600" b="1" dirty="0">
                <a:latin typeface="Times New Roman" pitchFamily="18" charset="0"/>
                <a:cs typeface="Times New Roman" pitchFamily="18" charset="0"/>
              </a:rPr>
              <a:t>des voies aériennes </a:t>
            </a:r>
            <a:r>
              <a:rPr lang="fr-FR" sz="1600" b="1" dirty="0" smtClean="0">
                <a:latin typeface="Times New Roman" pitchFamily="18" charset="0"/>
                <a:cs typeface="Times New Roman" pitchFamily="18" charset="0"/>
              </a:rPr>
              <a:t>supérieures ( </a:t>
            </a:r>
            <a:r>
              <a:rPr lang="fr-FR" sz="1600" b="1" i="1" dirty="0">
                <a:latin typeface="Times New Roman" pitchFamily="18" charset="0"/>
                <a:cs typeface="Times New Roman" pitchFamily="18" charset="0"/>
              </a:rPr>
              <a:t>S. </a:t>
            </a:r>
            <a:r>
              <a:rPr lang="fr-FR" sz="1600" b="1" i="1" dirty="0" err="1">
                <a:latin typeface="Times New Roman" pitchFamily="18" charset="0"/>
                <a:cs typeface="Times New Roman" pitchFamily="18" charset="0"/>
              </a:rPr>
              <a:t>pneumoniae</a:t>
            </a:r>
            <a:r>
              <a:rPr lang="fr-FR" sz="1600" b="1" i="1" dirty="0">
                <a:latin typeface="Times New Roman" pitchFamily="18" charset="0"/>
                <a:cs typeface="Times New Roman" pitchFamily="18" charset="0"/>
              </a:rPr>
              <a:t>, H. </a:t>
            </a:r>
            <a:r>
              <a:rPr lang="fr-FR" sz="1600" b="1" i="1" dirty="0" err="1">
                <a:latin typeface="Times New Roman" pitchFamily="18" charset="0"/>
                <a:cs typeface="Times New Roman" pitchFamily="18" charset="0"/>
              </a:rPr>
              <a:t>influenzae</a:t>
            </a:r>
            <a:r>
              <a:rPr lang="fr-FR" sz="1600" b="1" i="1" dirty="0">
                <a:latin typeface="Times New Roman" pitchFamily="18" charset="0"/>
                <a:cs typeface="Times New Roman" pitchFamily="18" charset="0"/>
              </a:rPr>
              <a:t> et B. </a:t>
            </a:r>
            <a:r>
              <a:rPr lang="fr-FR" sz="1600" b="1" i="1" dirty="0" err="1">
                <a:latin typeface="Times New Roman" pitchFamily="18" charset="0"/>
                <a:cs typeface="Times New Roman" pitchFamily="18" charset="0"/>
              </a:rPr>
              <a:t>catharralis</a:t>
            </a:r>
            <a:r>
              <a:rPr lang="fr-FR" sz="1600" b="1" i="1" dirty="0">
                <a:latin typeface="Times New Roman" pitchFamily="18" charset="0"/>
                <a:cs typeface="Times New Roman" pitchFamily="18" charset="0"/>
              </a:rPr>
              <a:t> ) </a:t>
            </a:r>
            <a:r>
              <a:rPr lang="fr-FR" sz="1600" b="1" i="1" dirty="0" smtClean="0">
                <a:latin typeface="Times New Roman" pitchFamily="18" charset="0"/>
                <a:cs typeface="Times New Roman" pitchFamily="18" charset="0"/>
              </a:rPr>
              <a:t>nécessite </a:t>
            </a:r>
            <a:r>
              <a:rPr lang="fr-FR" sz="1600" b="1" dirty="0" smtClean="0">
                <a:latin typeface="Times New Roman" pitchFamily="18" charset="0"/>
                <a:cs typeface="Times New Roman" pitchFamily="18" charset="0"/>
              </a:rPr>
              <a:t>une </a:t>
            </a:r>
            <a:r>
              <a:rPr lang="fr-FR" sz="1600" b="1" dirty="0">
                <a:latin typeface="Times New Roman" pitchFamily="18" charset="0"/>
                <a:cs typeface="Times New Roman" pitchFamily="18" charset="0"/>
              </a:rPr>
              <a:t>confrontation avec les éléments cliniques. </a:t>
            </a:r>
            <a:endParaRPr lang="fr-FR" sz="16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fr-FR" sz="1600" b="1" dirty="0" smtClean="0">
                <a:latin typeface="Times New Roman" pitchFamily="18" charset="0"/>
                <a:cs typeface="Times New Roman" pitchFamily="18" charset="0"/>
              </a:rPr>
              <a:t>Chez les </a:t>
            </a:r>
            <a:r>
              <a:rPr lang="fr-FR" sz="1600" b="1" dirty="0">
                <a:latin typeface="Times New Roman" pitchFamily="18" charset="0"/>
                <a:cs typeface="Times New Roman" pitchFamily="18" charset="0"/>
              </a:rPr>
              <a:t>patients atteints de </a:t>
            </a:r>
            <a:r>
              <a:rPr lang="fr-FR" sz="1600" b="1" dirty="0" err="1">
                <a:latin typeface="Times New Roman" pitchFamily="18" charset="0"/>
                <a:cs typeface="Times New Roman" pitchFamily="18" charset="0"/>
              </a:rPr>
              <a:t>bronchopneumopathies</a:t>
            </a:r>
            <a:r>
              <a:rPr lang="fr-FR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1600" b="1" dirty="0" smtClean="0">
                <a:latin typeface="Times New Roman" pitchFamily="18" charset="0"/>
                <a:cs typeface="Times New Roman" pitchFamily="18" charset="0"/>
              </a:rPr>
              <a:t>chroniques obstructives </a:t>
            </a:r>
            <a:r>
              <a:rPr lang="fr-FR" sz="1600" b="1" dirty="0">
                <a:latin typeface="Times New Roman" pitchFamily="18" charset="0"/>
                <a:cs typeface="Times New Roman" pitchFamily="18" charset="0"/>
              </a:rPr>
              <a:t>(BPCO), des bactéries résistantes ( </a:t>
            </a:r>
            <a:r>
              <a:rPr lang="fr-FR" sz="1600" b="1" i="1" dirty="0">
                <a:latin typeface="Times New Roman" pitchFamily="18" charset="0"/>
                <a:cs typeface="Times New Roman" pitchFamily="18" charset="0"/>
              </a:rPr>
              <a:t>S. aureus </a:t>
            </a:r>
            <a:r>
              <a:rPr lang="fr-FR" sz="1600" b="1" i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fr-FR" sz="1600" b="1" dirty="0" smtClean="0">
                <a:latin typeface="Times New Roman" pitchFamily="18" charset="0"/>
                <a:cs typeface="Times New Roman" pitchFamily="18" charset="0"/>
              </a:rPr>
              <a:t>entérobactéries</a:t>
            </a:r>
            <a:r>
              <a:rPr lang="fr-FR" sz="16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fr-FR" sz="1600" b="1" i="1" dirty="0">
                <a:latin typeface="Times New Roman" pitchFamily="18" charset="0"/>
                <a:cs typeface="Times New Roman" pitchFamily="18" charset="0"/>
              </a:rPr>
              <a:t>P. </a:t>
            </a:r>
            <a:r>
              <a:rPr lang="fr-FR" sz="1600" b="1" i="1" dirty="0" err="1">
                <a:latin typeface="Times New Roman" pitchFamily="18" charset="0"/>
                <a:cs typeface="Times New Roman" pitchFamily="18" charset="0"/>
              </a:rPr>
              <a:t>aeruginosa</a:t>
            </a:r>
            <a:r>
              <a:rPr lang="fr-FR" sz="1600" b="1" i="1" dirty="0">
                <a:latin typeface="Times New Roman" pitchFamily="18" charset="0"/>
                <a:cs typeface="Times New Roman" pitchFamily="18" charset="0"/>
              </a:rPr>
              <a:t> ) </a:t>
            </a:r>
            <a:r>
              <a:rPr lang="fr-FR" sz="1600" b="1" dirty="0">
                <a:latin typeface="Times New Roman" pitchFamily="18" charset="0"/>
                <a:cs typeface="Times New Roman" pitchFamily="18" charset="0"/>
              </a:rPr>
              <a:t>peuvent être </a:t>
            </a:r>
            <a:r>
              <a:rPr lang="fr-FR" sz="1600" b="1" dirty="0" smtClean="0">
                <a:latin typeface="Times New Roman" pitchFamily="18" charset="0"/>
                <a:cs typeface="Times New Roman" pitchFamily="18" charset="0"/>
              </a:rPr>
              <a:t>sélectionnées au </a:t>
            </a:r>
            <a:r>
              <a:rPr lang="fr-FR" sz="1600" b="1" dirty="0">
                <a:latin typeface="Times New Roman" pitchFamily="18" charset="0"/>
                <a:cs typeface="Times New Roman" pitchFamily="18" charset="0"/>
              </a:rPr>
              <a:t>cours des antibiothérapies précédentes.</a:t>
            </a:r>
          </a:p>
          <a:p>
            <a:pPr algn="just">
              <a:lnSpc>
                <a:spcPct val="150000"/>
              </a:lnSpc>
            </a:pPr>
            <a:r>
              <a:rPr lang="fr-FR" sz="1600" b="1" dirty="0">
                <a:latin typeface="Times New Roman" pitchFamily="18" charset="0"/>
                <a:cs typeface="Times New Roman" pitchFamily="18" charset="0"/>
              </a:rPr>
              <a:t>Les infections parenchymateuses sont les </a:t>
            </a:r>
            <a:r>
              <a:rPr lang="fr-FR" sz="1600" b="1" dirty="0" smtClean="0">
                <a:latin typeface="Times New Roman" pitchFamily="18" charset="0"/>
                <a:cs typeface="Times New Roman" pitchFamily="18" charset="0"/>
              </a:rPr>
              <a:t>pneumonies ou </a:t>
            </a:r>
            <a:r>
              <a:rPr lang="fr-FR" sz="1600" b="1" dirty="0">
                <a:latin typeface="Times New Roman" pitchFamily="18" charset="0"/>
                <a:cs typeface="Times New Roman" pitchFamily="18" charset="0"/>
              </a:rPr>
              <a:t>pneumopathies et les abcès. La colonisation et </a:t>
            </a:r>
            <a:r>
              <a:rPr lang="fr-FR" sz="1600" b="1" dirty="0" smtClean="0">
                <a:latin typeface="Times New Roman" pitchFamily="18" charset="0"/>
                <a:cs typeface="Times New Roman" pitchFamily="18" charset="0"/>
              </a:rPr>
              <a:t>l'infection bactérienne </a:t>
            </a:r>
            <a:r>
              <a:rPr lang="fr-FR" sz="1600" b="1" dirty="0">
                <a:latin typeface="Times New Roman" pitchFamily="18" charset="0"/>
                <a:cs typeface="Times New Roman" pitchFamily="18" charset="0"/>
              </a:rPr>
              <a:t>s'effectuent selon différents modes : </a:t>
            </a:r>
            <a:r>
              <a:rPr lang="fr-FR" sz="1600" b="1" dirty="0" smtClean="0">
                <a:latin typeface="Times New Roman" pitchFamily="18" charset="0"/>
                <a:cs typeface="Times New Roman" pitchFamily="18" charset="0"/>
              </a:rPr>
              <a:t>après bactériémie </a:t>
            </a:r>
            <a:r>
              <a:rPr lang="fr-FR" sz="1600" b="1" dirty="0">
                <a:latin typeface="Times New Roman" pitchFamily="18" charset="0"/>
                <a:cs typeface="Times New Roman" pitchFamily="18" charset="0"/>
              </a:rPr>
              <a:t>(nécessité de prélever des hémocultures), </a:t>
            </a:r>
            <a:r>
              <a:rPr lang="fr-FR" sz="1600" b="1" dirty="0" smtClean="0">
                <a:latin typeface="Times New Roman" pitchFamily="18" charset="0"/>
                <a:cs typeface="Times New Roman" pitchFamily="18" charset="0"/>
              </a:rPr>
              <a:t>par contiguïté </a:t>
            </a:r>
            <a:r>
              <a:rPr lang="fr-FR" sz="1600" b="1" dirty="0">
                <a:latin typeface="Times New Roman" pitchFamily="18" charset="0"/>
                <a:cs typeface="Times New Roman" pitchFamily="18" charset="0"/>
              </a:rPr>
              <a:t>(péricardique), par déglutition ou par inhalation</a:t>
            </a:r>
            <a:r>
              <a:rPr lang="fr-FR" sz="1600" b="1" dirty="0" smtClean="0">
                <a:latin typeface="Times New Roman" pitchFamily="18" charset="0"/>
                <a:cs typeface="Times New Roman" pitchFamily="18" charset="0"/>
              </a:rPr>
              <a:t>, qui </a:t>
            </a:r>
            <a:r>
              <a:rPr lang="fr-FR" sz="1600" b="1" dirty="0">
                <a:latin typeface="Times New Roman" pitchFamily="18" charset="0"/>
                <a:cs typeface="Times New Roman" pitchFamily="18" charset="0"/>
              </a:rPr>
              <a:t>est le mode le plus fréquent. Un drainage </a:t>
            </a:r>
            <a:r>
              <a:rPr lang="fr-FR" sz="1600" b="1" dirty="0" smtClean="0">
                <a:latin typeface="Times New Roman" pitchFamily="18" charset="0"/>
                <a:cs typeface="Times New Roman" pitchFamily="18" charset="0"/>
              </a:rPr>
              <a:t>insuffisant des </a:t>
            </a:r>
            <a:r>
              <a:rPr lang="fr-FR" sz="1600" b="1" dirty="0">
                <a:latin typeface="Times New Roman" pitchFamily="18" charset="0"/>
                <a:cs typeface="Times New Roman" pitchFamily="18" charset="0"/>
              </a:rPr>
              <a:t>voies respiratoires (bronchite, dilatation </a:t>
            </a:r>
            <a:r>
              <a:rPr lang="fr-FR" sz="1600" b="1" dirty="0" smtClean="0">
                <a:latin typeface="Times New Roman" pitchFamily="18" charset="0"/>
                <a:cs typeface="Times New Roman" pitchFamily="18" charset="0"/>
              </a:rPr>
              <a:t>des bronches) </a:t>
            </a:r>
            <a:r>
              <a:rPr lang="fr-FR" sz="1600" b="1" dirty="0">
                <a:latin typeface="Times New Roman" pitchFamily="18" charset="0"/>
                <a:cs typeface="Times New Roman" pitchFamily="18" charset="0"/>
              </a:rPr>
              <a:t>par destruction de </a:t>
            </a:r>
            <a:r>
              <a:rPr lang="fr-FR" sz="1600" b="1" dirty="0" smtClean="0">
                <a:latin typeface="Times New Roman" pitchFamily="18" charset="0"/>
                <a:cs typeface="Times New Roman" pitchFamily="18" charset="0"/>
              </a:rPr>
              <a:t>l'épithélium ou </a:t>
            </a:r>
            <a:r>
              <a:rPr lang="fr-FR" sz="1600" b="1" dirty="0">
                <a:latin typeface="Times New Roman" pitchFamily="18" charset="0"/>
                <a:cs typeface="Times New Roman" pitchFamily="18" charset="0"/>
              </a:rPr>
              <a:t>une altération des tissus (fibrose) induit une </a:t>
            </a:r>
            <a:r>
              <a:rPr lang="fr-FR" sz="1600" b="1" dirty="0" smtClean="0">
                <a:latin typeface="Times New Roman" pitchFamily="18" charset="0"/>
                <a:cs typeface="Times New Roman" pitchFamily="18" charset="0"/>
              </a:rPr>
              <a:t>stase bactérienne </a:t>
            </a:r>
            <a:r>
              <a:rPr lang="fr-FR" sz="1600" b="1" dirty="0">
                <a:latin typeface="Times New Roman" pitchFamily="18" charset="0"/>
                <a:cs typeface="Times New Roman" pitchFamily="18" charset="0"/>
              </a:rPr>
              <a:t>qui permet l'installation du processus infectieux</a:t>
            </a:r>
            <a:r>
              <a:rPr lang="fr-FR" sz="16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fr-FR" sz="16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285728"/>
            <a:ext cx="8929718" cy="5840435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</a:pP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Les bactéries les plus fréquemment responsables de pneumonies communautaires sont </a:t>
            </a:r>
            <a:r>
              <a:rPr lang="fr-FR" sz="2800" b="1" i="1" dirty="0" smtClean="0">
                <a:latin typeface="Times New Roman" pitchFamily="18" charset="0"/>
                <a:cs typeface="Times New Roman" pitchFamily="18" charset="0"/>
              </a:rPr>
              <a:t>S. </a:t>
            </a:r>
            <a:r>
              <a:rPr lang="fr-FR" sz="2800" b="1" i="1" dirty="0" err="1" smtClean="0">
                <a:latin typeface="Times New Roman" pitchFamily="18" charset="0"/>
                <a:cs typeface="Times New Roman" pitchFamily="18" charset="0"/>
              </a:rPr>
              <a:t>pneumoniae</a:t>
            </a:r>
            <a:r>
              <a:rPr lang="fr-FR" sz="2800" i="1" dirty="0" smtClean="0">
                <a:latin typeface="Times New Roman" pitchFamily="18" charset="0"/>
                <a:cs typeface="Times New Roman" pitchFamily="18" charset="0"/>
              </a:rPr>
              <a:t>, les 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entérobactéries </a:t>
            </a:r>
            <a:r>
              <a:rPr lang="fr-FR" sz="2800" i="1" dirty="0" smtClean="0">
                <a:latin typeface="Times New Roman" pitchFamily="18" charset="0"/>
                <a:cs typeface="Times New Roman" pitchFamily="18" charset="0"/>
              </a:rPr>
              <a:t>, H. </a:t>
            </a:r>
            <a:r>
              <a:rPr lang="fr-FR" sz="2800" i="1" dirty="0" err="1" smtClean="0">
                <a:latin typeface="Times New Roman" pitchFamily="18" charset="0"/>
                <a:cs typeface="Times New Roman" pitchFamily="18" charset="0"/>
              </a:rPr>
              <a:t>influenzae</a:t>
            </a:r>
            <a:r>
              <a:rPr lang="fr-FR" sz="2800" i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fr-FR" sz="2800" i="1" dirty="0" err="1" smtClean="0">
                <a:latin typeface="Times New Roman" pitchFamily="18" charset="0"/>
                <a:cs typeface="Times New Roman" pitchFamily="18" charset="0"/>
              </a:rPr>
              <a:t>Legionella</a:t>
            </a:r>
            <a:r>
              <a:rPr lang="fr-FR" sz="28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800" i="1" dirty="0" err="1" smtClean="0">
                <a:latin typeface="Times New Roman" pitchFamily="18" charset="0"/>
                <a:cs typeface="Times New Roman" pitchFamily="18" charset="0"/>
              </a:rPr>
              <a:t>pneumophila</a:t>
            </a:r>
            <a:r>
              <a:rPr lang="fr-FR" sz="28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et </a:t>
            </a:r>
            <a:r>
              <a:rPr lang="fr-FR" sz="2800" i="1" dirty="0" smtClean="0">
                <a:latin typeface="Times New Roman" pitchFamily="18" charset="0"/>
                <a:cs typeface="Times New Roman" pitchFamily="18" charset="0"/>
              </a:rPr>
              <a:t>B. </a:t>
            </a:r>
            <a:r>
              <a:rPr lang="fr-FR" sz="2800" i="1" dirty="0" err="1" smtClean="0">
                <a:latin typeface="Times New Roman" pitchFamily="18" charset="0"/>
                <a:cs typeface="Times New Roman" pitchFamily="18" charset="0"/>
              </a:rPr>
              <a:t>catharralis</a:t>
            </a:r>
            <a:r>
              <a:rPr lang="fr-FR" sz="2800" i="1" dirty="0" smtClean="0">
                <a:latin typeface="Times New Roman" pitchFamily="18" charset="0"/>
                <a:cs typeface="Times New Roman" pitchFamily="18" charset="0"/>
              </a:rPr>
              <a:t> , mais aussi </a:t>
            </a:r>
            <a:r>
              <a:rPr lang="fr-FR" sz="2800" i="1" dirty="0" err="1" smtClean="0">
                <a:latin typeface="Times New Roman" pitchFamily="18" charset="0"/>
                <a:cs typeface="Times New Roman" pitchFamily="18" charset="0"/>
              </a:rPr>
              <a:t>Mycoplasma</a:t>
            </a:r>
            <a:r>
              <a:rPr lang="fr-FR" sz="28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800" i="1" dirty="0" err="1" smtClean="0">
                <a:latin typeface="Times New Roman" pitchFamily="18" charset="0"/>
                <a:cs typeface="Times New Roman" pitchFamily="18" charset="0"/>
              </a:rPr>
              <a:t>pneumoniae</a:t>
            </a:r>
            <a:r>
              <a:rPr lang="fr-FR" sz="2800" i="1" dirty="0" smtClean="0">
                <a:latin typeface="Times New Roman" pitchFamily="18" charset="0"/>
                <a:cs typeface="Times New Roman" pitchFamily="18" charset="0"/>
              </a:rPr>
              <a:t> , C. </a:t>
            </a:r>
            <a:r>
              <a:rPr lang="fr-FR" sz="2800" i="1" dirty="0" err="1" smtClean="0">
                <a:latin typeface="Times New Roman" pitchFamily="18" charset="0"/>
                <a:cs typeface="Times New Roman" pitchFamily="18" charset="0"/>
              </a:rPr>
              <a:t>pneumoniae</a:t>
            </a:r>
            <a:r>
              <a:rPr lang="fr-FR" sz="2800" i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fr-FR" sz="2800" i="1" dirty="0" err="1" smtClean="0">
                <a:latin typeface="Times New Roman" pitchFamily="18" charset="0"/>
                <a:cs typeface="Times New Roman" pitchFamily="18" charset="0"/>
              </a:rPr>
              <a:t>Coxiella</a:t>
            </a:r>
            <a:r>
              <a:rPr lang="fr-FR" sz="28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800" i="1" dirty="0" err="1" smtClean="0">
                <a:latin typeface="Times New Roman" pitchFamily="18" charset="0"/>
                <a:cs typeface="Times New Roman" pitchFamily="18" charset="0"/>
              </a:rPr>
              <a:t>burnetii</a:t>
            </a:r>
            <a:r>
              <a:rPr lang="fr-FR" sz="2800" i="1" dirty="0" smtClean="0">
                <a:latin typeface="Times New Roman" pitchFamily="18" charset="0"/>
                <a:cs typeface="Times New Roman" pitchFamily="18" charset="0"/>
              </a:rPr>
              <a:t>. Les bactéries responsables 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des pneumopathies nosocomiales sous ventilation mécanique sont </a:t>
            </a:r>
            <a:r>
              <a:rPr lang="fr-FR" sz="2800" i="1" dirty="0" smtClean="0">
                <a:latin typeface="Times New Roman" pitchFamily="18" charset="0"/>
                <a:cs typeface="Times New Roman" pitchFamily="18" charset="0"/>
              </a:rPr>
              <a:t>S. aureus et les entérobactéries ; le rôle 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des bactéries anaérobies a également été évoqué.</a:t>
            </a:r>
          </a:p>
          <a:p>
            <a:pPr>
              <a:buNone/>
            </a:pPr>
            <a:endParaRPr lang="fr-FR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-24"/>
            <a:ext cx="4357686" cy="511156"/>
          </a:xfrm>
          <a:solidFill>
            <a:schemeClr val="tx2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pPr algn="l"/>
            <a:r>
              <a:rPr lang="fr-FR" sz="2400" b="1" dirty="0" smtClean="0"/>
              <a:t>Diagnostic bactériologique direct</a:t>
            </a:r>
            <a:endParaRPr lang="fr-FR" sz="24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42844" y="714356"/>
            <a:ext cx="9001156" cy="5340369"/>
          </a:xfrm>
        </p:spPr>
        <p:txBody>
          <a:bodyPr>
            <a:noAutofit/>
          </a:bodyPr>
          <a:lstStyle/>
          <a:p>
            <a:pPr algn="just">
              <a:lnSpc>
                <a:spcPct val="150000"/>
              </a:lnSpc>
            </a:pPr>
            <a:r>
              <a:rPr lang="fr-FR" sz="2800" dirty="0"/>
              <a:t>Le diagnostic des infections pulmonaires bactériennes</a:t>
            </a:r>
          </a:p>
          <a:p>
            <a:pPr algn="just">
              <a:lnSpc>
                <a:spcPct val="150000"/>
              </a:lnSpc>
              <a:buNone/>
            </a:pPr>
            <a:r>
              <a:rPr lang="fr-FR" sz="2800" dirty="0"/>
              <a:t>nécessite des prélèvements de sang ; les </a:t>
            </a:r>
            <a:r>
              <a:rPr lang="fr-FR" sz="2800" dirty="0" smtClean="0"/>
              <a:t>hémocultures sont </a:t>
            </a:r>
            <a:r>
              <a:rPr lang="fr-FR" sz="2800" dirty="0"/>
              <a:t>indispensables dans les atteintes </a:t>
            </a:r>
            <a:r>
              <a:rPr lang="fr-FR" sz="2800" dirty="0" smtClean="0"/>
              <a:t>parenchymateuses</a:t>
            </a:r>
            <a:r>
              <a:rPr lang="fr-FR" sz="2800" dirty="0"/>
              <a:t>.</a:t>
            </a:r>
          </a:p>
          <a:p>
            <a:pPr algn="just">
              <a:lnSpc>
                <a:spcPct val="150000"/>
              </a:lnSpc>
            </a:pPr>
            <a:r>
              <a:rPr lang="fr-FR" sz="2800" dirty="0"/>
              <a:t>Chez l'adulte, la détection d'antigènes solubles de </a:t>
            </a:r>
            <a:r>
              <a:rPr lang="fr-FR" sz="2800" dirty="0" smtClean="0"/>
              <a:t>pneumocoque ou </a:t>
            </a:r>
            <a:r>
              <a:rPr lang="fr-FR" sz="2800" dirty="0"/>
              <a:t>de </a:t>
            </a:r>
            <a:r>
              <a:rPr lang="fr-FR" sz="2800" i="1" dirty="0" err="1"/>
              <a:t>Legionella</a:t>
            </a:r>
            <a:r>
              <a:rPr lang="fr-FR" sz="2800" i="1" dirty="0"/>
              <a:t> </a:t>
            </a:r>
            <a:r>
              <a:rPr lang="fr-FR" sz="2800" i="1" dirty="0" err="1"/>
              <a:t>pneumophila</a:t>
            </a:r>
            <a:r>
              <a:rPr lang="fr-FR" sz="2800" i="1" dirty="0"/>
              <a:t> </a:t>
            </a:r>
            <a:r>
              <a:rPr lang="fr-FR" sz="2800" i="1" dirty="0" smtClean="0"/>
              <a:t>dans </a:t>
            </a:r>
            <a:r>
              <a:rPr lang="fr-FR" sz="2800" dirty="0" smtClean="0"/>
              <a:t>les </a:t>
            </a:r>
            <a:r>
              <a:rPr lang="fr-FR" sz="2800" dirty="0"/>
              <a:t>urines permet un diagnostic plus précoce de ces </a:t>
            </a:r>
            <a:r>
              <a:rPr lang="fr-FR" sz="2800" dirty="0" smtClean="0"/>
              <a:t>infections pulmonaires</a:t>
            </a:r>
            <a:r>
              <a:rPr lang="fr-FR" sz="2800" dirty="0"/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14282" y="142852"/>
            <a:ext cx="8929718" cy="5983311"/>
          </a:xfrm>
        </p:spPr>
        <p:txBody>
          <a:bodyPr>
            <a:normAutofit fontScale="85000" lnSpcReduction="10000"/>
          </a:bodyPr>
          <a:lstStyle/>
          <a:p>
            <a:pPr algn="just">
              <a:lnSpc>
                <a:spcPct val="150000"/>
              </a:lnSpc>
            </a:pPr>
            <a:r>
              <a:rPr lang="fr-FR" dirty="0"/>
              <a:t>En dehors des </a:t>
            </a:r>
            <a:r>
              <a:rPr lang="fr-FR" b="1" dirty="0"/>
              <a:t>expectorations</a:t>
            </a:r>
            <a:r>
              <a:rPr lang="fr-FR" dirty="0"/>
              <a:t>, différents </a:t>
            </a:r>
            <a:r>
              <a:rPr lang="fr-FR" dirty="0" smtClean="0"/>
              <a:t>prélèvements pulmonaires </a:t>
            </a:r>
            <a:r>
              <a:rPr lang="fr-FR" dirty="0"/>
              <a:t>seront effectués en milieu spécialisé :</a:t>
            </a:r>
          </a:p>
          <a:p>
            <a:pPr algn="just">
              <a:lnSpc>
                <a:spcPct val="150000"/>
              </a:lnSpc>
            </a:pPr>
            <a:r>
              <a:rPr lang="fr-FR" dirty="0">
                <a:solidFill>
                  <a:schemeClr val="tx2">
                    <a:lumMod val="50000"/>
                  </a:schemeClr>
                </a:solidFill>
              </a:rPr>
              <a:t>• </a:t>
            </a:r>
            <a:r>
              <a:rPr lang="fr-FR" dirty="0" err="1">
                <a:solidFill>
                  <a:schemeClr val="tx2">
                    <a:lumMod val="50000"/>
                  </a:schemeClr>
                </a:solidFill>
              </a:rPr>
              <a:t>fibroaspiration</a:t>
            </a:r>
            <a:r>
              <a:rPr lang="fr-FR" dirty="0">
                <a:solidFill>
                  <a:schemeClr val="tx2">
                    <a:lumMod val="50000"/>
                  </a:schemeClr>
                </a:solidFill>
              </a:rPr>
              <a:t> ;</a:t>
            </a:r>
          </a:p>
          <a:p>
            <a:pPr algn="just">
              <a:lnSpc>
                <a:spcPct val="150000"/>
              </a:lnSpc>
            </a:pPr>
            <a:r>
              <a:rPr lang="fr-FR" dirty="0">
                <a:solidFill>
                  <a:schemeClr val="tx2">
                    <a:lumMod val="50000"/>
                  </a:schemeClr>
                </a:solidFill>
              </a:rPr>
              <a:t>• aspiration </a:t>
            </a:r>
            <a:r>
              <a:rPr lang="fr-FR" dirty="0" err="1">
                <a:solidFill>
                  <a:schemeClr val="tx2">
                    <a:lumMod val="50000"/>
                  </a:schemeClr>
                </a:solidFill>
              </a:rPr>
              <a:t>endotrachéale</a:t>
            </a:r>
            <a:r>
              <a:rPr lang="fr-FR" dirty="0">
                <a:solidFill>
                  <a:schemeClr val="tx2">
                    <a:lumMod val="50000"/>
                  </a:schemeClr>
                </a:solidFill>
              </a:rPr>
              <a:t> (AET) ;</a:t>
            </a:r>
          </a:p>
          <a:p>
            <a:pPr algn="just">
              <a:lnSpc>
                <a:spcPct val="150000"/>
              </a:lnSpc>
            </a:pPr>
            <a:r>
              <a:rPr lang="fr-FR" dirty="0">
                <a:solidFill>
                  <a:schemeClr val="tx2">
                    <a:lumMod val="50000"/>
                  </a:schemeClr>
                </a:solidFill>
              </a:rPr>
              <a:t>• liquide </a:t>
            </a:r>
            <a:r>
              <a:rPr lang="fr-FR" dirty="0" err="1">
                <a:solidFill>
                  <a:schemeClr val="tx2">
                    <a:lumMod val="50000"/>
                  </a:schemeClr>
                </a:solidFill>
              </a:rPr>
              <a:t>bronchoalvéolaire</a:t>
            </a:r>
            <a:r>
              <a:rPr lang="fr-FR" dirty="0">
                <a:solidFill>
                  <a:schemeClr val="tx2">
                    <a:lumMod val="50000"/>
                  </a:schemeClr>
                </a:solidFill>
              </a:rPr>
              <a:t> (LBA) ;</a:t>
            </a:r>
          </a:p>
          <a:p>
            <a:pPr algn="just">
              <a:lnSpc>
                <a:spcPct val="150000"/>
              </a:lnSpc>
            </a:pPr>
            <a:r>
              <a:rPr lang="fr-FR" dirty="0">
                <a:solidFill>
                  <a:schemeClr val="tx2">
                    <a:lumMod val="50000"/>
                  </a:schemeClr>
                </a:solidFill>
              </a:rPr>
              <a:t>• mini-liquide </a:t>
            </a:r>
            <a:r>
              <a:rPr lang="fr-FR" dirty="0" err="1">
                <a:solidFill>
                  <a:schemeClr val="tx2">
                    <a:lumMod val="50000"/>
                  </a:schemeClr>
                </a:solidFill>
              </a:rPr>
              <a:t>bronchoalvéolaire</a:t>
            </a:r>
            <a:r>
              <a:rPr lang="fr-FR" dirty="0">
                <a:solidFill>
                  <a:schemeClr val="tx2">
                    <a:lumMod val="50000"/>
                  </a:schemeClr>
                </a:solidFill>
              </a:rPr>
              <a:t> (mini-LBA) ;</a:t>
            </a:r>
          </a:p>
          <a:p>
            <a:pPr algn="just">
              <a:lnSpc>
                <a:spcPct val="150000"/>
              </a:lnSpc>
            </a:pPr>
            <a:r>
              <a:rPr lang="fr-FR" dirty="0">
                <a:solidFill>
                  <a:schemeClr val="tx2">
                    <a:lumMod val="50000"/>
                  </a:schemeClr>
                </a:solidFill>
              </a:rPr>
              <a:t>• cathéter distal protégé ;</a:t>
            </a:r>
          </a:p>
          <a:p>
            <a:pPr algn="just">
              <a:lnSpc>
                <a:spcPct val="150000"/>
              </a:lnSpc>
            </a:pPr>
            <a:r>
              <a:rPr lang="fr-FR" dirty="0">
                <a:solidFill>
                  <a:schemeClr val="tx2">
                    <a:lumMod val="50000"/>
                  </a:schemeClr>
                </a:solidFill>
              </a:rPr>
              <a:t>• brossage bronchique distal protégé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913</TotalTime>
  <Words>1891</Words>
  <Application>Microsoft Office PowerPoint</Application>
  <PresentationFormat>Affichage à l'écran (4:3)</PresentationFormat>
  <Paragraphs>79</Paragraphs>
  <Slides>24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24</vt:i4>
      </vt:variant>
    </vt:vector>
  </HeadingPairs>
  <TitlesOfParts>
    <vt:vector size="25" baseType="lpstr">
      <vt:lpstr>Thème Office</vt:lpstr>
      <vt:lpstr>Présentation PowerPoint</vt:lpstr>
      <vt:lpstr>Présentation PowerPoint</vt:lpstr>
      <vt:lpstr>Rappels anatomocliniques</vt:lpstr>
      <vt:lpstr>Présentation PowerPoint</vt:lpstr>
      <vt:lpstr>Présentation PowerPoint</vt:lpstr>
      <vt:lpstr>Pathogenèse</vt:lpstr>
      <vt:lpstr>Présentation PowerPoint</vt:lpstr>
      <vt:lpstr>Diagnostic bactériologique direct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acer</dc:creator>
  <cp:lastModifiedBy>acer</cp:lastModifiedBy>
  <cp:revision>25</cp:revision>
  <dcterms:created xsi:type="dcterms:W3CDTF">2015-11-24T21:53:12Z</dcterms:created>
  <dcterms:modified xsi:type="dcterms:W3CDTF">2017-10-18T08:19:42Z</dcterms:modified>
</cp:coreProperties>
</file>