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73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6C780-1413-4093-87CB-DBB7878C532D}" type="datetimeFigureOut">
              <a:rPr lang="fr-FR" smtClean="0"/>
              <a:t>18/10/2017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C0CD9-06FA-44F3-AF4D-3C0FE674225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2967335"/>
            <a:ext cx="76438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/>
              <a:t>Examens bactériologiques</a:t>
            </a:r>
          </a:p>
          <a:p>
            <a:pPr algn="ctr"/>
            <a:r>
              <a:rPr lang="fr-FR" sz="2800" b="1" dirty="0"/>
              <a:t>des sécrétions </a:t>
            </a:r>
            <a:r>
              <a:rPr lang="fr-FR" sz="2800" b="1" dirty="0" err="1"/>
              <a:t>trachéobronchiques</a:t>
            </a:r>
            <a:endParaRPr lang="fr-FR" sz="2800" b="1" dirty="0"/>
          </a:p>
          <a:p>
            <a:pPr algn="ctr"/>
            <a:r>
              <a:rPr lang="fr-FR" sz="2800" b="1" dirty="0"/>
              <a:t>(hors mycobactéries)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4525963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Prélèvements</a:t>
            </a: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La qualité du prélèvement conditionne la qualité de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l'analyse et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des résultats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70000"/>
              </a:lnSpc>
            </a:pP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Expectoration</a:t>
            </a: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L'expectoration est le seul prélèvement respiratoire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réalisé par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 patient. Il doit être réalisé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à jeun, après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rinçage buccodentaire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à l'eau distillée stérile, après un effort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de toux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ou après kinésithérapie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 prélèvement est recueilli dans un tube à fond conique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7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L'exsudat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produit doit provenir d'une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origine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profonde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ne pas être un exsudat rhinopharyngé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contaminé par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la salive. 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malade doit être amplement informé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du but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recherché. Malgré ces informations, le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prélèvement qui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parvient au laboratoire est souvent d'origine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salivaire  et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impropre à une analyse correcte.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sz="2800" b="1" i="1" dirty="0" err="1">
                <a:latin typeface="Times New Roman" pitchFamily="18" charset="0"/>
                <a:cs typeface="Times New Roman" pitchFamily="18" charset="0"/>
              </a:rPr>
              <a:t>Fibroaspiration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 et aspiration </a:t>
            </a: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endotrachéale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AET)</a:t>
            </a:r>
          </a:p>
          <a:p>
            <a:pPr algn="just">
              <a:lnSpc>
                <a:spcPct val="150000"/>
              </a:lnSpc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L'AET est réalisée lors d'une fibroscopie bronchique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chez les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malades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intubés ou trachéotomisés.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Un système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d'aspiration étanche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(poche d'aspiration reliée par deux tuyaux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au manomètre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de dépression branché au vide mural) relié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à la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sonde d'aspiration stérile introduite dans la trachée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met le recueil des sécrétions qui, bien que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contaminées par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la flore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oropharyngée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présenteront l'avantage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d'avoir été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recueillies au niveau même de la lésion ou à proximité.</a:t>
            </a:r>
          </a:p>
          <a:p>
            <a:pPr algn="just">
              <a:lnSpc>
                <a:spcPct val="150000"/>
              </a:lnSpc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Si les sécrétions sont peu abondantes,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l'opérateur pourra 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injecter et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réaspirer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20 à 50 ml de solution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saline stérile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réalisant ainsi un mini-lavage.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591187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Cathéter distal protégé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L'aspiration bronchique à l'aide d'un cathéter distal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protégé est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réservée aux malades intubés et ventilés à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lésions bilatérales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puisque l'introduction d'un double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cathéter protégé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est faite à l'aveugle. Après injection de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1 ml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de sérum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physiologique et </a:t>
            </a:r>
            <a:r>
              <a:rPr lang="fr-FR" b="1" dirty="0" err="1">
                <a:latin typeface="Times New Roman" pitchFamily="18" charset="0"/>
                <a:cs typeface="Times New Roman" pitchFamily="18" charset="0"/>
              </a:rPr>
              <a:t>réaspiration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à la seringue,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l'extrémité du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cathéter est sectionnée aseptiquement comme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une brosse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et placée dans un tube stérile.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929718" cy="591187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Brossage distal bronchique protégé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Cette technique associe les avantages de la fibroscopie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–prélèvement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dirigé au niveau du foyer infectieux – et de</a:t>
            </a:r>
          </a:p>
          <a:p>
            <a:pPr algn="just">
              <a:lnSpc>
                <a:spcPct val="160000"/>
              </a:lnSpc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l'aspiration trachéale – absence de contamination par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flore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pharyngée du fait de la protection de la brosse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par un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double cathéter obturé d'un bouchon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polyéthylène glycol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amovible terminal qui est introduit par le canal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du fibroscope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Le fibroscope est dirigé vers la zone à étudier.</a:t>
            </a: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 double cathéter est ensuite introduit dans le fibroscope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Après brossage, l'extrémité de la brosse est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sectionnée aseptiquement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puis placée dans un tube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contenant 1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ml de solution saline stérile.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14290"/>
            <a:ext cx="8929718" cy="5911873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Liquide </a:t>
            </a:r>
            <a:r>
              <a:rPr lang="fr-FR" sz="2000" b="1" i="1" dirty="0" err="1">
                <a:latin typeface="Times New Roman" pitchFamily="18" charset="0"/>
                <a:cs typeface="Times New Roman" pitchFamily="18" charset="0"/>
              </a:rPr>
              <a:t>bronchoalvéolaire</a:t>
            </a: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 (LBA) et mini-LBA</a:t>
            </a: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La réalisation d'un LBA consiste à instiller du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sérum physiologique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au travers du chenal interne du fibroscope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, lequel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est positionné dans une bronche de 3 e ou 4 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génération. Les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bronchioles distales et les alvéoles sont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ainsi échantillonnées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 Un volume total de 100 à 200 ml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est administré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par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aliquots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successifs de 50 ml. Le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premier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aliquot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n'est pas utilisé pour l'analyse microbiologique.</a:t>
            </a: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La réalisation d'un mini-LBA est réalisée à l'aveugle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, un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volume restreint à 20 ml de sérum physiologique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étant instillé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au moyen d'un double cathéter stérile et obturé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 Il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est positionné à l'aveugle dans l'arbre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trachéobronchique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 bouchon de polyéthylène glycol est expulsé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à l'aide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d'une seringue de 10 ml remplie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d'air.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Après instillation, 3 à 5 ml sont recueillis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par aspiration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5983311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fr-FR" b="1" dirty="0"/>
              <a:t>Transport et stockage</a:t>
            </a:r>
          </a:p>
          <a:p>
            <a:pPr algn="just">
              <a:lnSpc>
                <a:spcPct val="160000"/>
              </a:lnSpc>
            </a:pPr>
            <a:r>
              <a:rPr lang="fr-FR" dirty="0"/>
              <a:t>La flore commensale d'accompagnement des </a:t>
            </a:r>
            <a:r>
              <a:rPr lang="fr-FR" dirty="0" smtClean="0"/>
              <a:t>expectorations et </a:t>
            </a:r>
            <a:r>
              <a:rPr lang="fr-FR" dirty="0"/>
              <a:t>des aspirations non protégées va se </a:t>
            </a:r>
            <a:r>
              <a:rPr lang="fr-FR" dirty="0" smtClean="0"/>
              <a:t>multiplier rapidement </a:t>
            </a:r>
            <a:r>
              <a:rPr lang="fr-FR" dirty="0"/>
              <a:t>et fausser les résultats de l'analyse </a:t>
            </a:r>
            <a:r>
              <a:rPr lang="fr-FR" dirty="0" err="1"/>
              <a:t>semiquantitative</a:t>
            </a:r>
            <a:r>
              <a:rPr lang="fr-FR" dirty="0"/>
              <a:t>.</a:t>
            </a:r>
          </a:p>
          <a:p>
            <a:pPr algn="just">
              <a:lnSpc>
                <a:spcPct val="160000"/>
              </a:lnSpc>
            </a:pPr>
            <a:r>
              <a:rPr lang="fr-FR" dirty="0"/>
              <a:t>De plus, certains agents infectieux comme </a:t>
            </a:r>
            <a:r>
              <a:rPr lang="fr-FR" dirty="0" smtClean="0"/>
              <a:t>le pneumocoque </a:t>
            </a:r>
            <a:r>
              <a:rPr lang="fr-FR" dirty="0"/>
              <a:t>ou </a:t>
            </a:r>
            <a:r>
              <a:rPr lang="fr-FR" i="1" dirty="0" err="1"/>
              <a:t>Bordetella</a:t>
            </a:r>
            <a:r>
              <a:rPr lang="fr-FR" i="1" dirty="0" smtClean="0"/>
              <a:t> </a:t>
            </a:r>
            <a:r>
              <a:rPr lang="fr-FR" i="1" dirty="0" err="1"/>
              <a:t>pertussis</a:t>
            </a:r>
            <a:r>
              <a:rPr lang="fr-FR" i="1" dirty="0"/>
              <a:t> </a:t>
            </a:r>
            <a:r>
              <a:rPr lang="fr-FR" dirty="0"/>
              <a:t>sont fragiles et </a:t>
            </a:r>
            <a:r>
              <a:rPr lang="fr-FR" dirty="0" smtClean="0"/>
              <a:t>nécessitent un </a:t>
            </a:r>
            <a:r>
              <a:rPr lang="fr-FR" dirty="0"/>
              <a:t>transport rapide (moins de 2 heures).</a:t>
            </a:r>
          </a:p>
          <a:p>
            <a:pPr algn="just">
              <a:lnSpc>
                <a:spcPct val="160000"/>
              </a:lnSpc>
            </a:pPr>
            <a:r>
              <a:rPr lang="fr-FR" dirty="0"/>
              <a:t>Le prélèvement est recueilli dans un récipient stérile </a:t>
            </a:r>
            <a:r>
              <a:rPr lang="fr-FR" dirty="0" smtClean="0"/>
              <a:t>: pilulier</a:t>
            </a:r>
            <a:r>
              <a:rPr lang="fr-FR" dirty="0"/>
              <a:t>, tube à fond conique. En ce qui concerne les brosses</a:t>
            </a:r>
            <a:r>
              <a:rPr lang="fr-FR" dirty="0" smtClean="0"/>
              <a:t>, celles-ci </a:t>
            </a:r>
            <a:r>
              <a:rPr lang="fr-FR" dirty="0"/>
              <a:t>sont mises dans un tube contenant 1 ml </a:t>
            </a:r>
            <a:r>
              <a:rPr lang="fr-FR" dirty="0" smtClean="0"/>
              <a:t>de sérum </a:t>
            </a:r>
            <a:r>
              <a:rPr lang="fr-FR" dirty="0"/>
              <a:t>physiologique.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71602" y="300038"/>
            <a:ext cx="11649075" cy="625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1500174"/>
          </a:xfrm>
        </p:spPr>
        <p:txBody>
          <a:bodyPr>
            <a:noAutofit/>
          </a:bodyPr>
          <a:lstStyle/>
          <a:p>
            <a:pPr algn="just"/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Éléments non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bactériologiques du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diagnostic</a:t>
            </a:r>
          </a:p>
          <a:p>
            <a:pPr algn="just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L'examen cytologique des expectorations est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important pour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valider le caractère profond du prélèvement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et ainsi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permettre d'éliminer ceux dont l'origine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salivaire est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certaine.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90698"/>
            <a:ext cx="8143932" cy="4638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Expectorations, </a:t>
            </a:r>
            <a:r>
              <a:rPr lang="fr-FR" sz="2000" b="1" i="1" dirty="0" err="1">
                <a:latin typeface="Times New Roman" pitchFamily="18" charset="0"/>
                <a:cs typeface="Times New Roman" pitchFamily="18" charset="0"/>
              </a:rPr>
              <a:t>fibroaspiration</a:t>
            </a: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000" b="1" i="1" dirty="0" smtClean="0">
                <a:latin typeface="Times New Roman" pitchFamily="18" charset="0"/>
                <a:cs typeface="Times New Roman" pitchFamily="18" charset="0"/>
              </a:rPr>
              <a:t>aspiration </a:t>
            </a:r>
            <a:r>
              <a:rPr lang="fr-FR" sz="2000" b="1" i="1" dirty="0" err="1" smtClean="0">
                <a:latin typeface="Times New Roman" pitchFamily="18" charset="0"/>
                <a:cs typeface="Times New Roman" pitchFamily="18" charset="0"/>
              </a:rPr>
              <a:t>endotrachéale</a:t>
            </a:r>
            <a:endParaRPr lang="fr-FR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Les aspirations bronchiques seront traitées d'une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manière analogue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aux expectorations. Si l'aspiration est trop diluée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, une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centrifugation est réalisée. L'examen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direct et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l'ensemencement seront effectués sur le culot.</a:t>
            </a: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L'aspect (hémorragique, purulent, etc.) est noté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L'examen direct après coloration de Gram (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grossissement ×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100) est effectué sur la fraction la plus purulente du produit.</a:t>
            </a:r>
          </a:p>
          <a:p>
            <a:pPr algn="just">
              <a:lnSpc>
                <a:spcPct val="170000"/>
              </a:lnSpc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 nombre de leucocytes/champ et le nombre de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cellules épithéliales/champ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sont déterminés et permettent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de ne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pas poursuivre l'analyse bactériologique pour les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prélèvements de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classes 1, 2 et 3 ( tableau 19.2 ). La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présence de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bactéries (abondance, morphologie, aspect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monomicrobien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polymicrobien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) est également précisée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591187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fr-FR" dirty="0" smtClean="0"/>
              <a:t>À quantité égale, sécrétions et fluidifiant sont mélangés et homogénéisés pendant 2 minutes sur Vortex puis laissés 15 minutes à la température du laboratoire. Une 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dilution à 10 </a:t>
            </a:r>
            <a:r>
              <a:rPr lang="fr-FR" b="1" baseline="30000" dirty="0" smtClean="0">
                <a:solidFill>
                  <a:schemeClr val="accent6">
                    <a:lumMod val="50000"/>
                  </a:schemeClr>
                </a:solidFill>
              </a:rPr>
              <a:t>–4</a:t>
            </a:r>
            <a:r>
              <a:rPr lang="fr-FR" dirty="0" smtClean="0"/>
              <a:t> (2 dilutions successives de 0,1 ml dans 10 ml d'eau distillée) 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pour les expectorations</a:t>
            </a:r>
            <a:r>
              <a:rPr lang="fr-FR" dirty="0" smtClean="0"/>
              <a:t>, ou une 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dilution à 10 </a:t>
            </a:r>
            <a:r>
              <a:rPr lang="fr-FR" b="1" baseline="30000" dirty="0" smtClean="0">
                <a:solidFill>
                  <a:schemeClr val="tx2">
                    <a:lumMod val="75000"/>
                  </a:schemeClr>
                </a:solidFill>
              </a:rPr>
              <a:t>–3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dirty="0" smtClean="0"/>
              <a:t>en eau distillée (10 μ l dans 10 ml) 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pour les </a:t>
            </a:r>
            <a:r>
              <a:rPr lang="fr-FR" b="1" dirty="0" err="1" smtClean="0">
                <a:solidFill>
                  <a:schemeClr val="tx2">
                    <a:lumMod val="75000"/>
                  </a:schemeClr>
                </a:solidFill>
              </a:rPr>
              <a:t>fibroaspirations</a:t>
            </a:r>
            <a:r>
              <a:rPr lang="fr-FR" dirty="0" smtClean="0"/>
              <a:t> est ensemencée à l'aide d'une anse calibrée de </a:t>
            </a:r>
            <a:r>
              <a:rPr lang="fr-FR" b="1" dirty="0" smtClean="0">
                <a:solidFill>
                  <a:srgbClr val="FF0000"/>
                </a:solidFill>
              </a:rPr>
              <a:t>10 </a:t>
            </a:r>
            <a:r>
              <a:rPr lang="fr-FR" b="1" dirty="0" err="1" smtClean="0">
                <a:solidFill>
                  <a:srgbClr val="FF0000"/>
                </a:solidFill>
              </a:rPr>
              <a:t>μl</a:t>
            </a:r>
            <a:r>
              <a:rPr lang="fr-FR" dirty="0" smtClean="0"/>
              <a:t> sur une </a:t>
            </a:r>
            <a:r>
              <a:rPr lang="fr-FR" b="1" dirty="0" smtClean="0"/>
              <a:t>gélose au sang en aérobiose,</a:t>
            </a:r>
            <a:r>
              <a:rPr lang="fr-FR" dirty="0" smtClean="0"/>
              <a:t> un milieu permettant la croissance </a:t>
            </a:r>
            <a:r>
              <a:rPr lang="fr-FR" b="1" dirty="0" smtClean="0"/>
              <a:t>des bacilles à Gram négatif (</a:t>
            </a:r>
            <a:r>
              <a:rPr lang="fr-FR" dirty="0" smtClean="0"/>
              <a:t>CLED, BCP, </a:t>
            </a:r>
            <a:r>
              <a:rPr lang="fr-FR" dirty="0" err="1" smtClean="0"/>
              <a:t>MacConkey</a:t>
            </a:r>
            <a:r>
              <a:rPr lang="fr-FR" dirty="0" smtClean="0"/>
              <a:t>, etc.) </a:t>
            </a:r>
            <a:r>
              <a:rPr lang="fr-FR" b="1" dirty="0" smtClean="0"/>
              <a:t>et une gélose au sang cuit additionnée de </a:t>
            </a:r>
            <a:r>
              <a:rPr lang="fr-FR" b="1" dirty="0" err="1" smtClean="0"/>
              <a:t>Polyvitex</a:t>
            </a:r>
            <a:r>
              <a:rPr lang="fr-FR" b="1" dirty="0" smtClean="0"/>
              <a:t>®. </a:t>
            </a:r>
          </a:p>
          <a:p>
            <a:pPr algn="just">
              <a:lnSpc>
                <a:spcPct val="170000"/>
              </a:lnSpc>
            </a:pPr>
            <a:r>
              <a:rPr lang="fr-FR" dirty="0" smtClean="0"/>
              <a:t>Les </a:t>
            </a:r>
            <a:r>
              <a:rPr lang="fr-FR" dirty="0"/>
              <a:t>milieux sont examinés après </a:t>
            </a:r>
            <a:r>
              <a:rPr lang="fr-FR" b="1" dirty="0"/>
              <a:t>24 </a:t>
            </a:r>
            <a:r>
              <a:rPr lang="fr-FR" b="1" dirty="0" smtClean="0"/>
              <a:t>et 48 </a:t>
            </a:r>
            <a:r>
              <a:rPr lang="fr-FR" b="1" dirty="0"/>
              <a:t>heures</a:t>
            </a:r>
            <a:r>
              <a:rPr lang="fr-FR" dirty="0"/>
              <a:t> d'incubation. </a:t>
            </a:r>
            <a:r>
              <a:rPr lang="fr-FR" dirty="0" smtClean="0"/>
              <a:t>Le seuil </a:t>
            </a:r>
            <a:r>
              <a:rPr lang="fr-FR" dirty="0"/>
              <a:t>est de </a:t>
            </a:r>
            <a:r>
              <a:rPr lang="fr-FR" b="1" dirty="0" smtClean="0"/>
              <a:t>10</a:t>
            </a:r>
            <a:r>
              <a:rPr lang="fr-FR" b="1" baseline="30000" dirty="0" smtClean="0"/>
              <a:t>7</a:t>
            </a:r>
            <a:r>
              <a:rPr lang="fr-FR" b="1" dirty="0" smtClean="0"/>
              <a:t> </a:t>
            </a:r>
            <a:r>
              <a:rPr lang="fr-FR" b="1" dirty="0"/>
              <a:t>UFC/ml pour les expectorations </a:t>
            </a:r>
            <a:r>
              <a:rPr lang="fr-FR" dirty="0"/>
              <a:t>et </a:t>
            </a:r>
            <a:r>
              <a:rPr lang="fr-FR" dirty="0" smtClean="0"/>
              <a:t>de </a:t>
            </a:r>
            <a:r>
              <a:rPr lang="fr-FR" b="1" dirty="0" smtClean="0"/>
              <a:t>10</a:t>
            </a:r>
            <a:r>
              <a:rPr lang="fr-FR" b="1" baseline="30000" dirty="0" smtClean="0"/>
              <a:t>5</a:t>
            </a:r>
            <a:r>
              <a:rPr lang="fr-FR" b="1" dirty="0" smtClean="0"/>
              <a:t> </a:t>
            </a:r>
            <a:r>
              <a:rPr lang="fr-FR" b="1" dirty="0"/>
              <a:t>UFC/ml pour les aspirations bronchiques.</a:t>
            </a:r>
            <a:endParaRPr lang="fr-FR" b="1" dirty="0" smtClean="0"/>
          </a:p>
          <a:p>
            <a:pPr algn="just">
              <a:lnSpc>
                <a:spcPct val="170000"/>
              </a:lnSpc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4525963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fr-FR" sz="2400" b="1" dirty="0"/>
              <a:t>Les infections respiratoires sont les infections les </a:t>
            </a:r>
            <a:r>
              <a:rPr lang="fr-FR" sz="2400" b="1" dirty="0" smtClean="0"/>
              <a:t>plus fréquentes </a:t>
            </a:r>
            <a:r>
              <a:rPr lang="fr-FR" sz="2400" b="1" dirty="0"/>
              <a:t>et surviennent à tout âge, avec cependant </a:t>
            </a:r>
            <a:r>
              <a:rPr lang="fr-FR" sz="2400" b="1" dirty="0" smtClean="0"/>
              <a:t>une fréquence </a:t>
            </a:r>
            <a:r>
              <a:rPr lang="fr-FR" sz="2400" b="1" dirty="0"/>
              <a:t>accrue chez les enfants et les vieillards</a:t>
            </a:r>
            <a:r>
              <a:rPr lang="fr-FR" sz="2400" b="1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fr-FR" sz="2400" b="1" dirty="0" smtClean="0"/>
              <a:t> Elles surviennent </a:t>
            </a:r>
            <a:r>
              <a:rPr lang="fr-FR" sz="2400" b="1" dirty="0"/>
              <a:t>dans des contextes cliniques divers : immunodépression</a:t>
            </a:r>
            <a:r>
              <a:rPr lang="fr-FR" sz="2400" b="1" dirty="0" smtClean="0"/>
              <a:t>, terrain </a:t>
            </a:r>
            <a:r>
              <a:rPr lang="fr-FR" sz="2400" b="1" dirty="0"/>
              <a:t>génétique (mucoviscidose), </a:t>
            </a:r>
            <a:r>
              <a:rPr lang="fr-FR" sz="2400" b="1" dirty="0" smtClean="0"/>
              <a:t>patient intubé-ventilé</a:t>
            </a:r>
            <a:r>
              <a:rPr lang="fr-FR" sz="2400" b="1" dirty="0"/>
              <a:t>, mais aussi chez des sujets sans facteurs </a:t>
            </a:r>
            <a:r>
              <a:rPr lang="fr-FR" sz="2400" b="1" dirty="0" smtClean="0"/>
              <a:t>de risque </a:t>
            </a:r>
            <a:r>
              <a:rPr lang="fr-FR" sz="2400" b="1" dirty="0"/>
              <a:t>particuliers.</a:t>
            </a:r>
          </a:p>
          <a:p>
            <a:pPr algn="just">
              <a:lnSpc>
                <a:spcPct val="170000"/>
              </a:lnSpc>
            </a:pPr>
            <a:r>
              <a:rPr lang="fr-FR" sz="2400" b="1" dirty="0"/>
              <a:t>Les micro-organismes responsables d'infections </a:t>
            </a:r>
            <a:r>
              <a:rPr lang="fr-FR" sz="2400" b="1" dirty="0" smtClean="0"/>
              <a:t>pulmonaires sont </a:t>
            </a:r>
            <a:r>
              <a:rPr lang="fr-FR" sz="2400" b="1" dirty="0"/>
              <a:t>nombreux : virus (les plus fréquents), </a:t>
            </a:r>
            <a:r>
              <a:rPr lang="fr-FR" sz="2400" b="1" dirty="0" smtClean="0"/>
              <a:t>bactéries et </a:t>
            </a:r>
            <a:r>
              <a:rPr lang="fr-FR" sz="2400" b="1" dirty="0"/>
              <a:t>plus rarement des champignons.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929718" cy="591187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b="1" i="1" dirty="0"/>
              <a:t>Liquide </a:t>
            </a:r>
            <a:r>
              <a:rPr lang="fr-FR" b="1" i="1" dirty="0" err="1"/>
              <a:t>bronchoalvéolaire</a:t>
            </a:r>
            <a:r>
              <a:rPr lang="fr-FR" b="1" i="1" dirty="0"/>
              <a:t> (LBA) et mini-LBA</a:t>
            </a:r>
          </a:p>
          <a:p>
            <a:pPr algn="just"/>
            <a:r>
              <a:rPr lang="fr-FR" dirty="0"/>
              <a:t>Après homogénéisation, le LBA est ensemencé </a:t>
            </a:r>
            <a:r>
              <a:rPr lang="fr-FR" dirty="0" smtClean="0"/>
              <a:t>directement avec </a:t>
            </a:r>
            <a:r>
              <a:rPr lang="fr-FR" dirty="0"/>
              <a:t>une a</a:t>
            </a:r>
            <a:r>
              <a:rPr lang="fr-FR" b="1" dirty="0"/>
              <a:t>nse calibrée de 10 μ l sur une gélose </a:t>
            </a:r>
            <a:r>
              <a:rPr lang="fr-FR" b="1" dirty="0" smtClean="0"/>
              <a:t>au sang</a:t>
            </a:r>
            <a:r>
              <a:rPr lang="fr-FR" dirty="0"/>
              <a:t>, une gélose </a:t>
            </a:r>
            <a:r>
              <a:rPr lang="fr-FR" b="1" dirty="0"/>
              <a:t>au sang cuit additionnée de </a:t>
            </a:r>
            <a:r>
              <a:rPr lang="fr-FR" b="1" dirty="0" err="1"/>
              <a:t>Polyvitex</a:t>
            </a:r>
            <a:r>
              <a:rPr lang="fr-FR" b="1" dirty="0" smtClean="0"/>
              <a:t>® (</a:t>
            </a:r>
            <a:r>
              <a:rPr lang="fr-FR" b="1" dirty="0"/>
              <a:t>CO 2 )</a:t>
            </a:r>
            <a:r>
              <a:rPr lang="fr-FR" dirty="0"/>
              <a:t>. </a:t>
            </a:r>
            <a:endParaRPr lang="fr-FR" dirty="0" smtClean="0"/>
          </a:p>
          <a:p>
            <a:pPr algn="just"/>
            <a:r>
              <a:rPr lang="fr-FR" dirty="0" smtClean="0"/>
              <a:t>À </a:t>
            </a:r>
            <a:r>
              <a:rPr lang="fr-FR" dirty="0"/>
              <a:t>partir d'une </a:t>
            </a:r>
            <a:r>
              <a:rPr lang="fr-FR" b="1" dirty="0"/>
              <a:t>dilution au 1/100 e</a:t>
            </a:r>
            <a:r>
              <a:rPr lang="fr-FR" dirty="0"/>
              <a:t> sont </a:t>
            </a:r>
            <a:r>
              <a:rPr lang="fr-FR" dirty="0" smtClean="0"/>
              <a:t>ensemencés un </a:t>
            </a:r>
            <a:r>
              <a:rPr lang="fr-FR" dirty="0"/>
              <a:t>milieu pour </a:t>
            </a:r>
            <a:r>
              <a:rPr lang="fr-FR" b="1" dirty="0"/>
              <a:t>bacilles à Gram négatif </a:t>
            </a:r>
            <a:r>
              <a:rPr lang="fr-FR" dirty="0"/>
              <a:t>(CLED, BCP</a:t>
            </a:r>
            <a:r>
              <a:rPr lang="fr-FR" dirty="0" smtClean="0"/>
              <a:t>, </a:t>
            </a:r>
            <a:r>
              <a:rPr lang="fr-FR" dirty="0" err="1" smtClean="0"/>
              <a:t>MacConkey</a:t>
            </a:r>
            <a:r>
              <a:rPr lang="fr-FR" dirty="0"/>
              <a:t>, etc.), une gélose </a:t>
            </a:r>
            <a:r>
              <a:rPr lang="fr-FR" b="1" dirty="0"/>
              <a:t>sélective au sang </a:t>
            </a:r>
            <a:r>
              <a:rPr lang="fr-FR" b="1" dirty="0" smtClean="0"/>
              <a:t>additionnée d'acide </a:t>
            </a:r>
            <a:r>
              <a:rPr lang="fr-FR" b="1" dirty="0" err="1"/>
              <a:t>nalidixique</a:t>
            </a:r>
            <a:r>
              <a:rPr lang="fr-FR" b="1" dirty="0"/>
              <a:t>.</a:t>
            </a:r>
            <a:r>
              <a:rPr lang="fr-FR" dirty="0"/>
              <a:t> Les milieux sont examinés </a:t>
            </a:r>
            <a:r>
              <a:rPr lang="fr-FR" dirty="0" smtClean="0"/>
              <a:t>après 24 </a:t>
            </a:r>
            <a:r>
              <a:rPr lang="fr-FR" dirty="0"/>
              <a:t>et 48 heures d'incubation. </a:t>
            </a:r>
            <a:endParaRPr lang="fr-FR" dirty="0" smtClean="0"/>
          </a:p>
          <a:p>
            <a:pPr algn="just"/>
            <a:r>
              <a:rPr lang="fr-FR" dirty="0" smtClean="0"/>
              <a:t>Le </a:t>
            </a:r>
            <a:r>
              <a:rPr lang="fr-FR" dirty="0"/>
              <a:t>seuil </a:t>
            </a:r>
            <a:r>
              <a:rPr lang="fr-FR" dirty="0" smtClean="0"/>
              <a:t>est de 10</a:t>
            </a:r>
            <a:r>
              <a:rPr lang="fr-FR" baseline="30000" dirty="0" smtClean="0"/>
              <a:t>4</a:t>
            </a:r>
            <a:r>
              <a:rPr lang="fr-FR" dirty="0" smtClean="0"/>
              <a:t> </a:t>
            </a:r>
            <a:r>
              <a:rPr lang="fr-FR" dirty="0"/>
              <a:t>UFC/ml pour ces prélèvements. Secondairement</a:t>
            </a:r>
            <a:r>
              <a:rPr lang="fr-FR" dirty="0" smtClean="0"/>
              <a:t>, un </a:t>
            </a:r>
            <a:r>
              <a:rPr lang="fr-FR" dirty="0"/>
              <a:t>examen direct après </a:t>
            </a:r>
            <a:r>
              <a:rPr lang="fr-FR" dirty="0" err="1"/>
              <a:t>cytocentrifugation</a:t>
            </a:r>
            <a:r>
              <a:rPr lang="fr-FR" dirty="0"/>
              <a:t> (1500 </a:t>
            </a:r>
            <a:r>
              <a:rPr lang="fr-FR" dirty="0" err="1"/>
              <a:t>rpm</a:t>
            </a:r>
            <a:r>
              <a:rPr lang="fr-FR" dirty="0" smtClean="0"/>
              <a:t>, 15 </a:t>
            </a:r>
            <a:r>
              <a:rPr lang="fr-FR" dirty="0"/>
              <a:t>minutes) après coloration de Gram et de MGG est réalisé.</a:t>
            </a:r>
          </a:p>
          <a:p>
            <a:pPr algn="just"/>
            <a:r>
              <a:rPr lang="fr-FR" dirty="0"/>
              <a:t>La présence de cellules épithéliales signe une </a:t>
            </a:r>
            <a:r>
              <a:rPr lang="fr-FR" dirty="0" smtClean="0"/>
              <a:t>contamination salivaire</a:t>
            </a:r>
            <a:r>
              <a:rPr lang="fr-FR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b="1" i="1" dirty="0"/>
              <a:t>Cathéter distal protégé et </a:t>
            </a:r>
            <a:r>
              <a:rPr lang="fr-FR" b="1" i="1" dirty="0" smtClean="0"/>
              <a:t>brossage distal </a:t>
            </a:r>
            <a:r>
              <a:rPr lang="fr-FR" b="1" i="1" dirty="0"/>
              <a:t>protégé</a:t>
            </a:r>
          </a:p>
          <a:p>
            <a:pPr algn="just"/>
            <a:r>
              <a:rPr lang="fr-FR" dirty="0"/>
              <a:t>Les brossages bronchiques protégés distaux, les </a:t>
            </a:r>
            <a:r>
              <a:rPr lang="fr-FR" dirty="0" smtClean="0"/>
              <a:t>aspirations bronchiques </a:t>
            </a:r>
            <a:r>
              <a:rPr lang="fr-FR" dirty="0"/>
              <a:t>distales (cathéter) sont </a:t>
            </a:r>
            <a:r>
              <a:rPr lang="fr-FR" dirty="0" smtClean="0"/>
              <a:t>ensemencés selon </a:t>
            </a:r>
            <a:r>
              <a:rPr lang="fr-FR" dirty="0"/>
              <a:t>une méthodologie commune. </a:t>
            </a:r>
            <a:endParaRPr lang="fr-FR" dirty="0" smtClean="0"/>
          </a:p>
          <a:p>
            <a:pPr algn="just"/>
            <a:r>
              <a:rPr lang="fr-FR" dirty="0" smtClean="0"/>
              <a:t>Après homogénéisation, </a:t>
            </a:r>
            <a:r>
              <a:rPr lang="fr-FR" dirty="0"/>
              <a:t>le cathéter est ensemencé </a:t>
            </a:r>
            <a:r>
              <a:rPr lang="fr-FR" dirty="0" smtClean="0"/>
              <a:t>directement avec </a:t>
            </a:r>
            <a:r>
              <a:rPr lang="fr-FR" dirty="0"/>
              <a:t>une anse calibrée de </a:t>
            </a:r>
            <a:r>
              <a:rPr lang="fr-FR" b="1" dirty="0">
                <a:solidFill>
                  <a:srgbClr val="FF0000"/>
                </a:solidFill>
              </a:rPr>
              <a:t>10 </a:t>
            </a:r>
            <a:r>
              <a:rPr lang="fr-FR" b="1" dirty="0" err="1" smtClean="0">
                <a:solidFill>
                  <a:srgbClr val="FF0000"/>
                </a:solidFill>
              </a:rPr>
              <a:t>μl</a:t>
            </a:r>
            <a:r>
              <a:rPr lang="fr-FR" dirty="0" smtClean="0"/>
              <a:t> </a:t>
            </a:r>
            <a:r>
              <a:rPr lang="fr-FR" dirty="0"/>
              <a:t>sur une </a:t>
            </a:r>
            <a:r>
              <a:rPr lang="fr-FR" b="1" dirty="0"/>
              <a:t>gélose au sang</a:t>
            </a:r>
            <a:r>
              <a:rPr lang="fr-FR" dirty="0" smtClean="0"/>
              <a:t>, un </a:t>
            </a:r>
            <a:r>
              <a:rPr lang="fr-FR" dirty="0"/>
              <a:t>milieu pour </a:t>
            </a:r>
            <a:r>
              <a:rPr lang="fr-FR" b="1" dirty="0"/>
              <a:t>bacilles à Gram négatif</a:t>
            </a:r>
            <a:r>
              <a:rPr lang="fr-FR" dirty="0"/>
              <a:t> (CLED, BCP</a:t>
            </a:r>
            <a:r>
              <a:rPr lang="fr-FR" dirty="0" smtClean="0"/>
              <a:t>, </a:t>
            </a:r>
            <a:r>
              <a:rPr lang="fr-FR" dirty="0" err="1"/>
              <a:t>MacConkey</a:t>
            </a:r>
            <a:r>
              <a:rPr lang="fr-FR" dirty="0"/>
              <a:t>, etc.), une </a:t>
            </a:r>
            <a:r>
              <a:rPr lang="fr-FR" b="1" dirty="0"/>
              <a:t>gélose au sang cuit additionnée </a:t>
            </a:r>
            <a:r>
              <a:rPr lang="fr-FR" b="1" dirty="0" smtClean="0"/>
              <a:t>de </a:t>
            </a:r>
            <a:r>
              <a:rPr lang="fr-FR" b="1" dirty="0" err="1" smtClean="0"/>
              <a:t>Polyvitex</a:t>
            </a:r>
            <a:r>
              <a:rPr lang="fr-FR" b="1" dirty="0"/>
              <a:t>® (CO 2 )</a:t>
            </a:r>
            <a:r>
              <a:rPr lang="fr-FR" dirty="0"/>
              <a:t>. </a:t>
            </a:r>
            <a:endParaRPr lang="fr-FR" dirty="0" smtClean="0"/>
          </a:p>
          <a:p>
            <a:pPr algn="just"/>
            <a:r>
              <a:rPr lang="fr-FR" dirty="0" smtClean="0"/>
              <a:t>Un </a:t>
            </a:r>
            <a:r>
              <a:rPr lang="fr-FR" dirty="0"/>
              <a:t>bouillon de type </a:t>
            </a:r>
            <a:r>
              <a:rPr lang="fr-FR" dirty="0" err="1"/>
              <a:t>Schaedler</a:t>
            </a:r>
            <a:r>
              <a:rPr lang="fr-FR" dirty="0"/>
              <a:t> pour </a:t>
            </a:r>
            <a:r>
              <a:rPr lang="fr-FR" dirty="0" smtClean="0"/>
              <a:t>la recherche </a:t>
            </a:r>
            <a:r>
              <a:rPr lang="fr-FR" dirty="0"/>
              <a:t>d'anaérobies et des milieux adaptés en </a:t>
            </a:r>
            <a:r>
              <a:rPr lang="fr-FR" dirty="0" smtClean="0"/>
              <a:t>fonction des </a:t>
            </a:r>
            <a:r>
              <a:rPr lang="fr-FR" dirty="0"/>
              <a:t>recherches spécifiques (</a:t>
            </a:r>
            <a:r>
              <a:rPr lang="fr-FR" dirty="0" err="1"/>
              <a:t>légionelles</a:t>
            </a:r>
            <a:r>
              <a:rPr lang="fr-FR" dirty="0"/>
              <a:t>, mycoplasmes </a:t>
            </a:r>
            <a:r>
              <a:rPr lang="fr-FR" dirty="0" smtClean="0"/>
              <a:t>ou autres</a:t>
            </a:r>
            <a:r>
              <a:rPr lang="fr-FR" dirty="0"/>
              <a:t>) seront également mis en </a:t>
            </a:r>
            <a:r>
              <a:rPr lang="fr-FR" dirty="0" err="1"/>
              <a:t>oeuvre</a:t>
            </a:r>
            <a:r>
              <a:rPr lang="fr-FR" dirty="0"/>
              <a:t> selon les </a:t>
            </a:r>
            <a:r>
              <a:rPr lang="fr-FR" dirty="0" smtClean="0"/>
              <a:t>indications de </a:t>
            </a:r>
            <a:r>
              <a:rPr lang="fr-FR" dirty="0"/>
              <a:t>la prescription médicale ou en fonction des </a:t>
            </a:r>
            <a:r>
              <a:rPr lang="fr-FR" dirty="0" smtClean="0"/>
              <a:t>renseignements cliniques</a:t>
            </a:r>
            <a:r>
              <a:rPr lang="fr-FR" dirty="0"/>
              <a:t>. Les milieux sont examinés </a:t>
            </a:r>
            <a:r>
              <a:rPr lang="fr-FR" dirty="0" smtClean="0"/>
              <a:t>après 24 </a:t>
            </a:r>
            <a:r>
              <a:rPr lang="fr-FR" dirty="0"/>
              <a:t>et 48 heures d'incubation. </a:t>
            </a:r>
            <a:r>
              <a:rPr lang="fr-FR" dirty="0" smtClean="0"/>
              <a:t>Le </a:t>
            </a:r>
            <a:r>
              <a:rPr lang="fr-FR" dirty="0"/>
              <a:t>seuil est </a:t>
            </a:r>
            <a:r>
              <a:rPr lang="fr-FR" dirty="0" smtClean="0"/>
              <a:t> </a:t>
            </a:r>
            <a:r>
              <a:rPr lang="fr-FR" dirty="0"/>
              <a:t>≥ </a:t>
            </a:r>
            <a:r>
              <a:rPr lang="fr-FR" b="1" dirty="0" smtClean="0"/>
              <a:t>10</a:t>
            </a:r>
            <a:r>
              <a:rPr lang="fr-FR" b="1" baseline="30000" dirty="0" smtClean="0"/>
              <a:t>3</a:t>
            </a:r>
            <a:r>
              <a:rPr lang="fr-FR" dirty="0" smtClean="0"/>
              <a:t> </a:t>
            </a:r>
            <a:r>
              <a:rPr lang="fr-FR" dirty="0"/>
              <a:t>UFC/ml).</a:t>
            </a:r>
          </a:p>
          <a:p>
            <a:pPr algn="just"/>
            <a:r>
              <a:rPr lang="fr-FR" dirty="0"/>
              <a:t>Un examen direct (Gram) est réalisé sur un culot de </a:t>
            </a:r>
            <a:r>
              <a:rPr lang="fr-FR" dirty="0" smtClean="0"/>
              <a:t>centrifugation d'une </a:t>
            </a:r>
            <a:r>
              <a:rPr lang="fr-FR" dirty="0"/>
              <a:t>fraction du prélèvement.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455070"/>
          </a:xfrm>
        </p:spPr>
        <p:txBody>
          <a:bodyPr>
            <a:normAutofit/>
          </a:bodyPr>
          <a:lstStyle/>
          <a:p>
            <a:pPr algn="just"/>
            <a:r>
              <a:rPr lang="fr-FR" b="1" dirty="0"/>
              <a:t>Interprétation</a:t>
            </a:r>
          </a:p>
          <a:p>
            <a:pPr algn="just"/>
            <a:r>
              <a:rPr lang="fr-FR" dirty="0"/>
              <a:t>La qualité du prélèvement est primordiale et doit être </a:t>
            </a:r>
            <a:r>
              <a:rPr lang="fr-FR" dirty="0" smtClean="0"/>
              <a:t>évaluée et </a:t>
            </a:r>
            <a:r>
              <a:rPr lang="fr-FR" dirty="0"/>
              <a:t>signalée au service clinique pour les </a:t>
            </a:r>
            <a:r>
              <a:rPr lang="fr-FR" dirty="0" smtClean="0"/>
              <a:t>prélèvements non </a:t>
            </a:r>
            <a:r>
              <a:rPr lang="fr-FR" dirty="0"/>
              <a:t>protégés. </a:t>
            </a:r>
            <a:endParaRPr lang="fr-FR" dirty="0" smtClean="0"/>
          </a:p>
          <a:p>
            <a:pPr algn="just"/>
            <a:r>
              <a:rPr lang="fr-FR" dirty="0" smtClean="0"/>
              <a:t>La </a:t>
            </a:r>
            <a:r>
              <a:rPr lang="fr-FR" dirty="0"/>
              <a:t>numération semi-quantitative et la </a:t>
            </a:r>
            <a:r>
              <a:rPr lang="fr-FR" dirty="0" smtClean="0"/>
              <a:t>détermination de </a:t>
            </a:r>
            <a:r>
              <a:rPr lang="fr-FR" dirty="0"/>
              <a:t>seuil permettent d'aider à l'interprétation </a:t>
            </a:r>
            <a:r>
              <a:rPr lang="fr-FR" dirty="0" smtClean="0"/>
              <a:t>des résultats</a:t>
            </a:r>
            <a:r>
              <a:rPr lang="fr-FR" dirty="0"/>
              <a:t>, mais l'implication dans la symptomatologie </a:t>
            </a:r>
            <a:r>
              <a:rPr lang="fr-FR" dirty="0" smtClean="0"/>
              <a:t>de bactéries </a:t>
            </a:r>
            <a:r>
              <a:rPr lang="fr-FR" dirty="0"/>
              <a:t>pouvant être en situation commensale ou </a:t>
            </a:r>
            <a:r>
              <a:rPr lang="fr-FR" dirty="0" smtClean="0"/>
              <a:t>pathogène comme </a:t>
            </a:r>
            <a:r>
              <a:rPr lang="fr-FR" i="1" dirty="0"/>
              <a:t>H. </a:t>
            </a:r>
            <a:r>
              <a:rPr lang="fr-FR" i="1" dirty="0" err="1"/>
              <a:t>influenzae</a:t>
            </a:r>
            <a:r>
              <a:rPr lang="fr-FR" i="1" dirty="0"/>
              <a:t>, S. aureus ou S. </a:t>
            </a:r>
            <a:r>
              <a:rPr lang="fr-FR" i="1" dirty="0" err="1" smtClean="0"/>
              <a:t>pneumoniae</a:t>
            </a:r>
            <a:r>
              <a:rPr lang="fr-FR" i="1" dirty="0" smtClean="0"/>
              <a:t> </a:t>
            </a:r>
            <a:r>
              <a:rPr lang="fr-FR" dirty="0" smtClean="0"/>
              <a:t>est </a:t>
            </a:r>
            <a:r>
              <a:rPr lang="fr-FR" dirty="0"/>
              <a:t>difficile à évaluer sans un dialogue avec </a:t>
            </a:r>
            <a:r>
              <a:rPr lang="fr-FR"/>
              <a:t>le </a:t>
            </a:r>
            <a:r>
              <a:rPr lang="fr-FR" smtClean="0"/>
              <a:t>clinicien.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259" y="0"/>
            <a:ext cx="891489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6973"/>
            <a:ext cx="8643998" cy="637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43971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2400" b="1" dirty="0"/>
              <a:t>Rappels </a:t>
            </a:r>
            <a:r>
              <a:rPr lang="fr-FR" sz="2400" b="1" dirty="0" err="1"/>
              <a:t>anatomocliniques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8929718" cy="5626121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fr-FR" b="1" dirty="0"/>
              <a:t>La stérilité des voies aériennes sous-glottiques (</a:t>
            </a:r>
            <a:r>
              <a:rPr lang="fr-FR" b="1" dirty="0" smtClean="0"/>
              <a:t>bronches et </a:t>
            </a:r>
            <a:r>
              <a:rPr lang="fr-FR" b="1" dirty="0"/>
              <a:t>alvéoles) est le résultat d'une épuration </a:t>
            </a:r>
            <a:r>
              <a:rPr lang="fr-FR" b="1" dirty="0" smtClean="0"/>
              <a:t>bactérienne assurée </a:t>
            </a:r>
            <a:r>
              <a:rPr lang="fr-FR" b="1" dirty="0"/>
              <a:t>par trois types de défense </a:t>
            </a:r>
            <a:r>
              <a:rPr lang="fr-FR" b="1" dirty="0" smtClean="0"/>
              <a:t>:</a:t>
            </a:r>
            <a:endParaRPr lang="fr-FR" b="1" dirty="0"/>
          </a:p>
          <a:p>
            <a:pPr algn="just">
              <a:lnSpc>
                <a:spcPct val="160000"/>
              </a:lnSpc>
              <a:buNone/>
            </a:pPr>
            <a:r>
              <a:rPr lang="fr-FR" b="1" dirty="0">
                <a:solidFill>
                  <a:srgbClr val="C00000"/>
                </a:solidFill>
              </a:rPr>
              <a:t>• mécanique</a:t>
            </a:r>
            <a:r>
              <a:rPr lang="fr-FR" b="1" dirty="0"/>
              <a:t> (réflexe de toux, division bronchique, </a:t>
            </a:r>
            <a:r>
              <a:rPr lang="fr-FR" b="1" dirty="0" smtClean="0"/>
              <a:t>épithélium bronchique </a:t>
            </a:r>
            <a:r>
              <a:rPr lang="fr-FR" b="1" dirty="0"/>
              <a:t>cilié, etc.) ;</a:t>
            </a:r>
          </a:p>
          <a:p>
            <a:pPr algn="just">
              <a:lnSpc>
                <a:spcPct val="160000"/>
              </a:lnSpc>
              <a:buNone/>
            </a:pPr>
            <a:r>
              <a:rPr lang="fr-FR" b="1" dirty="0">
                <a:solidFill>
                  <a:srgbClr val="C00000"/>
                </a:solidFill>
              </a:rPr>
              <a:t>• humoral</a:t>
            </a:r>
            <a:r>
              <a:rPr lang="fr-FR" b="1" dirty="0"/>
              <a:t> (</a:t>
            </a:r>
            <a:r>
              <a:rPr lang="fr-FR" b="1" dirty="0" err="1"/>
              <a:t>IgAs</a:t>
            </a:r>
            <a:r>
              <a:rPr lang="fr-FR" b="1" dirty="0"/>
              <a:t>, </a:t>
            </a:r>
            <a:r>
              <a:rPr lang="fr-FR" b="1" dirty="0" err="1"/>
              <a:t>IgG</a:t>
            </a:r>
            <a:r>
              <a:rPr lang="fr-FR" b="1" dirty="0"/>
              <a:t>, </a:t>
            </a:r>
            <a:r>
              <a:rPr lang="fr-FR" b="1" dirty="0" smtClean="0"/>
              <a:t>lysozyme) ;</a:t>
            </a:r>
            <a:endParaRPr lang="fr-FR" b="1" dirty="0"/>
          </a:p>
          <a:p>
            <a:pPr algn="just">
              <a:lnSpc>
                <a:spcPct val="160000"/>
              </a:lnSpc>
              <a:buNone/>
            </a:pPr>
            <a:r>
              <a:rPr lang="fr-FR" b="1" dirty="0">
                <a:solidFill>
                  <a:srgbClr val="C00000"/>
                </a:solidFill>
              </a:rPr>
              <a:t>• cellulaire</a:t>
            </a:r>
            <a:r>
              <a:rPr lang="fr-FR" b="1" dirty="0"/>
              <a:t> (macrophages, lymphocytes, polynucléaires).</a:t>
            </a:r>
          </a:p>
          <a:p>
            <a:pPr algn="just">
              <a:lnSpc>
                <a:spcPct val="160000"/>
              </a:lnSpc>
            </a:pPr>
            <a:r>
              <a:rPr lang="fr-FR" b="1" dirty="0"/>
              <a:t>Pour une bonne interprétation des cultures, il est </a:t>
            </a:r>
            <a:r>
              <a:rPr lang="fr-FR" b="1" dirty="0" smtClean="0"/>
              <a:t>nécessaire de </a:t>
            </a:r>
            <a:r>
              <a:rPr lang="fr-FR" b="1" dirty="0"/>
              <a:t>connaître la composition de la flore </a:t>
            </a:r>
            <a:r>
              <a:rPr lang="fr-FR" b="1" dirty="0" err="1" smtClean="0"/>
              <a:t>oropharyngée</a:t>
            </a:r>
            <a:r>
              <a:rPr lang="fr-FR" b="1" dirty="0" smtClean="0"/>
              <a:t> présente </a:t>
            </a:r>
            <a:r>
              <a:rPr lang="fr-FR" b="1" dirty="0"/>
              <a:t>dans certains prélèvements (expectorations</a:t>
            </a:r>
            <a:r>
              <a:rPr lang="fr-FR" b="1" dirty="0" smtClean="0"/>
              <a:t>, </a:t>
            </a:r>
            <a:r>
              <a:rPr lang="fr-FR" b="1" dirty="0"/>
              <a:t>aspirations bronchiques).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9175" y="704850"/>
            <a:ext cx="710565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1414"/>
            <a:ext cx="9144000" cy="4525963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60000"/>
              </a:lnSpc>
            </a:pPr>
            <a:r>
              <a:rPr lang="fr-FR" dirty="0" smtClean="0"/>
              <a:t> </a:t>
            </a:r>
            <a:r>
              <a:rPr lang="fr-FR" dirty="0"/>
              <a:t>La flore </a:t>
            </a:r>
            <a:r>
              <a:rPr lang="fr-FR" dirty="0" err="1"/>
              <a:t>oropharyngée</a:t>
            </a:r>
            <a:r>
              <a:rPr lang="fr-FR" dirty="0"/>
              <a:t> </a:t>
            </a:r>
            <a:r>
              <a:rPr lang="fr-FR" dirty="0" smtClean="0"/>
              <a:t>est </a:t>
            </a:r>
            <a:r>
              <a:rPr lang="fr-FR" dirty="0"/>
              <a:t>constituée de </a:t>
            </a:r>
            <a:r>
              <a:rPr lang="fr-FR" b="1" dirty="0"/>
              <a:t>streptocoques</a:t>
            </a:r>
            <a:r>
              <a:rPr lang="fr-FR" dirty="0"/>
              <a:t> ( </a:t>
            </a:r>
            <a:r>
              <a:rPr lang="fr-FR" i="1" dirty="0" err="1"/>
              <a:t>Streptococcus</a:t>
            </a:r>
            <a:r>
              <a:rPr lang="fr-FR" i="1" dirty="0"/>
              <a:t> </a:t>
            </a:r>
            <a:r>
              <a:rPr lang="fr-FR" i="1" dirty="0" err="1"/>
              <a:t>mutans</a:t>
            </a:r>
            <a:r>
              <a:rPr lang="fr-FR" i="1" dirty="0" smtClean="0"/>
              <a:t>, S</a:t>
            </a:r>
            <a:r>
              <a:rPr lang="fr-FR" i="1" dirty="0"/>
              <a:t>. </a:t>
            </a:r>
            <a:r>
              <a:rPr lang="fr-FR" i="1" dirty="0" err="1"/>
              <a:t>salivarius</a:t>
            </a:r>
            <a:r>
              <a:rPr lang="fr-FR" i="1" dirty="0"/>
              <a:t>, S. </a:t>
            </a:r>
            <a:r>
              <a:rPr lang="fr-FR" i="1" dirty="0" err="1"/>
              <a:t>sanguis</a:t>
            </a:r>
            <a:r>
              <a:rPr lang="fr-FR" i="1" dirty="0"/>
              <a:t>, S. </a:t>
            </a:r>
            <a:r>
              <a:rPr lang="fr-FR" i="1" dirty="0" err="1"/>
              <a:t>mitis</a:t>
            </a:r>
            <a:r>
              <a:rPr lang="fr-FR" i="1" dirty="0"/>
              <a:t> ), de </a:t>
            </a:r>
            <a:r>
              <a:rPr lang="fr-FR" b="1" i="1" dirty="0"/>
              <a:t>pneumocoques</a:t>
            </a:r>
            <a:r>
              <a:rPr lang="fr-FR" i="1" dirty="0"/>
              <a:t>, </a:t>
            </a:r>
            <a:r>
              <a:rPr lang="fr-FR" i="1" dirty="0" smtClean="0"/>
              <a:t>de </a:t>
            </a:r>
            <a:r>
              <a:rPr lang="fr-FR" b="1" i="1" dirty="0" err="1" smtClean="0"/>
              <a:t>Neisseria</a:t>
            </a:r>
            <a:r>
              <a:rPr lang="fr-FR" i="1" dirty="0" smtClean="0"/>
              <a:t> </a:t>
            </a:r>
            <a:r>
              <a:rPr lang="fr-FR" i="1" dirty="0"/>
              <a:t>, de </a:t>
            </a:r>
            <a:r>
              <a:rPr lang="fr-FR" b="1" i="1" dirty="0" err="1"/>
              <a:t>Branhamella</a:t>
            </a:r>
            <a:r>
              <a:rPr lang="fr-FR" i="1" dirty="0"/>
              <a:t> , d' </a:t>
            </a:r>
            <a:r>
              <a:rPr lang="fr-FR" b="1" i="1" dirty="0" err="1"/>
              <a:t>Haemophilus</a:t>
            </a:r>
            <a:r>
              <a:rPr lang="fr-FR" i="1" dirty="0"/>
              <a:t> , de </a:t>
            </a:r>
            <a:r>
              <a:rPr lang="fr-FR" b="1" i="1" dirty="0" err="1" smtClean="0"/>
              <a:t>corynébactéries</a:t>
            </a:r>
            <a:r>
              <a:rPr lang="fr-FR" b="1" i="1" dirty="0" smtClean="0"/>
              <a:t> </a:t>
            </a:r>
            <a:r>
              <a:rPr lang="fr-FR" dirty="0" smtClean="0"/>
              <a:t>et </a:t>
            </a:r>
            <a:r>
              <a:rPr lang="fr-FR" dirty="0"/>
              <a:t>de staphylocoques</a:t>
            </a:r>
            <a:r>
              <a:rPr lang="fr-FR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fr-FR" dirty="0"/>
              <a:t>Toutes ces bactéries peuvent être source de </a:t>
            </a:r>
            <a:r>
              <a:rPr lang="fr-FR" dirty="0" smtClean="0"/>
              <a:t>contamination de </a:t>
            </a:r>
            <a:r>
              <a:rPr lang="fr-FR" dirty="0"/>
              <a:t>prélèvements d'origine pulmonaire, mais </a:t>
            </a:r>
            <a:r>
              <a:rPr lang="fr-FR" dirty="0" smtClean="0"/>
              <a:t>sont aussi </a:t>
            </a:r>
            <a:r>
              <a:rPr lang="fr-FR" dirty="0"/>
              <a:t>à l'origine de surinfections.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2" y="-24"/>
            <a:ext cx="1928826" cy="42862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1800" b="1" dirty="0"/>
              <a:t>Pathogenèse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4525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IL faut distinguer les </a:t>
            </a:r>
            <a:r>
              <a:rPr lang="fr-F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voies </a:t>
            </a:r>
            <a:r>
              <a:rPr lang="fr-FR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aériennes supérieures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 septiques des</a:t>
            </a:r>
            <a:r>
              <a:rPr lang="fr-FR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voies </a:t>
            </a:r>
            <a:r>
              <a:rPr lang="fr-FR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aériennes  inférieures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sous-glottiques où la stérilité est de règle.</a:t>
            </a:r>
          </a:p>
          <a:p>
            <a:pPr algn="just">
              <a:lnSpc>
                <a:spcPct val="150000"/>
              </a:lnSpc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Il est nécessaire de distinguer les infections du </a:t>
            </a:r>
            <a:r>
              <a:rPr lang="fr-FR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parenchyme pulmonaire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de celles des </a:t>
            </a:r>
            <a:r>
              <a:rPr lang="fr-FR" sz="1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voies respiratoires basses.</a:t>
            </a:r>
          </a:p>
          <a:p>
            <a:pPr algn="just">
              <a:lnSpc>
                <a:spcPct val="150000"/>
              </a:lnSpc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Les infections des voies respiratoires sont les </a:t>
            </a:r>
            <a:r>
              <a:rPr lang="fr-FR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bronchites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Elles sont le plus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souvent d'origine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virale, surtout chez l'enfant. Le rôle de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bactéries commensales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des voies aériennes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supérieures ( </a:t>
            </a:r>
            <a:r>
              <a:rPr lang="fr-FR" sz="1600" b="1" i="1" dirty="0">
                <a:latin typeface="Times New Roman" pitchFamily="18" charset="0"/>
                <a:cs typeface="Times New Roman" pitchFamily="18" charset="0"/>
              </a:rPr>
              <a:t>S. </a:t>
            </a:r>
            <a:r>
              <a:rPr lang="fr-FR" sz="1600" b="1" i="1" dirty="0" err="1">
                <a:latin typeface="Times New Roman" pitchFamily="18" charset="0"/>
                <a:cs typeface="Times New Roman" pitchFamily="18" charset="0"/>
              </a:rPr>
              <a:t>pneumoniae</a:t>
            </a:r>
            <a:r>
              <a:rPr lang="fr-FR" sz="1600" b="1" i="1" dirty="0">
                <a:latin typeface="Times New Roman" pitchFamily="18" charset="0"/>
                <a:cs typeface="Times New Roman" pitchFamily="18" charset="0"/>
              </a:rPr>
              <a:t>, H. </a:t>
            </a:r>
            <a:r>
              <a:rPr lang="fr-FR" sz="1600" b="1" i="1" dirty="0" err="1">
                <a:latin typeface="Times New Roman" pitchFamily="18" charset="0"/>
                <a:cs typeface="Times New Roman" pitchFamily="18" charset="0"/>
              </a:rPr>
              <a:t>influenzae</a:t>
            </a:r>
            <a:r>
              <a:rPr lang="fr-FR" sz="1600" b="1" i="1" dirty="0">
                <a:latin typeface="Times New Roman" pitchFamily="18" charset="0"/>
                <a:cs typeface="Times New Roman" pitchFamily="18" charset="0"/>
              </a:rPr>
              <a:t> et B. </a:t>
            </a:r>
            <a:r>
              <a:rPr lang="fr-FR" sz="1600" b="1" i="1" dirty="0" err="1">
                <a:latin typeface="Times New Roman" pitchFamily="18" charset="0"/>
                <a:cs typeface="Times New Roman" pitchFamily="18" charset="0"/>
              </a:rPr>
              <a:t>catharralis</a:t>
            </a:r>
            <a:r>
              <a:rPr lang="fr-FR" sz="1600" b="1" i="1" dirty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fr-FR" sz="1600" b="1" i="1" dirty="0" smtClean="0">
                <a:latin typeface="Times New Roman" pitchFamily="18" charset="0"/>
                <a:cs typeface="Times New Roman" pitchFamily="18" charset="0"/>
              </a:rPr>
              <a:t>nécessite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une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confrontation avec les éléments cliniques. </a:t>
            </a:r>
            <a:endParaRPr lang="fr-FR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Chez les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patients atteints de </a:t>
            </a:r>
            <a:r>
              <a:rPr lang="fr-FR" sz="1600" b="1" dirty="0" err="1">
                <a:latin typeface="Times New Roman" pitchFamily="18" charset="0"/>
                <a:cs typeface="Times New Roman" pitchFamily="18" charset="0"/>
              </a:rPr>
              <a:t>bronchopneumopathies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chroniques obstructives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(BPCO), des bactéries résistantes ( </a:t>
            </a:r>
            <a:r>
              <a:rPr lang="fr-FR" sz="1600" b="1" i="1" dirty="0">
                <a:latin typeface="Times New Roman" pitchFamily="18" charset="0"/>
                <a:cs typeface="Times New Roman" pitchFamily="18" charset="0"/>
              </a:rPr>
              <a:t>S. aureus </a:t>
            </a:r>
            <a:r>
              <a:rPr lang="fr-FR" sz="1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entérobactéries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600" b="1" i="1" dirty="0">
                <a:latin typeface="Times New Roman" pitchFamily="18" charset="0"/>
                <a:cs typeface="Times New Roman" pitchFamily="18" charset="0"/>
              </a:rPr>
              <a:t>P. </a:t>
            </a:r>
            <a:r>
              <a:rPr lang="fr-FR" sz="1600" b="1" i="1" dirty="0" err="1">
                <a:latin typeface="Times New Roman" pitchFamily="18" charset="0"/>
                <a:cs typeface="Times New Roman" pitchFamily="18" charset="0"/>
              </a:rPr>
              <a:t>aeruginosa</a:t>
            </a:r>
            <a:r>
              <a:rPr lang="fr-FR" sz="1600" b="1" i="1" dirty="0"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peuvent être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sélectionnées au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cours des antibiothérapies précédentes.</a:t>
            </a:r>
          </a:p>
          <a:p>
            <a:pPr algn="just">
              <a:lnSpc>
                <a:spcPct val="150000"/>
              </a:lnSpc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Les infections parenchymateuses sont les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pneumonies ou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pneumopathies et les abcès. La colonisation et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l'infection bactérienne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s'effectuent selon différents modes :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après bactériémie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(nécessité de prélever des hémocultures),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par contiguïté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(péricardique), par déglutition ou par inhalation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, qui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est le mode le plus fréquent. Un drainage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insuffisant des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voies respiratoires (bronchite, dilatation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des bronches)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par destruction de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l'épithélium ou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une altération des tissus (fibrose) induit une 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stase bactérienne </a:t>
            </a: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qui permet l'installation du processus infectieux</a:t>
            </a:r>
            <a:r>
              <a:rPr lang="fr-FR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85728"/>
            <a:ext cx="8929718" cy="584043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Les bactéries les plus fréquemment responsables de pneumonies communautaires sont 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S. </a:t>
            </a: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pneumoniae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, les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entérobactéries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, H.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influenzae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Legionella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pneumophila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catharralis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, mais aussi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Mycoplasma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pneumoniae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, C.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pneumoniae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Coxiella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burnetii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. Les bactéries responsables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des pneumopathies nosocomiales sous ventilation mécanique sont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S. aureus et les entérobactéries ; le rôle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des bactéries anaérobies a également été évoqué.</a:t>
            </a:r>
          </a:p>
          <a:p>
            <a:pPr>
              <a:buNone/>
            </a:pP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24"/>
            <a:ext cx="4357686" cy="51115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fr-FR" sz="2400" b="1" dirty="0" smtClean="0"/>
              <a:t>Diagnostic bactériologique direct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14356"/>
            <a:ext cx="9001156" cy="534036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fr-FR" sz="2800" dirty="0"/>
              <a:t>Le diagnostic des infections pulmonaires bactériennes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2800" dirty="0"/>
              <a:t>nécessite des prélèvements de sang ; les </a:t>
            </a:r>
            <a:r>
              <a:rPr lang="fr-FR" sz="2800" dirty="0" smtClean="0"/>
              <a:t>hémocultures sont </a:t>
            </a:r>
            <a:r>
              <a:rPr lang="fr-FR" sz="2800" dirty="0"/>
              <a:t>indispensables dans les atteintes </a:t>
            </a:r>
            <a:r>
              <a:rPr lang="fr-FR" sz="2800" dirty="0" smtClean="0"/>
              <a:t>parenchymateuses</a:t>
            </a:r>
            <a:r>
              <a:rPr lang="fr-FR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fr-FR" sz="2800" dirty="0"/>
              <a:t>Chez l'adulte, la détection d'antigènes solubles de </a:t>
            </a:r>
            <a:r>
              <a:rPr lang="fr-FR" sz="2800" dirty="0" smtClean="0"/>
              <a:t>pneumocoque ou </a:t>
            </a:r>
            <a:r>
              <a:rPr lang="fr-FR" sz="2800" dirty="0"/>
              <a:t>de </a:t>
            </a:r>
            <a:r>
              <a:rPr lang="fr-FR" sz="2800" i="1" dirty="0" err="1"/>
              <a:t>Legionella</a:t>
            </a:r>
            <a:r>
              <a:rPr lang="fr-FR" sz="2800" i="1" dirty="0"/>
              <a:t> </a:t>
            </a:r>
            <a:r>
              <a:rPr lang="fr-FR" sz="2800" i="1" dirty="0" err="1"/>
              <a:t>pneumophila</a:t>
            </a:r>
            <a:r>
              <a:rPr lang="fr-FR" sz="2800" i="1" dirty="0"/>
              <a:t> </a:t>
            </a:r>
            <a:r>
              <a:rPr lang="fr-FR" sz="2800" i="1" dirty="0" smtClean="0"/>
              <a:t>dans </a:t>
            </a:r>
            <a:r>
              <a:rPr lang="fr-FR" sz="2800" dirty="0" smtClean="0"/>
              <a:t>les </a:t>
            </a:r>
            <a:r>
              <a:rPr lang="fr-FR" sz="2800" dirty="0"/>
              <a:t>urines permet un diagnostic plus précoce de ces </a:t>
            </a:r>
            <a:r>
              <a:rPr lang="fr-FR" sz="2800" dirty="0" smtClean="0"/>
              <a:t>infections pulmonaires</a:t>
            </a:r>
            <a:r>
              <a:rPr lang="fr-FR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42852"/>
            <a:ext cx="8929718" cy="5983311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dirty="0"/>
              <a:t>En dehors des </a:t>
            </a:r>
            <a:r>
              <a:rPr lang="fr-FR" b="1" dirty="0"/>
              <a:t>expectorations</a:t>
            </a:r>
            <a:r>
              <a:rPr lang="fr-FR" dirty="0"/>
              <a:t>, différents </a:t>
            </a:r>
            <a:r>
              <a:rPr lang="fr-FR" dirty="0" smtClean="0"/>
              <a:t>prélèvements pulmonaires </a:t>
            </a:r>
            <a:r>
              <a:rPr lang="fr-FR" dirty="0"/>
              <a:t>seront effectués en milieu spécialisé :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•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</a:rPr>
              <a:t>fibroaspiration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 ;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• aspiration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</a:rPr>
              <a:t>endotrachéale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 (AET) ;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• liquide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</a:rPr>
              <a:t>bronchoalvéolaire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 (LBA) ;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• mini-liquide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</a:rPr>
              <a:t>bronchoalvéolaire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 (mini-LBA) ;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• cathéter distal protégé ;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• brossage bronchique distal protégé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1891</Words>
  <Application>Microsoft Office PowerPoint</Application>
  <PresentationFormat>Affichage à l'écran (4:3)</PresentationFormat>
  <Paragraphs>79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Présentation PowerPoint</vt:lpstr>
      <vt:lpstr>Présentation PowerPoint</vt:lpstr>
      <vt:lpstr>Rappels anatomocliniques</vt:lpstr>
      <vt:lpstr>Présentation PowerPoint</vt:lpstr>
      <vt:lpstr>Présentation PowerPoint</vt:lpstr>
      <vt:lpstr>Pathogenèse</vt:lpstr>
      <vt:lpstr>Présentation PowerPoint</vt:lpstr>
      <vt:lpstr>Diagnostic bactériologique direct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acer</dc:creator>
  <cp:lastModifiedBy>acer</cp:lastModifiedBy>
  <cp:revision>25</cp:revision>
  <dcterms:created xsi:type="dcterms:W3CDTF">2015-11-24T21:53:12Z</dcterms:created>
  <dcterms:modified xsi:type="dcterms:W3CDTF">2017-10-18T08:19:42Z</dcterms:modified>
</cp:coreProperties>
</file>