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81" r:id="rId5"/>
    <p:sldId id="259" r:id="rId6"/>
    <p:sldId id="260" r:id="rId7"/>
    <p:sldId id="280" r:id="rId8"/>
    <p:sldId id="286" r:id="rId9"/>
    <p:sldId id="261" r:id="rId10"/>
    <p:sldId id="292" r:id="rId11"/>
    <p:sldId id="262" r:id="rId12"/>
    <p:sldId id="293" r:id="rId13"/>
    <p:sldId id="263" r:id="rId14"/>
    <p:sldId id="264" r:id="rId15"/>
    <p:sldId id="265" r:id="rId16"/>
    <p:sldId id="289" r:id="rId17"/>
    <p:sldId id="266" r:id="rId18"/>
    <p:sldId id="267" r:id="rId19"/>
    <p:sldId id="296" r:id="rId20"/>
    <p:sldId id="268" r:id="rId21"/>
    <p:sldId id="269" r:id="rId22"/>
    <p:sldId id="270" r:id="rId23"/>
    <p:sldId id="298" r:id="rId24"/>
    <p:sldId id="297" r:id="rId25"/>
    <p:sldId id="271" r:id="rId26"/>
    <p:sldId id="283" r:id="rId27"/>
    <p:sldId id="272" r:id="rId28"/>
    <p:sldId id="287" r:id="rId29"/>
    <p:sldId id="273" r:id="rId30"/>
    <p:sldId id="275" r:id="rId31"/>
    <p:sldId id="276" r:id="rId32"/>
    <p:sldId id="288" r:id="rId33"/>
    <p:sldId id="291" r:id="rId34"/>
    <p:sldId id="278" r:id="rId35"/>
    <p:sldId id="277" r:id="rId36"/>
    <p:sldId id="285" r:id="rId37"/>
    <p:sldId id="284"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pPr/>
              <a:t>4/29/2025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pPr/>
              <a:t>4/29/2025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4/29/2025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0840410-A1DF-424A-9B22-AA3BC9D7EAC7}"/>
              </a:ext>
            </a:extLst>
          </p:cNvPr>
          <p:cNvSpPr>
            <a:spLocks noGrp="1"/>
          </p:cNvSpPr>
          <p:nvPr>
            <p:ph type="ctrTitle"/>
          </p:nvPr>
        </p:nvSpPr>
        <p:spPr/>
        <p:txBody>
          <a:bodyPr/>
          <a:lstStyle/>
          <a:p>
            <a:pPr algn="ctr"/>
            <a:r>
              <a:rPr lang="fr-FR" dirty="0">
                <a:solidFill>
                  <a:schemeClr val="bg1"/>
                </a:solidFill>
              </a:rPr>
              <a:t>la </a:t>
            </a:r>
            <a:r>
              <a:rPr lang="fr-FR" sz="5400" dirty="0">
                <a:solidFill>
                  <a:schemeClr val="bg1"/>
                </a:solidFill>
              </a:rPr>
              <a:t>mémoire</a:t>
            </a:r>
            <a:endParaRPr lang="fr-FR" dirty="0">
              <a:solidFill>
                <a:schemeClr val="bg1"/>
              </a:solidFill>
            </a:endParaRPr>
          </a:p>
        </p:txBody>
      </p:sp>
      <p:sp>
        <p:nvSpPr>
          <p:cNvPr id="3" name="Sous-titre 2">
            <a:extLst>
              <a:ext uri="{FF2B5EF4-FFF2-40B4-BE49-F238E27FC236}">
                <a16:creationId xmlns:a16="http://schemas.microsoft.com/office/drawing/2014/main" xmlns="" id="{06414C02-205E-490A-AF8A-A0874980B52D}"/>
              </a:ext>
            </a:extLst>
          </p:cNvPr>
          <p:cNvSpPr>
            <a:spLocks noGrp="1"/>
          </p:cNvSpPr>
          <p:nvPr>
            <p:ph type="subTitle" idx="1"/>
          </p:nvPr>
        </p:nvSpPr>
        <p:spPr/>
        <p:txBody>
          <a:bodyPr>
            <a:normAutofit/>
          </a:bodyPr>
          <a:lstStyle/>
          <a:p>
            <a:r>
              <a:rPr lang="fr-FR" sz="2800" b="1" dirty="0">
                <a:solidFill>
                  <a:schemeClr val="bg1"/>
                </a:solidFill>
              </a:rPr>
              <a:t>DR, ABDI</a:t>
            </a:r>
          </a:p>
        </p:txBody>
      </p:sp>
    </p:spTree>
    <p:extLst>
      <p:ext uri="{BB962C8B-B14F-4D97-AF65-F5344CB8AC3E}">
        <p14:creationId xmlns:p14="http://schemas.microsoft.com/office/powerpoint/2010/main" val="10547237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1412" y="457200"/>
            <a:ext cx="9905999" cy="6096000"/>
          </a:xfrm>
        </p:spPr>
        <p:txBody>
          <a:bodyPr>
            <a:noAutofit/>
          </a:bodyPr>
          <a:lstStyle/>
          <a:p>
            <a:pPr algn="just">
              <a:lnSpc>
                <a:spcPct val="150000"/>
              </a:lnSpc>
              <a:buNone/>
            </a:pPr>
            <a:r>
              <a:rPr lang="fr-FR" sz="3600" dirty="0" smtClean="0">
                <a:solidFill>
                  <a:schemeClr val="bg1"/>
                </a:solidFill>
                <a:latin typeface="Times New Roman" panose="02020603050405020304" pitchFamily="18" charset="0"/>
                <a:ea typeface="37"/>
                <a:cs typeface="Arial" panose="020B0604020202020204" pitchFamily="34" charset="0"/>
              </a:rPr>
              <a:t>Une fois l’information encodée, on doit procéder à son stockage, c’est-à-dire à sa mise en mémoire, le stockage est la phase de mémorisation pendant laquelle on place ou entrepose d’une façon relativement permanente l’information encodé pour pouvoir la réutiliser plus tard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2DE583D-5A71-4751-8899-CF69BF19A468}"/>
              </a:ext>
            </a:extLst>
          </p:cNvPr>
          <p:cNvSpPr>
            <a:spLocks noGrp="1"/>
          </p:cNvSpPr>
          <p:nvPr>
            <p:ph idx="1"/>
          </p:nvPr>
        </p:nvSpPr>
        <p:spPr>
          <a:xfrm>
            <a:off x="1141412" y="530086"/>
            <a:ext cx="9905999" cy="5751443"/>
          </a:xfrm>
        </p:spPr>
        <p:txBody>
          <a:bodyPr>
            <a:normAutofit/>
          </a:bodyPr>
          <a:lstStyle/>
          <a:p>
            <a:pPr marL="0" indent="0" algn="just">
              <a:buNone/>
            </a:pPr>
            <a:r>
              <a:rPr lang="fr-FR" b="1" u="none" strike="noStrike" kern="0"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3200" b="1" u="none" strike="noStrike" kern="0"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La récupération </a:t>
            </a:r>
          </a:p>
          <a:p>
            <a:pPr marL="0" indent="0" algn="just">
              <a:buNone/>
            </a:pPr>
            <a:r>
              <a:rPr lang="fr-FR" sz="3200" dirty="0">
                <a:solidFill>
                  <a:schemeClr val="bg1"/>
                </a:solidFill>
                <a:effectLst/>
                <a:latin typeface="Times New Roman" panose="02020603050405020304" pitchFamily="18" charset="0"/>
                <a:ea typeface="11"/>
                <a:cs typeface="Arial" panose="020B0604020202020204" pitchFamily="34" charset="0"/>
              </a:rPr>
              <a:t>Encoder et stocké l’information ne suffit pas pour que le processus de mémorisation soit complet : il faut pouvoir en effectuer la récupération, cela veut dire, chercher l’information pour la ramener à la conscience.</a:t>
            </a:r>
          </a:p>
          <a:p>
            <a:pPr marL="0" indent="0" algn="just">
              <a:buNone/>
            </a:pP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récupération, consiste à</a:t>
            </a:r>
            <a:r>
              <a:rPr lang="fr-FR" sz="3200" dirty="0">
                <a:solidFill>
                  <a:schemeClr val="bg1"/>
                </a:solidFill>
                <a:effectLst/>
                <a:latin typeface="Times New Roman" panose="02020603050405020304" pitchFamily="18" charset="0"/>
                <a:ea typeface="11"/>
                <a:cs typeface="Arial" panose="020B0604020202020204" pitchFamily="34" charset="0"/>
              </a:rPr>
              <a:t> </a:t>
            </a: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retrouver l’information emmagasinée en vue d’une utilisation </a:t>
            </a:r>
            <a:r>
              <a:rPr lang="fr-FR" sz="32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ultérieure</a:t>
            </a:r>
            <a:r>
              <a:rPr lang="fr-FR" dirty="0">
                <a:solidFill>
                  <a:schemeClr val="bg1"/>
                </a:solidFill>
                <a:latin typeface="Times New Roman" panose="02020603050405020304" pitchFamily="18" charset="0"/>
                <a:ea typeface="11"/>
                <a:cs typeface="Arial" panose="020B0604020202020204" pitchFamily="34" charset="0"/>
              </a:rPr>
              <a:t> .</a:t>
            </a:r>
            <a:endParaRPr lang="fr-FR" dirty="0" smtClean="0">
              <a:solidFill>
                <a:schemeClr val="bg1"/>
              </a:solidFill>
              <a:latin typeface="Times New Roman" panose="02020603050405020304" pitchFamily="18" charset="0"/>
              <a:ea typeface="11"/>
              <a:cs typeface="Arial" panose="020B0604020202020204" pitchFamily="34" charset="0"/>
            </a:endParaRPr>
          </a:p>
          <a:p>
            <a:endParaRPr lang="fr-FR" dirty="0"/>
          </a:p>
        </p:txBody>
      </p:sp>
    </p:spTree>
    <p:extLst>
      <p:ext uri="{BB962C8B-B14F-4D97-AF65-F5344CB8AC3E}">
        <p14:creationId xmlns:p14="http://schemas.microsoft.com/office/powerpoint/2010/main" val="39484421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1412" y="381000"/>
            <a:ext cx="9905999" cy="5410201"/>
          </a:xfrm>
        </p:spPr>
        <p:txBody>
          <a:bodyPr>
            <a:normAutofit fontScale="85000" lnSpcReduction="20000"/>
          </a:bodyPr>
          <a:lstStyle/>
          <a:p>
            <a:pPr algn="just">
              <a:lnSpc>
                <a:spcPct val="170000"/>
              </a:lnSpc>
              <a:buNone/>
            </a:pPr>
            <a:r>
              <a:rPr lang="fr-FR" sz="3900" dirty="0" smtClean="0">
                <a:solidFill>
                  <a:schemeClr val="bg1"/>
                </a:solidFill>
                <a:latin typeface="Times New Roman" panose="02020603050405020304" pitchFamily="18" charset="0"/>
                <a:ea typeface="11"/>
                <a:cs typeface="Arial" panose="020B0604020202020204" pitchFamily="34" charset="0"/>
              </a:rPr>
              <a:t>Encoder et stocké l’information ne suffit pas pour que le processus de mémorisation soit complet : alors il faut pouvoir en effectuer la récupération, cela veut dire, chercher l’information pour la ramener à la conscience. </a:t>
            </a:r>
            <a:r>
              <a:rPr lang="fr-FR" sz="3900" dirty="0" smtClean="0">
                <a:solidFill>
                  <a:schemeClr val="bg1"/>
                </a:solidFill>
                <a:latin typeface="Times New Roman" panose="02020603050405020304" pitchFamily="18" charset="0"/>
                <a:ea typeface="Calibri" panose="020F0502020204030204" pitchFamily="34" charset="0"/>
                <a:cs typeface="Arial" panose="020B0604020202020204" pitchFamily="34" charset="0"/>
              </a:rPr>
              <a:t>la récupération, consiste à</a:t>
            </a:r>
            <a:r>
              <a:rPr lang="fr-FR" sz="3900" dirty="0" smtClean="0">
                <a:solidFill>
                  <a:schemeClr val="bg1"/>
                </a:solidFill>
                <a:latin typeface="Times New Roman" panose="02020603050405020304" pitchFamily="18" charset="0"/>
                <a:ea typeface="11"/>
                <a:cs typeface="Arial" panose="020B0604020202020204" pitchFamily="34" charset="0"/>
              </a:rPr>
              <a:t> </a:t>
            </a:r>
            <a:r>
              <a:rPr lang="fr-FR" sz="3900" dirty="0" smtClean="0">
                <a:solidFill>
                  <a:schemeClr val="bg1"/>
                </a:solidFill>
                <a:latin typeface="Times New Roman" panose="02020603050405020304" pitchFamily="18" charset="0"/>
                <a:ea typeface="Calibri" panose="020F0502020204030204" pitchFamily="34" charset="0"/>
                <a:cs typeface="Arial" panose="020B0604020202020204" pitchFamily="34" charset="0"/>
              </a:rPr>
              <a:t>retrouver l’information emmagasinée (stockée) en vue d’une utilisation ultérieure</a:t>
            </a:r>
            <a:r>
              <a:rPr lang="fr-FR" sz="3900" dirty="0">
                <a:solidFill>
                  <a:schemeClr val="bg1"/>
                </a:solidFill>
                <a:latin typeface="Times New Roman" panose="02020603050405020304" pitchFamily="18" charset="0"/>
                <a:ea typeface="11"/>
                <a:cs typeface="Arial" panose="020B0604020202020204" pitchFamily="34" charset="0"/>
              </a:rPr>
              <a:t> .</a:t>
            </a:r>
            <a:endParaRPr lang="fr-FR" sz="3900"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806DFDA-04A1-4D9F-9E71-54ED29C95A56}"/>
              </a:ext>
            </a:extLst>
          </p:cNvPr>
          <p:cNvSpPr>
            <a:spLocks noGrp="1"/>
          </p:cNvSpPr>
          <p:nvPr>
            <p:ph type="title"/>
          </p:nvPr>
        </p:nvSpPr>
        <p:spPr>
          <a:xfrm>
            <a:off x="1141413" y="618518"/>
            <a:ext cx="9905998" cy="1064508"/>
          </a:xfrm>
        </p:spPr>
        <p:txBody>
          <a:bodyPr>
            <a:normAutofit/>
          </a:bodyPr>
          <a:lstStyle/>
          <a:p>
            <a:r>
              <a:rPr lang="fr-FR" sz="4000" b="1" cap="none" dirty="0" smtClean="0">
                <a:solidFill>
                  <a:schemeClr val="bg1"/>
                </a:solidFill>
                <a:effectLst/>
                <a:latin typeface="Times New Roman" pitchFamily="18" charset="0"/>
                <a:ea typeface="Calibri" panose="020F0502020204030204" pitchFamily="34" charset="0"/>
                <a:cs typeface="Times New Roman" pitchFamily="18" charset="0"/>
              </a:rPr>
              <a:t>Les trois paliers de la mémoire </a:t>
            </a:r>
            <a:endParaRPr lang="fr-FR" sz="6600" b="1" cap="none" dirty="0">
              <a:solidFill>
                <a:schemeClr val="bg1"/>
              </a:solidFill>
              <a:latin typeface="Times New Roman" pitchFamily="18" charset="0"/>
              <a:cs typeface="Times New Roman" pitchFamily="18" charset="0"/>
            </a:endParaRPr>
          </a:p>
        </p:txBody>
      </p:sp>
      <p:sp>
        <p:nvSpPr>
          <p:cNvPr id="3" name="Espace réservé du contenu 2">
            <a:extLst>
              <a:ext uri="{FF2B5EF4-FFF2-40B4-BE49-F238E27FC236}">
                <a16:creationId xmlns:a16="http://schemas.microsoft.com/office/drawing/2014/main" xmlns="" id="{BFBABD09-DBCD-462B-8B39-079ACE670989}"/>
              </a:ext>
            </a:extLst>
          </p:cNvPr>
          <p:cNvSpPr>
            <a:spLocks noGrp="1"/>
          </p:cNvSpPr>
          <p:nvPr>
            <p:ph idx="1"/>
          </p:nvPr>
        </p:nvSpPr>
        <p:spPr>
          <a:xfrm>
            <a:off x="1141412" y="1638300"/>
            <a:ext cx="9905999" cy="4152901"/>
          </a:xfrm>
        </p:spPr>
        <p:txBody>
          <a:bodyPr>
            <a:normAutofit lnSpcReduction="10000"/>
          </a:bodyPr>
          <a:lstStyle/>
          <a:p>
            <a:pPr marL="0" indent="0" algn="just">
              <a:lnSpc>
                <a:spcPct val="200000"/>
              </a:lnSpc>
              <a:buNone/>
            </a:pPr>
            <a:r>
              <a:rPr lang="fr-FR" sz="2800" dirty="0">
                <a:solidFill>
                  <a:schemeClr val="bg1"/>
                </a:solidFill>
                <a:effectLst/>
                <a:latin typeface="Times New Roman" panose="02020603050405020304" pitchFamily="18" charset="0"/>
                <a:ea typeface="10"/>
                <a:cs typeface="Arial" panose="020B0604020202020204" pitchFamily="34" charset="0"/>
              </a:rPr>
              <a:t>Selon </a:t>
            </a:r>
            <a:r>
              <a:rPr lang="fr-FR" sz="2800" b="1" dirty="0">
                <a:solidFill>
                  <a:schemeClr val="bg1"/>
                </a:solidFill>
                <a:effectLst/>
                <a:latin typeface="Times New Roman" panose="02020603050405020304" pitchFamily="18" charset="0"/>
                <a:ea typeface="10"/>
                <a:cs typeface="Arial" panose="020B0604020202020204" pitchFamily="34" charset="0"/>
              </a:rPr>
              <a:t>Atkinson et Shiffrin (1968)</a:t>
            </a:r>
            <a:r>
              <a:rPr lang="fr-FR" sz="2800" dirty="0">
                <a:solidFill>
                  <a:schemeClr val="bg1"/>
                </a:solidFill>
                <a:effectLst/>
                <a:latin typeface="Times New Roman" panose="02020603050405020304" pitchFamily="18" charset="0"/>
                <a:ea typeface="10"/>
                <a:cs typeface="Arial" panose="020B0604020202020204" pitchFamily="34" charset="0"/>
              </a:rPr>
              <a:t>, l’information peut traverser trois paliers. Chaque information captée par les sens reste peu de temps dans la mémoire sensorielle. Si on lui accorde de </a:t>
            </a:r>
            <a:r>
              <a:rPr lang="fr-FR" sz="2800" b="1" dirty="0">
                <a:solidFill>
                  <a:schemeClr val="bg1"/>
                </a:solidFill>
                <a:effectLst/>
                <a:latin typeface="Times New Roman" panose="02020603050405020304" pitchFamily="18" charset="0"/>
                <a:ea typeface="10"/>
                <a:cs typeface="Arial" panose="020B0604020202020204" pitchFamily="34" charset="0"/>
              </a:rPr>
              <a:t>l’attention</a:t>
            </a:r>
            <a:r>
              <a:rPr lang="fr-FR" sz="2800" dirty="0">
                <a:solidFill>
                  <a:schemeClr val="bg1"/>
                </a:solidFill>
                <a:effectLst/>
                <a:latin typeface="Times New Roman" panose="02020603050405020304" pitchFamily="18" charset="0"/>
                <a:ea typeface="10"/>
                <a:cs typeface="Arial" panose="020B0604020202020204" pitchFamily="34" charset="0"/>
              </a:rPr>
              <a:t>, elle passe dans la mémoire à </a:t>
            </a:r>
            <a:r>
              <a:rPr lang="fr-FR" sz="2800" b="1" dirty="0">
                <a:solidFill>
                  <a:schemeClr val="bg1"/>
                </a:solidFill>
                <a:effectLst/>
                <a:latin typeface="Times New Roman" panose="02020603050405020304" pitchFamily="18" charset="0"/>
                <a:ea typeface="10"/>
                <a:cs typeface="Arial" panose="020B0604020202020204" pitchFamily="34" charset="0"/>
              </a:rPr>
              <a:t>court terme </a:t>
            </a:r>
            <a:r>
              <a:rPr lang="fr-FR" sz="2800" dirty="0">
                <a:solidFill>
                  <a:schemeClr val="bg1"/>
                </a:solidFill>
                <a:effectLst/>
                <a:latin typeface="Times New Roman" panose="02020603050405020304" pitchFamily="18" charset="0"/>
                <a:ea typeface="10"/>
                <a:cs typeface="Arial" panose="020B0604020202020204" pitchFamily="34" charset="0"/>
              </a:rPr>
              <a:t>à la </a:t>
            </a:r>
            <a:r>
              <a:rPr lang="fr-FR" sz="2800" b="1" dirty="0">
                <a:solidFill>
                  <a:schemeClr val="bg1"/>
                </a:solidFill>
                <a:effectLst/>
                <a:latin typeface="Times New Roman" panose="02020603050405020304" pitchFamily="18" charset="0"/>
                <a:ea typeface="10"/>
                <a:cs typeface="Arial" panose="020B0604020202020204" pitchFamily="34" charset="0"/>
              </a:rPr>
              <a:t>mémoire à long terme</a:t>
            </a:r>
            <a:r>
              <a:rPr lang="fr-FR" sz="2800" dirty="0">
                <a:solidFill>
                  <a:schemeClr val="bg1"/>
                </a:solidFill>
                <a:effectLst/>
                <a:latin typeface="Times New Roman" panose="02020603050405020304" pitchFamily="18" charset="0"/>
                <a:ea typeface="10"/>
                <a:cs typeface="Arial" panose="020B0604020202020204" pitchFamily="34" charset="0"/>
              </a:rPr>
              <a:t> </a:t>
            </a:r>
            <a:r>
              <a:rPr lang="fr-FR" sz="28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(Eustache, 2016)</a:t>
            </a:r>
            <a:r>
              <a:rPr lang="fr-FR" sz="2800" b="1" dirty="0">
                <a:solidFill>
                  <a:schemeClr val="bg1"/>
                </a:solidFill>
                <a:effectLst/>
                <a:latin typeface="Times New Roman" panose="02020603050405020304" pitchFamily="18" charset="0"/>
                <a:ea typeface="10"/>
                <a:cs typeface="Arial" panose="020B0604020202020204" pitchFamily="34" charset="0"/>
              </a:rPr>
              <a:t>.</a:t>
            </a:r>
            <a:endParaRPr lang="fr-FR"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6221468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Les éléments essentiels de l'apprentissage">
            <a:extLst>
              <a:ext uri="{FF2B5EF4-FFF2-40B4-BE49-F238E27FC236}">
                <a16:creationId xmlns:a16="http://schemas.microsoft.com/office/drawing/2014/main" xmlns="" id="{3B78FD03-CC81-4F38-AC1A-05EE5639F66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556592"/>
            <a:ext cx="10243930" cy="5380382"/>
          </a:xfrm>
          <a:prstGeom prst="rect">
            <a:avLst/>
          </a:prstGeom>
          <a:noFill/>
          <a:ln>
            <a:noFill/>
          </a:ln>
        </p:spPr>
      </p:pic>
    </p:spTree>
    <p:extLst>
      <p:ext uri="{BB962C8B-B14F-4D97-AF65-F5344CB8AC3E}">
        <p14:creationId xmlns:p14="http://schemas.microsoft.com/office/powerpoint/2010/main" val="39854590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C42B2DE-D7B1-4656-B12E-260A6E77EB0B}"/>
              </a:ext>
            </a:extLst>
          </p:cNvPr>
          <p:cNvSpPr>
            <a:spLocks noGrp="1"/>
          </p:cNvSpPr>
          <p:nvPr>
            <p:ph type="title"/>
          </p:nvPr>
        </p:nvSpPr>
        <p:spPr>
          <a:xfrm>
            <a:off x="1141413" y="437322"/>
            <a:ext cx="9905998" cy="821635"/>
          </a:xfrm>
        </p:spPr>
        <p:txBody>
          <a:bodyPr>
            <a:normAutofit fontScale="90000"/>
          </a:bodyPr>
          <a:lstStyle/>
          <a:p>
            <a:r>
              <a:rPr lang="fr-FR" b="1" u="none" strike="noStrike" kern="0" cap="none" spc="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Les mémoires sensorielles </a:t>
            </a:r>
            <a:r>
              <a:rPr lang="fr-FR" sz="18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2C63AF92-95B6-433D-B624-7EE030940981}"/>
              </a:ext>
            </a:extLst>
          </p:cNvPr>
          <p:cNvSpPr>
            <a:spLocks noGrp="1"/>
          </p:cNvSpPr>
          <p:nvPr>
            <p:ph idx="1"/>
          </p:nvPr>
        </p:nvSpPr>
        <p:spPr>
          <a:xfrm>
            <a:off x="874644" y="1258956"/>
            <a:ext cx="10172768" cy="4980525"/>
          </a:xfrm>
        </p:spPr>
        <p:txBody>
          <a:bodyPr>
            <a:normAutofit/>
          </a:bodyPr>
          <a:lstStyle/>
          <a:p>
            <a:pPr indent="0" algn="just">
              <a:lnSpc>
                <a:spcPct val="150000"/>
              </a:lnSpc>
              <a:spcAft>
                <a:spcPts val="1000"/>
              </a:spcAft>
              <a:buNone/>
            </a:pP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Appelée </a:t>
            </a:r>
            <a:r>
              <a:rPr lang="fr-FR" sz="36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également </a:t>
            </a:r>
            <a:r>
              <a:rPr lang="fr-FR" sz="3600" b="1"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registre d’information sensorielle</a:t>
            </a:r>
            <a:r>
              <a:rPr lang="fr-FR" sz="36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c’est une mémoire quasi photographique, elle </a:t>
            </a:r>
            <a:r>
              <a:rPr lang="fr-FR" sz="36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correspond </a:t>
            </a: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au temps de perception. La mémoire sensorielle est l’étape préalable au stockage dans la mémoire de travail.</a:t>
            </a:r>
            <a:endParaRPr lang="fr-FR"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0730384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buNone/>
            </a:pPr>
            <a:r>
              <a:rPr lang="fr-FR" sz="3600" dirty="0" smtClean="0">
                <a:solidFill>
                  <a:schemeClr val="bg1"/>
                </a:solidFill>
                <a:latin typeface="Times New Roman" panose="02020603050405020304" pitchFamily="18" charset="0"/>
                <a:ea typeface="11"/>
                <a:cs typeface="Arial" panose="020B0604020202020204" pitchFamily="34" charset="0"/>
              </a:rPr>
              <a:t>Les plus étudiées sont la </a:t>
            </a:r>
            <a:r>
              <a:rPr lang="fr-FR" sz="3600" b="1" dirty="0" smtClean="0">
                <a:solidFill>
                  <a:schemeClr val="bg1"/>
                </a:solidFill>
                <a:latin typeface="Times New Roman" panose="02020603050405020304" pitchFamily="18" charset="0"/>
                <a:ea typeface="11"/>
                <a:cs typeface="Arial" panose="020B0604020202020204" pitchFamily="34" charset="0"/>
              </a:rPr>
              <a:t>mémoire iconique </a:t>
            </a:r>
            <a:r>
              <a:rPr lang="fr-FR" sz="3600" dirty="0" smtClean="0">
                <a:solidFill>
                  <a:schemeClr val="bg1"/>
                </a:solidFill>
                <a:latin typeface="Times New Roman" panose="02020603050405020304" pitchFamily="18" charset="0"/>
                <a:ea typeface="11"/>
                <a:cs typeface="Arial" panose="020B0604020202020204" pitchFamily="34" charset="0"/>
              </a:rPr>
              <a:t>(attachée à la vision) et la </a:t>
            </a:r>
            <a:r>
              <a:rPr lang="fr-FR" sz="3600" b="1" dirty="0" smtClean="0">
                <a:solidFill>
                  <a:schemeClr val="bg1"/>
                </a:solidFill>
                <a:latin typeface="Times New Roman" panose="02020603050405020304" pitchFamily="18" charset="0"/>
                <a:ea typeface="11"/>
                <a:cs typeface="Arial" panose="020B0604020202020204" pitchFamily="34" charset="0"/>
              </a:rPr>
              <a:t>mémoire</a:t>
            </a:r>
            <a:r>
              <a:rPr lang="fr-FR" sz="3600" dirty="0" smtClean="0">
                <a:solidFill>
                  <a:schemeClr val="bg1"/>
                </a:solidFill>
                <a:latin typeface="Times New Roman" panose="02020603050405020304" pitchFamily="18" charset="0"/>
                <a:ea typeface="11"/>
                <a:cs typeface="Arial" panose="020B0604020202020204" pitchFamily="34" charset="0"/>
              </a:rPr>
              <a:t> </a:t>
            </a:r>
            <a:r>
              <a:rPr lang="fr-FR" sz="3600" b="1" dirty="0" smtClean="0">
                <a:solidFill>
                  <a:schemeClr val="bg1"/>
                </a:solidFill>
                <a:latin typeface="Times New Roman" panose="02020603050405020304" pitchFamily="18" charset="0"/>
                <a:ea typeface="11"/>
                <a:cs typeface="Arial" panose="020B0604020202020204" pitchFamily="34" charset="0"/>
              </a:rPr>
              <a:t>échoïque</a:t>
            </a:r>
            <a:r>
              <a:rPr lang="fr-FR" sz="3600" dirty="0" smtClean="0">
                <a:solidFill>
                  <a:schemeClr val="bg1"/>
                </a:solidFill>
                <a:latin typeface="Times New Roman" panose="02020603050405020304" pitchFamily="18" charset="0"/>
                <a:ea typeface="11"/>
                <a:cs typeface="Arial" panose="020B0604020202020204" pitchFamily="34" charset="0"/>
              </a:rPr>
              <a:t> (attachée a l’audition</a:t>
            </a:r>
            <a:r>
              <a:rPr lang="fr-FR" dirty="0" smtClean="0">
                <a:solidFill>
                  <a:schemeClr val="bg1"/>
                </a:solidFill>
                <a:latin typeface="Times New Roman" panose="02020603050405020304" pitchFamily="18" charset="0"/>
                <a:ea typeface="11"/>
                <a:cs typeface="Arial" panose="020B0604020202020204" pitchFamily="34" charset="0"/>
              </a:rPr>
              <a:t>).</a:t>
            </a:r>
            <a:endParaRPr lang="fr-FR"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BEC94D53-71DD-43D3-936A-C1967D4BD33A}"/>
              </a:ext>
            </a:extLst>
          </p:cNvPr>
          <p:cNvSpPr>
            <a:spLocks noGrp="1"/>
          </p:cNvSpPr>
          <p:nvPr>
            <p:ph idx="1"/>
          </p:nvPr>
        </p:nvSpPr>
        <p:spPr>
          <a:xfrm>
            <a:off x="1141412" y="689112"/>
            <a:ext cx="9905999" cy="5870713"/>
          </a:xfrm>
        </p:spPr>
        <p:txBody>
          <a:bodyPr>
            <a:noAutofit/>
          </a:bodyPr>
          <a:lstStyle/>
          <a:p>
            <a:pPr marL="0" indent="0">
              <a:buNone/>
            </a:pPr>
            <a:r>
              <a:rPr lang="fr-FR" sz="36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mémoire iconique :</a:t>
            </a:r>
          </a:p>
          <a:p>
            <a:pPr indent="0" algn="just">
              <a:lnSpc>
                <a:spcPct val="150000"/>
              </a:lnSpc>
              <a:spcAft>
                <a:spcPts val="1000"/>
              </a:spcAft>
              <a:buNone/>
            </a:pP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On appelle mémoire iconique la mémoire sensorielle visuelle. Elle consiste en une persistance des impressions visuelles afin de les rendre rapidement disponibles pour leur traitement même après la disparition du stimulus. </a:t>
            </a:r>
            <a:endParaRPr lang="fr-FR"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buNone/>
            </a:pP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solidFill>
                <a:schemeClr val="bg1"/>
              </a:solidFill>
            </a:endParaRPr>
          </a:p>
        </p:txBody>
      </p:sp>
    </p:spTree>
    <p:extLst>
      <p:ext uri="{BB962C8B-B14F-4D97-AF65-F5344CB8AC3E}">
        <p14:creationId xmlns:p14="http://schemas.microsoft.com/office/powerpoint/2010/main" val="3084016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A0B0EDAC-DD73-45E6-B471-8F620642C427}"/>
              </a:ext>
            </a:extLst>
          </p:cNvPr>
          <p:cNvSpPr>
            <a:spLocks noGrp="1"/>
          </p:cNvSpPr>
          <p:nvPr>
            <p:ph idx="1"/>
          </p:nvPr>
        </p:nvSpPr>
        <p:spPr>
          <a:xfrm>
            <a:off x="1143000" y="715617"/>
            <a:ext cx="9905999" cy="5658679"/>
          </a:xfrm>
        </p:spPr>
        <p:txBody>
          <a:bodyPr>
            <a:noAutofit/>
          </a:bodyPr>
          <a:lstStyle/>
          <a:p>
            <a:pPr marL="0" indent="0">
              <a:buNone/>
            </a:pPr>
            <a:r>
              <a:rPr lang="fr-FR" sz="28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mémoire échoïque</a:t>
            </a:r>
          </a:p>
          <a:p>
            <a:pPr indent="0" algn="just">
              <a:lnSpc>
                <a:spcPct val="150000"/>
              </a:lnSpc>
              <a:spcAft>
                <a:spcPts val="1000"/>
              </a:spcAft>
              <a:buNone/>
            </a:pPr>
            <a:r>
              <a:rPr lang="fr-FR" sz="28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a:t>
            </a: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mémoire échoïque est la mémoire sensorielle auditive, elle se rapporte aux impressions auditives de courte durée qui persistent.  La durée de la mémoire échoïque se situe aux alentours de deux à trois secondes.</a:t>
            </a:r>
            <a:endParaRPr lang="fr-FR"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sz="1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sz="1800" dirty="0">
              <a:solidFill>
                <a:schemeClr val="bg1"/>
              </a:solidFill>
            </a:endParaRPr>
          </a:p>
        </p:txBody>
      </p:sp>
    </p:spTree>
    <p:extLst>
      <p:ext uri="{BB962C8B-B14F-4D97-AF65-F5344CB8AC3E}">
        <p14:creationId xmlns:p14="http://schemas.microsoft.com/office/powerpoint/2010/main" val="13232768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7700" y="438150"/>
            <a:ext cx="11201400" cy="5353051"/>
          </a:xfrm>
        </p:spPr>
        <p:txBody>
          <a:bodyPr>
            <a:normAutofit/>
          </a:bodyPr>
          <a:lstStyle/>
          <a:p>
            <a:pPr algn="just">
              <a:lnSpc>
                <a:spcPct val="150000"/>
              </a:lnSpc>
              <a:buNone/>
            </a:pPr>
            <a:r>
              <a:rPr lang="fr-FR" sz="3600" dirty="0" smtClean="0">
                <a:solidFill>
                  <a:schemeClr val="bg1"/>
                </a:solidFill>
                <a:latin typeface="Times New Roman" panose="02020603050405020304" pitchFamily="18" charset="0"/>
                <a:ea typeface="Calibri" panose="020F0502020204030204" pitchFamily="34" charset="0"/>
                <a:cs typeface="Arial" panose="020B0604020202020204" pitchFamily="34" charset="0"/>
              </a:rPr>
              <a:t>Il existe deux formes de mémoire échoïque : celle qui ne dure qu’une fraction de seconde et qui consiste en un court stockage de l’information et celle qui dure plusieurs secondes et qui représente un long stockage de l’information. La mémoire échoïque serait localisée dans le cortex auditif</a:t>
            </a:r>
            <a:r>
              <a:rPr lang="fr-FR" sz="3600" dirty="0">
                <a:solidFill>
                  <a:schemeClr val="bg1"/>
                </a:solidFill>
                <a:latin typeface="Times New Roman" panose="02020603050405020304" pitchFamily="18" charset="0"/>
                <a:ea typeface="11"/>
                <a:cs typeface="Arial" panose="020B0604020202020204" pitchFamily="34" charset="0"/>
              </a:rPr>
              <a:t> .</a:t>
            </a:r>
            <a:endParaRPr lang="fr-FR" sz="3600"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FE599C0-615D-48C7-881F-200818F97B63}"/>
              </a:ext>
            </a:extLst>
          </p:cNvPr>
          <p:cNvSpPr>
            <a:spLocks noGrp="1"/>
          </p:cNvSpPr>
          <p:nvPr>
            <p:ph type="title"/>
          </p:nvPr>
        </p:nvSpPr>
        <p:spPr/>
        <p:txBody>
          <a:bodyPr>
            <a:normAutofit/>
          </a:bodyPr>
          <a:lstStyle/>
          <a:p>
            <a:r>
              <a:rPr lang="fr-FR"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Entrée </a:t>
            </a:r>
            <a:endParaRPr lang="fr-FR" sz="6000" dirty="0">
              <a:solidFill>
                <a:schemeClr val="bg1"/>
              </a:solidFill>
            </a:endParaRPr>
          </a:p>
        </p:txBody>
      </p:sp>
      <p:sp>
        <p:nvSpPr>
          <p:cNvPr id="3" name="Espace réservé du contenu 2">
            <a:extLst>
              <a:ext uri="{FF2B5EF4-FFF2-40B4-BE49-F238E27FC236}">
                <a16:creationId xmlns:a16="http://schemas.microsoft.com/office/drawing/2014/main" xmlns="" id="{AA29D1DD-99BE-4F49-953B-2D43AB75E5F9}"/>
              </a:ext>
            </a:extLst>
          </p:cNvPr>
          <p:cNvSpPr>
            <a:spLocks noGrp="1"/>
          </p:cNvSpPr>
          <p:nvPr>
            <p:ph idx="1"/>
          </p:nvPr>
        </p:nvSpPr>
        <p:spPr>
          <a:xfrm>
            <a:off x="1141412" y="1775791"/>
            <a:ext cx="9905999" cy="4015410"/>
          </a:xfrm>
        </p:spPr>
        <p:txBody>
          <a:bodyPr>
            <a:normAutofit fontScale="77500" lnSpcReduction="20000"/>
          </a:bodyPr>
          <a:lstStyle/>
          <a:p>
            <a:pPr marL="0" indent="0" algn="just">
              <a:lnSpc>
                <a:spcPct val="160000"/>
              </a:lnSpc>
              <a:buNone/>
            </a:pP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mémoire humaine est envisagée de point de vue psychologique, son étude scientifique date de plus d’un siècle et les recherches qui sont menées aujourd’hui pour en étudier la structure et le fonctionnement sont de plus en plus nombreuses. </a:t>
            </a:r>
            <a:r>
              <a:rPr lang="fr-FR" sz="3600" dirty="0">
                <a:solidFill>
                  <a:schemeClr val="bg1"/>
                </a:solidFill>
                <a:effectLst/>
                <a:latin typeface="Times New Roman" panose="02020603050405020304" pitchFamily="18" charset="0"/>
                <a:ea typeface="11"/>
                <a:cs typeface="Arial" panose="020B0604020202020204" pitchFamily="34" charset="0"/>
              </a:rPr>
              <a:t>La mémorisation est un travail mental complexe effectué par une machine spécialisée : le cerveau humain. </a:t>
            </a:r>
            <a:endParaRPr lang="fr-FR"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a:endParaRPr lang="fr-FR" dirty="0">
              <a:solidFill>
                <a:schemeClr val="bg1"/>
              </a:solidFill>
            </a:endParaRPr>
          </a:p>
        </p:txBody>
      </p:sp>
    </p:spTree>
    <p:extLst>
      <p:ext uri="{BB962C8B-B14F-4D97-AF65-F5344CB8AC3E}">
        <p14:creationId xmlns:p14="http://schemas.microsoft.com/office/powerpoint/2010/main" val="30268340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8651476-68A2-4C3B-9A41-52C8FD3B1DBA}"/>
              </a:ext>
            </a:extLst>
          </p:cNvPr>
          <p:cNvSpPr>
            <a:spLocks noGrp="1"/>
          </p:cNvSpPr>
          <p:nvPr>
            <p:ph type="title"/>
          </p:nvPr>
        </p:nvSpPr>
        <p:spPr>
          <a:xfrm>
            <a:off x="1141413" y="381000"/>
            <a:ext cx="9905998" cy="895351"/>
          </a:xfrm>
        </p:spPr>
        <p:txBody>
          <a:bodyPr>
            <a:normAutofit fontScale="90000"/>
          </a:bodyPr>
          <a:lstStyle/>
          <a:p>
            <a:r>
              <a:rPr lang="fr-FR" sz="4000" b="1" u="none" strike="noStrike" kern="0" cap="none" spc="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La mémoire à court terme </a:t>
            </a:r>
            <a:r>
              <a:rPr lang="fr-FR" sz="18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343C7A21-A476-4957-A4C8-ABAC50B0517C}"/>
              </a:ext>
            </a:extLst>
          </p:cNvPr>
          <p:cNvSpPr>
            <a:spLocks noGrp="1"/>
          </p:cNvSpPr>
          <p:nvPr>
            <p:ph idx="1"/>
          </p:nvPr>
        </p:nvSpPr>
        <p:spPr>
          <a:xfrm>
            <a:off x="285750" y="1162050"/>
            <a:ext cx="11372850" cy="5077431"/>
          </a:xfrm>
        </p:spPr>
        <p:txBody>
          <a:bodyPr>
            <a:normAutofit lnSpcReduction="10000"/>
          </a:bodyPr>
          <a:lstStyle/>
          <a:p>
            <a:pPr indent="0" algn="just">
              <a:lnSpc>
                <a:spcPct val="150000"/>
              </a:lnSpc>
              <a:spcAft>
                <a:spcPts val="1000"/>
              </a:spcAft>
              <a:buNone/>
            </a:pPr>
            <a:r>
              <a:rPr lang="fr-FR" sz="3200" dirty="0">
                <a:solidFill>
                  <a:schemeClr val="bg1"/>
                </a:solidFill>
                <a:effectLst/>
                <a:latin typeface="Times New Roman" panose="02020603050405020304" pitchFamily="18" charset="0"/>
                <a:ea typeface="10"/>
                <a:cs typeface="Arial" panose="020B0604020202020204" pitchFamily="34" charset="0"/>
              </a:rPr>
              <a:t>La </a:t>
            </a:r>
            <a:r>
              <a:rPr lang="fr-FR" sz="3200" dirty="0">
                <a:solidFill>
                  <a:schemeClr val="bg1"/>
                </a:solidFill>
                <a:effectLst/>
                <a:latin typeface="Times New Roman" panose="02020603050405020304" pitchFamily="18" charset="0"/>
                <a:ea typeface="62"/>
                <a:cs typeface="Arial" panose="020B0604020202020204" pitchFamily="34" charset="0"/>
              </a:rPr>
              <a:t>mémoire à court terme (MCT) </a:t>
            </a:r>
            <a:r>
              <a:rPr lang="fr-FR" sz="3200" dirty="0">
                <a:solidFill>
                  <a:schemeClr val="bg1"/>
                </a:solidFill>
                <a:effectLst/>
                <a:latin typeface="Times New Roman" panose="02020603050405020304" pitchFamily="18" charset="0"/>
                <a:ea typeface="10"/>
                <a:cs typeface="Arial" panose="020B0604020202020204" pitchFamily="34" charset="0"/>
              </a:rPr>
              <a:t>ou </a:t>
            </a:r>
            <a:r>
              <a:rPr lang="fr-FR" sz="3200" dirty="0">
                <a:solidFill>
                  <a:schemeClr val="bg1"/>
                </a:solidFill>
                <a:effectLst/>
                <a:latin typeface="Times New Roman" panose="02020603050405020304" pitchFamily="18" charset="0"/>
                <a:ea typeface="62"/>
                <a:cs typeface="Arial" panose="020B0604020202020204" pitchFamily="34" charset="0"/>
              </a:rPr>
              <a:t>mémoire de travail </a:t>
            </a:r>
            <a:r>
              <a:rPr lang="fr-FR" sz="3200" dirty="0">
                <a:solidFill>
                  <a:schemeClr val="bg1"/>
                </a:solidFill>
                <a:effectLst/>
                <a:latin typeface="Times New Roman" panose="02020603050405020304" pitchFamily="18" charset="0"/>
                <a:ea typeface="10"/>
                <a:cs typeface="Arial" panose="020B0604020202020204" pitchFamily="34" charset="0"/>
              </a:rPr>
              <a:t>traite l’information active. Pour traiter l’information nouvelle, la mémoire à court terme lui donne</a:t>
            </a: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fr-FR" sz="3200" dirty="0">
                <a:solidFill>
                  <a:schemeClr val="bg1"/>
                </a:solidFill>
                <a:effectLst/>
                <a:latin typeface="Times New Roman" panose="02020603050405020304" pitchFamily="18" charset="0"/>
                <a:ea typeface="10"/>
                <a:cs typeface="Arial" panose="020B0604020202020204" pitchFamily="34" charset="0"/>
              </a:rPr>
              <a:t>un format psychologique plus complet que la mémoire sensorielle. C’est une information faite de représentations</a:t>
            </a: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fr-FR" sz="3200" dirty="0">
                <a:solidFill>
                  <a:schemeClr val="bg1"/>
                </a:solidFill>
                <a:effectLst/>
                <a:latin typeface="Times New Roman" panose="02020603050405020304" pitchFamily="18" charset="0"/>
                <a:ea typeface="10"/>
                <a:cs typeface="Arial" panose="020B0604020202020204" pitchFamily="34" charset="0"/>
              </a:rPr>
              <a:t>mentales stables, cohérentes et organisées, qui intègrent des éléments d’information provenant des connaissances </a:t>
            </a:r>
            <a:r>
              <a:rPr lang="fr-FR" sz="3200" dirty="0" smtClean="0">
                <a:solidFill>
                  <a:schemeClr val="bg1"/>
                </a:solidFill>
                <a:effectLst/>
                <a:latin typeface="Times New Roman" panose="02020603050405020304" pitchFamily="18" charset="0"/>
                <a:ea typeface="10"/>
                <a:cs typeface="Arial" panose="020B0604020202020204" pitchFamily="34" charset="0"/>
              </a:rPr>
              <a:t>accumulées</a:t>
            </a:r>
            <a:r>
              <a:rPr lang="fr-FR" sz="3200" b="1" dirty="0" smtClean="0">
                <a:solidFill>
                  <a:schemeClr val="bg1"/>
                </a:solidFill>
                <a:effectLst/>
                <a:latin typeface="Times New Roman" panose="02020603050405020304" pitchFamily="18" charset="0"/>
                <a:ea typeface="10"/>
                <a:cs typeface="Arial" panose="020B0604020202020204" pitchFamily="34" charset="0"/>
              </a:rPr>
              <a:t>.</a:t>
            </a:r>
            <a:endParaRPr lang="fr-FR"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solidFill>
                <a:schemeClr val="bg1"/>
              </a:solidFill>
            </a:endParaRPr>
          </a:p>
        </p:txBody>
      </p:sp>
    </p:spTree>
    <p:extLst>
      <p:ext uri="{BB962C8B-B14F-4D97-AF65-F5344CB8AC3E}">
        <p14:creationId xmlns:p14="http://schemas.microsoft.com/office/powerpoint/2010/main" val="35875888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A94F8960-42EE-4E80-9275-A56652371293}"/>
              </a:ext>
            </a:extLst>
          </p:cNvPr>
          <p:cNvSpPr>
            <a:spLocks noGrp="1"/>
          </p:cNvSpPr>
          <p:nvPr>
            <p:ph idx="1"/>
          </p:nvPr>
        </p:nvSpPr>
        <p:spPr>
          <a:xfrm>
            <a:off x="1141412" y="1192696"/>
            <a:ext cx="9905999" cy="4598505"/>
          </a:xfrm>
        </p:spPr>
        <p:txBody>
          <a:bodyPr>
            <a:normAutofit/>
          </a:bodyPr>
          <a:lstStyle/>
          <a:p>
            <a:pPr marL="0" indent="0" algn="just">
              <a:buNone/>
            </a:pP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Les informations stockées dans les mémoires sensorielles sont maintenant transmises à la mémoire à court terme. La mémoire à court terme est aussi une mémoire éphémère (une courte durée) car elle ne retient l’information que pendant une trentaine de secondes au maximum.  </a:t>
            </a:r>
            <a:endParaRPr lang="fr-FR" sz="3200" dirty="0">
              <a:solidFill>
                <a:schemeClr val="bg1"/>
              </a:solidFill>
            </a:endParaRPr>
          </a:p>
        </p:txBody>
      </p:sp>
    </p:spTree>
    <p:extLst>
      <p:ext uri="{BB962C8B-B14F-4D97-AF65-F5344CB8AC3E}">
        <p14:creationId xmlns:p14="http://schemas.microsoft.com/office/powerpoint/2010/main" val="34029896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DC448400-BEA2-4AA7-9C4B-8DDE522134B4}"/>
              </a:ext>
            </a:extLst>
          </p:cNvPr>
          <p:cNvSpPr>
            <a:spLocks noGrp="1"/>
          </p:cNvSpPr>
          <p:nvPr>
            <p:ph idx="1"/>
          </p:nvPr>
        </p:nvSpPr>
        <p:spPr>
          <a:xfrm>
            <a:off x="1141412" y="384313"/>
            <a:ext cx="9905999" cy="6109252"/>
          </a:xfrm>
        </p:spPr>
        <p:txBody>
          <a:bodyPr>
            <a:normAutofit/>
          </a:bodyPr>
          <a:lstStyle/>
          <a:p>
            <a:pPr marL="0" indent="0" algn="just">
              <a:lnSpc>
                <a:spcPct val="150000"/>
              </a:lnSpc>
              <a:buNone/>
            </a:pPr>
            <a:r>
              <a:rPr lang="fr-FR"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Le codage des informations en mémoire à court terme : </a:t>
            </a:r>
            <a:endParaRPr lang="fr-FR" b="1"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endParaRPr>
          </a:p>
          <a:p>
            <a:pPr marL="0" lvl="0" indent="0" algn="just" rtl="0">
              <a:lnSpc>
                <a:spcPct val="150000"/>
              </a:lnSpc>
              <a:buNone/>
            </a:pPr>
            <a:r>
              <a:rPr lang="fr-FR" b="1"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Les codes sensoriels  </a:t>
            </a:r>
            <a:endParaRPr lang="fr-FR"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indent="0" algn="just">
              <a:lnSpc>
                <a:spcPct val="150000"/>
              </a:lnSpc>
              <a:buNone/>
            </a:pPr>
            <a:r>
              <a:rPr lang="fr-FR"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Les codes les plus connus sont le code visuel et le code auditif, ces codes prolongent les stockages réalisés dans les mémoires sensorielles. Le codage auditif, par exemple, consiste à répéter sans cesse un numéro de téléphone afin de le retenir mentalement.</a:t>
            </a:r>
            <a:endParaRPr lang="fr-FR"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endParaRPr lang="fr-FR" dirty="0"/>
          </a:p>
        </p:txBody>
      </p:sp>
    </p:spTree>
    <p:extLst>
      <p:ext uri="{BB962C8B-B14F-4D97-AF65-F5344CB8AC3E}">
        <p14:creationId xmlns:p14="http://schemas.microsoft.com/office/powerpoint/2010/main" val="19300367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1412" y="571500"/>
            <a:ext cx="10498138" cy="5219701"/>
          </a:xfrm>
        </p:spPr>
        <p:txBody>
          <a:bodyPr>
            <a:noAutofit/>
          </a:bodyPr>
          <a:lstStyle/>
          <a:p>
            <a:pPr marL="0" lvl="0" indent="0" algn="just">
              <a:lnSpc>
                <a:spcPct val="150000"/>
              </a:lnSpc>
              <a:buNone/>
            </a:pPr>
            <a:r>
              <a:rPr lang="fr-FR" sz="3200" b="1" dirty="0" smtClean="0">
                <a:solidFill>
                  <a:srgbClr val="000000"/>
                </a:solidFill>
                <a:latin typeface="Times New Roman" panose="02020603050405020304" pitchFamily="18" charset="0"/>
                <a:ea typeface="Calibri" panose="020F0502020204030204" pitchFamily="34" charset="0"/>
                <a:cs typeface="Century Gothic" panose="020B0502020202020204" pitchFamily="34" charset="0"/>
              </a:rPr>
              <a:t>Le code lexical </a:t>
            </a:r>
            <a:endParaRPr lang="fr-FR" sz="3200" dirty="0" smtClean="0">
              <a:solidFill>
                <a:srgbClr val="000000"/>
              </a:solidFill>
              <a:latin typeface="Century Gothic" panose="020B0502020202020204" pitchFamily="34" charset="0"/>
              <a:ea typeface="Calibri" panose="020F0502020204030204" pitchFamily="34" charset="0"/>
              <a:cs typeface="Century Gothic" panose="020B0502020202020204" pitchFamily="34" charset="0"/>
            </a:endParaRPr>
          </a:p>
          <a:p>
            <a:pPr indent="0" algn="just">
              <a:lnSpc>
                <a:spcPct val="150000"/>
              </a:lnSpc>
              <a:buNone/>
            </a:pPr>
            <a:r>
              <a:rPr lang="fr-FR" sz="3200" dirty="0" smtClean="0">
                <a:solidFill>
                  <a:srgbClr val="000000"/>
                </a:solidFill>
                <a:latin typeface="Times New Roman" panose="02020603050405020304" pitchFamily="18" charset="0"/>
                <a:ea typeface="Calibri" panose="020F0502020204030204" pitchFamily="34" charset="0"/>
                <a:cs typeface="Century Gothic" panose="020B0502020202020204" pitchFamily="34" charset="0"/>
              </a:rPr>
              <a:t> C’est une sorte de fichier dans lequel figurent tous les mots connus de l’individu. Il permet la mise en relation des caractéristiques phonologiques avec le programme articulaire de chaque mot.</a:t>
            </a:r>
            <a:endParaRPr lang="fr-FR" sz="3200" dirty="0">
              <a:solidFill>
                <a:srgbClr val="000000"/>
              </a:solidFill>
              <a:latin typeface="Century Gothic" panose="020B0502020202020204" pitchFamily="34" charset="0"/>
              <a:ea typeface="Calibri" panose="020F0502020204030204" pitchFamily="34" charset="0"/>
              <a:cs typeface="Century Gothic" panose="020B0502020202020204"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1412" y="1143000"/>
            <a:ext cx="10536238" cy="4648201"/>
          </a:xfrm>
        </p:spPr>
        <p:txBody>
          <a:bodyPr>
            <a:normAutofit/>
          </a:bodyPr>
          <a:lstStyle/>
          <a:p>
            <a:pPr marL="0" lvl="0" indent="0" algn="just">
              <a:lnSpc>
                <a:spcPct val="150000"/>
              </a:lnSpc>
              <a:buNone/>
            </a:pPr>
            <a:r>
              <a:rPr lang="fr-FR" sz="3200" b="1" dirty="0" smtClean="0">
                <a:solidFill>
                  <a:srgbClr val="000000"/>
                </a:solidFill>
                <a:latin typeface="Times New Roman" panose="02020603050405020304" pitchFamily="18" charset="0"/>
                <a:ea typeface="Calibri" panose="020F0502020204030204" pitchFamily="34" charset="0"/>
                <a:cs typeface="Century Gothic" panose="020B0502020202020204" pitchFamily="34" charset="0"/>
              </a:rPr>
              <a:t>Le code lexical </a:t>
            </a:r>
            <a:endParaRPr lang="fr-FR" sz="3200" dirty="0" smtClean="0">
              <a:solidFill>
                <a:srgbClr val="000000"/>
              </a:solidFill>
              <a:latin typeface="Century Gothic" panose="020B0502020202020204" pitchFamily="34" charset="0"/>
              <a:ea typeface="Calibri" panose="020F0502020204030204" pitchFamily="34" charset="0"/>
              <a:cs typeface="Century Gothic" panose="020B0502020202020204" pitchFamily="34" charset="0"/>
            </a:endParaRPr>
          </a:p>
          <a:p>
            <a:pPr indent="0" algn="just">
              <a:lnSpc>
                <a:spcPct val="150000"/>
              </a:lnSpc>
              <a:buNone/>
            </a:pPr>
            <a:r>
              <a:rPr lang="fr-FR" sz="3200" dirty="0" smtClean="0">
                <a:solidFill>
                  <a:srgbClr val="000000"/>
                </a:solidFill>
                <a:latin typeface="Times New Roman" panose="02020603050405020304" pitchFamily="18" charset="0"/>
                <a:ea typeface="Calibri" panose="020F0502020204030204" pitchFamily="34" charset="0"/>
                <a:cs typeface="Century Gothic" panose="020B0502020202020204" pitchFamily="34" charset="0"/>
              </a:rPr>
              <a:t> C’est une sorte de fichier dans lequel figurent tous les mots connus de l’individu. Il permet la mise en relation des caractéristiques phonologiques avec le programme articulaire de chaque mot.</a:t>
            </a:r>
            <a:endParaRPr lang="fr-FR" sz="3200" dirty="0">
              <a:solidFill>
                <a:srgbClr val="000000"/>
              </a:solidFill>
              <a:latin typeface="Century Gothic" panose="020B0502020202020204" pitchFamily="34" charset="0"/>
              <a:ea typeface="Calibri" panose="020F0502020204030204" pitchFamily="34" charset="0"/>
              <a:cs typeface="Century Gothic" panose="020B0502020202020204"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30830E1-4438-4268-A0D3-D76A4BB6B32B}"/>
              </a:ext>
            </a:extLst>
          </p:cNvPr>
          <p:cNvSpPr>
            <a:spLocks noGrp="1"/>
          </p:cNvSpPr>
          <p:nvPr>
            <p:ph type="title"/>
          </p:nvPr>
        </p:nvSpPr>
        <p:spPr>
          <a:xfrm>
            <a:off x="1141413" y="618518"/>
            <a:ext cx="9905998" cy="825969"/>
          </a:xfrm>
        </p:spPr>
        <p:txBody>
          <a:bodyPr>
            <a:noAutofit/>
          </a:bodyPr>
          <a:lstStyle/>
          <a:p>
            <a:r>
              <a:rPr lang="fr-FR" sz="2800" b="1" u="none" strike="noStrike" kern="0"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La mémoire à long terme </a:t>
            </a:r>
            <a:r>
              <a:rPr lang="fr-FR" sz="28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28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sz="2800" dirty="0"/>
          </a:p>
        </p:txBody>
      </p:sp>
      <p:sp>
        <p:nvSpPr>
          <p:cNvPr id="3" name="Espace réservé du contenu 2">
            <a:extLst>
              <a:ext uri="{FF2B5EF4-FFF2-40B4-BE49-F238E27FC236}">
                <a16:creationId xmlns:a16="http://schemas.microsoft.com/office/drawing/2014/main" xmlns="" id="{6ECBEA2B-E8CE-4B7A-BA90-513DDB23B3B2}"/>
              </a:ext>
            </a:extLst>
          </p:cNvPr>
          <p:cNvSpPr>
            <a:spLocks noGrp="1"/>
          </p:cNvSpPr>
          <p:nvPr>
            <p:ph idx="1"/>
          </p:nvPr>
        </p:nvSpPr>
        <p:spPr>
          <a:xfrm>
            <a:off x="1141412" y="1444486"/>
            <a:ext cx="9905999" cy="4794995"/>
          </a:xfrm>
        </p:spPr>
        <p:txBody>
          <a:bodyPr>
            <a:noAutofit/>
          </a:bodyPr>
          <a:lstStyle/>
          <a:p>
            <a:pPr indent="0" algn="just">
              <a:lnSpc>
                <a:spcPct val="150000"/>
              </a:lnSpc>
              <a:spcAft>
                <a:spcPts val="1000"/>
              </a:spcAft>
              <a:buNone/>
            </a:pP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mémoire à long terme est la </a:t>
            </a:r>
            <a:r>
              <a:rPr lang="fr-FR"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rétention </a:t>
            </a: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d’informations sous une forme de stockage pouvant conserver les informations durant des jours, des semaines ou même toute la vie.</a:t>
            </a: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50000"/>
              </a:lnSpc>
              <a:spcAft>
                <a:spcPts val="1000"/>
              </a:spcAft>
              <a:buNone/>
            </a:pP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Les travaux expérimentaux conduits sur les souvenirs anciens montrent que l’information peut être conservée très longtemps en mémoire, le problème que rencontre souvent l’individu qui recherche ses souvenirs est de ne pouvoir les </a:t>
            </a:r>
            <a:r>
              <a:rPr lang="fr-FR" dirty="0">
                <a:solidFill>
                  <a:schemeClr val="bg1"/>
                </a:solidFill>
                <a:latin typeface="Times New Roman" panose="02020603050405020304" pitchFamily="18" charset="0"/>
                <a:ea typeface="Calibri" panose="020F0502020204030204" pitchFamily="34" charset="0"/>
                <a:cs typeface="Arial" panose="020B0604020202020204" pitchFamily="34" charset="0"/>
              </a:rPr>
              <a:t>retrouver .</a:t>
            </a: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sz="1800" dirty="0">
              <a:solidFill>
                <a:schemeClr val="bg1"/>
              </a:solidFill>
            </a:endParaRPr>
          </a:p>
        </p:txBody>
      </p:sp>
    </p:spTree>
    <p:extLst>
      <p:ext uri="{BB962C8B-B14F-4D97-AF65-F5344CB8AC3E}">
        <p14:creationId xmlns:p14="http://schemas.microsoft.com/office/powerpoint/2010/main" val="15201898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75CD25F-0D94-4EA8-A5B1-8FD7F78EB4D5}"/>
              </a:ext>
            </a:extLst>
          </p:cNvPr>
          <p:cNvSpPr>
            <a:spLocks noGrp="1"/>
          </p:cNvSpPr>
          <p:nvPr>
            <p:ph idx="1"/>
          </p:nvPr>
        </p:nvSpPr>
        <p:spPr>
          <a:xfrm>
            <a:off x="1141412" y="649357"/>
            <a:ext cx="9905999" cy="5141844"/>
          </a:xfrm>
        </p:spPr>
        <p:txBody>
          <a:bodyPr>
            <a:normAutofit/>
          </a:bodyPr>
          <a:lstStyle/>
          <a:p>
            <a:pPr indent="449580" algn="just">
              <a:lnSpc>
                <a:spcPct val="150000"/>
              </a:lnSpc>
              <a:spcAft>
                <a:spcPts val="1000"/>
              </a:spcAft>
            </a:pPr>
            <a:r>
              <a:rPr lang="fr-FR"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Les chercheurs distinguent entre mémoire implicite, dite </a:t>
            </a:r>
            <a:r>
              <a:rPr lang="fr-FR" sz="24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non-déclarative</a:t>
            </a:r>
            <a:r>
              <a:rPr lang="fr-FR"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et mémoire explicite, dite </a:t>
            </a:r>
            <a:r>
              <a:rPr lang="fr-FR" sz="24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déclarative.</a:t>
            </a:r>
            <a:r>
              <a:rPr lang="fr-FR" sz="24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endParaRPr lang="fr-FR" sz="2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6416127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BC7A2BD9-3BE8-4D22-9559-835065193A36}"/>
              </a:ext>
            </a:extLst>
          </p:cNvPr>
          <p:cNvSpPr>
            <a:spLocks noGrp="1"/>
          </p:cNvSpPr>
          <p:nvPr>
            <p:ph idx="1"/>
          </p:nvPr>
        </p:nvSpPr>
        <p:spPr>
          <a:xfrm>
            <a:off x="1141412" y="795130"/>
            <a:ext cx="9905999" cy="5685183"/>
          </a:xfrm>
        </p:spPr>
        <p:txBody>
          <a:bodyPr>
            <a:normAutofit/>
          </a:bodyPr>
          <a:lstStyle/>
          <a:p>
            <a:pPr marL="0" indent="0" algn="just">
              <a:lnSpc>
                <a:spcPct val="150000"/>
              </a:lnSpc>
              <a:spcAft>
                <a:spcPts val="1000"/>
              </a:spcAft>
              <a:buNone/>
            </a:pPr>
            <a:r>
              <a:rPr lang="fr-FR" sz="28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mémoire implicite (non-déclarative) </a:t>
            </a:r>
            <a:endParaRPr lang="fr-FR"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50000"/>
              </a:lnSpc>
              <a:spcAft>
                <a:spcPts val="1000"/>
              </a:spcAft>
              <a:buNone/>
            </a:pPr>
            <a:r>
              <a:rPr lang="fr-FR" sz="28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a:t>
            </a: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mémoire implicite permet la réalisation de tâches perceptivo-motrices et cognitives automatisées comme la lecture d’un texte ou la conduite d’un véhicule, c’est la mémoire des automatismes, du « savoir-faire ». </a:t>
            </a:r>
            <a:endParaRPr lang="fr-FR" sz="2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491848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2E1DA41-066F-4DAB-BD38-4D40152CC8BB}"/>
              </a:ext>
            </a:extLst>
          </p:cNvPr>
          <p:cNvSpPr>
            <a:spLocks noGrp="1"/>
          </p:cNvSpPr>
          <p:nvPr>
            <p:ph idx="1"/>
          </p:nvPr>
        </p:nvSpPr>
        <p:spPr>
          <a:xfrm>
            <a:off x="1141412" y="251791"/>
            <a:ext cx="9905999" cy="5539410"/>
          </a:xfrm>
        </p:spPr>
        <p:txBody>
          <a:bodyPr/>
          <a:lstStyle/>
          <a:p>
            <a:pPr indent="0" algn="just">
              <a:lnSpc>
                <a:spcPct val="150000"/>
              </a:lnSpc>
              <a:spcAft>
                <a:spcPts val="1000"/>
              </a:spcAft>
              <a:buNone/>
            </a:pPr>
            <a:r>
              <a:rPr lang="fr-FR" sz="28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mémoire explicite (déclarative)</a:t>
            </a:r>
            <a:endParaRPr lang="fr-FR"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0" indent="0" algn="just">
              <a:buNone/>
            </a:pPr>
            <a:r>
              <a:rPr lang="fr-FR" sz="3200" dirty="0">
                <a:solidFill>
                  <a:schemeClr val="bg1"/>
                </a:solidFill>
                <a:effectLst/>
                <a:latin typeface="Times New Roman" panose="02020603050405020304" pitchFamily="18" charset="0"/>
                <a:ea typeface="Calibri" panose="020F0502020204030204" pitchFamily="34" charset="0"/>
              </a:rPr>
              <a:t>La mémoire explicite est</a:t>
            </a:r>
            <a:r>
              <a:rPr lang="fr-FR" sz="3200" b="1" dirty="0">
                <a:solidFill>
                  <a:schemeClr val="bg1"/>
                </a:solidFill>
                <a:effectLst/>
                <a:latin typeface="Times New Roman" panose="02020603050405020304" pitchFamily="18" charset="0"/>
                <a:ea typeface="Calibri" panose="020F0502020204030204" pitchFamily="34" charset="0"/>
              </a:rPr>
              <a:t> </a:t>
            </a:r>
            <a:r>
              <a:rPr lang="fr-FR" sz="3200" dirty="0">
                <a:solidFill>
                  <a:schemeClr val="bg1"/>
                </a:solidFill>
                <a:effectLst/>
                <a:latin typeface="Times New Roman" panose="02020603050405020304" pitchFamily="18" charset="0"/>
                <a:ea typeface="Calibri" panose="020F0502020204030204" pitchFamily="34" charset="0"/>
              </a:rPr>
              <a:t>sollicitée pour la recherche consciente et intentionnelle d’informations préalablement stockées, </a:t>
            </a:r>
            <a:r>
              <a:rPr lang="fr-FR" sz="3200" b="1" dirty="0">
                <a:solidFill>
                  <a:schemeClr val="bg1"/>
                </a:solidFill>
                <a:effectLst/>
                <a:latin typeface="Times New Roman" panose="02020603050405020304" pitchFamily="18" charset="0"/>
                <a:ea typeface="Calibri" panose="020F0502020204030204" pitchFamily="34" charset="0"/>
              </a:rPr>
              <a:t>par exemple </a:t>
            </a:r>
            <a:r>
              <a:rPr lang="fr-FR" sz="3200" dirty="0">
                <a:solidFill>
                  <a:schemeClr val="bg1"/>
                </a:solidFill>
                <a:effectLst/>
                <a:latin typeface="Times New Roman" panose="02020603050405020304" pitchFamily="18" charset="0"/>
                <a:ea typeface="Calibri" panose="020F0502020204030204" pitchFamily="34" charset="0"/>
              </a:rPr>
              <a:t>pour se rappeler d’un titre d’un film vu la veille, se souvenir de la date d’anniversaire d’un ami, chercher le résultat d’une multiplication…etc.</a:t>
            </a:r>
          </a:p>
          <a:p>
            <a:pPr marL="0" indent="0" algn="just">
              <a:buNone/>
            </a:pPr>
            <a:r>
              <a:rPr lang="fr-FR" sz="3200" dirty="0">
                <a:solidFill>
                  <a:schemeClr val="bg1"/>
                </a:solidFill>
                <a:effectLst/>
                <a:latin typeface="Times New Roman" panose="02020603050405020304" pitchFamily="18" charset="0"/>
                <a:ea typeface="Calibri" panose="020F0502020204030204" pitchFamily="34" charset="0"/>
              </a:rPr>
              <a:t> La mémoire explicite se subdivise en mémoire épisodique et mémoire sémantique</a:t>
            </a:r>
            <a:endParaRPr lang="fr-FR" sz="4000" dirty="0">
              <a:solidFill>
                <a:schemeClr val="bg1"/>
              </a:solidFill>
            </a:endParaRPr>
          </a:p>
          <a:p>
            <a:endParaRPr lang="fr-FR" dirty="0"/>
          </a:p>
        </p:txBody>
      </p:sp>
    </p:spTree>
    <p:extLst>
      <p:ext uri="{BB962C8B-B14F-4D97-AF65-F5344CB8AC3E}">
        <p14:creationId xmlns:p14="http://schemas.microsoft.com/office/powerpoint/2010/main" val="19061620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E727DB5F-DD8D-40D9-9AA6-48ADEFBE8B52}"/>
              </a:ext>
            </a:extLst>
          </p:cNvPr>
          <p:cNvSpPr>
            <a:spLocks noGrp="1"/>
          </p:cNvSpPr>
          <p:nvPr>
            <p:ph idx="1"/>
          </p:nvPr>
        </p:nvSpPr>
        <p:spPr>
          <a:xfrm>
            <a:off x="1141412" y="887896"/>
            <a:ext cx="9905999" cy="4903305"/>
          </a:xfrm>
        </p:spPr>
        <p:txBody>
          <a:bodyPr>
            <a:normAutofit/>
          </a:bodyPr>
          <a:lstStyle/>
          <a:p>
            <a:pPr indent="0" algn="just">
              <a:lnSpc>
                <a:spcPct val="150000"/>
              </a:lnSpc>
              <a:spcAft>
                <a:spcPts val="1000"/>
              </a:spcAft>
              <a:buNone/>
            </a:pPr>
            <a:r>
              <a:rPr lang="fr-FR"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mémoire épisodique </a:t>
            </a: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50000"/>
              </a:lnSpc>
              <a:spcAft>
                <a:spcPts val="1000"/>
              </a:spcAft>
              <a:buNone/>
            </a:pP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C’est une mémoire autobiographique (mémoire affective), elle concerne les évènements personnels. </a:t>
            </a: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50000"/>
              </a:lnSpc>
              <a:spcAft>
                <a:spcPts val="1000"/>
              </a:spcAft>
              <a:buNone/>
            </a:pPr>
            <a:r>
              <a:rPr lang="fr-FR"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La mémoire sémantique :</a:t>
            </a: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50000"/>
              </a:lnSpc>
              <a:spcAft>
                <a:spcPts val="1000"/>
              </a:spcAft>
              <a:buNone/>
            </a:pP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C’est une mémoire encyclopédique, elle contient des connaissances factuelles, des concepts, des lois, des règles…etc.  </a:t>
            </a: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14717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89DA1C0-0117-473E-9FF6-1CBCE3BD6F4E}"/>
              </a:ext>
            </a:extLst>
          </p:cNvPr>
          <p:cNvSpPr>
            <a:spLocks noGrp="1"/>
          </p:cNvSpPr>
          <p:nvPr>
            <p:ph type="title"/>
          </p:nvPr>
        </p:nvSpPr>
        <p:spPr>
          <a:xfrm>
            <a:off x="1141413" y="618518"/>
            <a:ext cx="9905998" cy="1024752"/>
          </a:xfrm>
        </p:spPr>
        <p:txBody>
          <a:bodyPr/>
          <a:lstStyle/>
          <a:p>
            <a:r>
              <a:rPr lang="fr-FR"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Histoire et définitions </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3CE5E4E8-41FC-4853-9A1D-B1073ACB454D}"/>
              </a:ext>
            </a:extLst>
          </p:cNvPr>
          <p:cNvSpPr>
            <a:spLocks noGrp="1"/>
          </p:cNvSpPr>
          <p:nvPr>
            <p:ph idx="1"/>
          </p:nvPr>
        </p:nvSpPr>
        <p:spPr>
          <a:xfrm>
            <a:off x="1141412" y="1510748"/>
            <a:ext cx="9905999" cy="4728734"/>
          </a:xfrm>
        </p:spPr>
        <p:txBody>
          <a:bodyPr>
            <a:normAutofit/>
          </a:bodyPr>
          <a:lstStyle/>
          <a:p>
            <a:pPr indent="0" algn="just">
              <a:lnSpc>
                <a:spcPct val="150000"/>
              </a:lnSpc>
              <a:spcAft>
                <a:spcPts val="1000"/>
              </a:spcAft>
              <a:buNone/>
            </a:pPr>
            <a:r>
              <a:rPr lang="fr-FR" sz="28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a:t>
            </a: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première étude expérimentale sur la mémoire, menée par « </a:t>
            </a:r>
            <a:r>
              <a:rPr lang="fr-FR" sz="28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Herman </a:t>
            </a:r>
            <a:r>
              <a:rPr lang="fr-FR" sz="2800" b="1" dirty="0" err="1">
                <a:solidFill>
                  <a:schemeClr val="bg1"/>
                </a:solidFill>
                <a:effectLst/>
                <a:latin typeface="Times New Roman" panose="02020603050405020304" pitchFamily="18" charset="0"/>
                <a:ea typeface="Calibri" panose="020F0502020204030204" pitchFamily="34" charset="0"/>
                <a:cs typeface="Arial" panose="020B0604020202020204" pitchFamily="34" charset="0"/>
              </a:rPr>
              <a:t>Ebbinghus</a:t>
            </a: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 daté de 1885. </a:t>
            </a:r>
            <a:endParaRPr lang="fr-FR"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50000"/>
              </a:lnSpc>
              <a:spcAft>
                <a:spcPts val="1000"/>
              </a:spcAft>
              <a:buNone/>
            </a:pP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Elle est définie comme : « la capacité à encoder, à stocker et à récupérer des informations que ce soit </a:t>
            </a:r>
            <a:r>
              <a:rPr lang="fr-FR" sz="28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partiellement </a:t>
            </a: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ou totalement, de façon véridique ou erronée » </a:t>
            </a:r>
            <a:endParaRPr lang="fr-FR"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42325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DA1953E-70CB-4A44-8784-ABF61BB1A64A}"/>
              </a:ext>
            </a:extLst>
          </p:cNvPr>
          <p:cNvSpPr>
            <a:spLocks noGrp="1"/>
          </p:cNvSpPr>
          <p:nvPr>
            <p:ph type="title"/>
          </p:nvPr>
        </p:nvSpPr>
        <p:spPr>
          <a:xfrm>
            <a:off x="1141413" y="622853"/>
            <a:ext cx="9905998" cy="874644"/>
          </a:xfrm>
        </p:spPr>
        <p:txBody>
          <a:bodyPr>
            <a:normAutofit fontScale="90000"/>
          </a:bodyPr>
          <a:lstStyle/>
          <a:p>
            <a:r>
              <a:rPr lang="fr-FR" sz="22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L’oubli à court terme</a:t>
            </a:r>
            <a: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18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xmlns="" id="{78FED1BD-3F02-4597-A2AB-1B03B895D053}"/>
              </a:ext>
            </a:extLst>
          </p:cNvPr>
          <p:cNvSpPr>
            <a:spLocks noGrp="1"/>
          </p:cNvSpPr>
          <p:nvPr>
            <p:ph idx="1"/>
          </p:nvPr>
        </p:nvSpPr>
        <p:spPr>
          <a:xfrm>
            <a:off x="1141412" y="1391478"/>
            <a:ext cx="9905999" cy="5141844"/>
          </a:xfrm>
        </p:spPr>
        <p:txBody>
          <a:bodyPr>
            <a:noAutofit/>
          </a:bodyPr>
          <a:lstStyle/>
          <a:p>
            <a:pPr indent="365760" algn="just">
              <a:lnSpc>
                <a:spcPct val="150000"/>
              </a:lnSpc>
              <a:spcAft>
                <a:spcPts val="1000"/>
              </a:spcAft>
            </a:pPr>
            <a:r>
              <a:rPr lang="fr-FR" sz="2000" dirty="0">
                <a:solidFill>
                  <a:schemeClr val="bg1"/>
                </a:solidFill>
                <a:effectLst/>
                <a:latin typeface="Times New Roman" panose="02020603050405020304" pitchFamily="18" charset="0"/>
                <a:ea typeface="37"/>
                <a:cs typeface="Arial" panose="020B0604020202020204" pitchFamily="34" charset="0"/>
              </a:rPr>
              <a:t>L’oubli désigne implicitement l’incapacité de récupérer une information qui a été retenue,</a:t>
            </a:r>
            <a:r>
              <a:rPr lang="fr-FR" sz="20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fr-FR" sz="20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l’existence d’une mémoire à court terme est caractérisée par l’apparition d’un oubli massif et très rapide moins il faut des techniques assez précises pour mettre cela en évidence.</a:t>
            </a:r>
            <a:endParaRPr lang="fr-FR" sz="2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365760" algn="just">
              <a:lnSpc>
                <a:spcPct val="150000"/>
              </a:lnSpc>
              <a:spcAft>
                <a:spcPts val="1000"/>
              </a:spcAft>
            </a:pPr>
            <a:r>
              <a:rPr lang="fr-FR" sz="20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Peterson 1959</a:t>
            </a:r>
            <a:r>
              <a:rPr lang="fr-FR" sz="20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 fait une expérience, ou il présente une courte séquence de 3secondes, a la cadence d’une 1 seconde toutes les demis secondes, suivie à la même cadence par un nombre de 3 chiffres. </a:t>
            </a:r>
            <a:endParaRPr lang="fr-FR" sz="2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365760" algn="just">
              <a:lnSpc>
                <a:spcPct val="150000"/>
              </a:lnSpc>
              <a:spcAft>
                <a:spcPts val="1000"/>
              </a:spcAft>
            </a:pPr>
            <a:r>
              <a:rPr lang="fr-FR" sz="20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Pendant le délai de rappel, le sujet doit compter à rebours, (compter rapidement) à voix haute de 3en 3 au rythme d’un métronome (appareil qui mesure la vitesse) toutes les demi-secondes par exemple 357,354,351etc.</a:t>
            </a:r>
            <a:r>
              <a:rPr lang="fr-FR" sz="20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(Rey, 2018).</a:t>
            </a:r>
            <a:endParaRPr lang="fr-FR" sz="2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sz="2000" dirty="0">
              <a:solidFill>
                <a:schemeClr val="bg1"/>
              </a:solidFill>
            </a:endParaRPr>
          </a:p>
        </p:txBody>
      </p:sp>
    </p:spTree>
    <p:extLst>
      <p:ext uri="{BB962C8B-B14F-4D97-AF65-F5344CB8AC3E}">
        <p14:creationId xmlns:p14="http://schemas.microsoft.com/office/powerpoint/2010/main" val="8463125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D5348F0-27C7-46D5-A928-7A8A5DF2D979}"/>
              </a:ext>
            </a:extLst>
          </p:cNvPr>
          <p:cNvSpPr>
            <a:spLocks noGrp="1"/>
          </p:cNvSpPr>
          <p:nvPr>
            <p:ph idx="1"/>
          </p:nvPr>
        </p:nvSpPr>
        <p:spPr>
          <a:xfrm>
            <a:off x="1141412" y="861390"/>
            <a:ext cx="9905999" cy="5711687"/>
          </a:xfrm>
        </p:spPr>
        <p:txBody>
          <a:bodyPr>
            <a:noAutofit/>
          </a:bodyPr>
          <a:lstStyle/>
          <a:p>
            <a:pPr marL="457200" lvl="1" indent="0" algn="just">
              <a:lnSpc>
                <a:spcPct val="150000"/>
              </a:lnSpc>
              <a:spcBef>
                <a:spcPts val="200"/>
              </a:spcBef>
              <a:buNone/>
            </a:pPr>
            <a:r>
              <a:rPr lang="fr-FR" sz="24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L'oubli en mémoire à long terme</a:t>
            </a:r>
          </a:p>
          <a:p>
            <a:pPr indent="0" algn="just">
              <a:lnSpc>
                <a:spcPct val="150000"/>
              </a:lnSpc>
              <a:spcAft>
                <a:spcPts val="1000"/>
              </a:spcAft>
              <a:buNone/>
            </a:pP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L’oubli en mémoire à long terme c’est une information secondaire vient perturber une information que l’on veut retenir. Les psychologues appellent ça des d’interférence. </a:t>
            </a: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50000"/>
              </a:lnSpc>
              <a:spcAft>
                <a:spcPts val="1000"/>
              </a:spcAft>
              <a:buNone/>
            </a:pP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Lorsque nous ne promettons de retenir plusieurs informations qui se ressemble en nous insistant sur les différences les plus fine, nous nous disons souvent : je vais tout mélanger ! Il s’agit de l’appréhension intuitive d’un phénomène </a:t>
            </a:r>
            <a:r>
              <a:rPr lang="fr-FR" dirty="0">
                <a:solidFill>
                  <a:schemeClr val="bg1"/>
                </a:solidFill>
                <a:latin typeface="Times New Roman" panose="02020603050405020304" pitchFamily="18" charset="0"/>
                <a:ea typeface="Calibri" panose="020F0502020204030204" pitchFamily="34" charset="0"/>
                <a:cs typeface="Arial" panose="020B0604020202020204" pitchFamily="34" charset="0"/>
              </a:rPr>
              <a:t>d’interférence .</a:t>
            </a: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sz="1600" dirty="0">
              <a:solidFill>
                <a:schemeClr val="bg1"/>
              </a:solidFill>
            </a:endParaRPr>
          </a:p>
        </p:txBody>
      </p:sp>
    </p:spTree>
    <p:extLst>
      <p:ext uri="{BB962C8B-B14F-4D97-AF65-F5344CB8AC3E}">
        <p14:creationId xmlns:p14="http://schemas.microsoft.com/office/powerpoint/2010/main" val="20942109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A1AAF6E9-092A-442A-AA55-E764CC4DF95A}"/>
              </a:ext>
            </a:extLst>
          </p:cNvPr>
          <p:cNvSpPr>
            <a:spLocks noGrp="1"/>
          </p:cNvSpPr>
          <p:nvPr>
            <p:ph idx="1"/>
          </p:nvPr>
        </p:nvSpPr>
        <p:spPr>
          <a:xfrm>
            <a:off x="1141412" y="490330"/>
            <a:ext cx="9905999" cy="6082748"/>
          </a:xfrm>
        </p:spPr>
        <p:txBody>
          <a:bodyPr>
            <a:normAutofit lnSpcReduction="10000"/>
          </a:bodyPr>
          <a:lstStyle/>
          <a:p>
            <a:pPr marL="914400" lvl="2" indent="0" algn="just" fontAlgn="base">
              <a:lnSpc>
                <a:spcPct val="150000"/>
              </a:lnSpc>
              <a:spcBef>
                <a:spcPts val="200"/>
              </a:spcBef>
              <a:buNone/>
            </a:pPr>
            <a:endParaRPr lang="fr-FR" sz="2800" b="1" u="none" strike="noStrike" kern="0"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914400" lvl="2" indent="0" algn="just" fontAlgn="base">
              <a:lnSpc>
                <a:spcPct val="150000"/>
              </a:lnSpc>
              <a:spcBef>
                <a:spcPts val="200"/>
              </a:spcBef>
              <a:buNone/>
            </a:pP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On distingue deux formes d’interférence : </a:t>
            </a:r>
            <a:r>
              <a:rPr lang="fr-FR" sz="28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l’interférence proactive</a:t>
            </a: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et </a:t>
            </a:r>
            <a:r>
              <a:rPr lang="fr-FR" sz="28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l’interférence</a:t>
            </a: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fr-FR" sz="28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rétroactive.</a:t>
            </a:r>
          </a:p>
          <a:p>
            <a:pPr marL="914400" lvl="2" indent="0" algn="just" fontAlgn="base">
              <a:lnSpc>
                <a:spcPct val="150000"/>
              </a:lnSpc>
              <a:spcBef>
                <a:spcPts val="200"/>
              </a:spcBef>
              <a:buNone/>
            </a:pPr>
            <a:endParaRPr lang="fr-FR" sz="2800" b="1" kern="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endParaRPr>
          </a:p>
          <a:p>
            <a:pPr marL="914400" lvl="2" indent="0" algn="just" fontAlgn="base">
              <a:lnSpc>
                <a:spcPct val="150000"/>
              </a:lnSpc>
              <a:spcBef>
                <a:spcPts val="200"/>
              </a:spcBef>
              <a:buNone/>
            </a:pPr>
            <a:r>
              <a:rPr lang="fr-FR" sz="2800" b="1" u="none" strike="noStrike" kern="0"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L’interférence proactive </a:t>
            </a:r>
          </a:p>
          <a:p>
            <a:pPr indent="0" algn="just">
              <a:lnSpc>
                <a:spcPct val="150000"/>
              </a:lnSpc>
              <a:spcAft>
                <a:spcPts val="1000"/>
              </a:spcAft>
              <a:buNone/>
            </a:pPr>
            <a:r>
              <a:rPr lang="fr-FR" sz="2800" dirty="0">
                <a:solidFill>
                  <a:schemeClr val="bg1"/>
                </a:solidFill>
                <a:effectLst/>
                <a:latin typeface="Times New Roman" panose="02020603050405020304" pitchFamily="18" charset="0"/>
                <a:ea typeface="10"/>
                <a:cs typeface="Arial" panose="020B0604020202020204" pitchFamily="34" charset="0"/>
              </a:rPr>
              <a:t>On parle d’interférence proactive, </a:t>
            </a:r>
            <a:r>
              <a:rPr lang="fr-FR" sz="28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c</a:t>
            </a:r>
            <a:r>
              <a:rPr lang="fr-FR" sz="28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’est l’effet d’une connaissance déjà mémorisée sur la rétention d’une information nouvelle, par exemple, (je vais avoir de mal à me souvenir de cette chose car j’ai déjà retenu quelque chose qui lui ressemble beaucoup).</a:t>
            </a:r>
            <a:endParaRPr lang="fr-FR"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9805348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41412" y="381000"/>
            <a:ext cx="9905999" cy="5410201"/>
          </a:xfrm>
        </p:spPr>
        <p:txBody>
          <a:bodyPr>
            <a:normAutofit/>
          </a:bodyPr>
          <a:lstStyle/>
          <a:p>
            <a:pPr marL="914400" lvl="2" indent="0" algn="just" fontAlgn="base">
              <a:lnSpc>
                <a:spcPct val="150000"/>
              </a:lnSpc>
              <a:spcBef>
                <a:spcPts val="200"/>
              </a:spcBef>
              <a:buNone/>
            </a:pPr>
            <a:r>
              <a:rPr lang="fr-FR" sz="3200" b="1" kern="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L’interférence proactive </a:t>
            </a:r>
          </a:p>
          <a:p>
            <a:pPr indent="0" algn="just">
              <a:lnSpc>
                <a:spcPct val="150000"/>
              </a:lnSpc>
              <a:spcAft>
                <a:spcPts val="1000"/>
              </a:spcAft>
              <a:buNone/>
            </a:pPr>
            <a:r>
              <a:rPr lang="fr-FR" sz="3200" dirty="0" smtClean="0">
                <a:solidFill>
                  <a:schemeClr val="bg1"/>
                </a:solidFill>
                <a:latin typeface="Times New Roman" panose="02020603050405020304" pitchFamily="18" charset="0"/>
                <a:ea typeface="10"/>
                <a:cs typeface="Arial" panose="020B0604020202020204" pitchFamily="34" charset="0"/>
              </a:rPr>
              <a:t>	On parle d’interférence proactive, </a:t>
            </a:r>
            <a:r>
              <a:rPr lang="fr-FR" sz="3200" b="1" dirty="0" smtClean="0">
                <a:solidFill>
                  <a:schemeClr val="bg1"/>
                </a:solidFill>
                <a:latin typeface="Times New Roman" panose="02020603050405020304" pitchFamily="18" charset="0"/>
                <a:ea typeface="Calibri" panose="020F0502020204030204" pitchFamily="34" charset="0"/>
                <a:cs typeface="Arial" panose="020B0604020202020204" pitchFamily="34" charset="0"/>
              </a:rPr>
              <a:t>c</a:t>
            </a:r>
            <a:r>
              <a:rPr lang="fr-FR" sz="3200" dirty="0" smtClean="0">
                <a:solidFill>
                  <a:schemeClr val="bg1"/>
                </a:solidFill>
                <a:latin typeface="Times New Roman" panose="02020603050405020304" pitchFamily="18" charset="0"/>
                <a:ea typeface="Calibri" panose="020F0502020204030204" pitchFamily="34" charset="0"/>
                <a:cs typeface="Arial" panose="020B0604020202020204" pitchFamily="34" charset="0"/>
              </a:rPr>
              <a:t>’est l’effet d’une connaissance déjà mémorisée sur la rétention d’une information nouvelle, par exemple, (je vais avoir de mal à me souvenir de cette chose car j’ai déjà retenu quelque chose qui lui ressemble beaucoup).</a:t>
            </a:r>
            <a:endParaRPr lang="fr-FR" sz="3200"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C5E2B373-B602-486D-921C-A673D5D9CAE7}"/>
              </a:ext>
            </a:extLst>
          </p:cNvPr>
          <p:cNvSpPr>
            <a:spLocks noGrp="1"/>
          </p:cNvSpPr>
          <p:nvPr>
            <p:ph idx="1"/>
          </p:nvPr>
        </p:nvSpPr>
        <p:spPr>
          <a:xfrm>
            <a:off x="1141412" y="768626"/>
            <a:ext cx="9905999" cy="5022575"/>
          </a:xfrm>
        </p:spPr>
        <p:txBody>
          <a:bodyPr/>
          <a:lstStyle/>
          <a:p>
            <a:pPr marL="914400" lvl="2" indent="0" algn="just" fontAlgn="base">
              <a:lnSpc>
                <a:spcPct val="150000"/>
              </a:lnSpc>
              <a:spcBef>
                <a:spcPts val="200"/>
              </a:spcBef>
              <a:buNone/>
            </a:pPr>
            <a:r>
              <a:rPr lang="fr-FR" sz="2400" b="1" u="none" strike="noStrike" kern="0"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L’interférence rétroactive </a:t>
            </a:r>
          </a:p>
          <a:p>
            <a:pPr indent="0" algn="just">
              <a:lnSpc>
                <a:spcPct val="150000"/>
              </a:lnSpc>
              <a:spcAft>
                <a:spcPts val="1000"/>
              </a:spcAft>
              <a:buNone/>
            </a:pPr>
            <a:r>
              <a:rPr lang="fr-FR" dirty="0">
                <a:solidFill>
                  <a:schemeClr val="bg1"/>
                </a:solidFill>
                <a:effectLst/>
                <a:latin typeface="Times New Roman" panose="02020603050405020304" pitchFamily="18" charset="0"/>
                <a:ea typeface="10"/>
                <a:cs typeface="Arial" panose="020B0604020202020204" pitchFamily="34" charset="0"/>
              </a:rPr>
              <a:t>Cependant, Dans l’interférence rétroactive, au contraire, le matériel nouvellement mémorisé gêne la récupération de l’ancien. </a:t>
            </a:r>
            <a:r>
              <a:rPr lang="fr-FR"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C’</a:t>
            </a: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est le plus souvent invoquée comme étant cause de l’oubli. </a:t>
            </a:r>
          </a:p>
          <a:p>
            <a:pPr indent="0" algn="just">
              <a:lnSpc>
                <a:spcPct val="150000"/>
              </a:lnSpc>
              <a:spcAft>
                <a:spcPts val="1000"/>
              </a:spcAft>
              <a:buNone/>
            </a:pPr>
            <a:r>
              <a:rPr lang="fr-FR"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Elle engendre une perturbation dans la rétention d’une information antérieurement mémorisées par l’acquisition, plus ou moins volontaires, d’une information nouvelle </a:t>
            </a:r>
            <a:r>
              <a:rPr lang="fr-FR"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(Fortin &amp; Rousseau, 2015).</a:t>
            </a:r>
            <a:endParaRPr lang="fr-FR"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441960" algn="just">
              <a:lnSpc>
                <a:spcPct val="150000"/>
              </a:lnSpc>
              <a:spcAft>
                <a:spcPts val="1000"/>
              </a:spcAft>
            </a:pPr>
            <a:endParaRPr lang="fr-FR" sz="1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429646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45EAE55-97C0-4A8F-BE72-E1683AB5ECE6}"/>
              </a:ext>
            </a:extLst>
          </p:cNvPr>
          <p:cNvSpPr>
            <a:spLocks noGrp="1"/>
          </p:cNvSpPr>
          <p:nvPr>
            <p:ph type="title"/>
          </p:nvPr>
        </p:nvSpPr>
        <p:spPr/>
        <p:txBody>
          <a:bodyPr/>
          <a:lstStyle/>
          <a:p>
            <a:r>
              <a:rPr lang="fr-FR" sz="3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Résumé du cours </a:t>
            </a:r>
            <a:br>
              <a:rPr lang="fr-FR" sz="3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fr-FR" dirty="0">
              <a:solidFill>
                <a:schemeClr val="bg1"/>
              </a:solidFill>
            </a:endParaRPr>
          </a:p>
        </p:txBody>
      </p:sp>
      <p:sp>
        <p:nvSpPr>
          <p:cNvPr id="3" name="Espace réservé du contenu 2">
            <a:extLst>
              <a:ext uri="{FF2B5EF4-FFF2-40B4-BE49-F238E27FC236}">
                <a16:creationId xmlns:a16="http://schemas.microsoft.com/office/drawing/2014/main" xmlns="" id="{5E271672-52F5-4404-87A0-8CD61597DDA2}"/>
              </a:ext>
            </a:extLst>
          </p:cNvPr>
          <p:cNvSpPr>
            <a:spLocks noGrp="1"/>
          </p:cNvSpPr>
          <p:nvPr>
            <p:ph idx="1"/>
          </p:nvPr>
        </p:nvSpPr>
        <p:spPr>
          <a:xfrm>
            <a:off x="1141412" y="1457739"/>
            <a:ext cx="9905999" cy="4903304"/>
          </a:xfrm>
        </p:spPr>
        <p:txBody>
          <a:bodyPr>
            <a:normAutofit/>
          </a:bodyPr>
          <a:lstStyle/>
          <a:p>
            <a:pPr indent="449580" algn="just">
              <a:lnSpc>
                <a:spcPct val="150000"/>
              </a:lnSpc>
              <a:spcAft>
                <a:spcPts val="1000"/>
              </a:spcAft>
              <a:buNone/>
            </a:pP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En résumant, La mémoire, c’est la capacite à retenir les informations et les récupérer au besoin, est une faculté </a:t>
            </a:r>
            <a:r>
              <a:rPr lang="fr-FR" sz="32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indispensable; </a:t>
            </a: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sans elle, nous serions incapables d’accomplir les tâches quotidiennes les plus simples. </a:t>
            </a:r>
            <a:r>
              <a:rPr lang="fr-FR" sz="3200" dirty="0">
                <a:solidFill>
                  <a:schemeClr val="bg1"/>
                </a:solidFill>
                <a:effectLst/>
                <a:latin typeface="Times New Roman" panose="02020603050405020304" pitchFamily="18" charset="0"/>
                <a:ea typeface="15"/>
                <a:cs typeface="Arial" panose="020B0604020202020204" pitchFamily="34" charset="0"/>
              </a:rPr>
              <a:t>Le processus de mémorisation comporte trois opérations de base : l’encodage, le stockage et la récupération. </a:t>
            </a:r>
            <a:endParaRPr lang="fr-FR"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50000"/>
              </a:lnSpc>
              <a:spcAft>
                <a:spcPts val="1000"/>
              </a:spcAft>
              <a:buNone/>
            </a:pPr>
            <a:endParaRPr lang="fr-FR" sz="2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sz="1600" dirty="0">
              <a:solidFill>
                <a:schemeClr val="bg1"/>
              </a:solidFill>
            </a:endParaRPr>
          </a:p>
        </p:txBody>
      </p:sp>
    </p:spTree>
    <p:extLst>
      <p:ext uri="{BB962C8B-B14F-4D97-AF65-F5344CB8AC3E}">
        <p14:creationId xmlns:p14="http://schemas.microsoft.com/office/powerpoint/2010/main" val="18958739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F9963B3-6B53-4E8D-A9F1-4FB880D9A321}"/>
              </a:ext>
            </a:extLst>
          </p:cNvPr>
          <p:cNvSpPr>
            <a:spLocks noGrp="1"/>
          </p:cNvSpPr>
          <p:nvPr>
            <p:ph idx="1"/>
          </p:nvPr>
        </p:nvSpPr>
        <p:spPr>
          <a:xfrm>
            <a:off x="742122" y="762000"/>
            <a:ext cx="10305289" cy="5029201"/>
          </a:xfrm>
        </p:spPr>
        <p:txBody>
          <a:bodyPr>
            <a:normAutofit fontScale="92500" lnSpcReduction="10000"/>
          </a:bodyPr>
          <a:lstStyle/>
          <a:p>
            <a:pPr marL="0" indent="0" algn="just">
              <a:lnSpc>
                <a:spcPct val="160000"/>
              </a:lnSpc>
              <a:buNone/>
            </a:pPr>
            <a:r>
              <a:rPr lang="fr-FR" sz="3200" dirty="0">
                <a:solidFill>
                  <a:schemeClr val="bg1"/>
                </a:solidFill>
                <a:effectLst/>
                <a:latin typeface="Times New Roman" panose="02020603050405020304" pitchFamily="18" charset="0"/>
                <a:ea typeface="15"/>
                <a:cs typeface="Arial" panose="020B0604020202020204" pitchFamily="34" charset="0"/>
              </a:rPr>
              <a:t>On distingue différentes formes de mémoire selon l’aspect pris en considération. Selon la durée de rétention, on constate les trois formes suivantes : la mémoire sensorielle, la mémoire à court terme et la mémoire à long terme. Par ailleurs, si l’on se base sur la nature du contenu, on reconnaît deux grandes formes de mémoire : la mémoire déclarative (épisodique et sémantique) et la mémoire non déclarative (notamment procédurale).</a:t>
            </a:r>
            <a:endParaRPr lang="fr-FR"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8741998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8773C01A-F27A-4798-866A-B08FAA247270}"/>
              </a:ext>
            </a:extLst>
          </p:cNvPr>
          <p:cNvSpPr>
            <a:spLocks noGrp="1"/>
          </p:cNvSpPr>
          <p:nvPr>
            <p:ph idx="1"/>
          </p:nvPr>
        </p:nvSpPr>
        <p:spPr>
          <a:xfrm>
            <a:off x="1141412" y="543340"/>
            <a:ext cx="9905999" cy="5247862"/>
          </a:xfrm>
        </p:spPr>
        <p:txBody>
          <a:bodyPr/>
          <a:lstStyle/>
          <a:p>
            <a:pPr marL="0" indent="0" algn="just">
              <a:buNone/>
            </a:pPr>
            <a:r>
              <a:rPr lang="fr-FR" sz="3600" dirty="0">
                <a:solidFill>
                  <a:schemeClr val="bg1"/>
                </a:solidFill>
                <a:effectLst/>
                <a:latin typeface="Times New Roman" panose="02020603050405020304" pitchFamily="18" charset="0"/>
                <a:ea typeface="15"/>
                <a:cs typeface="Arial" panose="020B0604020202020204" pitchFamily="34" charset="0"/>
              </a:rPr>
              <a:t>L’oubli serait dû à des facteurs tels que le stockage de la</a:t>
            </a: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fr-FR" sz="3600" dirty="0">
                <a:solidFill>
                  <a:schemeClr val="bg1"/>
                </a:solidFill>
                <a:effectLst/>
                <a:latin typeface="Times New Roman" panose="02020603050405020304" pitchFamily="18" charset="0"/>
                <a:ea typeface="15"/>
                <a:cs typeface="Arial" panose="020B0604020202020204" pitchFamily="34" charset="0"/>
              </a:rPr>
              <a:t>trace, les effets d’interférence (rétroactive et</a:t>
            </a: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fr-FR" sz="3600" dirty="0">
                <a:solidFill>
                  <a:schemeClr val="bg1"/>
                </a:solidFill>
                <a:effectLst/>
                <a:latin typeface="Times New Roman" panose="02020603050405020304" pitchFamily="18" charset="0"/>
                <a:ea typeface="15"/>
                <a:cs typeface="Arial" panose="020B0604020202020204" pitchFamily="34" charset="0"/>
              </a:rPr>
              <a:t>proactive), le manque d’indices facilitant la récupération</a:t>
            </a: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fr-FR" sz="3600" dirty="0">
                <a:solidFill>
                  <a:schemeClr val="bg1"/>
                </a:solidFill>
                <a:effectLst/>
                <a:latin typeface="Times New Roman" panose="02020603050405020304" pitchFamily="18" charset="0"/>
                <a:ea typeface="15"/>
                <a:cs typeface="Arial" panose="020B0604020202020204" pitchFamily="34" charset="0"/>
              </a:rPr>
              <a:t>ainsi que certains traumatismes psychologiques qui empêcheraient</a:t>
            </a:r>
            <a:r>
              <a:rPr lang="fr-FR" sz="36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r>
              <a:rPr lang="fr-FR" sz="3600" dirty="0">
                <a:solidFill>
                  <a:schemeClr val="bg1"/>
                </a:solidFill>
                <a:effectLst/>
                <a:latin typeface="Times New Roman" panose="02020603050405020304" pitchFamily="18" charset="0"/>
                <a:ea typeface="15"/>
                <a:cs typeface="Arial" panose="020B0604020202020204" pitchFamily="34" charset="0"/>
              </a:rPr>
              <a:t>le rappel de souvenirs pénibles.</a:t>
            </a:r>
            <a:endParaRPr lang="fr-FR"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852930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471B0823-CF55-4946-8ED3-873F7E824606}"/>
              </a:ext>
            </a:extLst>
          </p:cNvPr>
          <p:cNvSpPr>
            <a:spLocks noGrp="1"/>
          </p:cNvSpPr>
          <p:nvPr>
            <p:ph idx="1"/>
          </p:nvPr>
        </p:nvSpPr>
        <p:spPr>
          <a:xfrm>
            <a:off x="1141412" y="649357"/>
            <a:ext cx="10348223" cy="5141844"/>
          </a:xfrm>
        </p:spPr>
        <p:txBody>
          <a:bodyPr/>
          <a:lstStyle/>
          <a:p>
            <a:pPr marL="0" indent="0" algn="just">
              <a:buNone/>
            </a:pPr>
            <a:r>
              <a:rPr lang="fr-FR" sz="3200" dirty="0">
                <a:solidFill>
                  <a:schemeClr val="bg1"/>
                </a:solidFill>
                <a:effectLst/>
                <a:latin typeface="Times New Roman" panose="02020603050405020304" pitchFamily="18" charset="0"/>
                <a:ea typeface="Calibri" panose="020F0502020204030204" pitchFamily="34" charset="0"/>
              </a:rPr>
              <a:t>La mémoire est une activité biologique et psychique qui permet </a:t>
            </a:r>
            <a:r>
              <a:rPr lang="fr-FR" sz="3200" b="1" dirty="0">
                <a:solidFill>
                  <a:schemeClr val="bg1"/>
                </a:solidFill>
                <a:effectLst/>
                <a:latin typeface="Times New Roman" panose="02020603050405020304" pitchFamily="18" charset="0"/>
                <a:ea typeface="Calibri" panose="020F0502020204030204" pitchFamily="34" charset="0"/>
              </a:rPr>
              <a:t>d'emmagasiner</a:t>
            </a:r>
            <a:r>
              <a:rPr lang="fr-FR" sz="3200" dirty="0">
                <a:solidFill>
                  <a:schemeClr val="bg1"/>
                </a:solidFill>
                <a:effectLst/>
                <a:latin typeface="Times New Roman" panose="02020603050405020304" pitchFamily="18" charset="0"/>
                <a:ea typeface="Calibri" panose="020F0502020204030204" pitchFamily="34" charset="0"/>
              </a:rPr>
              <a:t>, de </a:t>
            </a:r>
            <a:r>
              <a:rPr lang="fr-FR" sz="3200" b="1" dirty="0">
                <a:solidFill>
                  <a:schemeClr val="bg1"/>
                </a:solidFill>
                <a:effectLst/>
                <a:latin typeface="Times New Roman" panose="02020603050405020304" pitchFamily="18" charset="0"/>
                <a:ea typeface="Calibri" panose="020F0502020204030204" pitchFamily="34" charset="0"/>
              </a:rPr>
              <a:t>conserver</a:t>
            </a:r>
            <a:r>
              <a:rPr lang="fr-FR" sz="3200" dirty="0">
                <a:solidFill>
                  <a:schemeClr val="bg1"/>
                </a:solidFill>
                <a:effectLst/>
                <a:latin typeface="Times New Roman" panose="02020603050405020304" pitchFamily="18" charset="0"/>
                <a:ea typeface="Calibri" panose="020F0502020204030204" pitchFamily="34" charset="0"/>
              </a:rPr>
              <a:t> et de </a:t>
            </a:r>
            <a:r>
              <a:rPr lang="fr-FR" sz="3200" b="1" dirty="0">
                <a:solidFill>
                  <a:schemeClr val="bg1"/>
                </a:solidFill>
                <a:effectLst/>
                <a:latin typeface="Times New Roman" panose="02020603050405020304" pitchFamily="18" charset="0"/>
                <a:ea typeface="Calibri" panose="020F0502020204030204" pitchFamily="34" charset="0"/>
              </a:rPr>
              <a:t>restituer</a:t>
            </a:r>
            <a:r>
              <a:rPr lang="fr-FR" sz="3200" dirty="0">
                <a:solidFill>
                  <a:schemeClr val="bg1"/>
                </a:solidFill>
                <a:effectLst/>
                <a:latin typeface="Times New Roman" panose="02020603050405020304" pitchFamily="18" charset="0"/>
                <a:ea typeface="Calibri" panose="020F0502020204030204" pitchFamily="34" charset="0"/>
              </a:rPr>
              <a:t> des </a:t>
            </a:r>
            <a:r>
              <a:rPr lang="fr-FR" sz="3200" dirty="0" smtClean="0">
                <a:solidFill>
                  <a:schemeClr val="bg1"/>
                </a:solidFill>
                <a:effectLst/>
                <a:latin typeface="Times New Roman" panose="02020603050405020304" pitchFamily="18" charset="0"/>
                <a:ea typeface="Calibri" panose="020F0502020204030204" pitchFamily="34" charset="0"/>
              </a:rPr>
              <a:t>informations. Larousse a attribué le </a:t>
            </a:r>
            <a:r>
              <a:rPr lang="fr-FR" sz="3200" dirty="0">
                <a:solidFill>
                  <a:schemeClr val="bg1"/>
                </a:solidFill>
                <a:effectLst/>
                <a:latin typeface="Times New Roman" panose="02020603050405020304" pitchFamily="18" charset="0"/>
                <a:ea typeface="Calibri" panose="020F0502020204030204" pitchFamily="34" charset="0"/>
              </a:rPr>
              <a:t>synonyme </a:t>
            </a:r>
            <a:r>
              <a:rPr lang="fr-FR" sz="3200" dirty="0" smtClean="0">
                <a:solidFill>
                  <a:schemeClr val="bg1"/>
                </a:solidFill>
                <a:effectLst/>
                <a:latin typeface="Times New Roman" panose="02020603050405020304" pitchFamily="18" charset="0"/>
                <a:ea typeface="Calibri" panose="020F0502020204030204" pitchFamily="34" charset="0"/>
              </a:rPr>
              <a:t>de  </a:t>
            </a:r>
            <a:r>
              <a:rPr lang="fr-FR" sz="3200" dirty="0">
                <a:solidFill>
                  <a:schemeClr val="bg1"/>
                </a:solidFill>
                <a:effectLst/>
                <a:latin typeface="Times New Roman" panose="02020603050405020304" pitchFamily="18" charset="0"/>
                <a:ea typeface="Calibri" panose="020F0502020204030204" pitchFamily="34" charset="0"/>
              </a:rPr>
              <a:t>la </a:t>
            </a:r>
            <a:r>
              <a:rPr lang="fr-FR" sz="3200" b="1" dirty="0">
                <a:solidFill>
                  <a:schemeClr val="bg1"/>
                </a:solidFill>
                <a:effectLst/>
                <a:latin typeface="Times New Roman" panose="02020603050405020304" pitchFamily="18" charset="0"/>
                <a:ea typeface="Calibri" panose="020F0502020204030204" pitchFamily="34" charset="0"/>
              </a:rPr>
              <a:t>réminiscence</a:t>
            </a:r>
            <a:r>
              <a:rPr lang="fr-FR" sz="3200" dirty="0">
                <a:solidFill>
                  <a:schemeClr val="bg1"/>
                </a:solidFill>
                <a:effectLst/>
                <a:latin typeface="Times New Roman" panose="02020603050405020304" pitchFamily="18" charset="0"/>
                <a:ea typeface="Calibri" panose="020F0502020204030204" pitchFamily="34" charset="0"/>
              </a:rPr>
              <a:t> ou le </a:t>
            </a:r>
            <a:r>
              <a:rPr lang="fr-FR" sz="3200" b="1" dirty="0">
                <a:solidFill>
                  <a:schemeClr val="bg1"/>
                </a:solidFill>
                <a:effectLst/>
                <a:latin typeface="Times New Roman" panose="02020603050405020304" pitchFamily="18" charset="0"/>
                <a:ea typeface="Calibri" panose="020F0502020204030204" pitchFamily="34" charset="0"/>
              </a:rPr>
              <a:t>souvenir</a:t>
            </a:r>
            <a:r>
              <a:rPr lang="fr-FR" sz="3200" dirty="0">
                <a:solidFill>
                  <a:schemeClr val="bg1"/>
                </a:solidFill>
                <a:effectLst/>
                <a:latin typeface="Times New Roman" panose="02020603050405020304" pitchFamily="18" charset="0"/>
                <a:ea typeface="Calibri" panose="020F0502020204030204" pitchFamily="34" charset="0"/>
              </a:rPr>
              <a:t>.</a:t>
            </a:r>
            <a:endParaRPr lang="fr-FR" dirty="0"/>
          </a:p>
        </p:txBody>
      </p:sp>
    </p:spTree>
    <p:extLst>
      <p:ext uri="{BB962C8B-B14F-4D97-AF65-F5344CB8AC3E}">
        <p14:creationId xmlns:p14="http://schemas.microsoft.com/office/powerpoint/2010/main" val="448348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7859571A-0D79-4C48-B809-41ABAF74FCF2}"/>
              </a:ext>
            </a:extLst>
          </p:cNvPr>
          <p:cNvSpPr>
            <a:spLocks noGrp="1"/>
          </p:cNvSpPr>
          <p:nvPr>
            <p:ph idx="1"/>
          </p:nvPr>
        </p:nvSpPr>
        <p:spPr>
          <a:xfrm>
            <a:off x="1141412" y="808383"/>
            <a:ext cx="9905999" cy="4982818"/>
          </a:xfrm>
        </p:spPr>
        <p:txBody>
          <a:bodyPr>
            <a:noAutofit/>
          </a:bodyPr>
          <a:lstStyle/>
          <a:p>
            <a:pPr indent="0" algn="just">
              <a:lnSpc>
                <a:spcPct val="150000"/>
              </a:lnSpc>
              <a:spcAft>
                <a:spcPts val="1000"/>
              </a:spcAft>
              <a:buNone/>
            </a:pP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Selon (</a:t>
            </a:r>
            <a:r>
              <a:rPr lang="fr-FR"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Rod, 2007) </a:t>
            </a: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mémoire est l’ensemble des opérations mentales qui permettent de revenir l’information et de s’en souvenir pendant un certain temps, ce processus comprend trois </a:t>
            </a:r>
            <a:r>
              <a:rPr lang="fr-FR" sz="32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phases: </a:t>
            </a:r>
            <a:r>
              <a:rPr lang="fr-FR"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l’encodage</a:t>
            </a: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le </a:t>
            </a:r>
            <a:r>
              <a:rPr lang="fr-FR"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stockage</a:t>
            </a: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et la </a:t>
            </a:r>
            <a:r>
              <a:rPr lang="fr-FR" sz="3200" b="1"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récupération.</a:t>
            </a:r>
            <a:endParaRPr lang="fr-FR"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89870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DE1F6CB-BCD9-490A-B1C8-31837251CB1B}"/>
              </a:ext>
            </a:extLst>
          </p:cNvPr>
          <p:cNvSpPr>
            <a:spLocks noGrp="1"/>
          </p:cNvSpPr>
          <p:nvPr>
            <p:ph type="title"/>
          </p:nvPr>
        </p:nvSpPr>
        <p:spPr>
          <a:xfrm>
            <a:off x="1141413" y="618518"/>
            <a:ext cx="9905998" cy="852473"/>
          </a:xfrm>
        </p:spPr>
        <p:txBody>
          <a:bodyPr>
            <a:noAutofit/>
          </a:bodyPr>
          <a:lstStyle/>
          <a:p>
            <a:r>
              <a:rPr lang="fr-FR" sz="4000" b="1" cap="none"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Les traitements d’informations en mémoire </a:t>
            </a:r>
            <a:r>
              <a:rPr lang="fr-FR" sz="2400" b="1" cap="none" dirty="0" smtClean="0">
                <a:effectLst/>
                <a:latin typeface="Times New Roman" panose="02020603050405020304" pitchFamily="18" charset="0"/>
                <a:ea typeface="Times New Roman" panose="02020603050405020304" pitchFamily="18" charset="0"/>
                <a:cs typeface="Times New Roman" panose="02020603050405020304" pitchFamily="18" charset="0"/>
              </a:rPr>
              <a:t/>
            </a:r>
            <a:br>
              <a:rPr lang="fr-FR" sz="2400" b="1" cap="none" dirty="0" smtClean="0">
                <a:effectLst/>
                <a:latin typeface="Times New Roman" panose="02020603050405020304" pitchFamily="18" charset="0"/>
                <a:ea typeface="Times New Roman" panose="02020603050405020304" pitchFamily="18" charset="0"/>
                <a:cs typeface="Times New Roman" panose="02020603050405020304" pitchFamily="18" charset="0"/>
              </a:rPr>
            </a:br>
            <a:endParaRPr lang="fr-FR" sz="4400" cap="none" dirty="0"/>
          </a:p>
        </p:txBody>
      </p:sp>
      <p:sp>
        <p:nvSpPr>
          <p:cNvPr id="3" name="Espace réservé du contenu 2">
            <a:extLst>
              <a:ext uri="{FF2B5EF4-FFF2-40B4-BE49-F238E27FC236}">
                <a16:creationId xmlns:a16="http://schemas.microsoft.com/office/drawing/2014/main" xmlns="" id="{61DA2C52-FCD2-47F6-9A6E-993DD503C075}"/>
              </a:ext>
            </a:extLst>
          </p:cNvPr>
          <p:cNvSpPr>
            <a:spLocks noGrp="1"/>
          </p:cNvSpPr>
          <p:nvPr>
            <p:ph idx="1"/>
          </p:nvPr>
        </p:nvSpPr>
        <p:spPr>
          <a:xfrm>
            <a:off x="591128" y="1311966"/>
            <a:ext cx="11044282" cy="5274364"/>
          </a:xfrm>
        </p:spPr>
        <p:txBody>
          <a:bodyPr>
            <a:normAutofit/>
          </a:bodyPr>
          <a:lstStyle/>
          <a:p>
            <a:pPr marL="0" indent="0" algn="just">
              <a:buNone/>
            </a:pPr>
            <a:r>
              <a:rPr lang="fr-FR" sz="3400" dirty="0">
                <a:solidFill>
                  <a:schemeClr val="bg1"/>
                </a:solidFill>
                <a:effectLst/>
                <a:latin typeface="Times New Roman" panose="02020603050405020304" pitchFamily="18" charset="0"/>
                <a:ea typeface="11"/>
                <a:cs typeface="Arial" panose="020B0604020202020204" pitchFamily="34" charset="0"/>
              </a:rPr>
              <a:t>Les psychologues cognitivistes comparent la mémoire humaine avec un </a:t>
            </a:r>
            <a:r>
              <a:rPr lang="fr-FR" sz="3400" b="1" dirty="0">
                <a:solidFill>
                  <a:schemeClr val="bg1"/>
                </a:solidFill>
                <a:effectLst/>
                <a:latin typeface="Times New Roman" panose="02020603050405020304" pitchFamily="18" charset="0"/>
                <a:ea typeface="11"/>
                <a:cs typeface="Arial" panose="020B0604020202020204" pitchFamily="34" charset="0"/>
              </a:rPr>
              <a:t>ordinateur</a:t>
            </a:r>
            <a:r>
              <a:rPr lang="fr-FR" sz="3400" dirty="0">
                <a:solidFill>
                  <a:schemeClr val="bg1"/>
                </a:solidFill>
                <a:effectLst/>
                <a:latin typeface="Times New Roman" panose="02020603050405020304" pitchFamily="18" charset="0"/>
                <a:ea typeface="11"/>
                <a:cs typeface="Arial" panose="020B0604020202020204" pitchFamily="34" charset="0"/>
              </a:rPr>
              <a:t>, la mémoire humaine accomplit trois tâches</a:t>
            </a:r>
            <a:r>
              <a:rPr lang="fr-FR" sz="3400" dirty="0" smtClean="0">
                <a:solidFill>
                  <a:schemeClr val="bg1"/>
                </a:solidFill>
                <a:effectLst/>
                <a:latin typeface="Times New Roman" panose="02020603050405020304" pitchFamily="18" charset="0"/>
                <a:ea typeface="11"/>
                <a:cs typeface="Arial" panose="020B0604020202020204" pitchFamily="34" charset="0"/>
              </a:rPr>
              <a:t>.</a:t>
            </a:r>
          </a:p>
          <a:p>
            <a:pPr marL="0" indent="0" algn="just">
              <a:buNone/>
            </a:pPr>
            <a:r>
              <a:rPr lang="fr-FR" sz="3400" dirty="0" smtClean="0">
                <a:solidFill>
                  <a:schemeClr val="bg1"/>
                </a:solidFill>
                <a:effectLst/>
                <a:latin typeface="Times New Roman" panose="02020603050405020304" pitchFamily="18" charset="0"/>
                <a:ea typeface="11"/>
                <a:cs typeface="Arial" panose="020B0604020202020204" pitchFamily="34" charset="0"/>
              </a:rPr>
              <a:t> </a:t>
            </a:r>
            <a:r>
              <a:rPr lang="fr-FR" sz="3400" dirty="0">
                <a:solidFill>
                  <a:schemeClr val="bg1"/>
                </a:solidFill>
                <a:effectLst/>
                <a:latin typeface="Times New Roman" panose="02020603050405020304" pitchFamily="18" charset="0"/>
                <a:ea typeface="11"/>
                <a:cs typeface="Arial" panose="020B0604020202020204" pitchFamily="34" charset="0"/>
              </a:rPr>
              <a:t>Elle donne d’abord à l’information un format qui lui permet de la manipuler (</a:t>
            </a:r>
            <a:r>
              <a:rPr lang="fr-FR" sz="3400" b="1" dirty="0">
                <a:solidFill>
                  <a:schemeClr val="bg1"/>
                </a:solidFill>
                <a:effectLst/>
                <a:latin typeface="Times New Roman" panose="02020603050405020304" pitchFamily="18" charset="0"/>
                <a:ea typeface="11"/>
                <a:cs typeface="Arial" panose="020B0604020202020204" pitchFamily="34" charset="0"/>
              </a:rPr>
              <a:t>l’encodage</a:t>
            </a:r>
            <a:r>
              <a:rPr lang="fr-FR" sz="3400" dirty="0">
                <a:solidFill>
                  <a:schemeClr val="bg1"/>
                </a:solidFill>
                <a:effectLst/>
                <a:latin typeface="Times New Roman" panose="02020603050405020304" pitchFamily="18" charset="0"/>
                <a:ea typeface="11"/>
                <a:cs typeface="Arial" panose="020B0604020202020204" pitchFamily="34" charset="0"/>
              </a:rPr>
              <a:t>), elle l’enregistre (</a:t>
            </a:r>
            <a:r>
              <a:rPr lang="fr-FR" sz="3400" b="1" dirty="0">
                <a:solidFill>
                  <a:schemeClr val="bg1"/>
                </a:solidFill>
                <a:effectLst/>
                <a:latin typeface="Times New Roman" panose="02020603050405020304" pitchFamily="18" charset="0"/>
                <a:ea typeface="11"/>
                <a:cs typeface="Arial" panose="020B0604020202020204" pitchFamily="34" charset="0"/>
              </a:rPr>
              <a:t>le stockage</a:t>
            </a:r>
            <a:r>
              <a:rPr lang="fr-FR" sz="3400" dirty="0">
                <a:solidFill>
                  <a:schemeClr val="bg1"/>
                </a:solidFill>
                <a:effectLst/>
                <a:latin typeface="Times New Roman" panose="02020603050405020304" pitchFamily="18" charset="0"/>
                <a:ea typeface="11"/>
                <a:cs typeface="Arial" panose="020B0604020202020204" pitchFamily="34" charset="0"/>
              </a:rPr>
              <a:t>), ce qui lui permet de la repêcher au besoin (</a:t>
            </a:r>
            <a:r>
              <a:rPr lang="fr-FR" sz="3400" b="1" dirty="0">
                <a:solidFill>
                  <a:schemeClr val="bg1"/>
                </a:solidFill>
                <a:effectLst/>
                <a:latin typeface="Times New Roman" panose="02020603050405020304" pitchFamily="18" charset="0"/>
                <a:ea typeface="11"/>
                <a:cs typeface="Arial" panose="020B0604020202020204" pitchFamily="34" charset="0"/>
              </a:rPr>
              <a:t>la récupération</a:t>
            </a:r>
            <a:r>
              <a:rPr lang="fr-FR" sz="3400" dirty="0">
                <a:solidFill>
                  <a:schemeClr val="bg1"/>
                </a:solidFill>
                <a:effectLst/>
                <a:latin typeface="Times New Roman" panose="02020603050405020304" pitchFamily="18" charset="0"/>
                <a:ea typeface="11"/>
                <a:cs typeface="Arial" panose="020B0604020202020204" pitchFamily="34" charset="0"/>
              </a:rPr>
              <a:t>).</a:t>
            </a:r>
            <a:endParaRPr lang="fr-FR" sz="34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sz="1800" b="1" u="none" strike="noStrike" kern="0" spc="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638627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B6244CC-75A2-4518-A21C-482F678AD4F0}"/>
              </a:ext>
            </a:extLst>
          </p:cNvPr>
          <p:cNvSpPr>
            <a:spLocks noGrp="1"/>
          </p:cNvSpPr>
          <p:nvPr>
            <p:ph idx="1"/>
          </p:nvPr>
        </p:nvSpPr>
        <p:spPr>
          <a:xfrm>
            <a:off x="381000" y="400050"/>
            <a:ext cx="11487150" cy="6457950"/>
          </a:xfrm>
        </p:spPr>
        <p:txBody>
          <a:bodyPr>
            <a:noAutofit/>
          </a:bodyPr>
          <a:lstStyle/>
          <a:p>
            <a:pPr marL="0" indent="0" algn="just">
              <a:buNone/>
            </a:pPr>
            <a:r>
              <a:rPr lang="fr-FR" sz="3600" b="1" u="none" strike="noStrike" kern="0"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L’encodage :</a:t>
            </a:r>
          </a:p>
          <a:p>
            <a:pPr marL="0" indent="0" algn="just">
              <a:buNone/>
            </a:pPr>
            <a:r>
              <a:rPr lang="fr-FR" sz="40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L’encodage est une étape qui </a:t>
            </a:r>
            <a:r>
              <a:rPr lang="fr-FR" sz="40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permet </a:t>
            </a:r>
            <a:r>
              <a:rPr lang="fr-FR" sz="40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formation du souvenir. </a:t>
            </a:r>
            <a:r>
              <a:rPr lang="fr-FR" sz="4000" dirty="0">
                <a:solidFill>
                  <a:schemeClr val="bg1"/>
                </a:solidFill>
                <a:effectLst/>
                <a:latin typeface="Times New Roman" panose="02020603050405020304" pitchFamily="18" charset="0"/>
                <a:ea typeface="11"/>
                <a:cs typeface="Arial" panose="020B0604020202020204" pitchFamily="34" charset="0"/>
              </a:rPr>
              <a:t>consiste à transformer l’information pour pouvoir la traiter</a:t>
            </a:r>
            <a:r>
              <a:rPr lang="fr-FR" sz="4000" dirty="0" smtClean="0">
                <a:solidFill>
                  <a:schemeClr val="bg1"/>
                </a:solidFill>
                <a:effectLst/>
                <a:latin typeface="Times New Roman" panose="02020603050405020304" pitchFamily="18" charset="0"/>
                <a:ea typeface="11"/>
                <a:cs typeface="Arial" panose="020B0604020202020204" pitchFamily="34" charset="0"/>
              </a:rPr>
              <a:t>.</a:t>
            </a:r>
          </a:p>
          <a:p>
            <a:pPr marL="0" indent="0" algn="just">
              <a:buNone/>
            </a:pPr>
            <a:r>
              <a:rPr lang="fr-FR" sz="4000" dirty="0" smtClean="0">
                <a:solidFill>
                  <a:schemeClr val="bg1"/>
                </a:solidFill>
                <a:effectLst/>
                <a:latin typeface="Times New Roman" panose="02020603050405020304" pitchFamily="18" charset="0"/>
                <a:ea typeface="11"/>
                <a:cs typeface="Arial" panose="020B0604020202020204" pitchFamily="34" charset="0"/>
              </a:rPr>
              <a:t> </a:t>
            </a:r>
            <a:r>
              <a:rPr lang="fr-FR" sz="4000" dirty="0">
                <a:solidFill>
                  <a:schemeClr val="bg1"/>
                </a:solidFill>
                <a:effectLst/>
                <a:latin typeface="Times New Roman" panose="02020603050405020304" pitchFamily="18" charset="0"/>
                <a:ea typeface="11"/>
                <a:cs typeface="Arial" panose="020B0604020202020204" pitchFamily="34" charset="0"/>
              </a:rPr>
              <a:t>Ce sont les capteurs sensoriels qui permettent l’encodage de base de l’information. Ces capteurs effectuent la transformation de la lumière, des vibrations ou des odeurs.</a:t>
            </a:r>
            <a:endParaRPr lang="fr-FR" sz="3600" dirty="0"/>
          </a:p>
        </p:txBody>
      </p:sp>
    </p:spTree>
    <p:extLst>
      <p:ext uri="{BB962C8B-B14F-4D97-AF65-F5344CB8AC3E}">
        <p14:creationId xmlns:p14="http://schemas.microsoft.com/office/powerpoint/2010/main" val="962714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F9FF4922-8EEC-45C7-A071-CDD9C7D91E22}"/>
              </a:ext>
            </a:extLst>
          </p:cNvPr>
          <p:cNvSpPr>
            <a:spLocks noGrp="1"/>
          </p:cNvSpPr>
          <p:nvPr>
            <p:ph idx="1"/>
          </p:nvPr>
        </p:nvSpPr>
        <p:spPr>
          <a:xfrm>
            <a:off x="1141412" y="795130"/>
            <a:ext cx="9905999" cy="4996071"/>
          </a:xfrm>
        </p:spPr>
        <p:txBody>
          <a:bodyPr>
            <a:normAutofit/>
          </a:bodyPr>
          <a:lstStyle/>
          <a:p>
            <a:pPr marL="0" indent="0" algn="just">
              <a:lnSpc>
                <a:spcPct val="200000"/>
              </a:lnSpc>
              <a:buNone/>
            </a:pPr>
            <a:r>
              <a:rPr lang="fr-FR" sz="4000" dirty="0">
                <a:solidFill>
                  <a:schemeClr val="bg1"/>
                </a:solidFill>
                <a:effectLst/>
                <a:latin typeface="Times New Roman" panose="02020603050405020304" pitchFamily="18" charset="0"/>
                <a:ea typeface="11"/>
                <a:cs typeface="Arial" panose="020B0604020202020204" pitchFamily="34" charset="0"/>
              </a:rPr>
              <a:t>L’encodage en mémoire humaine consiste donc à donner un format psychologique </a:t>
            </a:r>
            <a:r>
              <a:rPr lang="fr-FR" sz="4000" dirty="0" smtClean="0">
                <a:solidFill>
                  <a:schemeClr val="bg1"/>
                </a:solidFill>
                <a:effectLst/>
                <a:latin typeface="Times New Roman" panose="02020603050405020304" pitchFamily="18" charset="0"/>
                <a:ea typeface="11"/>
                <a:cs typeface="Arial" panose="020B0604020202020204" pitchFamily="34" charset="0"/>
              </a:rPr>
              <a:t>de </a:t>
            </a:r>
            <a:r>
              <a:rPr lang="fr-FR" sz="4000" dirty="0">
                <a:solidFill>
                  <a:schemeClr val="bg1"/>
                </a:solidFill>
                <a:effectLst/>
                <a:latin typeface="Times New Roman" panose="02020603050405020304" pitchFamily="18" charset="0"/>
                <a:ea typeface="11"/>
                <a:cs typeface="Arial" panose="020B0604020202020204" pitchFamily="34" charset="0"/>
              </a:rPr>
              <a:t>l’information, </a:t>
            </a:r>
            <a:r>
              <a:rPr lang="fr-FR" sz="4000" dirty="0" smtClean="0">
                <a:solidFill>
                  <a:schemeClr val="bg1"/>
                </a:solidFill>
                <a:effectLst/>
                <a:latin typeface="Times New Roman" panose="02020603050405020304" pitchFamily="18" charset="0"/>
                <a:ea typeface="11"/>
                <a:cs typeface="Arial" panose="020B0604020202020204" pitchFamily="34" charset="0"/>
              </a:rPr>
              <a:t>pour que </a:t>
            </a:r>
            <a:r>
              <a:rPr lang="fr-FR" sz="4000" dirty="0">
                <a:solidFill>
                  <a:schemeClr val="bg1"/>
                </a:solidFill>
                <a:effectLst/>
                <a:latin typeface="Times New Roman" panose="02020603050405020304" pitchFamily="18" charset="0"/>
                <a:ea typeface="11"/>
                <a:cs typeface="Arial" panose="020B0604020202020204" pitchFamily="34" charset="0"/>
              </a:rPr>
              <a:t>le cerveau pourra </a:t>
            </a:r>
            <a:r>
              <a:rPr lang="fr-FR" sz="4000" dirty="0" smtClean="0">
                <a:solidFill>
                  <a:schemeClr val="bg1"/>
                </a:solidFill>
                <a:effectLst/>
                <a:latin typeface="Times New Roman" panose="02020603050405020304" pitchFamily="18" charset="0"/>
                <a:ea typeface="11"/>
                <a:cs typeface="Arial" panose="020B0604020202020204" pitchFamily="34" charset="0"/>
              </a:rPr>
              <a:t>traiter</a:t>
            </a:r>
            <a:r>
              <a:rPr lang="fr-FR" sz="40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endParaRPr lang="fr-FR" sz="4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2750794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0C603DED-8BDB-4997-8485-0DD7121A6973}"/>
              </a:ext>
            </a:extLst>
          </p:cNvPr>
          <p:cNvSpPr>
            <a:spLocks noGrp="1"/>
          </p:cNvSpPr>
          <p:nvPr>
            <p:ph idx="1"/>
          </p:nvPr>
        </p:nvSpPr>
        <p:spPr>
          <a:xfrm>
            <a:off x="1141412" y="848139"/>
            <a:ext cx="9905999" cy="5645425"/>
          </a:xfrm>
        </p:spPr>
        <p:txBody>
          <a:bodyPr>
            <a:normAutofit/>
          </a:bodyPr>
          <a:lstStyle/>
          <a:p>
            <a:pPr marL="914400" lvl="2" indent="0" algn="just" fontAlgn="base">
              <a:lnSpc>
                <a:spcPct val="150000"/>
              </a:lnSpc>
              <a:spcBef>
                <a:spcPts val="200"/>
              </a:spcBef>
              <a:buNone/>
            </a:pPr>
            <a:r>
              <a:rPr lang="fr-FR" sz="3200" b="1" u="none" strike="noStrike" kern="0" spc="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Le stockage </a:t>
            </a:r>
          </a:p>
          <a:p>
            <a:pPr indent="0" algn="just">
              <a:lnSpc>
                <a:spcPct val="150000"/>
              </a:lnSpc>
              <a:spcAft>
                <a:spcPts val="1000"/>
              </a:spcAft>
              <a:buNone/>
            </a:pP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La deuxième étape du traitement de l’information, le </a:t>
            </a:r>
            <a:r>
              <a:rPr lang="fr-FR" sz="3200" b="1"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stockage</a:t>
            </a:r>
            <a:r>
              <a:rPr lang="fr-FR" sz="32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consiste à conserver l’information en mémoire. L’information peut être entreposée pour une très courte durée</a:t>
            </a:r>
            <a:r>
              <a:rPr lang="fr-FR" sz="3000" dirty="0">
                <a:solidFill>
                  <a:schemeClr val="bg1"/>
                </a:solidFill>
                <a:effectLst/>
                <a:latin typeface="Times New Roman" panose="02020603050405020304" pitchFamily="18" charset="0"/>
                <a:ea typeface="Calibri" panose="020F0502020204030204" pitchFamily="34" charset="0"/>
                <a:cs typeface="Arial" panose="020B0604020202020204" pitchFamily="34" charset="0"/>
              </a:rPr>
              <a:t>.</a:t>
            </a:r>
            <a:endParaRPr lang="fr-FR" sz="3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indent="0" algn="just">
              <a:lnSpc>
                <a:spcPct val="150000"/>
              </a:lnSpc>
              <a:spcAft>
                <a:spcPts val="1000"/>
              </a:spcAft>
              <a:buNone/>
            </a:pPr>
            <a:r>
              <a:rPr lang="fr-FR" sz="3000" dirty="0" smtClean="0">
                <a:solidFill>
                  <a:schemeClr val="bg1"/>
                </a:solidFill>
                <a:effectLst/>
                <a:latin typeface="Times New Roman" panose="02020603050405020304" pitchFamily="18" charset="0"/>
                <a:ea typeface="Calibri" panose="020F0502020204030204" pitchFamily="34" charset="0"/>
                <a:cs typeface="Arial" panose="020B0604020202020204" pitchFamily="34" charset="0"/>
              </a:rPr>
              <a:t> </a:t>
            </a:r>
            <a:endParaRPr lang="fr-FR" sz="30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endParaRPr lang="fr-FR" sz="2800" b="1" u="none" strike="noStrike" kern="0" spc="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16494495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364</TotalTime>
  <Words>1452</Words>
  <Application>Microsoft Office PowerPoint</Application>
  <PresentationFormat>Grand écran</PresentationFormat>
  <Paragraphs>78</Paragraphs>
  <Slides>37</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37</vt:i4>
      </vt:variant>
    </vt:vector>
  </HeadingPairs>
  <TitlesOfParts>
    <vt:vector size="49" baseType="lpstr">
      <vt:lpstr>10</vt:lpstr>
      <vt:lpstr>11</vt:lpstr>
      <vt:lpstr>15</vt:lpstr>
      <vt:lpstr>37</vt:lpstr>
      <vt:lpstr>62</vt:lpstr>
      <vt:lpstr>Arial</vt:lpstr>
      <vt:lpstr>Calibri</vt:lpstr>
      <vt:lpstr>Century Gothic</vt:lpstr>
      <vt:lpstr>Times New Roman</vt:lpstr>
      <vt:lpstr>Trebuchet MS</vt:lpstr>
      <vt:lpstr>Tw Cen MT</vt:lpstr>
      <vt:lpstr>Circuit</vt:lpstr>
      <vt:lpstr>la mémoire</vt:lpstr>
      <vt:lpstr>Entrée </vt:lpstr>
      <vt:lpstr>Histoire et définitions  </vt:lpstr>
      <vt:lpstr>Présentation PowerPoint</vt:lpstr>
      <vt:lpstr>Présentation PowerPoint</vt:lpstr>
      <vt:lpstr>Les traitements d’informations en mémoire  </vt:lpstr>
      <vt:lpstr>Présentation PowerPoint</vt:lpstr>
      <vt:lpstr>Présentation PowerPoint</vt:lpstr>
      <vt:lpstr>Présentation PowerPoint</vt:lpstr>
      <vt:lpstr>Présentation PowerPoint</vt:lpstr>
      <vt:lpstr>Présentation PowerPoint</vt:lpstr>
      <vt:lpstr>Présentation PowerPoint</vt:lpstr>
      <vt:lpstr>Les trois paliers de la mémoire </vt:lpstr>
      <vt:lpstr>Présentation PowerPoint</vt:lpstr>
      <vt:lpstr>Les mémoires sensorielles  </vt:lpstr>
      <vt:lpstr>Présentation PowerPoint</vt:lpstr>
      <vt:lpstr>Présentation PowerPoint</vt:lpstr>
      <vt:lpstr>Présentation PowerPoint</vt:lpstr>
      <vt:lpstr>Présentation PowerPoint</vt:lpstr>
      <vt:lpstr>La mémoire à court terme  </vt:lpstr>
      <vt:lpstr>Présentation PowerPoint</vt:lpstr>
      <vt:lpstr>Présentation PowerPoint</vt:lpstr>
      <vt:lpstr>Présentation PowerPoint</vt:lpstr>
      <vt:lpstr>Présentation PowerPoint</vt:lpstr>
      <vt:lpstr>La mémoire à long terme  </vt:lpstr>
      <vt:lpstr>Présentation PowerPoint</vt:lpstr>
      <vt:lpstr>Présentation PowerPoint</vt:lpstr>
      <vt:lpstr>Présentation PowerPoint</vt:lpstr>
      <vt:lpstr>Présentation PowerPoint</vt:lpstr>
      <vt:lpstr>L’oubli à court terme </vt:lpstr>
      <vt:lpstr>Présentation PowerPoint</vt:lpstr>
      <vt:lpstr>Présentation PowerPoint</vt:lpstr>
      <vt:lpstr>Présentation PowerPoint</vt:lpstr>
      <vt:lpstr>Présentation PowerPoint</vt:lpstr>
      <vt:lpstr>Résumé du cours  </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mémoire</dc:title>
  <dc:creator>SELLAMI</dc:creator>
  <cp:lastModifiedBy>pc</cp:lastModifiedBy>
  <cp:revision>18</cp:revision>
  <dcterms:created xsi:type="dcterms:W3CDTF">2021-10-30T18:07:53Z</dcterms:created>
  <dcterms:modified xsi:type="dcterms:W3CDTF">2025-04-29T22:04:23Z</dcterms:modified>
</cp:coreProperties>
</file>