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2" d="100"/>
          <a:sy n="72" d="100"/>
        </p:scale>
        <p:origin x="6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394EBD06-9040-4076-80C1-CD46D26EC6CF}" type="datetimeFigureOut">
              <a:rPr lang="fr-FR" smtClean="0"/>
              <a:t>10/11/2024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3334367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94EBD06-9040-4076-80C1-CD46D26EC6CF}" type="datetimeFigureOut">
              <a:rPr lang="fr-FR" smtClean="0"/>
              <a:t>10/11/2024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1151767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94EBD06-9040-4076-80C1-CD46D26EC6CF}" type="datetimeFigureOut">
              <a:rPr lang="fr-FR" smtClean="0"/>
              <a:t>10/11/2024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32509221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a:t>Cliquez pour modifier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94EBD06-9040-4076-80C1-CD46D26EC6CF}" type="datetimeFigureOut">
              <a:rPr lang="fr-FR" smtClean="0"/>
              <a:t>10/11/2024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9649599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94EBD06-9040-4076-80C1-CD46D26EC6CF}" type="datetimeFigureOut">
              <a:rPr lang="fr-FR" smtClean="0"/>
              <a:t>10/11/2024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935460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94EBD06-9040-4076-80C1-CD46D26EC6CF}" type="datetimeFigureOut">
              <a:rPr lang="fr-FR" smtClean="0"/>
              <a:t>10/11/2024</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17955019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94EBD06-9040-4076-80C1-CD46D26EC6CF}" type="datetimeFigureOut">
              <a:rPr lang="fr-FR" smtClean="0"/>
              <a:t>10/11/2024</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7364123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94EBD06-9040-4076-80C1-CD46D26EC6CF}" type="datetimeFigureOut">
              <a:rPr lang="fr-FR" smtClean="0"/>
              <a:t>10/11/2024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37536317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94EBD06-9040-4076-80C1-CD46D26EC6CF}" type="datetimeFigureOut">
              <a:rPr lang="fr-FR" smtClean="0"/>
              <a:t>10/11/2024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599766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3"/>
          <p:cNvSpPr>
            <a:spLocks noGrp="1"/>
          </p:cNvSpPr>
          <p:nvPr>
            <p:ph type="dt" sz="half" idx="10"/>
          </p:nvPr>
        </p:nvSpPr>
        <p:spPr/>
        <p:txBody>
          <a:bodyPr/>
          <a:lstStyle/>
          <a:p>
            <a:fld id="{394EBD06-9040-4076-80C1-CD46D26EC6CF}" type="datetimeFigureOut">
              <a:rPr lang="fr-FR" smtClean="0"/>
              <a:t>10/11/2024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1997809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94EBD06-9040-4076-80C1-CD46D26EC6CF}" type="datetimeFigureOut">
              <a:rPr lang="fr-FR" smtClean="0"/>
              <a:t>10/11/2024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4253837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94EBD06-9040-4076-80C1-CD46D26EC6CF}" type="datetimeFigureOut">
              <a:rPr lang="fr-FR" smtClean="0"/>
              <a:t>10/11/2024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1639310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94EBD06-9040-4076-80C1-CD46D26EC6CF}" type="datetimeFigureOut">
              <a:rPr lang="fr-FR" smtClean="0"/>
              <a:t>10/11/2024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280746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7" name="Date Placeholder 2"/>
          <p:cNvSpPr>
            <a:spLocks noGrp="1"/>
          </p:cNvSpPr>
          <p:nvPr>
            <p:ph type="dt" sz="half" idx="10"/>
          </p:nvPr>
        </p:nvSpPr>
        <p:spPr/>
        <p:txBody>
          <a:bodyPr/>
          <a:lstStyle/>
          <a:p>
            <a:fld id="{394EBD06-9040-4076-80C1-CD46D26EC6CF}" type="datetimeFigureOut">
              <a:rPr lang="fr-FR" smtClean="0"/>
              <a:t>10/11/2024</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2364387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94EBD06-9040-4076-80C1-CD46D26EC6CF}" type="datetimeFigureOut">
              <a:rPr lang="fr-FR" smtClean="0"/>
              <a:t>10/11/2024</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3305730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7" name="Date Placeholder 4"/>
          <p:cNvSpPr>
            <a:spLocks noGrp="1"/>
          </p:cNvSpPr>
          <p:nvPr>
            <p:ph type="dt" sz="half" idx="10"/>
          </p:nvPr>
        </p:nvSpPr>
        <p:spPr/>
        <p:txBody>
          <a:bodyPr/>
          <a:lstStyle/>
          <a:p>
            <a:fld id="{394EBD06-9040-4076-80C1-CD46D26EC6CF}" type="datetimeFigureOut">
              <a:rPr lang="fr-FR" smtClean="0"/>
              <a:t>10/11/2024</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17547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94EBD06-9040-4076-80C1-CD46D26EC6CF}" type="datetimeFigureOut">
              <a:rPr lang="fr-FR" smtClean="0"/>
              <a:t>10/11/2024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EF90C1-4087-45CC-B211-9C24E94BBA34}" type="slidenum">
              <a:rPr lang="fr-FR" smtClean="0"/>
              <a:t>‹N°›</a:t>
            </a:fld>
            <a:endParaRPr lang="fr-FR"/>
          </a:p>
        </p:txBody>
      </p:sp>
    </p:spTree>
    <p:extLst>
      <p:ext uri="{BB962C8B-B14F-4D97-AF65-F5344CB8AC3E}">
        <p14:creationId xmlns:p14="http://schemas.microsoft.com/office/powerpoint/2010/main" val="947905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94EBD06-9040-4076-80C1-CD46D26EC6CF}" type="datetimeFigureOut">
              <a:rPr lang="fr-FR" smtClean="0"/>
              <a:t>10/11/2024</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EEF90C1-4087-45CC-B211-9C24E94BBA34}" type="slidenum">
              <a:rPr lang="fr-FR" smtClean="0"/>
              <a:t>‹N°›</a:t>
            </a:fld>
            <a:endParaRPr lang="fr-FR"/>
          </a:p>
        </p:txBody>
      </p:sp>
    </p:spTree>
    <p:extLst>
      <p:ext uri="{BB962C8B-B14F-4D97-AF65-F5344CB8AC3E}">
        <p14:creationId xmlns:p14="http://schemas.microsoft.com/office/powerpoint/2010/main" val="81665581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05110E-C30E-4A90-9897-FF8997CA1032}"/>
              </a:ext>
            </a:extLst>
          </p:cNvPr>
          <p:cNvSpPr>
            <a:spLocks noGrp="1"/>
          </p:cNvSpPr>
          <p:nvPr>
            <p:ph type="ctrTitle"/>
          </p:nvPr>
        </p:nvSpPr>
        <p:spPr>
          <a:xfrm>
            <a:off x="1154955" y="1219201"/>
            <a:ext cx="8825658" cy="2209800"/>
          </a:xfrm>
        </p:spPr>
        <p:txBody>
          <a:bodyPr/>
          <a:lstStyle/>
          <a:p>
            <a:r>
              <a:rPr lang="fr-FR" dirty="0"/>
              <a:t>COMMUNICATION </a:t>
            </a:r>
          </a:p>
        </p:txBody>
      </p:sp>
      <p:sp>
        <p:nvSpPr>
          <p:cNvPr id="3" name="Sous-titre 2">
            <a:extLst>
              <a:ext uri="{FF2B5EF4-FFF2-40B4-BE49-F238E27FC236}">
                <a16:creationId xmlns:a16="http://schemas.microsoft.com/office/drawing/2014/main" id="{ACD8157B-CF12-41D1-8EA0-2B4B84D18793}"/>
              </a:ext>
            </a:extLst>
          </p:cNvPr>
          <p:cNvSpPr>
            <a:spLocks noGrp="1"/>
          </p:cNvSpPr>
          <p:nvPr>
            <p:ph type="subTitle" idx="1"/>
          </p:nvPr>
        </p:nvSpPr>
        <p:spPr>
          <a:xfrm>
            <a:off x="1154955" y="3429000"/>
            <a:ext cx="8825658" cy="2209800"/>
          </a:xfrm>
        </p:spPr>
        <p:txBody>
          <a:bodyPr/>
          <a:lstStyle/>
          <a:p>
            <a:endParaRPr lang="fr-FR" dirty="0"/>
          </a:p>
          <a:p>
            <a:r>
              <a:rPr lang="fr-FR" sz="4400" dirty="0"/>
              <a:t>Pr, LANANE    MASSIKA</a:t>
            </a:r>
          </a:p>
        </p:txBody>
      </p:sp>
    </p:spTree>
    <p:extLst>
      <p:ext uri="{BB962C8B-B14F-4D97-AF65-F5344CB8AC3E}">
        <p14:creationId xmlns:p14="http://schemas.microsoft.com/office/powerpoint/2010/main" val="1447793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F695E0-1D2A-4589-8B33-A61EC7D5AC1C}"/>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A7A59674-F7EC-4FD0-959A-6BA2E1ED78D8}"/>
              </a:ext>
            </a:extLst>
          </p:cNvPr>
          <p:cNvSpPr>
            <a:spLocks noGrp="1"/>
          </p:cNvSpPr>
          <p:nvPr>
            <p:ph idx="1"/>
          </p:nvPr>
        </p:nvSpPr>
        <p:spPr/>
        <p:txBody>
          <a:bodyPr/>
          <a:lstStyle/>
          <a:p>
            <a:pPr fontAlgn="base">
              <a:lnSpc>
                <a:spcPct val="107000"/>
              </a:lnSpc>
              <a:spcAft>
                <a:spcPts val="0"/>
              </a:spcAft>
            </a:pPr>
            <a:r>
              <a:rPr lang="fr-FR" sz="24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fr-FR" sz="2400" dirty="0">
                <a:effectLst/>
                <a:latin typeface="var(--ricos-font-family,unset)"/>
                <a:ea typeface="Times New Roman" panose="02020603050405020304" pitchFamily="18" charset="0"/>
                <a:cs typeface="Arial" panose="020B0604020202020204" pitchFamily="34" charset="0"/>
              </a:rPr>
              <a:t> Les deux personnages se tiennent la main (« relation » entre les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var(--ricos-font-family,unset)"/>
                <a:ea typeface="Times New Roman" panose="02020603050405020304" pitchFamily="18" charset="0"/>
                <a:cs typeface="Arial" panose="020B0604020202020204" pitchFamily="34" charset="0"/>
              </a:rPr>
              <a:t>personnages) ;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fr-FR" sz="2400" dirty="0">
                <a:latin typeface="var(--ricos-font-family,unset)"/>
                <a:ea typeface="Times New Roman" panose="02020603050405020304" pitchFamily="18" charset="0"/>
                <a:cs typeface="Arial" panose="020B0604020202020204" pitchFamily="34" charset="0"/>
              </a:rPr>
              <a:t>L</a:t>
            </a:r>
            <a:r>
              <a:rPr lang="fr-FR" sz="2400" dirty="0">
                <a:effectLst/>
                <a:latin typeface="var(--ricos-font-family,unset)"/>
                <a:ea typeface="Times New Roman" panose="02020603050405020304" pitchFamily="18" charset="0"/>
                <a:cs typeface="Arial" panose="020B0604020202020204" pitchFamily="34" charset="0"/>
              </a:rPr>
              <a:t>e grand personnage est devant (« il conduit »), le petit est derrière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var(--ricos-font-family,unset)"/>
                <a:ea typeface="Times New Roman" panose="02020603050405020304" pitchFamily="18" charset="0"/>
                <a:cs typeface="Arial" panose="020B0604020202020204" pitchFamily="34" charset="0"/>
              </a:rPr>
              <a:t>(« il suit ») ;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fr-FR" sz="2400" dirty="0">
                <a:effectLst/>
                <a:latin typeface="var(--ricos-font-family,unset)"/>
                <a:ea typeface="Times New Roman" panose="02020603050405020304" pitchFamily="18" charset="0"/>
                <a:cs typeface="Arial" panose="020B0604020202020204" pitchFamily="34" charset="0"/>
              </a:rPr>
              <a:t> Le grand personnage est en pantalon (« c’est un garçon »), le petit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var(--ricos-font-family,unset)"/>
                <a:ea typeface="Times New Roman" panose="02020603050405020304" pitchFamily="18" charset="0"/>
                <a:cs typeface="Arial" panose="020B0604020202020204" pitchFamily="34" charset="0"/>
              </a:rPr>
              <a:t>personnage est en robe (« c’est une fille »).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824945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C7AB8-AAE8-4C2D-8DD6-2227A42AC100}"/>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644F0BC9-2230-4904-84EB-9F22C6AEE914}"/>
              </a:ext>
            </a:extLst>
          </p:cNvPr>
          <p:cNvSpPr>
            <a:spLocks noGrp="1"/>
          </p:cNvSpPr>
          <p:nvPr>
            <p:ph idx="1"/>
          </p:nvPr>
        </p:nvSpPr>
        <p:spPr/>
        <p:txBody>
          <a:bodyPr/>
          <a:lstStyle/>
          <a:p>
            <a:pPr fontAlgn="base">
              <a:lnSpc>
                <a:spcPct val="107000"/>
              </a:lnSpc>
              <a:spcAft>
                <a:spcPts val="0"/>
              </a:spcAft>
            </a:pPr>
            <a:r>
              <a:rPr lang="fr-FR" sz="24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fr-FR" sz="2400" dirty="0">
                <a:effectLst/>
                <a:latin typeface="var(--ricos-font-family,unset)"/>
                <a:ea typeface="Times New Roman" panose="02020603050405020304" pitchFamily="18" charset="0"/>
                <a:cs typeface="Arial" panose="020B0604020202020204" pitchFamily="34" charset="0"/>
              </a:rPr>
              <a:t> Les deux personnages se tiennent la main (« relation » entre les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var(--ricos-font-family,unset)"/>
                <a:ea typeface="Times New Roman" panose="02020603050405020304" pitchFamily="18" charset="0"/>
                <a:cs typeface="Arial" panose="020B0604020202020204" pitchFamily="34" charset="0"/>
              </a:rPr>
              <a:t>personnages) ;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fr-FR" sz="2400" dirty="0">
                <a:latin typeface="var(--ricos-font-family,unset)"/>
                <a:ea typeface="Times New Roman" panose="02020603050405020304" pitchFamily="18" charset="0"/>
                <a:cs typeface="Arial" panose="020B0604020202020204" pitchFamily="34" charset="0"/>
              </a:rPr>
              <a:t>L</a:t>
            </a:r>
            <a:r>
              <a:rPr lang="fr-FR" sz="2400" dirty="0">
                <a:effectLst/>
                <a:latin typeface="var(--ricos-font-family,unset)"/>
                <a:ea typeface="Times New Roman" panose="02020603050405020304" pitchFamily="18" charset="0"/>
                <a:cs typeface="Arial" panose="020B0604020202020204" pitchFamily="34" charset="0"/>
              </a:rPr>
              <a:t>e grand personnage est devant (« il conduit »), le petit est derrière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var(--ricos-font-family,unset)"/>
                <a:ea typeface="Times New Roman" panose="02020603050405020304" pitchFamily="18" charset="0"/>
                <a:cs typeface="Arial" panose="020B0604020202020204" pitchFamily="34" charset="0"/>
              </a:rPr>
              <a:t>(« il suit ») ;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fr-FR" sz="2400" dirty="0">
                <a:effectLst/>
                <a:latin typeface="var(--ricos-font-family,unset)"/>
                <a:ea typeface="Times New Roman" panose="02020603050405020304" pitchFamily="18" charset="0"/>
                <a:cs typeface="Arial" panose="020B0604020202020204" pitchFamily="34" charset="0"/>
              </a:rPr>
              <a:t> Le grand personnage est en pantalon (« c’est un garçon »), le petit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400" dirty="0">
                <a:effectLst/>
                <a:latin typeface="var(--ricos-font-family,unset)"/>
                <a:ea typeface="Times New Roman" panose="02020603050405020304" pitchFamily="18" charset="0"/>
                <a:cs typeface="Arial" panose="020B0604020202020204" pitchFamily="34" charset="0"/>
              </a:rPr>
              <a:t>personnage est en robe (« c’est une fille »).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397342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83CF59-E789-4EEF-A949-69CD14F5951F}"/>
              </a:ext>
            </a:extLst>
          </p:cNvPr>
          <p:cNvSpPr>
            <a:spLocks noGrp="1"/>
          </p:cNvSpPr>
          <p:nvPr>
            <p:ph type="title"/>
          </p:nvPr>
        </p:nvSpPr>
        <p:spPr/>
        <p:txBody>
          <a:bodyPr/>
          <a:lstStyle/>
          <a:p>
            <a:pPr algn="ctr"/>
            <a:r>
              <a:rPr lang="fr-FR" dirty="0"/>
              <a:t>Liste bibliothèque</a:t>
            </a:r>
          </a:p>
        </p:txBody>
      </p:sp>
      <p:sp>
        <p:nvSpPr>
          <p:cNvPr id="3" name="Espace réservé du contenu 2">
            <a:extLst>
              <a:ext uri="{FF2B5EF4-FFF2-40B4-BE49-F238E27FC236}">
                <a16:creationId xmlns:a16="http://schemas.microsoft.com/office/drawing/2014/main" id="{76E37FC5-B5D9-4866-B723-EE3593C7EEBF}"/>
              </a:ext>
            </a:extLst>
          </p:cNvPr>
          <p:cNvSpPr>
            <a:spLocks noGrp="1"/>
          </p:cNvSpPr>
          <p:nvPr>
            <p:ph idx="1"/>
          </p:nvPr>
        </p:nvSpPr>
        <p:spPr/>
        <p:txBody>
          <a:bodyPr>
            <a:normAutofit lnSpcReduction="10000"/>
          </a:bodyPr>
          <a:lstStyle/>
          <a:p>
            <a:endParaRPr lang="fr-FR" sz="2800" dirty="0">
              <a:latin typeface="Times New Roman" panose="02020603050405020304" pitchFamily="18" charset="0"/>
              <a:cs typeface="Times New Roman" panose="02020603050405020304" pitchFamily="18" charset="0"/>
            </a:endParaRPr>
          </a:p>
          <a:p>
            <a:r>
              <a:rPr lang="fr-FR" sz="2800" dirty="0">
                <a:latin typeface="Times New Roman" panose="02020603050405020304" pitchFamily="18" charset="0"/>
                <a:cs typeface="Times New Roman" panose="02020603050405020304" pitchFamily="18" charset="0"/>
              </a:rPr>
              <a:t>1,LOCHARD Guy, Jean-Claude SOULAGES, </a:t>
            </a:r>
            <a:r>
              <a:rPr lang="fr-FR" sz="2800" dirty="0" err="1">
                <a:latin typeface="Times New Roman" panose="02020603050405020304" pitchFamily="18" charset="0"/>
                <a:cs typeface="Times New Roman" panose="02020603050405020304" pitchFamily="18" charset="0"/>
              </a:rPr>
              <a:t>Sémilogique,sémilogie</a:t>
            </a:r>
            <a:r>
              <a:rPr lang="fr-FR" sz="2800" dirty="0">
                <a:latin typeface="Times New Roman" panose="02020603050405020304" pitchFamily="18" charset="0"/>
                <a:cs typeface="Times New Roman" panose="02020603050405020304" pitchFamily="18" charset="0"/>
              </a:rPr>
              <a:t> et analyse de la communication ,Presses universitaires ,Grenoble,2014</a:t>
            </a:r>
          </a:p>
          <a:p>
            <a:r>
              <a:rPr lang="fr-FR" sz="2800" dirty="0">
                <a:latin typeface="Times New Roman" panose="02020603050405020304" pitchFamily="18" charset="0"/>
                <a:cs typeface="Times New Roman" panose="02020603050405020304" pitchFamily="18" charset="0"/>
              </a:rPr>
              <a:t>2,TENGKU </a:t>
            </a:r>
            <a:r>
              <a:rPr lang="fr-FR" sz="2800" dirty="0" err="1">
                <a:latin typeface="Times New Roman" panose="02020603050405020304" pitchFamily="18" charset="0"/>
                <a:cs typeface="Times New Roman" panose="02020603050405020304" pitchFamily="18" charset="0"/>
              </a:rPr>
              <a:t>Ratna</a:t>
            </a:r>
            <a:r>
              <a:rPr lang="fr-FR" sz="2800" dirty="0">
                <a:latin typeface="Times New Roman" panose="02020603050405020304" pitchFamily="18" charset="0"/>
                <a:cs typeface="Times New Roman" panose="02020603050405020304" pitchFamily="18" charset="0"/>
              </a:rPr>
              <a:t> ,Dan </a:t>
            </a:r>
            <a:r>
              <a:rPr lang="fr-FR" sz="2800" dirty="0" err="1">
                <a:latin typeface="Times New Roman" panose="02020603050405020304" pitchFamily="18" charset="0"/>
                <a:cs typeface="Times New Roman" panose="02020603050405020304" pitchFamily="18" charset="0"/>
              </a:rPr>
              <a:t>Seni</a:t>
            </a:r>
            <a:r>
              <a:rPr lang="fr-FR" sz="2800" dirty="0">
                <a:latin typeface="Times New Roman" panose="02020603050405020304" pitchFamily="18" charset="0"/>
                <a:cs typeface="Times New Roman" panose="02020603050405020304" pitchFamily="18" charset="0"/>
              </a:rPr>
              <a:t> FAKULTAS BAHAS,  «  La sémiotique communication de PIERCE et BARTHES ,in, Journal of Progressive Education » ,volume4,Université Negri Medan,2014,</a:t>
            </a:r>
          </a:p>
          <a:p>
            <a:r>
              <a:rPr lang="fr-FR" sz="2800">
                <a:latin typeface="Times New Roman" panose="02020603050405020304" pitchFamily="18" charset="0"/>
                <a:cs typeface="Times New Roman" panose="02020603050405020304" pitchFamily="18" charset="0"/>
              </a:rPr>
              <a:t>3,https://visualdsgn.fr/</a:t>
            </a:r>
            <a:r>
              <a:rPr lang="fr-FR" sz="2800" dirty="0" err="1">
                <a:latin typeface="Times New Roman" panose="02020603050405020304" pitchFamily="18" charset="0"/>
                <a:cs typeface="Times New Roman" panose="02020603050405020304" pitchFamily="18" charset="0"/>
              </a:rPr>
              <a:t>semiologie-saussure-pierce-barthes</a:t>
            </a:r>
            <a:r>
              <a:rPr lang="fr-FR"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18250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F05EE7-CA33-47C8-BC70-3FD8593347CB}"/>
              </a:ext>
            </a:extLst>
          </p:cNvPr>
          <p:cNvSpPr>
            <a:spLocks noGrp="1"/>
          </p:cNvSpPr>
          <p:nvPr>
            <p:ph type="title"/>
          </p:nvPr>
        </p:nvSpPr>
        <p:spPr/>
        <p:txBody>
          <a:bodyPr/>
          <a:lstStyle/>
          <a:p>
            <a:pPr algn="ctr"/>
            <a:r>
              <a:rPr lang="fr-FR" sz="4000" dirty="0">
                <a:latin typeface="Times New Roman" panose="02020603050405020304" pitchFamily="18" charset="0"/>
                <a:ea typeface="Calibri" panose="020F0502020204030204" pitchFamily="34" charset="0"/>
              </a:rPr>
              <a:t>Sémiologie chez </a:t>
            </a:r>
            <a:r>
              <a:rPr lang="fr-FR" sz="4000" dirty="0">
                <a:effectLst/>
                <a:latin typeface="Times New Roman" panose="02020603050405020304" pitchFamily="18" charset="0"/>
                <a:ea typeface="Calibri" panose="020F0502020204030204" pitchFamily="34" charset="0"/>
              </a:rPr>
              <a:t>BARTHES</a:t>
            </a:r>
            <a:endParaRPr lang="fr-FR" sz="4000" dirty="0"/>
          </a:p>
        </p:txBody>
      </p:sp>
      <p:sp>
        <p:nvSpPr>
          <p:cNvPr id="3" name="Espace réservé du contenu 2">
            <a:extLst>
              <a:ext uri="{FF2B5EF4-FFF2-40B4-BE49-F238E27FC236}">
                <a16:creationId xmlns:a16="http://schemas.microsoft.com/office/drawing/2014/main" id="{19AF1BC1-3A1D-453D-8667-1D7B43981CBB}"/>
              </a:ext>
            </a:extLst>
          </p:cNvPr>
          <p:cNvSpPr>
            <a:spLocks noGrp="1"/>
          </p:cNvSpPr>
          <p:nvPr>
            <p:ph idx="1"/>
          </p:nvPr>
        </p:nvSpPr>
        <p:spPr/>
        <p:txBody>
          <a:bodyPr/>
          <a:lstStyle/>
          <a:p>
            <a:pPr>
              <a:lnSpc>
                <a:spcPct val="107000"/>
              </a:lnSpc>
              <a:spcAft>
                <a:spcPts val="800"/>
              </a:spcAft>
            </a:pPr>
            <a:r>
              <a:rPr lang="fr-FR" sz="2800" dirty="0">
                <a:effectLst/>
                <a:latin typeface="Times New Roman" panose="02020603050405020304" pitchFamily="18" charset="0"/>
                <a:ea typeface="Calibri" panose="020F0502020204030204" pitchFamily="34" charset="0"/>
                <a:cs typeface="Arial" panose="020B0604020202020204" pitchFamily="34" charset="0"/>
              </a:rPr>
              <a:t>Définition</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La sémiologie peut être définie comme l’étude des signes. C’est un ensemble de concepts et de méthodologies destiné à décrire un système de signes.</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78749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C3F02E-073D-400C-9F31-0D007C49E4F3}"/>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B4CC952-82D4-49BB-BBA0-9CAC0EA863F3}"/>
              </a:ext>
            </a:extLst>
          </p:cNvPr>
          <p:cNvSpPr>
            <a:spLocks noGrp="1"/>
          </p:cNvSpPr>
          <p:nvPr>
            <p:ph idx="1"/>
          </p:nvPr>
        </p:nvSpPr>
        <p:spPr/>
        <p:txBody>
          <a:bodyPr/>
          <a:lstStyle/>
          <a:p>
            <a:pPr>
              <a:lnSpc>
                <a:spcPct val="107000"/>
              </a:lnSpc>
              <a:spcAft>
                <a:spcPts val="800"/>
              </a:spcAft>
            </a:pPr>
            <a:r>
              <a:rPr lang="fr-FR" sz="1800" dirty="0">
                <a:effectLst/>
                <a:latin typeface="Times New Roman" panose="02020603050405020304" pitchFamily="18" charset="0"/>
                <a:ea typeface="Calibri" panose="020F0502020204030204" pitchFamily="34" charset="0"/>
                <a:cs typeface="Arial" panose="020B0604020202020204" pitchFamily="34" charset="0"/>
              </a:rPr>
              <a:t>Saussure : le signe linguistique</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800" dirty="0">
                <a:effectLst/>
                <a:latin typeface="Times New Roman" panose="02020603050405020304" pitchFamily="18" charset="0"/>
                <a:ea typeface="Calibri" panose="020F0502020204030204" pitchFamily="34" charset="0"/>
                <a:cs typeface="Arial" panose="020B0604020202020204" pitchFamily="34" charset="0"/>
              </a:rPr>
              <a:t>Ferdinand de Saussure est un linguiste suisse du début du XXe siècle connu pour son travail dans le domaine de la linguistique. Il a introduit les concepts de « signifiant » et de « signifié » pour expliquer la nature du signe linguistique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800" b="1" dirty="0">
                <a:effectLst/>
                <a:latin typeface="Times New Roman" panose="02020603050405020304" pitchFamily="18" charset="0"/>
                <a:ea typeface="Calibri" panose="020F0502020204030204" pitchFamily="34" charset="0"/>
                <a:cs typeface="Arial" panose="020B0604020202020204" pitchFamily="34" charset="0"/>
              </a:rPr>
              <a:t>Le signifiant </a:t>
            </a:r>
            <a:r>
              <a:rPr lang="fr-FR" sz="1800" dirty="0">
                <a:effectLst/>
                <a:latin typeface="Times New Roman" panose="02020603050405020304" pitchFamily="18" charset="0"/>
                <a:ea typeface="Calibri" panose="020F0502020204030204" pitchFamily="34" charset="0"/>
                <a:cs typeface="Arial" panose="020B0604020202020204" pitchFamily="34" charset="0"/>
              </a:rPr>
              <a:t>fait référence à la forme matérielle d’un signe</a:t>
            </a:r>
            <a:br>
              <a:rPr lang="fr-FR" sz="1800" dirty="0">
                <a:effectLst/>
                <a:latin typeface="Times New Roman" panose="02020603050405020304" pitchFamily="18" charset="0"/>
                <a:ea typeface="Calibri" panose="020F0502020204030204" pitchFamily="34" charset="0"/>
                <a:cs typeface="Arial" panose="020B0604020202020204" pitchFamily="34" charset="0"/>
              </a:rPr>
            </a:br>
            <a:r>
              <a:rPr lang="fr-FR" sz="1800" dirty="0">
                <a:effectLst/>
                <a:latin typeface="Times New Roman" panose="02020603050405020304" pitchFamily="18" charset="0"/>
                <a:ea typeface="Calibri" panose="020F0502020204030204" pitchFamily="34" charset="0"/>
                <a:cs typeface="Arial" panose="020B0604020202020204" pitchFamily="34" charset="0"/>
              </a:rPr>
              <a:t>Il est constitué des sons et des lettres qui composent le signe.</a:t>
            </a:r>
            <a:br>
              <a:rPr lang="fr-FR" sz="1800" dirty="0">
                <a:effectLst/>
                <a:latin typeface="Times New Roman" panose="02020603050405020304" pitchFamily="18" charset="0"/>
                <a:ea typeface="Calibri" panose="020F0502020204030204" pitchFamily="34" charset="0"/>
                <a:cs typeface="Arial" panose="020B0604020202020204" pitchFamily="34" charset="0"/>
              </a:rPr>
            </a:br>
            <a:r>
              <a:rPr lang="fr-FR" sz="1800" dirty="0">
                <a:effectLst/>
                <a:latin typeface="Times New Roman" panose="02020603050405020304" pitchFamily="18" charset="0"/>
                <a:ea typeface="Calibri" panose="020F0502020204030204" pitchFamily="34" charset="0"/>
                <a:cs typeface="Arial" panose="020B0604020202020204" pitchFamily="34" charset="0"/>
              </a:rPr>
              <a:t>Exemple : dans le mot « chat », les sons /ʃ/, /a/ et /t/ constituent le signifiant.</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800" b="1" dirty="0">
                <a:effectLst/>
                <a:latin typeface="Times New Roman" panose="02020603050405020304" pitchFamily="18" charset="0"/>
                <a:ea typeface="Calibri" panose="020F0502020204030204" pitchFamily="34" charset="0"/>
                <a:cs typeface="Arial" panose="020B0604020202020204" pitchFamily="34" charset="0"/>
              </a:rPr>
              <a:t>Le signifié </a:t>
            </a:r>
            <a:r>
              <a:rPr lang="fr-FR" sz="1800" dirty="0">
                <a:effectLst/>
                <a:latin typeface="Times New Roman" panose="02020603050405020304" pitchFamily="18" charset="0"/>
                <a:ea typeface="Calibri" panose="020F0502020204030204" pitchFamily="34" charset="0"/>
                <a:cs typeface="Arial" panose="020B0604020202020204" pitchFamily="34" charset="0"/>
              </a:rPr>
              <a:t>fait référence à l’idée, la représentation mentale associée au signe</a:t>
            </a:r>
            <a:br>
              <a:rPr lang="fr-FR" sz="1800" dirty="0">
                <a:effectLst/>
                <a:latin typeface="Times New Roman" panose="02020603050405020304" pitchFamily="18" charset="0"/>
                <a:ea typeface="Calibri" panose="020F0502020204030204" pitchFamily="34" charset="0"/>
                <a:cs typeface="Arial" panose="020B0604020202020204" pitchFamily="34" charset="0"/>
              </a:rPr>
            </a:br>
            <a:r>
              <a:rPr lang="fr-FR" sz="1800" dirty="0">
                <a:effectLst/>
                <a:latin typeface="Times New Roman" panose="02020603050405020304" pitchFamily="18" charset="0"/>
                <a:ea typeface="Calibri" panose="020F0502020204030204" pitchFamily="34" charset="0"/>
                <a:cs typeface="Arial" panose="020B0604020202020204" pitchFamily="34" charset="0"/>
              </a:rPr>
              <a:t>C’est le sens que le signe évoque chez le locuteur.</a:t>
            </a:r>
            <a:br>
              <a:rPr lang="fr-FR" sz="1800" dirty="0">
                <a:effectLst/>
                <a:latin typeface="Times New Roman" panose="02020603050405020304" pitchFamily="18" charset="0"/>
                <a:ea typeface="Calibri" panose="020F0502020204030204" pitchFamily="34" charset="0"/>
                <a:cs typeface="Arial" panose="020B0604020202020204" pitchFamily="34" charset="0"/>
              </a:rPr>
            </a:br>
            <a:r>
              <a:rPr lang="fr-FR" sz="1800" dirty="0">
                <a:effectLst/>
                <a:latin typeface="Times New Roman" panose="02020603050405020304" pitchFamily="18" charset="0"/>
                <a:ea typeface="Calibri" panose="020F0502020204030204" pitchFamily="34" charset="0"/>
                <a:cs typeface="Arial" panose="020B0604020202020204" pitchFamily="34" charset="0"/>
              </a:rPr>
              <a:t>Exemple : le signifié du mot « chat » évoque l’image mentale d’un animal domestique à quatre pattes, avec des moustaches et une queue.</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441284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76598D-1144-4632-86AF-6DDDF8996F39}"/>
              </a:ext>
            </a:extLst>
          </p:cNvPr>
          <p:cNvSpPr>
            <a:spLocks noGrp="1"/>
          </p:cNvSpPr>
          <p:nvPr>
            <p:ph type="title"/>
          </p:nvPr>
        </p:nvSpPr>
        <p:spPr/>
        <p:txBody>
          <a:bodyPr/>
          <a:lstStyle/>
          <a:p>
            <a:endParaRPr lang="fr-FR"/>
          </a:p>
        </p:txBody>
      </p:sp>
      <p:pic>
        <p:nvPicPr>
          <p:cNvPr id="4" name="Espace réservé du contenu 3" descr="Saussure : triangle sémiotique">
            <a:extLst>
              <a:ext uri="{FF2B5EF4-FFF2-40B4-BE49-F238E27FC236}">
                <a16:creationId xmlns:a16="http://schemas.microsoft.com/office/drawing/2014/main" id="{27648FEB-E6C8-47FF-8A90-AAA8C8DC7296}"/>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46110" y="452718"/>
            <a:ext cx="9558063" cy="5755925"/>
          </a:xfrm>
          <a:prstGeom prst="rect">
            <a:avLst/>
          </a:prstGeom>
          <a:noFill/>
          <a:ln>
            <a:noFill/>
          </a:ln>
        </p:spPr>
      </p:pic>
    </p:spTree>
    <p:extLst>
      <p:ext uri="{BB962C8B-B14F-4D97-AF65-F5344CB8AC3E}">
        <p14:creationId xmlns:p14="http://schemas.microsoft.com/office/powerpoint/2010/main" val="3584834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1DBAC3-B330-4E6A-8FB3-05BB22B42E4A}"/>
              </a:ext>
            </a:extLst>
          </p:cNvPr>
          <p:cNvSpPr>
            <a:spLocks noGrp="1"/>
          </p:cNvSpPr>
          <p:nvPr>
            <p:ph type="title"/>
          </p:nvPr>
        </p:nvSpPr>
        <p:spPr/>
        <p:txBody>
          <a:bodyPr/>
          <a:lstStyle/>
          <a:p>
            <a:pPr algn="ctr"/>
            <a:r>
              <a:rPr lang="fr-FR" sz="4000" dirty="0">
                <a:solidFill>
                  <a:schemeClr val="tx1"/>
                </a:solidFill>
                <a:effectLst/>
                <a:latin typeface="Times New Roman" panose="02020603050405020304" pitchFamily="18" charset="0"/>
                <a:ea typeface="Calibri" panose="020F0502020204030204" pitchFamily="34" charset="0"/>
              </a:rPr>
              <a:t>Roland Barthes (1915-1980) </a:t>
            </a:r>
            <a:endParaRPr lang="fr-FR" sz="4000" dirty="0">
              <a:solidFill>
                <a:schemeClr val="tx1"/>
              </a:solidFill>
            </a:endParaRPr>
          </a:p>
        </p:txBody>
      </p:sp>
      <p:sp>
        <p:nvSpPr>
          <p:cNvPr id="3" name="Espace réservé du contenu 2">
            <a:extLst>
              <a:ext uri="{FF2B5EF4-FFF2-40B4-BE49-F238E27FC236}">
                <a16:creationId xmlns:a16="http://schemas.microsoft.com/office/drawing/2014/main" id="{CA9EB424-E7B4-4014-A719-9C08EEC7F454}"/>
              </a:ext>
            </a:extLst>
          </p:cNvPr>
          <p:cNvSpPr>
            <a:spLocks noGrp="1"/>
          </p:cNvSpPr>
          <p:nvPr>
            <p:ph idx="1"/>
          </p:nvPr>
        </p:nvSpPr>
        <p:spPr/>
        <p:txBody>
          <a:bodyPr>
            <a:normAutofit/>
          </a:bodyPr>
          <a:lstStyle/>
          <a:p>
            <a:r>
              <a:rPr lang="fr-FR" sz="2400" dirty="0">
                <a:latin typeface="Times New Roman" panose="02020603050405020304" pitchFamily="18" charset="0"/>
                <a:ea typeface="Calibri" panose="020F0502020204030204" pitchFamily="34" charset="0"/>
              </a:rPr>
              <a:t>E</a:t>
            </a:r>
            <a:r>
              <a:rPr lang="fr-FR" sz="2400" dirty="0">
                <a:effectLst/>
                <a:latin typeface="Times New Roman" panose="02020603050405020304" pitchFamily="18" charset="0"/>
                <a:ea typeface="Calibri" panose="020F0502020204030204" pitchFamily="34" charset="0"/>
              </a:rPr>
              <a:t>st un sémiologue et philosophe français. Il s’est particulièrement attaché à l’étude des connotations dans Mythologies, (1957) et Éléments de sémiologie (1964).</a:t>
            </a:r>
          </a:p>
          <a:p>
            <a:pPr>
              <a:lnSpc>
                <a:spcPct val="107000"/>
              </a:lnSpc>
              <a:spcAft>
                <a:spcPts val="800"/>
              </a:spcAft>
            </a:pPr>
            <a:r>
              <a:rPr lang="fr-FR" sz="2400" b="1" dirty="0">
                <a:effectLst/>
                <a:latin typeface="Times New Roman" panose="02020603050405020304" pitchFamily="18" charset="0"/>
                <a:ea typeface="Calibri" panose="020F0502020204030204" pitchFamily="34" charset="0"/>
                <a:cs typeface="Arial" panose="020B0604020202020204" pitchFamily="34" charset="0"/>
              </a:rPr>
              <a:t>La dénotation</a:t>
            </a:r>
            <a:endParaRPr lang="fr-FR" sz="2400" b="1"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2400" dirty="0">
                <a:effectLst/>
                <a:latin typeface="Times New Roman" panose="02020603050405020304" pitchFamily="18" charset="0"/>
                <a:ea typeface="Calibri" panose="020F0502020204030204" pitchFamily="34" charset="0"/>
                <a:cs typeface="Arial" panose="020B0604020202020204" pitchFamily="34" charset="0"/>
              </a:rPr>
              <a:t>La dénotation désigne le sens premier. Le mot « rouge » dénote une couleur. La dénotation est objective, sa fonction est la description.</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endParaRPr lang="fr-FR" sz="2400" dirty="0"/>
          </a:p>
        </p:txBody>
      </p:sp>
    </p:spTree>
    <p:extLst>
      <p:ext uri="{BB962C8B-B14F-4D97-AF65-F5344CB8AC3E}">
        <p14:creationId xmlns:p14="http://schemas.microsoft.com/office/powerpoint/2010/main" val="1134261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12D6BF-59CC-4BA9-B146-B8A247CE1D7A}"/>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35B5B8AD-BC62-44DD-8CBA-5D679BEE4108}"/>
              </a:ext>
            </a:extLst>
          </p:cNvPr>
          <p:cNvSpPr>
            <a:spLocks noGrp="1"/>
          </p:cNvSpPr>
          <p:nvPr>
            <p:ph idx="1"/>
          </p:nvPr>
        </p:nvSpPr>
        <p:spPr/>
        <p:txBody>
          <a:bodyPr/>
          <a:lstStyle/>
          <a:p>
            <a:pPr>
              <a:lnSpc>
                <a:spcPct val="107000"/>
              </a:lnSpc>
              <a:spcAft>
                <a:spcPts val="800"/>
              </a:spcAft>
            </a:pPr>
            <a:r>
              <a:rPr lang="fr-FR" sz="2800" b="1" dirty="0">
                <a:effectLst/>
                <a:latin typeface="Times New Roman" panose="02020603050405020304" pitchFamily="18" charset="0"/>
                <a:ea typeface="Calibri" panose="020F0502020204030204" pitchFamily="34" charset="0"/>
                <a:cs typeface="Arial" panose="020B0604020202020204" pitchFamily="34" charset="0"/>
              </a:rPr>
              <a:t>La connotation</a:t>
            </a:r>
            <a:endParaRPr lang="fr-FR" sz="2800" b="1"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2800" dirty="0">
                <a:effectLst/>
                <a:latin typeface="Times New Roman" panose="02020603050405020304" pitchFamily="18" charset="0"/>
                <a:ea typeface="Calibri" panose="020F0502020204030204" pitchFamily="34" charset="0"/>
                <a:cs typeface="Arial" panose="020B0604020202020204" pitchFamily="34" charset="0"/>
              </a:rPr>
              <a:t>Les connotations désignent le sens second. Par exemple, le rouge possède plusieurs connotations : le danger, l’interdiction, l’amour, le sang etc. Elles sont multiples et subjectives puisqu’elles dépendent du contexte d’utilisation et des références culturelles de la cible. Les connotations ont une fonction de signification.</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046685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D8C539-82DF-427F-AC66-38EC954AB036}"/>
              </a:ext>
            </a:extLst>
          </p:cNvPr>
          <p:cNvSpPr>
            <a:spLocks noGrp="1"/>
          </p:cNvSpPr>
          <p:nvPr>
            <p:ph type="title"/>
          </p:nvPr>
        </p:nvSpPr>
        <p:spPr/>
        <p:txBody>
          <a:bodyPr/>
          <a:lstStyle/>
          <a:p>
            <a:endParaRPr lang="fr-FR"/>
          </a:p>
        </p:txBody>
      </p:sp>
      <p:pic>
        <p:nvPicPr>
          <p:cNvPr id="4" name="Espace réservé du contenu 3" descr="Barthes : dénotation / connotation">
            <a:extLst>
              <a:ext uri="{FF2B5EF4-FFF2-40B4-BE49-F238E27FC236}">
                <a16:creationId xmlns:a16="http://schemas.microsoft.com/office/drawing/2014/main" id="{3B8114A6-DA62-4187-A555-2D24F60FA14C}"/>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46111" y="452718"/>
            <a:ext cx="10008637" cy="5795682"/>
          </a:xfrm>
          <a:prstGeom prst="rect">
            <a:avLst/>
          </a:prstGeom>
          <a:noFill/>
          <a:ln>
            <a:noFill/>
          </a:ln>
        </p:spPr>
      </p:pic>
    </p:spTree>
    <p:extLst>
      <p:ext uri="{BB962C8B-B14F-4D97-AF65-F5344CB8AC3E}">
        <p14:creationId xmlns:p14="http://schemas.microsoft.com/office/powerpoint/2010/main" val="3783004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76B3B2-99D4-4B1F-8DD1-1307321B33DF}"/>
              </a:ext>
            </a:extLst>
          </p:cNvPr>
          <p:cNvSpPr>
            <a:spLocks noGrp="1"/>
          </p:cNvSpPr>
          <p:nvPr>
            <p:ph type="title"/>
          </p:nvPr>
        </p:nvSpPr>
        <p:spPr/>
        <p:txBody>
          <a:bodyPr/>
          <a:lstStyle/>
          <a:p>
            <a:pPr algn="ctr"/>
            <a:r>
              <a:rPr lang="fr-FR" sz="3600" b="1" kern="1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a:t>
            </a:r>
            <a:r>
              <a:rPr lang="fr-FR" sz="3600" b="1" kern="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émiologie de l'image</a:t>
            </a:r>
            <a:br>
              <a:rPr lang="fr-FR" sz="1800" dirty="0">
                <a:effectLst/>
                <a:latin typeface="Calibri" panose="020F0502020204030204" pitchFamily="34" charset="0"/>
                <a:ea typeface="Calibri" panose="020F0502020204030204" pitchFamily="34" charset="0"/>
                <a:cs typeface="Arial" panose="020B0604020202020204" pitchFamily="34" charset="0"/>
              </a:rPr>
            </a:br>
            <a:endParaRPr lang="fr-FR" dirty="0"/>
          </a:p>
        </p:txBody>
      </p:sp>
      <p:pic>
        <p:nvPicPr>
          <p:cNvPr id="4" name="Espace réservé du contenu 3">
            <a:extLst>
              <a:ext uri="{FF2B5EF4-FFF2-40B4-BE49-F238E27FC236}">
                <a16:creationId xmlns:a16="http://schemas.microsoft.com/office/drawing/2014/main" id="{932E667D-2FED-488B-8DB9-F48F645DB755}"/>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92200" y="2052638"/>
            <a:ext cx="4769376" cy="4195762"/>
          </a:xfrm>
          <a:prstGeom prst="rect">
            <a:avLst/>
          </a:prstGeom>
          <a:noFill/>
          <a:ln>
            <a:noFill/>
          </a:ln>
        </p:spPr>
      </p:pic>
    </p:spTree>
    <p:extLst>
      <p:ext uri="{BB962C8B-B14F-4D97-AF65-F5344CB8AC3E}">
        <p14:creationId xmlns:p14="http://schemas.microsoft.com/office/powerpoint/2010/main" val="1229353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3AB931-8896-4A49-92AB-17817A8EF19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FB884AC2-D8EB-4378-8416-B5647F8A3208}"/>
              </a:ext>
            </a:extLst>
          </p:cNvPr>
          <p:cNvSpPr>
            <a:spLocks noGrp="1"/>
          </p:cNvSpPr>
          <p:nvPr>
            <p:ph idx="1"/>
          </p:nvPr>
        </p:nvSpPr>
        <p:spPr/>
        <p:txBody>
          <a:bodyPr>
            <a:normAutofit/>
          </a:bodyPr>
          <a:lstStyle/>
          <a:p>
            <a:pPr fontAlgn="base">
              <a:lnSpc>
                <a:spcPct val="107000"/>
              </a:lnSpc>
              <a:spcAft>
                <a:spcPts val="0"/>
              </a:spcAft>
            </a:pPr>
            <a:r>
              <a:rPr lang="fr-FR" sz="2800" dirty="0">
                <a:effectLst/>
                <a:latin typeface="var(--ricos-font-family,unset)"/>
                <a:ea typeface="Times New Roman" panose="02020603050405020304" pitchFamily="18" charset="0"/>
                <a:cs typeface="Arial" panose="020B0604020202020204" pitchFamily="34" charset="0"/>
              </a:rPr>
              <a:t>Analysons ainsi les deux personnages à l’intérieur du triangle en décrivant simplement ce que nous percevons, comme si nous étions un détective averti, et comme si nous voyions cet objet pour la première fois. Les interprétations sont entre guillemets :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8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fr-FR" sz="2800" dirty="0">
                <a:effectLst/>
                <a:latin typeface="var(--ricos-font-family,unset)"/>
                <a:ea typeface="Times New Roman" panose="02020603050405020304" pitchFamily="18" charset="0"/>
                <a:cs typeface="Arial" panose="020B0604020202020204" pitchFamily="34" charset="0"/>
              </a:rPr>
              <a:t> il y a un grand personnage (« grandeur »), un plus petit (« petitesse ») ;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fr-FR" sz="28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fr-FR" sz="2800" dirty="0">
                <a:effectLst/>
                <a:latin typeface="var(--ricos-font-family,unset)"/>
                <a:ea typeface="Times New Roman" panose="02020603050405020304" pitchFamily="18" charset="0"/>
                <a:cs typeface="Arial" panose="020B0604020202020204" pitchFamily="34" charset="0"/>
              </a:rPr>
              <a:t> ils sont en mouvement vers la gauche (« action ») ;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5549934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53</TotalTime>
  <Words>565</Words>
  <Application>Microsoft Office PowerPoint</Application>
  <PresentationFormat>Grand écran</PresentationFormat>
  <Paragraphs>37</Paragraphs>
  <Slides>12</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12</vt:i4>
      </vt:variant>
    </vt:vector>
  </HeadingPairs>
  <TitlesOfParts>
    <vt:vector size="20" baseType="lpstr">
      <vt:lpstr>Arial</vt:lpstr>
      <vt:lpstr>Calibri</vt:lpstr>
      <vt:lpstr>Century Gothic</vt:lpstr>
      <vt:lpstr>Segoe UI Emoji</vt:lpstr>
      <vt:lpstr>Times New Roman</vt:lpstr>
      <vt:lpstr>var(--ricos-font-family,unset)</vt:lpstr>
      <vt:lpstr>Wingdings 3</vt:lpstr>
      <vt:lpstr>Ion</vt:lpstr>
      <vt:lpstr>COMMUNICATION </vt:lpstr>
      <vt:lpstr>Sémiologie chez BARTHES</vt:lpstr>
      <vt:lpstr>Présentation PowerPoint</vt:lpstr>
      <vt:lpstr>Présentation PowerPoint</vt:lpstr>
      <vt:lpstr>Roland Barthes (1915-1980) </vt:lpstr>
      <vt:lpstr>Présentation PowerPoint</vt:lpstr>
      <vt:lpstr>Présentation PowerPoint</vt:lpstr>
      <vt:lpstr>Sémiologie de l'image </vt:lpstr>
      <vt:lpstr>Présentation PowerPoint</vt:lpstr>
      <vt:lpstr>Présentation PowerPoint</vt:lpstr>
      <vt:lpstr>Présentation PowerPoint</vt:lpstr>
      <vt:lpstr>Liste bibliothèque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 </dc:title>
  <dc:creator>Ordi</dc:creator>
  <cp:lastModifiedBy>Ordi</cp:lastModifiedBy>
  <cp:revision>1</cp:revision>
  <dcterms:created xsi:type="dcterms:W3CDTF">2024-11-10T07:03:18Z</dcterms:created>
  <dcterms:modified xsi:type="dcterms:W3CDTF">2024-11-10T07:56:57Z</dcterms:modified>
</cp:coreProperties>
</file>