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7B92EB18-7DA8-40B1-BF44-00A802E93058}" type="datetimeFigureOut">
              <a:rPr lang="fr-DZ" smtClean="0"/>
              <a:t>14/04/2025</a:t>
            </a:fld>
            <a:endParaRPr lang="fr-DZ"/>
          </a:p>
        </p:txBody>
      </p:sp>
      <p:sp>
        <p:nvSpPr>
          <p:cNvPr id="5" name="Footer Placeholder 4"/>
          <p:cNvSpPr>
            <a:spLocks noGrp="1"/>
          </p:cNvSpPr>
          <p:nvPr>
            <p:ph type="ftr" sz="quarter" idx="11"/>
          </p:nvPr>
        </p:nvSpPr>
        <p:spPr>
          <a:xfrm>
            <a:off x="2416500" y="329307"/>
            <a:ext cx="4973915" cy="309201"/>
          </a:xfrm>
        </p:spPr>
        <p:txBody>
          <a:bodyPr/>
          <a:lstStyle/>
          <a:p>
            <a:endParaRPr lang="fr-DZ"/>
          </a:p>
        </p:txBody>
      </p:sp>
      <p:sp>
        <p:nvSpPr>
          <p:cNvPr id="6" name="Slide Number Placeholder 5"/>
          <p:cNvSpPr>
            <a:spLocks noGrp="1"/>
          </p:cNvSpPr>
          <p:nvPr>
            <p:ph type="sldNum" sz="quarter" idx="12"/>
          </p:nvPr>
        </p:nvSpPr>
        <p:spPr>
          <a:xfrm>
            <a:off x="1437664" y="798973"/>
            <a:ext cx="811019" cy="503578"/>
          </a:xfrm>
        </p:spPr>
        <p:txBody>
          <a:bodyPr/>
          <a:lstStyle/>
          <a:p>
            <a:fld id="{FEF39506-A2F9-4934-80FA-8FE855DD2986}" type="slidenum">
              <a:rPr lang="fr-DZ" smtClean="0"/>
              <a:t>‹N°›</a:t>
            </a:fld>
            <a:endParaRPr lang="fr-DZ"/>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65677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B92EB18-7DA8-40B1-BF44-00A802E93058}" type="datetimeFigureOut">
              <a:rPr lang="fr-DZ" smtClean="0"/>
              <a:t>14/04/2025</a:t>
            </a:fld>
            <a:endParaRPr lang="fr-DZ"/>
          </a:p>
        </p:txBody>
      </p:sp>
      <p:sp>
        <p:nvSpPr>
          <p:cNvPr id="5" name="Footer Placeholder 4"/>
          <p:cNvSpPr>
            <a:spLocks noGrp="1"/>
          </p:cNvSpPr>
          <p:nvPr>
            <p:ph type="ftr" sz="quarter" idx="11"/>
          </p:nvPr>
        </p:nvSpPr>
        <p:spPr/>
        <p:txBody>
          <a:bodyPr/>
          <a:lstStyle/>
          <a:p>
            <a:endParaRPr lang="fr-DZ"/>
          </a:p>
        </p:txBody>
      </p:sp>
      <p:sp>
        <p:nvSpPr>
          <p:cNvPr id="6" name="Slide Number Placeholder 5"/>
          <p:cNvSpPr>
            <a:spLocks noGrp="1"/>
          </p:cNvSpPr>
          <p:nvPr>
            <p:ph type="sldNum" sz="quarter" idx="12"/>
          </p:nvPr>
        </p:nvSpPr>
        <p:spPr/>
        <p:txBody>
          <a:bodyPr/>
          <a:lstStyle/>
          <a:p>
            <a:fld id="{FEF39506-A2F9-4934-80FA-8FE855DD2986}" type="slidenum">
              <a:rPr lang="fr-DZ" smtClean="0"/>
              <a:t>‹N°›</a:t>
            </a:fld>
            <a:endParaRPr lang="fr-DZ"/>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2372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B92EB18-7DA8-40B1-BF44-00A802E93058}" type="datetimeFigureOut">
              <a:rPr lang="fr-DZ" smtClean="0"/>
              <a:t>14/04/2025</a:t>
            </a:fld>
            <a:endParaRPr lang="fr-DZ"/>
          </a:p>
        </p:txBody>
      </p:sp>
      <p:sp>
        <p:nvSpPr>
          <p:cNvPr id="5" name="Footer Placeholder 4"/>
          <p:cNvSpPr>
            <a:spLocks noGrp="1"/>
          </p:cNvSpPr>
          <p:nvPr>
            <p:ph type="ftr" sz="quarter" idx="11"/>
          </p:nvPr>
        </p:nvSpPr>
        <p:spPr/>
        <p:txBody>
          <a:bodyPr/>
          <a:lstStyle/>
          <a:p>
            <a:endParaRPr lang="fr-DZ"/>
          </a:p>
        </p:txBody>
      </p:sp>
      <p:sp>
        <p:nvSpPr>
          <p:cNvPr id="6" name="Slide Number Placeholder 5"/>
          <p:cNvSpPr>
            <a:spLocks noGrp="1"/>
          </p:cNvSpPr>
          <p:nvPr>
            <p:ph type="sldNum" sz="quarter" idx="12"/>
          </p:nvPr>
        </p:nvSpPr>
        <p:spPr/>
        <p:txBody>
          <a:bodyPr/>
          <a:lstStyle/>
          <a:p>
            <a:fld id="{FEF39506-A2F9-4934-80FA-8FE855DD2986}" type="slidenum">
              <a:rPr lang="fr-DZ" smtClean="0"/>
              <a:t>‹N°›</a:t>
            </a:fld>
            <a:endParaRPr lang="fr-DZ"/>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79557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B92EB18-7DA8-40B1-BF44-00A802E93058}" type="datetimeFigureOut">
              <a:rPr lang="fr-DZ" smtClean="0"/>
              <a:t>14/04/2025</a:t>
            </a:fld>
            <a:endParaRPr lang="fr-DZ"/>
          </a:p>
        </p:txBody>
      </p:sp>
      <p:sp>
        <p:nvSpPr>
          <p:cNvPr id="5" name="Footer Placeholder 4"/>
          <p:cNvSpPr>
            <a:spLocks noGrp="1"/>
          </p:cNvSpPr>
          <p:nvPr>
            <p:ph type="ftr" sz="quarter" idx="11"/>
          </p:nvPr>
        </p:nvSpPr>
        <p:spPr/>
        <p:txBody>
          <a:bodyPr/>
          <a:lstStyle/>
          <a:p>
            <a:endParaRPr lang="fr-DZ"/>
          </a:p>
        </p:txBody>
      </p:sp>
      <p:sp>
        <p:nvSpPr>
          <p:cNvPr id="6" name="Slide Number Placeholder 5"/>
          <p:cNvSpPr>
            <a:spLocks noGrp="1"/>
          </p:cNvSpPr>
          <p:nvPr>
            <p:ph type="sldNum" sz="quarter" idx="12"/>
          </p:nvPr>
        </p:nvSpPr>
        <p:spPr/>
        <p:txBody>
          <a:bodyPr/>
          <a:lstStyle/>
          <a:p>
            <a:fld id="{FEF39506-A2F9-4934-80FA-8FE855DD2986}" type="slidenum">
              <a:rPr lang="fr-DZ" smtClean="0"/>
              <a:t>‹N°›</a:t>
            </a:fld>
            <a:endParaRPr lang="fr-DZ"/>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18464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B92EB18-7DA8-40B1-BF44-00A802E93058}" type="datetimeFigureOut">
              <a:rPr lang="fr-DZ" smtClean="0"/>
              <a:t>14/04/2025</a:t>
            </a:fld>
            <a:endParaRPr lang="fr-DZ"/>
          </a:p>
        </p:txBody>
      </p:sp>
      <p:sp>
        <p:nvSpPr>
          <p:cNvPr id="5" name="Footer Placeholder 4"/>
          <p:cNvSpPr>
            <a:spLocks noGrp="1"/>
          </p:cNvSpPr>
          <p:nvPr>
            <p:ph type="ftr" sz="quarter" idx="11"/>
          </p:nvPr>
        </p:nvSpPr>
        <p:spPr/>
        <p:txBody>
          <a:bodyPr/>
          <a:lstStyle/>
          <a:p>
            <a:endParaRPr lang="fr-DZ"/>
          </a:p>
        </p:txBody>
      </p:sp>
      <p:sp>
        <p:nvSpPr>
          <p:cNvPr id="6" name="Slide Number Placeholder 5"/>
          <p:cNvSpPr>
            <a:spLocks noGrp="1"/>
          </p:cNvSpPr>
          <p:nvPr>
            <p:ph type="sldNum" sz="quarter" idx="12"/>
          </p:nvPr>
        </p:nvSpPr>
        <p:spPr/>
        <p:txBody>
          <a:bodyPr/>
          <a:lstStyle/>
          <a:p>
            <a:fld id="{FEF39506-A2F9-4934-80FA-8FE855DD2986}" type="slidenum">
              <a:rPr lang="fr-DZ" smtClean="0"/>
              <a:t>‹N°›</a:t>
            </a:fld>
            <a:endParaRPr lang="fr-DZ"/>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33855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B92EB18-7DA8-40B1-BF44-00A802E93058}" type="datetimeFigureOut">
              <a:rPr lang="fr-DZ" smtClean="0"/>
              <a:t>14/04/2025</a:t>
            </a:fld>
            <a:endParaRPr lang="fr-DZ"/>
          </a:p>
        </p:txBody>
      </p:sp>
      <p:sp>
        <p:nvSpPr>
          <p:cNvPr id="6" name="Footer Placeholder 5"/>
          <p:cNvSpPr>
            <a:spLocks noGrp="1"/>
          </p:cNvSpPr>
          <p:nvPr>
            <p:ph type="ftr" sz="quarter" idx="11"/>
          </p:nvPr>
        </p:nvSpPr>
        <p:spPr/>
        <p:txBody>
          <a:bodyPr/>
          <a:lstStyle/>
          <a:p>
            <a:endParaRPr lang="fr-DZ"/>
          </a:p>
        </p:txBody>
      </p:sp>
      <p:sp>
        <p:nvSpPr>
          <p:cNvPr id="7" name="Slide Number Placeholder 6"/>
          <p:cNvSpPr>
            <a:spLocks noGrp="1"/>
          </p:cNvSpPr>
          <p:nvPr>
            <p:ph type="sldNum" sz="quarter" idx="12"/>
          </p:nvPr>
        </p:nvSpPr>
        <p:spPr/>
        <p:txBody>
          <a:bodyPr/>
          <a:lstStyle/>
          <a:p>
            <a:fld id="{FEF39506-A2F9-4934-80FA-8FE855DD2986}" type="slidenum">
              <a:rPr lang="fr-DZ" smtClean="0"/>
              <a:t>‹N°›</a:t>
            </a:fld>
            <a:endParaRPr lang="fr-DZ"/>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73039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B92EB18-7DA8-40B1-BF44-00A802E93058}" type="datetimeFigureOut">
              <a:rPr lang="fr-DZ" smtClean="0"/>
              <a:t>14/04/2025</a:t>
            </a:fld>
            <a:endParaRPr lang="fr-DZ"/>
          </a:p>
        </p:txBody>
      </p:sp>
      <p:sp>
        <p:nvSpPr>
          <p:cNvPr id="8" name="Footer Placeholder 7"/>
          <p:cNvSpPr>
            <a:spLocks noGrp="1"/>
          </p:cNvSpPr>
          <p:nvPr>
            <p:ph type="ftr" sz="quarter" idx="11"/>
          </p:nvPr>
        </p:nvSpPr>
        <p:spPr/>
        <p:txBody>
          <a:bodyPr/>
          <a:lstStyle/>
          <a:p>
            <a:endParaRPr lang="fr-DZ"/>
          </a:p>
        </p:txBody>
      </p:sp>
      <p:sp>
        <p:nvSpPr>
          <p:cNvPr id="9" name="Slide Number Placeholder 8"/>
          <p:cNvSpPr>
            <a:spLocks noGrp="1"/>
          </p:cNvSpPr>
          <p:nvPr>
            <p:ph type="sldNum" sz="quarter" idx="12"/>
          </p:nvPr>
        </p:nvSpPr>
        <p:spPr/>
        <p:txBody>
          <a:bodyPr/>
          <a:lstStyle/>
          <a:p>
            <a:fld id="{FEF39506-A2F9-4934-80FA-8FE855DD2986}" type="slidenum">
              <a:rPr lang="fr-DZ" smtClean="0"/>
              <a:t>‹N°›</a:t>
            </a:fld>
            <a:endParaRPr lang="fr-DZ"/>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66937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B92EB18-7DA8-40B1-BF44-00A802E93058}" type="datetimeFigureOut">
              <a:rPr lang="fr-DZ" smtClean="0"/>
              <a:t>14/04/2025</a:t>
            </a:fld>
            <a:endParaRPr lang="fr-DZ"/>
          </a:p>
        </p:txBody>
      </p:sp>
      <p:sp>
        <p:nvSpPr>
          <p:cNvPr id="4" name="Footer Placeholder 3"/>
          <p:cNvSpPr>
            <a:spLocks noGrp="1"/>
          </p:cNvSpPr>
          <p:nvPr>
            <p:ph type="ftr" sz="quarter" idx="11"/>
          </p:nvPr>
        </p:nvSpPr>
        <p:spPr/>
        <p:txBody>
          <a:bodyPr/>
          <a:lstStyle/>
          <a:p>
            <a:endParaRPr lang="fr-DZ"/>
          </a:p>
        </p:txBody>
      </p:sp>
      <p:sp>
        <p:nvSpPr>
          <p:cNvPr id="5" name="Slide Number Placeholder 4"/>
          <p:cNvSpPr>
            <a:spLocks noGrp="1"/>
          </p:cNvSpPr>
          <p:nvPr>
            <p:ph type="sldNum" sz="quarter" idx="12"/>
          </p:nvPr>
        </p:nvSpPr>
        <p:spPr/>
        <p:txBody>
          <a:bodyPr/>
          <a:lstStyle/>
          <a:p>
            <a:fld id="{FEF39506-A2F9-4934-80FA-8FE855DD2986}" type="slidenum">
              <a:rPr lang="fr-DZ" smtClean="0"/>
              <a:t>‹N°›</a:t>
            </a:fld>
            <a:endParaRPr lang="fr-DZ"/>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56189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92EB18-7DA8-40B1-BF44-00A802E93058}" type="datetimeFigureOut">
              <a:rPr lang="fr-DZ" smtClean="0"/>
              <a:t>14/04/2025</a:t>
            </a:fld>
            <a:endParaRPr lang="fr-DZ"/>
          </a:p>
        </p:txBody>
      </p:sp>
      <p:sp>
        <p:nvSpPr>
          <p:cNvPr id="3" name="Footer Placeholder 2"/>
          <p:cNvSpPr>
            <a:spLocks noGrp="1"/>
          </p:cNvSpPr>
          <p:nvPr>
            <p:ph type="ftr" sz="quarter" idx="11"/>
          </p:nvPr>
        </p:nvSpPr>
        <p:spPr/>
        <p:txBody>
          <a:bodyPr/>
          <a:lstStyle/>
          <a:p>
            <a:endParaRPr lang="fr-DZ"/>
          </a:p>
        </p:txBody>
      </p:sp>
      <p:sp>
        <p:nvSpPr>
          <p:cNvPr id="4" name="Slide Number Placeholder 3"/>
          <p:cNvSpPr>
            <a:spLocks noGrp="1"/>
          </p:cNvSpPr>
          <p:nvPr>
            <p:ph type="sldNum" sz="quarter" idx="12"/>
          </p:nvPr>
        </p:nvSpPr>
        <p:spPr/>
        <p:txBody>
          <a:bodyPr/>
          <a:lstStyle/>
          <a:p>
            <a:fld id="{FEF39506-A2F9-4934-80FA-8FE855DD2986}" type="slidenum">
              <a:rPr lang="fr-DZ" smtClean="0"/>
              <a:t>‹N°›</a:t>
            </a:fld>
            <a:endParaRPr lang="fr-DZ"/>
          </a:p>
        </p:txBody>
      </p:sp>
    </p:spTree>
    <p:extLst>
      <p:ext uri="{BB962C8B-B14F-4D97-AF65-F5344CB8AC3E}">
        <p14:creationId xmlns:p14="http://schemas.microsoft.com/office/powerpoint/2010/main" val="1280507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B92EB18-7DA8-40B1-BF44-00A802E93058}" type="datetimeFigureOut">
              <a:rPr lang="fr-DZ" smtClean="0"/>
              <a:t>14/04/2025</a:t>
            </a:fld>
            <a:endParaRPr lang="fr-DZ"/>
          </a:p>
        </p:txBody>
      </p:sp>
      <p:sp>
        <p:nvSpPr>
          <p:cNvPr id="6" name="Footer Placeholder 5"/>
          <p:cNvSpPr>
            <a:spLocks noGrp="1"/>
          </p:cNvSpPr>
          <p:nvPr>
            <p:ph type="ftr" sz="quarter" idx="11"/>
          </p:nvPr>
        </p:nvSpPr>
        <p:spPr/>
        <p:txBody>
          <a:bodyPr/>
          <a:lstStyle/>
          <a:p>
            <a:endParaRPr lang="fr-DZ"/>
          </a:p>
        </p:txBody>
      </p:sp>
      <p:sp>
        <p:nvSpPr>
          <p:cNvPr id="7" name="Slide Number Placeholder 6"/>
          <p:cNvSpPr>
            <a:spLocks noGrp="1"/>
          </p:cNvSpPr>
          <p:nvPr>
            <p:ph type="sldNum" sz="quarter" idx="12"/>
          </p:nvPr>
        </p:nvSpPr>
        <p:spPr/>
        <p:txBody>
          <a:bodyPr/>
          <a:lstStyle/>
          <a:p>
            <a:fld id="{FEF39506-A2F9-4934-80FA-8FE855DD2986}" type="slidenum">
              <a:rPr lang="fr-DZ" smtClean="0"/>
              <a:t>‹N°›</a:t>
            </a:fld>
            <a:endParaRPr lang="fr-DZ"/>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4066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7B92EB18-7DA8-40B1-BF44-00A802E93058}" type="datetimeFigureOut">
              <a:rPr lang="fr-DZ" smtClean="0"/>
              <a:t>14/04/2025</a:t>
            </a:fld>
            <a:endParaRPr lang="fr-DZ"/>
          </a:p>
        </p:txBody>
      </p:sp>
      <p:sp>
        <p:nvSpPr>
          <p:cNvPr id="6" name="Footer Placeholder 5"/>
          <p:cNvSpPr>
            <a:spLocks noGrp="1"/>
          </p:cNvSpPr>
          <p:nvPr>
            <p:ph type="ftr" sz="quarter" idx="11"/>
          </p:nvPr>
        </p:nvSpPr>
        <p:spPr>
          <a:xfrm>
            <a:off x="1447382" y="318640"/>
            <a:ext cx="5541004" cy="320931"/>
          </a:xfrm>
        </p:spPr>
        <p:txBody>
          <a:bodyPr/>
          <a:lstStyle/>
          <a:p>
            <a:endParaRPr lang="fr-DZ"/>
          </a:p>
        </p:txBody>
      </p:sp>
      <p:sp>
        <p:nvSpPr>
          <p:cNvPr id="7" name="Slide Number Placeholder 6"/>
          <p:cNvSpPr>
            <a:spLocks noGrp="1"/>
          </p:cNvSpPr>
          <p:nvPr>
            <p:ph type="sldNum" sz="quarter" idx="12"/>
          </p:nvPr>
        </p:nvSpPr>
        <p:spPr/>
        <p:txBody>
          <a:bodyPr/>
          <a:lstStyle/>
          <a:p>
            <a:fld id="{FEF39506-A2F9-4934-80FA-8FE855DD2986}" type="slidenum">
              <a:rPr lang="fr-DZ" smtClean="0"/>
              <a:t>‹N°›</a:t>
            </a:fld>
            <a:endParaRPr lang="fr-DZ"/>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02873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7B92EB18-7DA8-40B1-BF44-00A802E93058}" type="datetimeFigureOut">
              <a:rPr lang="fr-DZ" smtClean="0"/>
              <a:t>14/04/2025</a:t>
            </a:fld>
            <a:endParaRPr lang="fr-DZ"/>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r-DZ"/>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EF39506-A2F9-4934-80FA-8FE855DD2986}" type="slidenum">
              <a:rPr lang="fr-DZ" smtClean="0"/>
              <a:t>‹N°›</a:t>
            </a:fld>
            <a:endParaRPr lang="fr-DZ"/>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50087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027552-C961-4C23-8BE3-502F0502D8E0}"/>
              </a:ext>
            </a:extLst>
          </p:cNvPr>
          <p:cNvSpPr>
            <a:spLocks noGrp="1"/>
          </p:cNvSpPr>
          <p:nvPr>
            <p:ph type="ctrTitle"/>
          </p:nvPr>
        </p:nvSpPr>
        <p:spPr>
          <a:xfrm>
            <a:off x="1524000" y="203201"/>
            <a:ext cx="9144000" cy="584199"/>
          </a:xfrm>
        </p:spPr>
        <p:txBody>
          <a:bodyPr>
            <a:normAutofit fontScale="90000"/>
          </a:bodyPr>
          <a:lstStyle/>
          <a:p>
            <a:pPr algn="ctr"/>
            <a:r>
              <a:rPr lang="ar-DZ" sz="4400" i="1" dirty="0">
                <a:latin typeface="Sakkal Majalla" panose="02000000000000000000" pitchFamily="2" charset="-78"/>
                <a:cs typeface="Sakkal Majalla" panose="02000000000000000000" pitchFamily="2" charset="-78"/>
              </a:rPr>
              <a:t>" المكتسبات القبلية"</a:t>
            </a:r>
            <a:endParaRPr lang="fr-DZ" sz="4400" dirty="0"/>
          </a:p>
        </p:txBody>
      </p:sp>
      <p:sp>
        <p:nvSpPr>
          <p:cNvPr id="3" name="Sous-titre 2">
            <a:extLst>
              <a:ext uri="{FF2B5EF4-FFF2-40B4-BE49-F238E27FC236}">
                <a16:creationId xmlns:a16="http://schemas.microsoft.com/office/drawing/2014/main" id="{CECA58A3-3DE0-4309-AF2E-9E63CCFB6A01}"/>
              </a:ext>
            </a:extLst>
          </p:cNvPr>
          <p:cNvSpPr>
            <a:spLocks noGrp="1"/>
          </p:cNvSpPr>
          <p:nvPr>
            <p:ph type="subTitle" idx="1"/>
          </p:nvPr>
        </p:nvSpPr>
        <p:spPr>
          <a:xfrm>
            <a:off x="685800" y="673100"/>
            <a:ext cx="10477500" cy="5016500"/>
          </a:xfrm>
        </p:spPr>
        <p:txBody>
          <a:bodyPr numCol="2">
            <a:normAutofit lnSpcReduction="10000"/>
          </a:bodyPr>
          <a:lstStyle/>
          <a:p>
            <a:pPr lvl="1" algn="just" rtl="1">
              <a:lnSpc>
                <a:spcPct val="100000"/>
              </a:lnSpc>
              <a:spcAft>
                <a:spcPts val="800"/>
              </a:spcAft>
            </a:pPr>
            <a:r>
              <a:rPr lang="ar-DZ" b="1" dirty="0">
                <a:effectLst/>
                <a:latin typeface="Sakkal Majalla" panose="02000000000000000000" pitchFamily="2" charset="-78"/>
                <a:ea typeface="Calibri" panose="020F0502020204030204" pitchFamily="34" charset="0"/>
                <a:cs typeface="Sakkal Majalla" panose="02000000000000000000" pitchFamily="2" charset="-78"/>
              </a:rPr>
              <a:t>المكتسبات القبلية لمقياس "لسانيات تطبيقية" </a:t>
            </a:r>
            <a:r>
              <a:rPr lang="ar-DZ" dirty="0">
                <a:effectLst/>
                <a:latin typeface="Sakkal Majalla" panose="02000000000000000000" pitchFamily="2" charset="-78"/>
                <a:ea typeface="Calibri" panose="020F0502020204030204" pitchFamily="34" charset="0"/>
                <a:cs typeface="Sakkal Majalla" panose="02000000000000000000" pitchFamily="2" charset="-78"/>
              </a:rPr>
              <a:t>هي المعارف والمهارات الأساسية التي يُفترض أن يكون الطالب قد اكتسبها قبل البدء في دراسة هذا المقياس. هذه المكتسبات تُعدُّ أرضية ضرورية لفهم المحتوى العلمي للمادة والتطبيقات العملية المرتبطة بها. ويمكن تلخيصها فيما يلي:</a:t>
            </a:r>
          </a:p>
          <a:p>
            <a:pPr marL="800100" lvl="1" indent="-342900" algn="just" rtl="1">
              <a:lnSpc>
                <a:spcPct val="100000"/>
              </a:lnSpc>
              <a:spcAft>
                <a:spcPts val="800"/>
              </a:spcAft>
              <a:buAutoNum type="arabicPeriod"/>
            </a:pPr>
            <a:r>
              <a:rPr lang="ar-DZ" b="1" dirty="0">
                <a:effectLst/>
                <a:latin typeface="Sakkal Majalla" panose="02000000000000000000" pitchFamily="2" charset="-78"/>
                <a:ea typeface="Calibri" panose="020F0502020204030204" pitchFamily="34" charset="0"/>
                <a:cs typeface="Sakkal Majalla" panose="02000000000000000000" pitchFamily="2" charset="-78"/>
              </a:rPr>
              <a:t>المعرفة الأساسية باللسانيات العامة:   </a:t>
            </a:r>
            <a:r>
              <a:rPr lang="ar-DZ" dirty="0">
                <a:effectLst/>
                <a:latin typeface="Sakkal Majalla" panose="02000000000000000000" pitchFamily="2" charset="-78"/>
                <a:ea typeface="Calibri" panose="020F0502020204030204" pitchFamily="34" charset="0"/>
                <a:cs typeface="Sakkal Majalla" panose="02000000000000000000" pitchFamily="2" charset="-78"/>
              </a:rPr>
              <a:t>  - فهم المصطلحات اللسانية الأساسية مثل: الصوتيات، الصرف، النحو، الدلالة، وعلم اللغة الاجتماعي.     - الإلمام بالمدارس اللسانية الرئيسية (مثل البنيوية، التوليدية، الوظيفية).</a:t>
            </a:r>
          </a:p>
          <a:p>
            <a:pPr marL="800100" lvl="1" indent="-342900" algn="just" rtl="1">
              <a:lnSpc>
                <a:spcPct val="100000"/>
              </a:lnSpc>
              <a:spcAft>
                <a:spcPts val="800"/>
              </a:spcAft>
              <a:buAutoNum type="arabicPeriod"/>
            </a:pPr>
            <a:r>
              <a:rPr lang="ar-DZ" b="1" dirty="0">
                <a:effectLst/>
                <a:latin typeface="Sakkal Majalla" panose="02000000000000000000" pitchFamily="2" charset="-78"/>
                <a:ea typeface="Calibri" panose="020F0502020204030204" pitchFamily="34" charset="0"/>
                <a:cs typeface="Sakkal Majalla" panose="02000000000000000000" pitchFamily="2" charset="-78"/>
              </a:rPr>
              <a:t>فهم العمليات اللغوية: </a:t>
            </a:r>
            <a:r>
              <a:rPr lang="ar-DZ" dirty="0">
                <a:effectLst/>
                <a:latin typeface="Sakkal Majalla" panose="02000000000000000000" pitchFamily="2" charset="-78"/>
                <a:ea typeface="Calibri" panose="020F0502020204030204" pitchFamily="34" charset="0"/>
                <a:cs typeface="Sakkal Majalla" panose="02000000000000000000" pitchFamily="2" charset="-78"/>
              </a:rPr>
              <a:t>- إدراك كيفية عمل اللغة على المستويات الصوتية، الصرفية، النحوية، والدلالية.     - فهم العلاقة بين اللغة والفكر والمجتمع. </a:t>
            </a:r>
          </a:p>
          <a:p>
            <a:pPr marL="800100" lvl="1" indent="-342900" algn="just" rtl="1">
              <a:lnSpc>
                <a:spcPct val="107000"/>
              </a:lnSpc>
              <a:spcAft>
                <a:spcPts val="800"/>
              </a:spcAft>
              <a:buAutoNum type="arabicPeriod"/>
            </a:pPr>
            <a:r>
              <a:rPr lang="ar-DZ" dirty="0">
                <a:effectLst/>
                <a:latin typeface="Sakkal Majalla" panose="02000000000000000000" pitchFamily="2" charset="-78"/>
                <a:ea typeface="Calibri" panose="020F0502020204030204" pitchFamily="34" charset="0"/>
                <a:cs typeface="Sakkal Majalla" panose="02000000000000000000" pitchFamily="2" charset="-78"/>
              </a:rPr>
              <a:t> </a:t>
            </a:r>
            <a:r>
              <a:rPr lang="ar-DZ" b="1" dirty="0">
                <a:effectLst/>
                <a:latin typeface="Sakkal Majalla" panose="02000000000000000000" pitchFamily="2" charset="-78"/>
                <a:ea typeface="Calibri" panose="020F0502020204030204" pitchFamily="34" charset="0"/>
                <a:cs typeface="Sakkal Majalla" panose="02000000000000000000" pitchFamily="2" charset="-78"/>
              </a:rPr>
              <a:t>معرفة بأسس تعليم اللغات:   </a:t>
            </a:r>
            <a:r>
              <a:rPr lang="ar-DZ" dirty="0">
                <a:effectLst/>
                <a:latin typeface="Sakkal Majalla" panose="02000000000000000000" pitchFamily="2" charset="-78"/>
                <a:ea typeface="Calibri" panose="020F0502020204030204" pitchFamily="34" charset="0"/>
                <a:cs typeface="Sakkal Majalla" panose="02000000000000000000" pitchFamily="2" charset="-78"/>
              </a:rPr>
              <a:t>- الإلمام بالطرق التقليدية والحديثة في تعليم اللغات.     - فهم التحديات الأساسية في تعليم اللغات الثانية.</a:t>
            </a:r>
          </a:p>
          <a:p>
            <a:pPr marL="800100" lvl="1" indent="-342900" algn="just" rtl="1">
              <a:lnSpc>
                <a:spcPct val="107000"/>
              </a:lnSpc>
              <a:spcAft>
                <a:spcPts val="800"/>
              </a:spcAft>
              <a:buAutoNum type="arabicPeriod"/>
            </a:pPr>
            <a:r>
              <a:rPr lang="ar-DZ" b="1" dirty="0">
                <a:effectLst/>
                <a:latin typeface="Sakkal Majalla" panose="02000000000000000000" pitchFamily="2" charset="-78"/>
                <a:ea typeface="Calibri" panose="020F0502020204030204" pitchFamily="34" charset="0"/>
                <a:cs typeface="Sakkal Majalla" panose="02000000000000000000" pitchFamily="2" charset="-78"/>
              </a:rPr>
              <a:t>  مبادئ الترجمة:-</a:t>
            </a:r>
            <a:r>
              <a:rPr lang="ar-DZ" dirty="0">
                <a:effectLst/>
                <a:latin typeface="Sakkal Majalla" panose="02000000000000000000" pitchFamily="2" charset="-78"/>
                <a:ea typeface="Calibri" panose="020F0502020204030204" pitchFamily="34" charset="0"/>
                <a:cs typeface="Sakkal Majalla" panose="02000000000000000000" pitchFamily="2" charset="-78"/>
              </a:rPr>
              <a:t> معرفة أساسية بعملية الترجمة والتحديات المرتبطة بها.     - فهم الفرق بين الترجمة البشرية والترجمة الآلية. </a:t>
            </a:r>
          </a:p>
          <a:p>
            <a:pPr marL="800100" lvl="1" indent="-342900" algn="just" rtl="1">
              <a:lnSpc>
                <a:spcPct val="107000"/>
              </a:lnSpc>
              <a:spcAft>
                <a:spcPts val="800"/>
              </a:spcAft>
              <a:buAutoNum type="arabicPeriod"/>
            </a:pPr>
            <a:r>
              <a:rPr lang="ar-DZ" b="1" dirty="0">
                <a:effectLst/>
                <a:latin typeface="Sakkal Majalla" panose="02000000000000000000" pitchFamily="2" charset="-78"/>
                <a:ea typeface="Calibri" panose="020F0502020204030204" pitchFamily="34" charset="0"/>
                <a:cs typeface="Sakkal Majalla" panose="02000000000000000000" pitchFamily="2" charset="-78"/>
              </a:rPr>
              <a:t>مهارات تحليل النصوص:  </a:t>
            </a:r>
            <a:r>
              <a:rPr lang="ar-DZ" dirty="0">
                <a:effectLst/>
                <a:latin typeface="Sakkal Majalla" panose="02000000000000000000" pitchFamily="2" charset="-78"/>
                <a:ea typeface="Calibri" panose="020F0502020204030204" pitchFamily="34" charset="0"/>
                <a:cs typeface="Sakkal Majalla" panose="02000000000000000000" pitchFamily="2" charset="-78"/>
              </a:rPr>
              <a:t>- القدرة على تحليل النصوص اللغوية من حيث البنية والمعنى.   - فهم السياقات الاجتماعية والثقافية التي تُستخدم فيها اللغة. </a:t>
            </a:r>
          </a:p>
          <a:p>
            <a:pPr marL="800100" lvl="1" indent="-342900" algn="just" rtl="1">
              <a:lnSpc>
                <a:spcPct val="107000"/>
              </a:lnSpc>
              <a:spcAft>
                <a:spcPts val="800"/>
              </a:spcAft>
              <a:buAutoNum type="arabicPeriod"/>
            </a:pPr>
            <a:r>
              <a:rPr lang="ar-DZ" dirty="0">
                <a:effectLst/>
                <a:latin typeface="Sakkal Majalla" panose="02000000000000000000" pitchFamily="2" charset="-78"/>
                <a:ea typeface="Calibri" panose="020F0502020204030204" pitchFamily="34" charset="0"/>
                <a:cs typeface="Sakkal Majalla" panose="02000000000000000000" pitchFamily="2" charset="-78"/>
              </a:rPr>
              <a:t> </a:t>
            </a:r>
            <a:r>
              <a:rPr lang="ar-DZ" b="1" dirty="0">
                <a:effectLst/>
                <a:latin typeface="Sakkal Majalla" panose="02000000000000000000" pitchFamily="2" charset="-78"/>
                <a:ea typeface="Calibri" panose="020F0502020204030204" pitchFamily="34" charset="0"/>
                <a:cs typeface="Sakkal Majalla" panose="02000000000000000000" pitchFamily="2" charset="-78"/>
              </a:rPr>
              <a:t>معرفة بتطبيقات التكنولوجيا اللغوية: </a:t>
            </a:r>
            <a:r>
              <a:rPr lang="ar-DZ" dirty="0">
                <a:effectLst/>
                <a:latin typeface="Sakkal Majalla" panose="02000000000000000000" pitchFamily="2" charset="-78"/>
                <a:ea typeface="Calibri" panose="020F0502020204030204" pitchFamily="34" charset="0"/>
                <a:cs typeface="Sakkal Majalla" panose="02000000000000000000" pitchFamily="2" charset="-78"/>
              </a:rPr>
              <a:t>- إلمام عام بتطبيقات الحاسوب في معالجة اللغة (مثل الترجمة الآلية، التعرف على الصوت).</a:t>
            </a:r>
          </a:p>
          <a:p>
            <a:pPr marL="800100" lvl="1" indent="-342900" algn="just" rtl="1">
              <a:lnSpc>
                <a:spcPct val="107000"/>
              </a:lnSpc>
              <a:spcAft>
                <a:spcPts val="800"/>
              </a:spcAft>
              <a:buAutoNum type="arabicPeriod"/>
            </a:pPr>
            <a:r>
              <a:rPr lang="ar-DZ" b="1" dirty="0">
                <a:effectLst/>
                <a:latin typeface="Sakkal Majalla" panose="02000000000000000000" pitchFamily="2" charset="-78"/>
                <a:ea typeface="Calibri" panose="020F0502020204030204" pitchFamily="34" charset="0"/>
                <a:cs typeface="Sakkal Majalla" panose="02000000000000000000" pitchFamily="2" charset="-78"/>
              </a:rPr>
              <a:t>مهارات بحثية أساسية:     </a:t>
            </a:r>
            <a:r>
              <a:rPr lang="ar-DZ" dirty="0">
                <a:effectLst/>
                <a:latin typeface="Sakkal Majalla" panose="02000000000000000000" pitchFamily="2" charset="-78"/>
                <a:ea typeface="Calibri" panose="020F0502020204030204" pitchFamily="34" charset="0"/>
                <a:cs typeface="Sakkal Majalla" panose="02000000000000000000" pitchFamily="2" charset="-78"/>
              </a:rPr>
              <a:t>- القدرة على البحث العلمي وكتابة التقارير.     - فهم منهجية البحث في العلوم الإنسانية.</a:t>
            </a:r>
          </a:p>
          <a:p>
            <a:pPr marL="800100" lvl="1" indent="-342900" algn="just" rtl="1">
              <a:lnSpc>
                <a:spcPct val="107000"/>
              </a:lnSpc>
              <a:spcAft>
                <a:spcPts val="800"/>
              </a:spcAft>
              <a:buAutoNum type="arabicPeriod"/>
            </a:pPr>
            <a:r>
              <a:rPr lang="ar-DZ" b="1" dirty="0">
                <a:effectLst/>
                <a:latin typeface="Sakkal Majalla" panose="02000000000000000000" pitchFamily="2" charset="-78"/>
                <a:ea typeface="Calibri" panose="020F0502020204030204" pitchFamily="34" charset="0"/>
                <a:cs typeface="Sakkal Majalla" panose="02000000000000000000" pitchFamily="2" charset="-78"/>
              </a:rPr>
              <a:t>الوعي بالتنوع اللغوي:     </a:t>
            </a:r>
            <a:r>
              <a:rPr lang="ar-DZ" dirty="0">
                <a:effectLst/>
                <a:latin typeface="Sakkal Majalla" panose="02000000000000000000" pitchFamily="2" charset="-78"/>
                <a:ea typeface="Calibri" panose="020F0502020204030204" pitchFamily="34" charset="0"/>
                <a:cs typeface="Sakkal Majalla" panose="02000000000000000000" pitchFamily="2" charset="-78"/>
              </a:rPr>
              <a:t>- إدراك التنوع اللغوي والثقافي وأثره على التواصل. </a:t>
            </a:r>
          </a:p>
          <a:p>
            <a:pPr marL="800100" lvl="1" indent="-342900" algn="just" rtl="1">
              <a:lnSpc>
                <a:spcPct val="107000"/>
              </a:lnSpc>
              <a:spcAft>
                <a:spcPts val="800"/>
              </a:spcAft>
              <a:buAutoNum type="arabicPeriod"/>
            </a:pPr>
            <a:r>
              <a:rPr lang="ar-DZ" b="1" dirty="0">
                <a:effectLst/>
                <a:latin typeface="Sakkal Majalla" panose="02000000000000000000" pitchFamily="2" charset="-78"/>
                <a:ea typeface="Calibri" panose="020F0502020204030204" pitchFamily="34" charset="0"/>
                <a:cs typeface="Sakkal Majalla" panose="02000000000000000000" pitchFamily="2" charset="-78"/>
              </a:rPr>
              <a:t>مهارات التواصل:     </a:t>
            </a:r>
            <a:r>
              <a:rPr lang="ar-DZ" dirty="0">
                <a:effectLst/>
                <a:latin typeface="Sakkal Majalla" panose="02000000000000000000" pitchFamily="2" charset="-78"/>
                <a:ea typeface="Calibri" panose="020F0502020204030204" pitchFamily="34" charset="0"/>
                <a:cs typeface="Sakkal Majalla" panose="02000000000000000000" pitchFamily="2" charset="-78"/>
              </a:rPr>
              <a:t>- القدرة على التعبير عن الأفكار بشكل واضح ومتماسك. </a:t>
            </a:r>
          </a:p>
          <a:p>
            <a:pPr lvl="1" algn="just" rtl="1">
              <a:lnSpc>
                <a:spcPct val="107000"/>
              </a:lnSpc>
              <a:spcAft>
                <a:spcPts val="800"/>
              </a:spcAft>
            </a:pPr>
            <a:r>
              <a:rPr lang="ar-DZ">
                <a:effectLst/>
                <a:latin typeface="Sakkal Majalla" panose="02000000000000000000" pitchFamily="2" charset="-78"/>
                <a:ea typeface="Calibri" panose="020F0502020204030204" pitchFamily="34" charset="0"/>
                <a:cs typeface="Sakkal Majalla" panose="02000000000000000000" pitchFamily="2" charset="-78"/>
              </a:rPr>
              <a:t>	 </a:t>
            </a:r>
            <a:r>
              <a:rPr lang="ar-DZ" dirty="0">
                <a:effectLst/>
                <a:latin typeface="Sakkal Majalla" panose="02000000000000000000" pitchFamily="2" charset="-78"/>
                <a:ea typeface="Calibri" panose="020F0502020204030204" pitchFamily="34" charset="0"/>
                <a:cs typeface="Sakkal Majalla" panose="02000000000000000000" pitchFamily="2" charset="-78"/>
              </a:rPr>
              <a:t>هذه المكتسبات القبلية تُسهل على الطالب فهم المحتوى العلمي لمقياس "لسانيات تطبيقية" والمشاركة الفعالة في الأنشطة التطبيقية المرتبطة به.</a:t>
            </a:r>
            <a:endParaRPr lang="fr-DZ" dirty="0"/>
          </a:p>
        </p:txBody>
      </p:sp>
    </p:spTree>
    <p:extLst>
      <p:ext uri="{BB962C8B-B14F-4D97-AF65-F5344CB8AC3E}">
        <p14:creationId xmlns:p14="http://schemas.microsoft.com/office/powerpoint/2010/main" val="3736126809"/>
      </p:ext>
    </p:extLst>
  </p:cSld>
  <p:clrMapOvr>
    <a:masterClrMapping/>
  </p:clrMapOvr>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e">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22</TotalTime>
  <Words>275</Words>
  <Application>Microsoft Office PowerPoint</Application>
  <PresentationFormat>Grand écran</PresentationFormat>
  <Paragraphs>12</Paragraphs>
  <Slides>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Gill Sans MT</vt:lpstr>
      <vt:lpstr>Sakkal Majalla</vt:lpstr>
      <vt:lpstr>Galerie</vt:lpstr>
      <vt:lpstr>" المكتسبات القبلية"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"بطاقة تعريفية بالأستاذ"</dc:title>
  <dc:creator>Nadjim Hannachi</dc:creator>
  <cp:lastModifiedBy>Nadjim Hannachi</cp:lastModifiedBy>
  <cp:revision>5</cp:revision>
  <dcterms:created xsi:type="dcterms:W3CDTF">2025-03-01T12:48:39Z</dcterms:created>
  <dcterms:modified xsi:type="dcterms:W3CDTF">2025-04-14T13:03:12Z</dcterms:modified>
</cp:coreProperties>
</file>