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ink/ink1.xml" ContentType="application/inkml+xml"/>
  <Override PartName="/ppt/slideLayouts/slideLayout10.xml" ContentType="application/vnd.openxmlformats-officedocument.presentationml.slideLayout+xml"/>
  <Default Extension="gif" ContentType="image/gif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75" r:id="rId3"/>
    <p:sldId id="265" r:id="rId4"/>
    <p:sldId id="285" r:id="rId5"/>
    <p:sldId id="286" r:id="rId6"/>
    <p:sldId id="257" r:id="rId7"/>
    <p:sldId id="287" r:id="rId8"/>
    <p:sldId id="266" r:id="rId9"/>
    <p:sldId id="267" r:id="rId10"/>
    <p:sldId id="259" r:id="rId11"/>
    <p:sldId id="261" r:id="rId12"/>
    <p:sldId id="282" r:id="rId13"/>
    <p:sldId id="281" r:id="rId14"/>
    <p:sldId id="262" r:id="rId15"/>
    <p:sldId id="284" r:id="rId16"/>
    <p:sldId id="277" r:id="rId17"/>
    <p:sldId id="268" r:id="rId18"/>
    <p:sldId id="264" r:id="rId19"/>
    <p:sldId id="278" r:id="rId20"/>
    <p:sldId id="283" r:id="rId21"/>
  </p:sldIdLst>
  <p:sldSz cx="9144000" cy="6858000" type="screen4x3"/>
  <p:notesSz cx="6888163" cy="100218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FFFF"/>
    <a:srgbClr val="CC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6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6-10-08T23:46:06.51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203ABB5B-546B-45C3-996B-22AF85C41192}" emma:medium="tactile" emma:mode="ink">
          <msink:context xmlns:msink="http://schemas.microsoft.com/ink/2010/main" type="writingRegion" rotatedBoundingBox="14697,10209 14712,10209 14712,10323 14697,10323"/>
        </emma:interpretation>
      </emma:emma>
    </inkml:annotationXML>
    <inkml:traceGroup>
      <inkml:annotationXML>
        <emma:emma xmlns:emma="http://www.w3.org/2003/04/emma" version="1.0">
          <emma:interpretation id="{42A5A3EF-3946-4121-96C6-8AF0AA6FEFF6}" emma:medium="tactile" emma:mode="ink">
            <msink:context xmlns:msink="http://schemas.microsoft.com/ink/2010/main" type="paragraph" rotatedBoundingBox="14697,10209 14712,10209 14712,10323 14697,1032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9F6A2FB-A3D9-4B72-BFBC-B7CEA163D0A0}" emma:medium="tactile" emma:mode="ink">
              <msink:context xmlns:msink="http://schemas.microsoft.com/ink/2010/main" type="line" rotatedBoundingBox="14697,10209 14712,10209 14712,10323 14697,10323"/>
            </emma:interpretation>
          </emma:emma>
        </inkml:annotationXML>
        <inkml:traceGroup>
          <inkml:annotationXML>
            <emma:emma xmlns:emma="http://www.w3.org/2003/04/emma" version="1.0">
              <emma:interpretation id="{F9D60C0B-3974-4CC0-A336-5DD92947166C}" emma:medium="tactile" emma:mode="ink">
                <msink:context xmlns:msink="http://schemas.microsoft.com/ink/2010/main" type="inkWord" rotatedBoundingBox="14697,10209 14712,10209 14712,10323 14697,10323"/>
              </emma:interpretation>
              <emma:one-of disjunction-type="recognition" id="oneOf0">
                <emma:interpretation id="interp0" emma:lang="fr-FR" emma:confidence="0">
                  <emma:literal>:</emma:literal>
                </emma:interpretation>
                <emma:interpretation id="interp1" emma:lang="fr-FR" emma:confidence="0">
                  <emma:literal>;</emma:literal>
                </emma:interpretation>
                <emma:interpretation id="interp2" emma:lang="fr-FR" emma:confidence="0">
                  <emma:literal>I</emma:literal>
                </emma:interpretation>
                <emma:interpretation id="interp3" emma:lang="fr-FR" emma:confidence="0">
                  <emma:literal>É</emma:literal>
                </emma:interpretation>
                <emma:interpretation id="interp4" emma:lang="fr-FR" emma:confidence="0">
                  <emma:literal>i</emma:literal>
                </emma:interpretation>
              </emma:one-of>
            </emma:emma>
          </inkml:annotationXML>
          <inkml:trace contextRef="#ctx0" brushRef="#br0">0 0</inkml:trace>
          <inkml:trace contextRef="#ctx0" brushRef="#br0" timeOffset="1242.8036">0-99</inkml:trace>
          <inkml:trace contextRef="#ctx0" brushRef="#br0" timeOffset="1476.8039">0-99</inkml:trace>
          <inkml:trace contextRef="#ctx0" brushRef="#br0" timeOffset="641.6011">0-99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210D1101-A4EB-41C5-8A9D-EFF443F76678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689BE7BB-CA80-4104-B158-912321C1C2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6407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246"/>
            <a:r>
              <a:rPr lang="fr-FR" altLang="fr-FR" sz="1300" dirty="0"/>
              <a:t>Information et communication sont des notions liées, mais cependant distinctes.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BE7BB-CA80-4104-B158-912321C1C2FF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57747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altLang="fr-FR" sz="1300" dirty="0">
                <a:latin typeface="Times New Roman" pitchFamily="18" charset="0"/>
              </a:rPr>
              <a:t>six éléments fondamentaux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9BE7BB-CA80-4104-B158-912321C1C2FF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27182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7A97B5-E569-4060-8490-A1D1099831FB}" type="datetimeFigureOut">
              <a:rPr lang="fr-FR" smtClean="0"/>
              <a:pPr/>
              <a:t>21/10/2018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83239A-B411-4C07-BE7E-915DED312C23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tags" Target="../tags/tag19.xml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0" Type="http://schemas.openxmlformats.org/officeDocument/2006/relationships/image" Target="../media/image11.png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10" Type="http://schemas.openxmlformats.org/officeDocument/2006/relationships/tags" Target="../tags/tag12.xml"/><Relationship Id="rId19" Type="http://schemas.openxmlformats.org/officeDocument/2006/relationships/image" Target="../media/image10.jpeg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84072" y="548680"/>
            <a:ext cx="676428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  <a:latin typeface="+mn-lt"/>
              </a:rPr>
              <a:t>LA COMMUNICATION</a:t>
            </a:r>
            <a:endParaRPr lang="fr-FR" b="1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1026" name="Picture 2" descr="Résultat de recherche d'images pour &quot;LA COMMUNICATIO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40968"/>
            <a:ext cx="5832648" cy="343561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ulle ronde 3"/>
          <p:cNvSpPr/>
          <p:nvPr/>
        </p:nvSpPr>
        <p:spPr>
          <a:xfrm>
            <a:off x="2673161" y="1628800"/>
            <a:ext cx="5472608" cy="1152128"/>
          </a:xfrm>
          <a:prstGeom prst="wedgeEllipseCallout">
            <a:avLst>
              <a:gd name="adj1" fmla="val -20833"/>
              <a:gd name="adj2" fmla="val 9068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9752" y="1958677"/>
            <a:ext cx="7056784" cy="636389"/>
          </a:xfrm>
        </p:spPr>
        <p:txBody>
          <a:bodyPr>
            <a:noAutofit/>
          </a:bodyPr>
          <a:lstStyle/>
          <a:p>
            <a:pPr algn="ctr"/>
            <a:r>
              <a:rPr lang="fr-FR" altLang="fr-FR" sz="1800" b="1" i="1" dirty="0">
                <a:solidFill>
                  <a:srgbClr val="FF0000"/>
                </a:solidFill>
                <a:latin typeface="Lucida Handwriting" panose="03010101010101010101" pitchFamily="66" charset="0"/>
              </a:rPr>
              <a:t>IL EST IMPOSSIBLE </a:t>
            </a:r>
            <a:endParaRPr lang="fr-FR" altLang="fr-FR" sz="1800" b="1" i="1" dirty="0" smtClean="0">
              <a:solidFill>
                <a:srgbClr val="FF000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fr-FR" altLang="fr-FR" sz="1800" b="1" i="1" dirty="0" smtClean="0">
                <a:solidFill>
                  <a:srgbClr val="FF0000"/>
                </a:solidFill>
                <a:latin typeface="Lucida Handwriting" panose="03010101010101010101" pitchFamily="66" charset="0"/>
              </a:rPr>
              <a:t>DE </a:t>
            </a:r>
            <a:r>
              <a:rPr lang="fr-FR" altLang="fr-FR" sz="1800" b="1" i="1" dirty="0">
                <a:solidFill>
                  <a:srgbClr val="FF0000"/>
                </a:solidFill>
                <a:latin typeface="Lucida Handwriting" panose="03010101010101010101" pitchFamily="66" charset="0"/>
              </a:rPr>
              <a:t>NE PAS COMMUNIQUER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228184" y="4365104"/>
            <a:ext cx="252028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3399"/>
                </a:solidFill>
              </a:rPr>
              <a:t>Dr. S. </a:t>
            </a:r>
            <a:r>
              <a:rPr lang="fr-FR" sz="3200" dirty="0" err="1" smtClean="0">
                <a:solidFill>
                  <a:srgbClr val="FF3399"/>
                </a:solidFill>
              </a:rPr>
              <a:t>Hamri</a:t>
            </a:r>
            <a:endParaRPr lang="fr-FR" sz="3200" dirty="0">
              <a:solidFill>
                <a:srgbClr val="FF339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7970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fr-FR" altLang="fr-FR" sz="4400" b="1" dirty="0" smtClean="0">
                <a:solidFill>
                  <a:schemeClr val="accent1">
                    <a:lumMod val="75000"/>
                  </a:schemeClr>
                </a:solidFill>
              </a:rPr>
              <a:t>II. Information et</a:t>
            </a:r>
            <a:r>
              <a:rPr lang="fr-FR" altLang="fr-FR" sz="44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 communication</a:t>
            </a:r>
            <a:r>
              <a:rPr lang="it-IT" altLang="fr-FR" sz="44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 </a:t>
            </a:r>
            <a:endParaRPr lang="fr-FR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84784"/>
            <a:ext cx="8424936" cy="316835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fr-FR" altLang="fr-FR" sz="2800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altLang="fr-FR" sz="2800" dirty="0" smtClean="0"/>
              <a:t>1. </a:t>
            </a:r>
            <a:r>
              <a:rPr lang="fr-FR" altLang="fr-FR" sz="2800" dirty="0" smtClean="0">
                <a:solidFill>
                  <a:srgbClr val="FF0000"/>
                </a:solidFill>
              </a:rPr>
              <a:t>L’</a:t>
            </a:r>
            <a:r>
              <a:rPr lang="fr-FR" altLang="fr-FR" sz="2800" b="1" dirty="0" smtClean="0">
                <a:solidFill>
                  <a:srgbClr val="FF0000"/>
                </a:solidFill>
              </a:rPr>
              <a:t>information:</a:t>
            </a:r>
            <a:r>
              <a:rPr lang="fr-FR" altLang="fr-FR" sz="2800" dirty="0" smtClean="0"/>
              <a:t> constitue </a:t>
            </a:r>
            <a:r>
              <a:rPr lang="fr-FR" altLang="fr-FR" sz="2800" u="sng" dirty="0" smtClean="0">
                <a:solidFill>
                  <a:srgbClr val="00B050"/>
                </a:solidFill>
              </a:rPr>
              <a:t>la matière première de la communication</a:t>
            </a:r>
            <a:r>
              <a:rPr lang="fr-FR" altLang="fr-FR" sz="2800" dirty="0" smtClean="0"/>
              <a:t>. Il s’agit en effet du contenu de la communication. 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altLang="fr-FR" sz="2800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altLang="fr-FR" sz="2800" dirty="0" smtClean="0"/>
              <a:t>2. </a:t>
            </a:r>
            <a:r>
              <a:rPr lang="fr-FR" altLang="fr-FR" sz="2800" dirty="0" smtClean="0">
                <a:solidFill>
                  <a:srgbClr val="FF0000"/>
                </a:solidFill>
              </a:rPr>
              <a:t>La</a:t>
            </a:r>
            <a:r>
              <a:rPr lang="fr-FR" altLang="fr-FR" sz="2800" dirty="0" smtClean="0"/>
              <a:t> </a:t>
            </a:r>
            <a:r>
              <a:rPr lang="fr-FR" altLang="fr-FR" sz="2800" b="1" dirty="0" smtClean="0">
                <a:solidFill>
                  <a:srgbClr val="FF0000"/>
                </a:solidFill>
              </a:rPr>
              <a:t>communication</a:t>
            </a:r>
            <a:r>
              <a:rPr lang="fr-FR" altLang="fr-FR" sz="2800" dirty="0" smtClean="0"/>
              <a:t> correspond à un processus interactif de transmission d’informations entre plusieurs personnes dans le but de partager du sens.</a:t>
            </a:r>
          </a:p>
          <a:p>
            <a:pPr marL="0" indent="0">
              <a:lnSpc>
                <a:spcPct val="80000"/>
              </a:lnSpc>
              <a:buNone/>
            </a:pPr>
            <a:endParaRPr lang="fr-FR" altLang="fr-FR" sz="2800" dirty="0" smtClean="0"/>
          </a:p>
        </p:txBody>
      </p:sp>
      <p:sp>
        <p:nvSpPr>
          <p:cNvPr id="5" name="Ellipse 4"/>
          <p:cNvSpPr/>
          <p:nvPr/>
        </p:nvSpPr>
        <p:spPr>
          <a:xfrm>
            <a:off x="2051720" y="4653136"/>
            <a:ext cx="5400600" cy="188084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altLang="fr-F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fr-FR" altLang="fr-FR" sz="2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fr-FR" altLang="fr-F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r-FR" altLang="fr-FR" sz="2800" b="1" dirty="0" smtClean="0">
                <a:solidFill>
                  <a:schemeClr val="tx2">
                    <a:lumMod val="75000"/>
                  </a:schemeClr>
                </a:solidFill>
              </a:rPr>
              <a:t>Communication</a:t>
            </a:r>
            <a:r>
              <a:rPr lang="it-IT" altLang="fr-FR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fr-F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fr-FR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Bulle ronde 6"/>
          <p:cNvSpPr/>
          <p:nvPr/>
        </p:nvSpPr>
        <p:spPr>
          <a:xfrm>
            <a:off x="3707904" y="4725144"/>
            <a:ext cx="3024336" cy="977047"/>
          </a:xfrm>
          <a:prstGeom prst="wedgeEllipseCallou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altLang="fr-FR" sz="2400" b="1" dirty="0" smtClean="0">
              <a:solidFill>
                <a:srgbClr val="7030A0"/>
              </a:solidFill>
            </a:endParaRPr>
          </a:p>
          <a:p>
            <a:pPr algn="ctr"/>
            <a:r>
              <a:rPr lang="fr-FR" altLang="fr-FR" sz="2400" b="1" dirty="0" smtClean="0">
                <a:solidFill>
                  <a:srgbClr val="7030A0"/>
                </a:solidFill>
              </a:rPr>
              <a:t>Information</a:t>
            </a:r>
            <a:endParaRPr lang="fr-FR" sz="2400" b="1" dirty="0" smtClean="0">
              <a:solidFill>
                <a:srgbClr val="7030A0"/>
              </a:solidFill>
            </a:endParaRPr>
          </a:p>
          <a:p>
            <a:pPr algn="ctr"/>
            <a:endParaRPr lang="fr-F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369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772816"/>
            <a:ext cx="8424936" cy="172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fr-FR" altLang="fr-FR" sz="2800" b="1" dirty="0">
                <a:solidFill>
                  <a:srgbClr val="C00000"/>
                </a:solidFill>
              </a:rPr>
              <a:t>La communication :</a:t>
            </a:r>
          </a:p>
          <a:p>
            <a:pPr marL="274320" lvl="0" indent="-274320" algn="just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endParaRPr lang="fr-FR" altLang="fr-FR" sz="2800" b="1" dirty="0">
              <a:solidFill>
                <a:srgbClr val="C00000"/>
              </a:solidFill>
            </a:endParaRPr>
          </a:p>
          <a:p>
            <a:pPr marL="274320" lvl="0" indent="-274320" algn="just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" panose="05000000000000000000" pitchFamily="2" charset="2"/>
              <a:buChar char="ü"/>
            </a:pPr>
            <a:r>
              <a:rPr lang="fr-FR" altLang="fr-FR" sz="2800" dirty="0">
                <a:solidFill>
                  <a:prstClr val="black"/>
                </a:solidFill>
              </a:rPr>
              <a:t>crée une relation entre les interlocuteurs ;</a:t>
            </a:r>
          </a:p>
          <a:p>
            <a:pPr marL="274320" lvl="0" indent="-274320" algn="just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" panose="05000000000000000000" pitchFamily="2" charset="2"/>
              <a:buChar char="ü"/>
            </a:pPr>
            <a:r>
              <a:rPr lang="fr-FR" altLang="fr-FR" sz="2800" dirty="0">
                <a:solidFill>
                  <a:prstClr val="black"/>
                </a:solidFill>
              </a:rPr>
              <a:t>permet à l’information de prendre une signification.</a:t>
            </a:r>
            <a:endParaRPr lang="it-IT" altLang="fr-FR" sz="2800" dirty="0">
              <a:solidFill>
                <a:prstClr val="black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139952" y="260648"/>
            <a:ext cx="5004048" cy="850106"/>
          </a:xfrm>
        </p:spPr>
        <p:txBody>
          <a:bodyPr>
            <a:normAutofit/>
          </a:bodyPr>
          <a:lstStyle/>
          <a:p>
            <a:pPr algn="r"/>
            <a:r>
              <a:rPr lang="fr-FR" altLang="fr-FR" sz="2400" b="1" dirty="0" smtClean="0">
                <a:solidFill>
                  <a:schemeClr val="accent1">
                    <a:lumMod val="75000"/>
                  </a:schemeClr>
                </a:solidFill>
              </a:rPr>
              <a:t>II. Information et</a:t>
            </a:r>
            <a:r>
              <a:rPr lang="fr-FR" altLang="fr-FR" sz="24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 communication</a:t>
            </a:r>
            <a:r>
              <a:rPr lang="it-IT" altLang="fr-FR" sz="24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 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122" name="Picture 2" descr="Résultat de recherche d'images pour &quot;communication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502520"/>
            <a:ext cx="5845937" cy="29599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0207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/>
          <a:lstStyle/>
          <a:p>
            <a:r>
              <a:rPr lang="fr-FR" altLang="fr-FR" sz="2400" dirty="0"/>
              <a:t>On distingue trois types de communication :</a:t>
            </a:r>
          </a:p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67544" y="548680"/>
            <a:ext cx="8229600" cy="78069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altLang="fr-FR" sz="4400" b="1" dirty="0" smtClean="0">
                <a:solidFill>
                  <a:schemeClr val="accent3">
                    <a:lumMod val="75000"/>
                  </a:schemeClr>
                </a:solidFill>
              </a:rPr>
              <a:t>III. Types de communication</a:t>
            </a:r>
            <a:r>
              <a:rPr lang="it-IT" altLang="fr-FR" sz="44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fr-FR" sz="4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281" y="2060848"/>
            <a:ext cx="4538418" cy="4222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4326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altLang="fr-FR" sz="2800" b="1" dirty="0" smtClean="0">
                <a:solidFill>
                  <a:srgbClr val="C00000"/>
                </a:solidFill>
              </a:rPr>
              <a:t>4. La </a:t>
            </a:r>
            <a:r>
              <a:rPr lang="fr-FR" altLang="fr-FR" sz="2800" b="1" dirty="0">
                <a:solidFill>
                  <a:srgbClr val="C00000"/>
                </a:solidFill>
              </a:rPr>
              <a:t>communication </a:t>
            </a:r>
            <a:r>
              <a:rPr lang="fr-FR" altLang="fr-FR" sz="2800" b="1" dirty="0" err="1" smtClean="0">
                <a:solidFill>
                  <a:srgbClr val="C00000"/>
                </a:solidFill>
              </a:rPr>
              <a:t>intrapersonnelle</a:t>
            </a:r>
            <a:endParaRPr lang="fr-FR" altLang="fr-FR" sz="2800" dirty="0" smtClean="0"/>
          </a:p>
          <a:p>
            <a:pPr marL="0" indent="0" algn="just">
              <a:lnSpc>
                <a:spcPct val="80000"/>
              </a:lnSpc>
              <a:buNone/>
            </a:pPr>
            <a:endParaRPr lang="fr-FR" altLang="fr-FR" sz="2800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b="1" dirty="0" smtClean="0">
                <a:solidFill>
                  <a:srgbClr val="C00000"/>
                </a:solidFill>
              </a:rPr>
              <a:t>5. La </a:t>
            </a:r>
            <a:r>
              <a:rPr lang="fr-FR" sz="2800" b="1" dirty="0">
                <a:solidFill>
                  <a:srgbClr val="C00000"/>
                </a:solidFill>
              </a:rPr>
              <a:t>communication </a:t>
            </a:r>
            <a:r>
              <a:rPr lang="fr-FR" sz="2800" b="1" dirty="0" err="1" smtClean="0">
                <a:solidFill>
                  <a:srgbClr val="C00000"/>
                </a:solidFill>
              </a:rPr>
              <a:t>extrapersonnelle</a:t>
            </a:r>
            <a:endParaRPr lang="fr-FR" sz="2800" b="1" dirty="0">
              <a:solidFill>
                <a:srgbClr val="C00000"/>
              </a:solidFill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fr-FR" altLang="fr-FR" sz="2800" dirty="0"/>
          </a:p>
          <a:p>
            <a:pPr marL="0" indent="0" algn="just">
              <a:lnSpc>
                <a:spcPct val="80000"/>
              </a:lnSpc>
              <a:buNone/>
            </a:pPr>
            <a:endParaRPr lang="fr-FR" altLang="fr-FR" sz="2800" b="1" dirty="0" smtClean="0">
              <a:solidFill>
                <a:srgbClr val="C00000"/>
              </a:solidFill>
            </a:endParaRPr>
          </a:p>
          <a:p>
            <a:pPr lvl="1" algn="just">
              <a:lnSpc>
                <a:spcPct val="0"/>
              </a:lnSpc>
              <a:buNone/>
            </a:pPr>
            <a:endParaRPr lang="fr-CA" altLang="fr-FR" sz="2800" dirty="0">
              <a:solidFill>
                <a:schemeClr val="folHlink"/>
              </a:solidFill>
              <a:latin typeface="Times New Roman" pitchFamily="18" charset="0"/>
            </a:endParaRPr>
          </a:p>
          <a:p>
            <a:pPr lvl="1" algn="just">
              <a:lnSpc>
                <a:spcPct val="0"/>
              </a:lnSpc>
              <a:buNone/>
            </a:pPr>
            <a:endParaRPr lang="fr-CA" altLang="fr-FR" sz="2800" dirty="0">
              <a:solidFill>
                <a:schemeClr val="folHlink"/>
              </a:solidFill>
              <a:latin typeface="Times New Roman" pitchFamily="18" charset="0"/>
            </a:endParaRP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748464" cy="504056"/>
          </a:xfrm>
        </p:spPr>
        <p:txBody>
          <a:bodyPr>
            <a:normAutofit/>
          </a:bodyPr>
          <a:lstStyle/>
          <a:p>
            <a:pPr algn="ctr"/>
            <a:r>
              <a:rPr lang="fr-FR" altLang="fr-FR" sz="2800" b="1" dirty="0" smtClean="0">
                <a:solidFill>
                  <a:srgbClr val="0070C0"/>
                </a:solidFill>
              </a:rPr>
              <a:t>Autres Types </a:t>
            </a:r>
            <a:r>
              <a:rPr lang="fr-FR" altLang="fr-FR" sz="2800" b="1" dirty="0">
                <a:solidFill>
                  <a:srgbClr val="0070C0"/>
                </a:solidFill>
              </a:rPr>
              <a:t>de communication</a:t>
            </a:r>
            <a:r>
              <a:rPr lang="it-IT" altLang="fr-FR" sz="2800" b="1" dirty="0">
                <a:solidFill>
                  <a:srgbClr val="0070C0"/>
                </a:solidFill>
              </a:rPr>
              <a:t> </a:t>
            </a:r>
            <a:endParaRPr lang="fr-FR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949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323528" y="1412776"/>
            <a:ext cx="8640960" cy="5256584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30000"/>
              </a:lnSpc>
              <a:buFont typeface="Wingdings" pitchFamily="2" charset="2"/>
              <a:buNone/>
            </a:pPr>
            <a:endParaRPr lang="fr-CA" altLang="fr-FR" sz="2800" dirty="0" smtClean="0">
              <a:latin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altLang="fr-FR" sz="2800" b="1" smtClean="0">
                <a:solidFill>
                  <a:srgbClr val="C00000"/>
                </a:solidFill>
              </a:rPr>
              <a:t>1</a:t>
            </a:r>
            <a:r>
              <a:rPr lang="fr-FR" altLang="fr-FR" sz="2800" b="1" dirty="0" smtClean="0">
                <a:solidFill>
                  <a:srgbClr val="C00000"/>
                </a:solidFill>
              </a:rPr>
              <a:t>. La communication interpersonnelle</a:t>
            </a:r>
            <a:r>
              <a:rPr lang="fr-FR" altLang="fr-FR" sz="2800" dirty="0" smtClean="0">
                <a:solidFill>
                  <a:srgbClr val="C00000"/>
                </a:solidFill>
              </a:rPr>
              <a:t>:</a:t>
            </a:r>
            <a:r>
              <a:rPr lang="fr-FR" altLang="fr-FR" sz="2800" dirty="0" smtClean="0"/>
              <a:t> elle s’établit entre deux personnes, entre lesquelles on observe des interactions.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endParaRPr lang="fr-FR" altLang="fr-FR" sz="2800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altLang="fr-FR" sz="2800" b="1" dirty="0" smtClean="0">
                <a:solidFill>
                  <a:srgbClr val="C00000"/>
                </a:solidFill>
              </a:rPr>
              <a:t>2. La </a:t>
            </a:r>
            <a:r>
              <a:rPr lang="fr-FR" altLang="fr-FR" sz="2800" b="1" dirty="0">
                <a:solidFill>
                  <a:srgbClr val="C00000"/>
                </a:solidFill>
              </a:rPr>
              <a:t>communication de groupe: </a:t>
            </a:r>
            <a:r>
              <a:rPr lang="fr-FR" altLang="fr-FR" sz="2800" dirty="0"/>
              <a:t>elle s’établit entre un certain nombre de personnes qui échangent des messages entre elles.</a:t>
            </a:r>
          </a:p>
          <a:p>
            <a:pPr marL="514350" indent="-514350" algn="just">
              <a:lnSpc>
                <a:spcPct val="80000"/>
              </a:lnSpc>
              <a:buAutoNum type="arabicPeriod"/>
            </a:pPr>
            <a:endParaRPr lang="fr-FR" altLang="fr-FR" sz="2800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altLang="fr-FR" sz="2800" b="1" dirty="0" smtClean="0">
                <a:solidFill>
                  <a:srgbClr val="C00000"/>
                </a:solidFill>
              </a:rPr>
              <a:t>3. </a:t>
            </a:r>
            <a:r>
              <a:rPr lang="fr-FR" altLang="fr-FR" sz="2800" b="1" dirty="0">
                <a:solidFill>
                  <a:srgbClr val="C00000"/>
                </a:solidFill>
              </a:rPr>
              <a:t>La communication de masse: </a:t>
            </a:r>
            <a:r>
              <a:rPr lang="fr-FR" altLang="fr-FR" sz="2800" dirty="0"/>
              <a:t>elle s’adresse à un large public, hétérogène et anonyme. Elle utilise des supports tels que la télévision, la radio, la presse…</a:t>
            </a:r>
            <a:endParaRPr lang="fr-CA" altLang="fr-FR" sz="2800" dirty="0">
              <a:solidFill>
                <a:srgbClr val="000099"/>
              </a:solidFill>
              <a:latin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AutoNum type="arabicPeriod"/>
            </a:pPr>
            <a:endParaRPr lang="fr-FR" altLang="fr-FR" sz="2800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932040" y="692696"/>
            <a:ext cx="3981128" cy="432048"/>
          </a:xfrm>
        </p:spPr>
        <p:txBody>
          <a:bodyPr>
            <a:normAutofit/>
          </a:bodyPr>
          <a:lstStyle/>
          <a:p>
            <a:pPr algn="r"/>
            <a:r>
              <a:rPr lang="fr-FR" altLang="fr-FR" sz="2400" b="1" dirty="0" smtClean="0">
                <a:solidFill>
                  <a:schemeClr val="accent3">
                    <a:lumMod val="75000"/>
                  </a:schemeClr>
                </a:solidFill>
              </a:rPr>
              <a:t>III. Types </a:t>
            </a:r>
            <a:r>
              <a:rPr lang="fr-FR" altLang="fr-FR" sz="2400" b="1" dirty="0">
                <a:solidFill>
                  <a:schemeClr val="accent3">
                    <a:lumMod val="75000"/>
                  </a:schemeClr>
                </a:solidFill>
              </a:rPr>
              <a:t>de communication</a:t>
            </a:r>
            <a:endParaRPr lang="fr-FR" sz="2400" dirty="0"/>
          </a:p>
        </p:txBody>
      </p:sp>
    </p:spTree>
    <p:extLst>
      <p:ext uri="{BB962C8B-B14F-4D97-AF65-F5344CB8AC3E}">
        <p14:creationId xmlns="" xmlns:p14="http://schemas.microsoft.com/office/powerpoint/2010/main" val="190539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 descr="Résultat d’images pour COMMUNICATion"/>
          <p:cNvSpPr>
            <a:spLocks noChangeAspect="1" noChangeArrowheads="1"/>
          </p:cNvSpPr>
          <p:nvPr/>
        </p:nvSpPr>
        <p:spPr bwMode="auto">
          <a:xfrm>
            <a:off x="63500" y="-822325"/>
            <a:ext cx="1743075" cy="1714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2" name="AutoShape 4" descr="Résultat d’images pour COMMUNICATion"/>
          <p:cNvSpPr>
            <a:spLocks noChangeAspect="1" noChangeArrowheads="1"/>
          </p:cNvSpPr>
          <p:nvPr/>
        </p:nvSpPr>
        <p:spPr bwMode="auto">
          <a:xfrm>
            <a:off x="63500" y="-822325"/>
            <a:ext cx="1743075" cy="1714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2774" name="Picture 6" descr="Afficher l’image sourc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285992"/>
            <a:ext cx="4067175" cy="4133850"/>
          </a:xfrm>
          <a:prstGeom prst="rect">
            <a:avLst/>
          </a:prstGeom>
          <a:noFill/>
        </p:spPr>
      </p:pic>
      <p:sp>
        <p:nvSpPr>
          <p:cNvPr id="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71406" y="1071546"/>
            <a:ext cx="8229600" cy="1143000"/>
          </a:xfrm>
          <a:noFill/>
        </p:spPr>
        <p:txBody>
          <a:bodyPr>
            <a:noAutofit/>
          </a:bodyPr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fr-CA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PROCESSUS DE LA COMMUNICATION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fr-CA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IV. Processus de communication</a:t>
            </a:r>
            <a:endParaRPr lang="fr-FR" sz="4400" dirty="0">
              <a:solidFill>
                <a:srgbClr val="0070C0"/>
              </a:solidFill>
            </a:endParaRPr>
          </a:p>
        </p:txBody>
      </p:sp>
      <p:sp>
        <p:nvSpPr>
          <p:cNvPr id="4" name="Espace réservé du contenu 3"/>
          <p:cNvSpPr>
            <a:spLocks noGrp="1" noChangeArrowheads="1"/>
          </p:cNvSpPr>
          <p:nvPr>
            <p:ph idx="1"/>
          </p:nvPr>
        </p:nvSpPr>
        <p:spPr bwMode="auto">
          <a:xfrm>
            <a:off x="395536" y="2348880"/>
            <a:ext cx="8229600" cy="386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fr-FR" altLang="fr-FR" sz="2400" dirty="0"/>
              <a:t>L’activité de communication occupe la majeure partie du temps </a:t>
            </a:r>
            <a:r>
              <a:rPr lang="fr-FR" altLang="fr-FR" sz="2400" dirty="0" smtClean="0">
                <a:solidFill>
                  <a:srgbClr val="C00000"/>
                </a:solidFill>
              </a:rPr>
              <a:t>personnel et professionnel </a:t>
            </a:r>
            <a:r>
              <a:rPr lang="fr-FR" altLang="fr-FR" sz="2400" dirty="0"/>
              <a:t>: téléphoner, renseigner, informer, accueillir, s’entretenir, discuter, lire et écrire des documents, transmettre des informations</a:t>
            </a:r>
            <a:r>
              <a:rPr lang="fr-FR" altLang="fr-FR" sz="2400" dirty="0" smtClean="0"/>
              <a:t>….</a:t>
            </a:r>
          </a:p>
          <a:p>
            <a:pPr algn="just"/>
            <a:endParaRPr lang="fr-FR" altLang="fr-F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altLang="fr-FR" sz="2400" dirty="0"/>
              <a:t>La compréhension du </a:t>
            </a:r>
            <a:r>
              <a:rPr lang="fr-FR" altLang="fr-FR" sz="2400" dirty="0">
                <a:solidFill>
                  <a:srgbClr val="CC0000"/>
                </a:solidFill>
              </a:rPr>
              <a:t>processus de communication</a:t>
            </a:r>
            <a:r>
              <a:rPr lang="fr-FR" altLang="fr-FR" sz="2400" dirty="0"/>
              <a:t> est </a:t>
            </a:r>
            <a:r>
              <a:rPr lang="fr-FR" altLang="fr-FR" sz="2400" dirty="0" smtClean="0">
                <a:solidFill>
                  <a:srgbClr val="C00000"/>
                </a:solidFill>
              </a:rPr>
              <a:t>donc </a:t>
            </a:r>
            <a:r>
              <a:rPr lang="fr-FR" altLang="fr-FR" sz="2400" dirty="0" smtClean="0"/>
              <a:t>nécessaire</a:t>
            </a:r>
            <a:endParaRPr lang="fr-FR" altLang="fr-FR" sz="2400" dirty="0"/>
          </a:p>
        </p:txBody>
      </p:sp>
    </p:spTree>
    <p:extLst>
      <p:ext uri="{BB962C8B-B14F-4D97-AF65-F5344CB8AC3E}">
        <p14:creationId xmlns="" xmlns:p14="http://schemas.microsoft.com/office/powerpoint/2010/main" val="180528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059570" y="692696"/>
            <a:ext cx="6335712" cy="720725"/>
          </a:xfrm>
          <a:noFill/>
        </p:spPr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fr-CA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Processus de communication</a:t>
            </a:r>
          </a:p>
        </p:txBody>
      </p:sp>
      <p:cxnSp>
        <p:nvCxnSpPr>
          <p:cNvPr id="9228" name="AutoShape 74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rot="10800000" flipV="1">
            <a:off x="5741171" y="5841448"/>
            <a:ext cx="2548466" cy="525864"/>
          </a:xfrm>
          <a:prstGeom prst="bentConnector3">
            <a:avLst>
              <a:gd name="adj1" fmla="val -511"/>
            </a:avLst>
          </a:prstGeom>
          <a:noFill/>
          <a:ln w="3810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9234" name="Line 80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765711" y="4116387"/>
            <a:ext cx="177671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925" name="Rectangle 6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310722" y="3127374"/>
            <a:ext cx="193368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it-IT" altLang="fr-FR" sz="2400">
              <a:latin typeface="Times New Roman" pitchFamily="18" charset="0"/>
            </a:endParaRPr>
          </a:p>
        </p:txBody>
      </p:sp>
      <p:sp>
        <p:nvSpPr>
          <p:cNvPr id="164930" name="Rectangle 6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27584" y="3127374"/>
            <a:ext cx="1728701" cy="188595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it-IT" altLang="fr-FR" sz="2400">
              <a:latin typeface="Times New Roman" pitchFamily="18" charset="0"/>
            </a:endParaRPr>
          </a:p>
        </p:txBody>
      </p:sp>
      <p:sp>
        <p:nvSpPr>
          <p:cNvPr id="164936" name="Rectangle 7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635896" y="5936654"/>
            <a:ext cx="2078152" cy="660697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 dirty="0" err="1" smtClean="0">
                <a:solidFill>
                  <a:schemeClr val="bg2"/>
                </a:solidFill>
                <a:latin typeface="Times New Roman" pitchFamily="18" charset="0"/>
              </a:rPr>
              <a:t>Rétroaction</a:t>
            </a:r>
            <a:endParaRPr lang="en-US" b="1" dirty="0" smtClean="0">
              <a:solidFill>
                <a:schemeClr val="bg2"/>
              </a:solidFill>
              <a:latin typeface="Times New Roman" pitchFamily="18" charset="0"/>
            </a:endParaRPr>
          </a:p>
          <a:p>
            <a:pPr algn="ctr" eaLnBrk="0" hangingPunct="0">
              <a:defRPr/>
            </a:pPr>
            <a:r>
              <a:rPr lang="en-US" b="1" dirty="0" smtClean="0">
                <a:solidFill>
                  <a:schemeClr val="bg2"/>
                </a:solidFill>
                <a:latin typeface="Times New Roman" pitchFamily="18" charset="0"/>
              </a:rPr>
              <a:t>“Feed-back”</a:t>
            </a:r>
            <a:endParaRPr lang="en-US" b="1" dirty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164937" name="Rectangle 7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542423" y="3867943"/>
            <a:ext cx="2108415" cy="503237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bg2"/>
                </a:solidFill>
                <a:latin typeface="Times New Roman" pitchFamily="18" charset="0"/>
              </a:rPr>
              <a:t>Canal</a:t>
            </a:r>
          </a:p>
        </p:txBody>
      </p:sp>
      <p:cxnSp>
        <p:nvCxnSpPr>
          <p:cNvPr id="9229" name="AutoShape 75"/>
          <p:cNvCxnSpPr>
            <a:cxnSpLocks noChangeShapeType="1"/>
          </p:cNvCxnSpPr>
          <p:nvPr>
            <p:custDataLst>
              <p:tags r:id="rId8"/>
            </p:custDataLst>
          </p:nvPr>
        </p:nvCxnSpPr>
        <p:spPr bwMode="auto">
          <a:xfrm rot="10800000">
            <a:off x="846016" y="5895825"/>
            <a:ext cx="2696407" cy="471488"/>
          </a:xfrm>
          <a:prstGeom prst="bentConnector3">
            <a:avLst>
              <a:gd name="adj1" fmla="val 100045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9230" name="Line 76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4434298" y="2574924"/>
            <a:ext cx="0" cy="11318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cxnSp>
        <p:nvCxnSpPr>
          <p:cNvPr id="9231" name="AutoShape 77"/>
          <p:cNvCxnSpPr>
            <a:cxnSpLocks noChangeShapeType="1"/>
          </p:cNvCxnSpPr>
          <p:nvPr>
            <p:custDataLst>
              <p:tags r:id="rId10"/>
            </p:custDataLst>
          </p:nvPr>
        </p:nvCxnSpPr>
        <p:spPr bwMode="auto">
          <a:xfrm>
            <a:off x="5364306" y="2355888"/>
            <a:ext cx="1864107" cy="688466"/>
          </a:xfrm>
          <a:prstGeom prst="bentConnector3">
            <a:avLst>
              <a:gd name="adj1" fmla="val 9952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232" name="AutoShape 78"/>
          <p:cNvCxnSpPr>
            <a:cxnSpLocks noChangeShapeType="1"/>
          </p:cNvCxnSpPr>
          <p:nvPr>
            <p:custDataLst>
              <p:tags r:id="rId11"/>
            </p:custDataLst>
          </p:nvPr>
        </p:nvCxnSpPr>
        <p:spPr bwMode="auto">
          <a:xfrm rot="10800000" flipV="1">
            <a:off x="1837148" y="2403533"/>
            <a:ext cx="1533525" cy="552450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64943" name="AutoShape 79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350035" y="1666825"/>
            <a:ext cx="2376488" cy="1508125"/>
          </a:xfrm>
          <a:prstGeom prst="irregularSeal1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Bruit</a:t>
            </a:r>
          </a:p>
        </p:txBody>
      </p:sp>
      <p:sp>
        <p:nvSpPr>
          <p:cNvPr id="9235" name="Line 81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693598" y="4136568"/>
            <a:ext cx="15073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236" name="Text Box 82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041292" y="3703636"/>
            <a:ext cx="1225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CA" altLang="fr-FR" b="1" dirty="0">
                <a:latin typeface="Times New Roman" pitchFamily="18" charset="0"/>
              </a:rPr>
              <a:t>Message</a:t>
            </a:r>
          </a:p>
        </p:txBody>
      </p:sp>
      <p:sp>
        <p:nvSpPr>
          <p:cNvPr id="9237" name="Text Box 83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718636" y="3709894"/>
            <a:ext cx="1225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CA" altLang="fr-FR" b="1" dirty="0">
                <a:latin typeface="Times New Roman" pitchFamily="18" charset="0"/>
              </a:rPr>
              <a:t>Message</a:t>
            </a:r>
          </a:p>
        </p:txBody>
      </p:sp>
      <p:sp>
        <p:nvSpPr>
          <p:cNvPr id="164934" name="Text Box 70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37626" y="4970675"/>
            <a:ext cx="1699521" cy="9233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fr-FR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Émetteur</a:t>
            </a:r>
            <a:r>
              <a:rPr lang="en-US" altLang="fr-FR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alt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encode </a:t>
            </a:r>
          </a:p>
          <a:p>
            <a:pPr algn="ctr"/>
            <a:r>
              <a:rPr lang="en-US" alt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Transmet</a:t>
            </a:r>
            <a:endParaRPr lang="en-US" altLang="fr-FR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241" name="Text Box 65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372430" y="5013324"/>
            <a:ext cx="1361466" cy="92333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fr-FR" b="1" u="sng" dirty="0" err="1" smtClean="0">
                <a:solidFill>
                  <a:srgbClr val="C00000"/>
                </a:solidFill>
                <a:latin typeface="Times New Roman" pitchFamily="18" charset="0"/>
              </a:rPr>
              <a:t>Récepteur</a:t>
            </a:r>
            <a:r>
              <a:rPr lang="en-US" altLang="fr-FR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fr-FR" b="1" dirty="0" err="1" smtClean="0">
                <a:solidFill>
                  <a:srgbClr val="C00000"/>
                </a:solidFill>
                <a:latin typeface="Times New Roman" pitchFamily="18" charset="0"/>
              </a:rPr>
              <a:t>décode</a:t>
            </a:r>
            <a:endParaRPr lang="en-US" altLang="fr-FR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ctr"/>
            <a:r>
              <a:rPr lang="en-US" altLang="fr-FR" b="1" dirty="0" err="1" smtClean="0">
                <a:solidFill>
                  <a:srgbClr val="0070C0"/>
                </a:solidFill>
                <a:latin typeface="Times New Roman" pitchFamily="18" charset="0"/>
              </a:rPr>
              <a:t>Interprète</a:t>
            </a:r>
            <a:endParaRPr lang="en-US" altLang="fr-FR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pic>
        <p:nvPicPr>
          <p:cNvPr id="7170" name="Picture 2" descr="Résultat de recherche d'images pour &quot;calling smiley&quot;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27" y="3461725"/>
            <a:ext cx="1575686" cy="14200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ulle ronde 2"/>
          <p:cNvSpPr/>
          <p:nvPr/>
        </p:nvSpPr>
        <p:spPr>
          <a:xfrm>
            <a:off x="107504" y="2420888"/>
            <a:ext cx="1658206" cy="996484"/>
          </a:xfrm>
          <a:prstGeom prst="wedgeEllipseCallout">
            <a:avLst>
              <a:gd name="adj1" fmla="val 18395"/>
              <a:gd name="adj2" fmla="val 6137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47487" y="2546112"/>
            <a:ext cx="15197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Ce que je veux dire</a:t>
            </a:r>
            <a:endParaRPr lang="fr-FR" sz="2200" b="1" dirty="0"/>
          </a:p>
        </p:txBody>
      </p:sp>
      <p:pic>
        <p:nvPicPr>
          <p:cNvPr id="7172" name="Picture 4" descr="Résultat de recherche d'images pour &quot;j'ai compris smiley&quot;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564" y="3664343"/>
            <a:ext cx="1605478" cy="12859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Bulle ronde 39"/>
          <p:cNvSpPr/>
          <p:nvPr/>
        </p:nvSpPr>
        <p:spPr>
          <a:xfrm>
            <a:off x="7277564" y="2546112"/>
            <a:ext cx="1788068" cy="996484"/>
          </a:xfrm>
          <a:prstGeom prst="wedgeEllipseCallout">
            <a:avLst>
              <a:gd name="adj1" fmla="val 18395"/>
              <a:gd name="adj2" fmla="val 6137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0" name="ZoneTexte 59"/>
          <p:cNvSpPr txBox="1"/>
          <p:nvPr/>
        </p:nvSpPr>
        <p:spPr>
          <a:xfrm>
            <a:off x="7380311" y="2647931"/>
            <a:ext cx="17281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Ce que je comprends</a:t>
            </a:r>
            <a:endParaRPr lang="fr-FR" sz="2200" b="1" dirty="0"/>
          </a:p>
        </p:txBody>
      </p:sp>
    </p:spTree>
    <p:extLst>
      <p:ext uri="{BB962C8B-B14F-4D97-AF65-F5344CB8AC3E}">
        <p14:creationId xmlns="" xmlns:p14="http://schemas.microsoft.com/office/powerpoint/2010/main" val="301004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39740"/>
            <a:ext cx="90364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buFont typeface="+mj-lt"/>
              <a:buAutoNum type="arabicPeriod"/>
            </a:pPr>
            <a:r>
              <a:rPr lang="fr-CA" altLang="fr-FR" sz="2400" b="1" dirty="0" smtClean="0">
                <a:solidFill>
                  <a:srgbClr val="FF0000"/>
                </a:solidFill>
                <a:latin typeface="Times New Roman" pitchFamily="18" charset="0"/>
              </a:rPr>
              <a:t>Un émetteur: </a:t>
            </a:r>
            <a:r>
              <a:rPr lang="fr-CA" altLang="fr-FR" sz="2400" dirty="0">
                <a:latin typeface="Times New Roman" pitchFamily="18" charset="0"/>
              </a:rPr>
              <a:t>personne qui formule un message </a:t>
            </a:r>
            <a:r>
              <a:rPr lang="fr-CA" altLang="fr-FR" sz="2400" dirty="0" smtClean="0">
                <a:latin typeface="Times New Roman" pitchFamily="18" charset="0"/>
              </a:rPr>
              <a:t>par </a:t>
            </a:r>
            <a:r>
              <a:rPr lang="fr-CA" altLang="fr-FR" sz="2400" dirty="0">
                <a:latin typeface="Times New Roman" pitchFamily="18" charset="0"/>
              </a:rPr>
              <a:t>des termes compréhensibles, puis qui le </a:t>
            </a:r>
            <a:r>
              <a:rPr lang="fr-CA" altLang="fr-FR" sz="2400" dirty="0" smtClean="0">
                <a:latin typeface="Times New Roman" pitchFamily="18" charset="0"/>
              </a:rPr>
              <a:t>transmet.</a:t>
            </a:r>
          </a:p>
          <a:p>
            <a:pPr marL="914400" lvl="1" indent="-457200" algn="just">
              <a:buFont typeface="+mj-lt"/>
              <a:buAutoNum type="arabicPeriod"/>
            </a:pPr>
            <a:endParaRPr lang="fr-CA" altLang="fr-FR" sz="2400" dirty="0" smtClean="0">
              <a:latin typeface="Times New Roman" pitchFamily="18" charset="0"/>
            </a:endParaRPr>
          </a:p>
          <a:p>
            <a:pPr marL="914400" lvl="1" indent="-457200" algn="just">
              <a:buFont typeface="+mj-lt"/>
              <a:buAutoNum type="arabicPeriod"/>
            </a:pPr>
            <a:r>
              <a:rPr lang="fr-CA" altLang="fr-FR" sz="2400" b="1" dirty="0" smtClean="0">
                <a:solidFill>
                  <a:srgbClr val="FF0000"/>
                </a:solidFill>
                <a:latin typeface="Times New Roman" pitchFamily="18" charset="0"/>
              </a:rPr>
              <a:t>Un message: </a:t>
            </a:r>
            <a:r>
              <a:rPr lang="fr-CA" altLang="fr-FR" sz="2400" dirty="0" smtClean="0">
                <a:latin typeface="Times New Roman" pitchFamily="18" charset="0"/>
              </a:rPr>
              <a:t>ensemble d’informations porteuses de sens échangées entre un </a:t>
            </a:r>
            <a:r>
              <a:rPr lang="fr-CA" altLang="fr-FR" sz="2400" dirty="0" smtClean="0">
                <a:solidFill>
                  <a:srgbClr val="C00000"/>
                </a:solidFill>
                <a:latin typeface="Times New Roman" pitchFamily="18" charset="0"/>
              </a:rPr>
              <a:t>émetteur</a:t>
            </a:r>
            <a:r>
              <a:rPr lang="fr-CA" altLang="fr-FR" sz="2400" dirty="0" smtClean="0">
                <a:latin typeface="Times New Roman" pitchFamily="18" charset="0"/>
              </a:rPr>
              <a:t> et un </a:t>
            </a:r>
            <a:r>
              <a:rPr lang="fr-CA" altLang="fr-FR" sz="2400" dirty="0" smtClean="0">
                <a:solidFill>
                  <a:srgbClr val="C00000"/>
                </a:solidFill>
                <a:latin typeface="Times New Roman" pitchFamily="18" charset="0"/>
              </a:rPr>
              <a:t>récepteur</a:t>
            </a:r>
            <a:r>
              <a:rPr lang="fr-CA" altLang="fr-FR" sz="2400" dirty="0" smtClean="0">
                <a:latin typeface="Times New Roman" pitchFamily="18" charset="0"/>
              </a:rPr>
              <a:t> et qui constituent l’objet même de la communication.</a:t>
            </a:r>
          </a:p>
          <a:p>
            <a:pPr marL="914400" lvl="1" indent="-457200" algn="just">
              <a:buFont typeface="+mj-lt"/>
              <a:buAutoNum type="arabicPeriod"/>
            </a:pPr>
            <a:endParaRPr lang="fr-CA" altLang="fr-FR" sz="2400" dirty="0" smtClean="0">
              <a:latin typeface="Times New Roman" pitchFamily="18" charset="0"/>
            </a:endParaRPr>
          </a:p>
          <a:p>
            <a:pPr marL="914400" lvl="1" indent="-457200" algn="just">
              <a:buFont typeface="+mj-lt"/>
              <a:buAutoNum type="arabicPeriod"/>
            </a:pPr>
            <a:r>
              <a:rPr lang="fr-CA" altLang="fr-FR" sz="2400" b="1" dirty="0" smtClean="0">
                <a:solidFill>
                  <a:srgbClr val="FF0000"/>
                </a:solidFill>
                <a:latin typeface="Times New Roman" pitchFamily="18" charset="0"/>
              </a:rPr>
              <a:t>Un </a:t>
            </a:r>
            <a:r>
              <a:rPr lang="fr-CA" altLang="fr-FR" sz="2400" b="1" dirty="0">
                <a:solidFill>
                  <a:srgbClr val="FF0000"/>
                </a:solidFill>
                <a:latin typeface="Times New Roman" pitchFamily="18" charset="0"/>
              </a:rPr>
              <a:t>canal de </a:t>
            </a:r>
            <a:r>
              <a:rPr lang="fr-CA" altLang="fr-FR" sz="2400" b="1" dirty="0" smtClean="0">
                <a:solidFill>
                  <a:srgbClr val="FF0000"/>
                </a:solidFill>
                <a:latin typeface="Times New Roman" pitchFamily="18" charset="0"/>
              </a:rPr>
              <a:t>communication: </a:t>
            </a:r>
            <a:r>
              <a:rPr lang="fr-CA" altLang="fr-FR" sz="2400" dirty="0">
                <a:latin typeface="Times New Roman" pitchFamily="18" charset="0"/>
              </a:rPr>
              <a:t>voie de transmission par laquelle transite le message entre émetteur et </a:t>
            </a:r>
            <a:r>
              <a:rPr lang="fr-CA" altLang="fr-FR" sz="2400" dirty="0" smtClean="0">
                <a:latin typeface="Times New Roman" pitchFamily="18" charset="0"/>
              </a:rPr>
              <a:t>récepteur.</a:t>
            </a:r>
          </a:p>
          <a:p>
            <a:pPr marL="914400" lvl="1" indent="-457200" algn="just">
              <a:buFont typeface="+mj-lt"/>
              <a:buAutoNum type="arabicPeriod"/>
            </a:pPr>
            <a:endParaRPr lang="fr-CA" altLang="fr-FR" sz="2400" dirty="0" smtClean="0">
              <a:latin typeface="Times New Roman" pitchFamily="18" charset="0"/>
            </a:endParaRPr>
          </a:p>
          <a:p>
            <a:pPr marL="914400" lvl="1" indent="-457200" algn="just">
              <a:buFont typeface="+mj-lt"/>
              <a:buAutoNum type="arabicPeriod"/>
            </a:pPr>
            <a:r>
              <a:rPr lang="fr-CA" altLang="fr-FR" sz="2400" b="1" dirty="0" smtClean="0">
                <a:solidFill>
                  <a:srgbClr val="FF0000"/>
                </a:solidFill>
                <a:latin typeface="Times New Roman" pitchFamily="18" charset="0"/>
              </a:rPr>
              <a:t>Un récepteur: </a:t>
            </a:r>
            <a:r>
              <a:rPr lang="fr-CA" altLang="fr-FR" sz="2400" dirty="0">
                <a:latin typeface="Times New Roman" pitchFamily="18" charset="0"/>
              </a:rPr>
              <a:t>personne ou groupe de personnes à qui le message est </a:t>
            </a:r>
            <a:r>
              <a:rPr lang="fr-CA" altLang="fr-FR" sz="2400" dirty="0" smtClean="0">
                <a:latin typeface="Times New Roman" pitchFamily="18" charset="0"/>
              </a:rPr>
              <a:t>transmis.</a:t>
            </a:r>
          </a:p>
          <a:p>
            <a:pPr marL="914400" lvl="1" indent="-457200" algn="just">
              <a:buFont typeface="+mj-lt"/>
              <a:buAutoNum type="arabicPeriod"/>
            </a:pPr>
            <a:endParaRPr lang="fr-CA" altLang="fr-FR" sz="2400" dirty="0" smtClean="0">
              <a:latin typeface="Times New Roman" pitchFamily="18" charset="0"/>
            </a:endParaRPr>
          </a:p>
          <a:p>
            <a:pPr marL="914400" lvl="1" indent="-457200" algn="just">
              <a:buFont typeface="+mj-lt"/>
              <a:buAutoNum type="arabicPeriod"/>
            </a:pPr>
            <a:r>
              <a:rPr lang="fr-CA" altLang="fr-FR" sz="2400" b="1" dirty="0" smtClean="0">
                <a:solidFill>
                  <a:srgbClr val="FF0000"/>
                </a:solidFill>
                <a:latin typeface="Times New Roman" pitchFamily="18" charset="0"/>
              </a:rPr>
              <a:t>Une rétroaction: </a:t>
            </a:r>
            <a:r>
              <a:rPr lang="fr-CA" altLang="fr-FR" sz="2400" dirty="0">
                <a:latin typeface="Times New Roman" pitchFamily="18" charset="0"/>
              </a:rPr>
              <a:t>étape du processus où le destinataire répond au message </a:t>
            </a:r>
            <a:r>
              <a:rPr lang="fr-CA" altLang="fr-FR" sz="2400" dirty="0" smtClean="0">
                <a:latin typeface="Times New Roman" pitchFamily="18" charset="0"/>
              </a:rPr>
              <a:t>reçu </a:t>
            </a:r>
            <a:r>
              <a:rPr lang="fr-CA" altLang="fr-FR" sz="2400" dirty="0" smtClean="0">
                <a:solidFill>
                  <a:srgbClr val="C00000"/>
                </a:solidFill>
                <a:latin typeface="Times New Roman" pitchFamily="18" charset="0"/>
              </a:rPr>
              <a:t>«</a:t>
            </a:r>
            <a:r>
              <a:rPr lang="fr-CA" altLang="fr-FR" sz="2400" dirty="0" smtClean="0">
                <a:latin typeface="Times New Roman" pitchFamily="18" charset="0"/>
              </a:rPr>
              <a:t> </a:t>
            </a:r>
            <a:r>
              <a:rPr lang="fr-CA" altLang="fr-FR" sz="2400" dirty="0" smtClean="0">
                <a:solidFill>
                  <a:srgbClr val="C00000"/>
                </a:solidFill>
                <a:latin typeface="Times New Roman" pitchFamily="18" charset="0"/>
              </a:rPr>
              <a:t>Feed-back »</a:t>
            </a:r>
            <a:endParaRPr lang="fr-CA" altLang="fr-FR" sz="2400" dirty="0" smtClean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476672"/>
            <a:ext cx="82917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altLang="fr-FR" sz="4000" b="1" dirty="0" smtClean="0">
                <a:solidFill>
                  <a:srgbClr val="000099"/>
                </a:solidFill>
                <a:latin typeface="Times New Roman" pitchFamily="18" charset="0"/>
              </a:rPr>
              <a:t>V. Les éléments de la communication</a:t>
            </a:r>
            <a:endParaRPr lang="fr-FR" sz="4000" dirty="0"/>
          </a:p>
        </p:txBody>
      </p:sp>
    </p:spTree>
    <p:extLst>
      <p:ext uri="{BB962C8B-B14F-4D97-AF65-F5344CB8AC3E}">
        <p14:creationId xmlns="" xmlns:p14="http://schemas.microsoft.com/office/powerpoint/2010/main" val="295368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987824" y="3861048"/>
            <a:ext cx="3024336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10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692696"/>
            <a:ext cx="8229600" cy="854968"/>
          </a:xfrm>
        </p:spPr>
        <p:txBody>
          <a:bodyPr/>
          <a:lstStyle/>
          <a:p>
            <a:pPr algn="ctr"/>
            <a:r>
              <a:rPr lang="fr-FR" altLang="fr-FR" b="1" dirty="0">
                <a:solidFill>
                  <a:srgbClr val="CC0000"/>
                </a:solidFill>
              </a:rPr>
              <a:t>ATTENTION</a:t>
            </a:r>
            <a:r>
              <a:rPr lang="fr-FR" altLang="fr-FR" dirty="0">
                <a:solidFill>
                  <a:srgbClr val="CC0000"/>
                </a:solidFill>
              </a:rPr>
              <a:t> !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332" y="1772816"/>
            <a:ext cx="8229600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altLang="fr-FR" sz="3200" dirty="0" smtClean="0">
                <a:latin typeface="Brush Script MT" panose="03060802040406070304" pitchFamily="66" charset="0"/>
              </a:rPr>
              <a:t> </a:t>
            </a:r>
            <a:r>
              <a:rPr lang="fr-FR" altLang="fr-FR" sz="3200" dirty="0">
                <a:latin typeface="Brush Script MT" panose="03060802040406070304" pitchFamily="66" charset="0"/>
              </a:rPr>
              <a:t>Un message reçu n’est pas nécessairement un message compris par le récepteur et le sens que donne à un message le récepteur n’est pas toujours le même que celui qui était prévu par l’émetteur</a:t>
            </a:r>
            <a:r>
              <a:rPr lang="fr-FR" altLang="fr-FR" sz="3200" dirty="0" smtClean="0">
                <a:latin typeface="Brush Script MT" panose="03060802040406070304" pitchFamily="66" charset="0"/>
              </a:rPr>
              <a:t>…</a:t>
            </a:r>
          </a:p>
          <a:p>
            <a:pPr algn="just"/>
            <a:endParaRPr lang="fr-FR" altLang="fr-FR" sz="3200" dirty="0">
              <a:latin typeface="Brush Script MT" panose="030608020404060703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028" y="3861048"/>
            <a:ext cx="1872208" cy="26233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548961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ctr"/>
            <a:r>
              <a:rPr lang="fr-FR" b="1" dirty="0" smtClean="0"/>
              <a:t>PLAN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581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b="1" dirty="0" smtClean="0"/>
              <a:t>Définition de la communication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b="1" dirty="0" smtClean="0"/>
              <a:t>Information et communication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b="1" dirty="0" smtClean="0"/>
              <a:t>Types de communication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b="1" dirty="0" smtClean="0"/>
              <a:t>Processus de communication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b="1" dirty="0" err="1" smtClean="0"/>
              <a:t>Elements</a:t>
            </a:r>
            <a:r>
              <a:rPr lang="fr-FR" b="1" dirty="0" smtClean="0"/>
              <a:t> de la communication</a:t>
            </a:r>
          </a:p>
          <a:p>
            <a:pPr marL="571500" indent="-571500">
              <a:buFont typeface="+mj-lt"/>
              <a:buAutoNum type="romanUcPeriod"/>
            </a:pPr>
            <a:endParaRPr lang="fr-FR" b="1" dirty="0" smtClean="0"/>
          </a:p>
          <a:p>
            <a:pPr marL="571500" indent="-571500">
              <a:buFont typeface="+mj-lt"/>
              <a:buAutoNum type="romanUcPeriod"/>
            </a:pPr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/>
          </a:p>
        </p:txBody>
      </p:sp>
    </p:spTree>
    <p:extLst>
      <p:ext uri="{BB962C8B-B14F-4D97-AF65-F5344CB8AC3E}">
        <p14:creationId xmlns="" xmlns:p14="http://schemas.microsoft.com/office/powerpoint/2010/main" val="267692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ficher l’image sour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85926"/>
            <a:ext cx="5524500" cy="4133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72816"/>
            <a:ext cx="8568952" cy="438912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dirty="0" smtClean="0"/>
              <a:t>Depuis les origines, l’homme a eu besoin de communiquer que </a:t>
            </a:r>
            <a:r>
              <a:rPr lang="fr-FR" dirty="0"/>
              <a:t>c</a:t>
            </a:r>
            <a:r>
              <a:rPr lang="fr-FR" dirty="0" smtClean="0"/>
              <a:t>e soit à l’aide:</a:t>
            </a:r>
          </a:p>
          <a:p>
            <a:pPr algn="just">
              <a:buBlip>
                <a:blip r:embed="rId2"/>
              </a:buBlip>
            </a:pPr>
            <a:r>
              <a:rPr lang="fr-FR" dirty="0" smtClean="0"/>
              <a:t> de signaux visuels, </a:t>
            </a:r>
          </a:p>
          <a:p>
            <a:pPr algn="just">
              <a:buBlip>
                <a:blip r:embed="rId2"/>
              </a:buBlip>
            </a:pPr>
            <a:r>
              <a:rPr lang="fr-FR" dirty="0" smtClean="0"/>
              <a:t>de signaux sonores.</a:t>
            </a:r>
          </a:p>
          <a:p>
            <a:pPr algn="just">
              <a:buBlip>
                <a:blip r:embed="rId2"/>
              </a:buBlip>
            </a:pPr>
            <a:endParaRPr lang="fr-FR" dirty="0"/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Parce que l’homme a toujours tenté: </a:t>
            </a:r>
          </a:p>
          <a:p>
            <a:pPr algn="just">
              <a:buBlip>
                <a:blip r:embed="rId2"/>
              </a:buBlip>
            </a:pPr>
            <a:r>
              <a:rPr lang="fr-FR" dirty="0"/>
              <a:t>d</a:t>
            </a:r>
            <a:r>
              <a:rPr lang="fr-FR" dirty="0" smtClean="0"/>
              <a:t>e vaincre les distances,</a:t>
            </a:r>
          </a:p>
          <a:p>
            <a:pPr algn="just">
              <a:buBlip>
                <a:blip r:embed="rId2"/>
              </a:buBlip>
            </a:pPr>
            <a:r>
              <a:rPr lang="fr-FR" dirty="0"/>
              <a:t>d</a:t>
            </a:r>
            <a:r>
              <a:rPr lang="fr-FR" dirty="0" smtClean="0"/>
              <a:t>e mettre en place une transmission rapide de l’information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25872" y="620688"/>
            <a:ext cx="8229600" cy="854968"/>
          </a:xfrm>
        </p:spPr>
        <p:txBody>
          <a:bodyPr/>
          <a:lstStyle/>
          <a:p>
            <a:pPr algn="ctr"/>
            <a:r>
              <a:rPr lang="fr-FR" b="1" dirty="0" smtClean="0"/>
              <a:t>INTRODUCTION</a:t>
            </a:r>
            <a:endParaRPr lang="fr-FR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276872"/>
            <a:ext cx="5210944" cy="234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1231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fr-FR" b="1" dirty="0" smtClean="0"/>
              <a:t>INTRODUCTION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altLang="fr-FR" dirty="0" smtClean="0"/>
              <a:t> Communiquer entre individus , </a:t>
            </a:r>
            <a:r>
              <a:rPr lang="fr-FR" altLang="fr-FR" dirty="0" smtClean="0">
                <a:solidFill>
                  <a:srgbClr val="FF0000"/>
                </a:solidFill>
              </a:rPr>
              <a:t>ce n'est pas simplement transmettre de l'information</a:t>
            </a:r>
            <a:r>
              <a:rPr lang="fr-FR" altLang="fr-FR" dirty="0" smtClean="0"/>
              <a:t> . </a:t>
            </a:r>
          </a:p>
          <a:p>
            <a:pPr marL="0" indent="0" algn="just">
              <a:buNone/>
            </a:pPr>
            <a:endParaRPr lang="fr-FR" altLang="fr-F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altLang="fr-FR" dirty="0" smtClean="0"/>
              <a:t> C'est </a:t>
            </a:r>
            <a:r>
              <a:rPr lang="fr-FR" altLang="fr-FR" dirty="0" smtClean="0">
                <a:solidFill>
                  <a:srgbClr val="FF0000"/>
                </a:solidFill>
              </a:rPr>
              <a:t>construire et maintenir une relation </a:t>
            </a:r>
            <a:r>
              <a:rPr lang="fr-FR" altLang="fr-FR" dirty="0" smtClean="0"/>
              <a:t>, </a:t>
            </a:r>
            <a:r>
              <a:rPr lang="fr-FR" altLang="fr-FR" dirty="0" smtClean="0">
                <a:solidFill>
                  <a:srgbClr val="FF0000"/>
                </a:solidFill>
              </a:rPr>
              <a:t>en interprétant </a:t>
            </a:r>
            <a:r>
              <a:rPr lang="fr-FR" altLang="fr-FR" dirty="0" smtClean="0"/>
              <a:t>des </a:t>
            </a:r>
            <a:r>
              <a:rPr lang="fr-FR" altLang="fr-FR" b="1" i="1" u="sng" dirty="0" smtClean="0"/>
              <a:t>mots</a:t>
            </a:r>
            <a:r>
              <a:rPr lang="fr-FR" altLang="fr-FR" dirty="0" smtClean="0"/>
              <a:t> mais aussi des</a:t>
            </a:r>
            <a:r>
              <a:rPr lang="fr-FR" alt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altLang="fr-FR" b="1" i="1" u="sng" dirty="0" smtClean="0"/>
              <a:t>regards</a:t>
            </a:r>
            <a:r>
              <a:rPr lang="fr-FR" altLang="fr-FR" i="1" u="sng" dirty="0" smtClean="0"/>
              <a:t> </a:t>
            </a:r>
            <a:r>
              <a:rPr lang="fr-FR" altLang="fr-FR" dirty="0" smtClean="0"/>
              <a:t>, des </a:t>
            </a:r>
            <a:r>
              <a:rPr lang="fr-FR" altLang="fr-FR" b="1" i="1" u="sng" dirty="0" smtClean="0"/>
              <a:t>gestes</a:t>
            </a:r>
            <a:r>
              <a:rPr lang="fr-FR" altLang="fr-FR" dirty="0" smtClean="0"/>
              <a:t> , des </a:t>
            </a:r>
            <a:r>
              <a:rPr lang="fr-FR" altLang="fr-FR" b="1" i="1" u="sng" dirty="0" smtClean="0"/>
              <a:t>sourires</a:t>
            </a:r>
            <a:r>
              <a:rPr lang="fr-FR" altLang="fr-FR" dirty="0"/>
              <a:t> </a:t>
            </a:r>
            <a:r>
              <a:rPr lang="fr-FR" altLang="fr-FR" dirty="0" smtClean="0"/>
              <a:t>et des </a:t>
            </a:r>
            <a:r>
              <a:rPr lang="fr-FR" altLang="fr-FR" b="1" i="1" u="sng" dirty="0" smtClean="0"/>
              <a:t>attitudes</a:t>
            </a:r>
            <a:r>
              <a:rPr lang="fr-FR" altLang="fr-FR" dirty="0" smtClean="0"/>
              <a:t>…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altLang="fr-F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altLang="fr-FR" dirty="0" smtClean="0"/>
              <a:t> En </a:t>
            </a:r>
            <a:r>
              <a:rPr lang="fr-FR" altLang="fr-FR" dirty="0" smtClean="0">
                <a:solidFill>
                  <a:srgbClr val="FF0000"/>
                </a:solidFill>
              </a:rPr>
              <a:t>exprimant son identité</a:t>
            </a:r>
            <a:r>
              <a:rPr lang="fr-FR" altLang="fr-FR" dirty="0" smtClean="0"/>
              <a:t>, tout en respectant des normes sociales, dans un contexte précis .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99617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722344"/>
          </a:xfrm>
        </p:spPr>
        <p:txBody>
          <a:bodyPr/>
          <a:lstStyle/>
          <a:p>
            <a:pPr algn="ctr"/>
            <a:r>
              <a:rPr lang="fr-FR" altLang="fr-FR" sz="4400" b="1" dirty="0" smtClean="0">
                <a:solidFill>
                  <a:srgbClr val="0BD0D9">
                    <a:lumMod val="75000"/>
                  </a:srgbClr>
                </a:solidFill>
              </a:rPr>
              <a:t>I. Communication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935480"/>
            <a:ext cx="8435280" cy="4389120"/>
          </a:xfrm>
        </p:spPr>
        <p:txBody>
          <a:bodyPr/>
          <a:lstStyle/>
          <a:p>
            <a:pPr algn="just">
              <a:buClr>
                <a:srgbClr val="C00000"/>
              </a:buClr>
              <a:buFont typeface="Wingdings 2" panose="05020102010507070707" pitchFamily="18" charset="2"/>
              <a:buChar char=""/>
            </a:pPr>
            <a:r>
              <a:rPr lang="fr-FR" dirty="0" smtClean="0"/>
              <a:t>Vient de latin (</a:t>
            </a:r>
            <a:r>
              <a:rPr lang="fr-FR" dirty="0" err="1" smtClean="0">
                <a:solidFill>
                  <a:srgbClr val="FF0000"/>
                </a:solidFill>
              </a:rPr>
              <a:t>communicare</a:t>
            </a:r>
            <a:r>
              <a:rPr lang="fr-FR" dirty="0" smtClean="0"/>
              <a:t>)qui signifie communiquer</a:t>
            </a:r>
          </a:p>
          <a:p>
            <a:pPr algn="just">
              <a:buClr>
                <a:srgbClr val="C00000"/>
              </a:buClr>
              <a:buFont typeface="Wingdings 2" panose="05020102010507070707" pitchFamily="18" charset="2"/>
              <a:buChar char=""/>
            </a:pPr>
            <a:r>
              <a:rPr lang="fr-FR" dirty="0" smtClean="0"/>
              <a:t>Apparait pour la première fois en langue Française au 14 siècle, signifie: - mettre en commun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fr-FR" dirty="0"/>
              <a:t>	</a:t>
            </a:r>
            <a:r>
              <a:rPr lang="fr-FR" dirty="0" smtClean="0"/>
              <a:t>	       - être en relation </a:t>
            </a:r>
          </a:p>
          <a:p>
            <a:pPr algn="just">
              <a:buClr>
                <a:srgbClr val="C00000"/>
              </a:buClr>
              <a:buFont typeface="Wingdings 2" panose="05020102010507070707" pitchFamily="18" charset="2"/>
              <a:buChar char="?"/>
            </a:pPr>
            <a:r>
              <a:rPr lang="fr-FR" dirty="0" smtClean="0"/>
              <a:t>Actuellement, elle signifie l’action: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fr-FR" dirty="0" smtClean="0"/>
              <a:t>	- de communiquer,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fr-FR" dirty="0"/>
              <a:t>	</a:t>
            </a:r>
            <a:r>
              <a:rPr lang="fr-FR" dirty="0" smtClean="0"/>
              <a:t>- d’</a:t>
            </a:r>
            <a:r>
              <a:rPr lang="fr-FR" dirty="0"/>
              <a:t>é</a:t>
            </a:r>
            <a:r>
              <a:rPr lang="fr-FR" dirty="0" smtClean="0"/>
              <a:t>tablir une relation avec autrui,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fr-FR" dirty="0"/>
              <a:t>	</a:t>
            </a:r>
            <a:r>
              <a:rPr lang="fr-FR" dirty="0" smtClean="0"/>
              <a:t>- de transmettre quelque chose à quelqu’un.</a:t>
            </a:r>
            <a:endParaRPr lang="fr-FR" dirty="0"/>
          </a:p>
          <a:p>
            <a:pPr algn="just">
              <a:buClr>
                <a:srgbClr val="C00000"/>
              </a:buClr>
              <a:buFont typeface="Wingdings 2" panose="05020102010507070707" pitchFamily="18" charset="2"/>
              <a:buChar char="?"/>
            </a:pPr>
            <a:endParaRPr lang="fr-FR" dirty="0"/>
          </a:p>
        </p:txBody>
      </p:sp>
      <mc:AlternateContent xmlns:mc="http://schemas.openxmlformats.org/markup-compatibility/2006">
        <mc:Choice xmlns="" xmlns:p14="http://schemas.microsoft.com/office/powerpoint/2010/main" Requires="p14">
          <p:contentPart p14:bwMode="auto" r:id="rId2">
            <p14:nvContentPartPr>
              <p14:cNvPr id="23" name="Encre 22"/>
              <p14:cNvContentPartPr/>
              <p14:nvPr/>
            </p14:nvContentPartPr>
            <p14:xfrm>
              <a:off x="5290993" y="3675397"/>
              <a:ext cx="360" cy="36000"/>
            </p14:xfrm>
          </p:contentPart>
        </mc:Choice>
        <mc:Fallback>
          <p:pic>
            <p:nvPicPr>
              <p:cNvPr id="23" name="Encre 2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79113" y="3663517"/>
                <a:ext cx="24120" cy="59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="" xmlns:p14="http://schemas.microsoft.com/office/powerpoint/2010/main" val="281408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94480"/>
            <a:ext cx="8229600" cy="4389120"/>
          </a:xfrm>
        </p:spPr>
        <p:txBody>
          <a:bodyPr>
            <a:normAutofit fontScale="85000" lnSpcReduction="20000"/>
          </a:bodyPr>
          <a:lstStyle/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dirty="0" smtClean="0"/>
              <a:t>d’une </a:t>
            </a:r>
            <a:r>
              <a:rPr lang="fr-FR" dirty="0"/>
              <a:t>manière </a:t>
            </a:r>
            <a:r>
              <a:rPr lang="fr-FR" dirty="0" smtClean="0"/>
              <a:t>générale, la communication peut être définie comme: 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0" indent="0" algn="just">
              <a:buClr>
                <a:srgbClr val="C00000"/>
              </a:buClr>
              <a:buNone/>
            </a:pPr>
            <a:r>
              <a:rPr lang="fr-FR" b="1" dirty="0" smtClean="0">
                <a:solidFill>
                  <a:srgbClr val="C00000"/>
                </a:solidFill>
              </a:rPr>
              <a:t>une action:             </a:t>
            </a:r>
            <a:r>
              <a:rPr lang="fr-FR" dirty="0" smtClean="0"/>
              <a:t>-verbale (ex. parole)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fr-FR" dirty="0" smtClean="0"/>
              <a:t>	                    - </a:t>
            </a:r>
            <a:r>
              <a:rPr lang="fr-FR" dirty="0" err="1" smtClean="0"/>
              <a:t>paraverbale</a:t>
            </a:r>
            <a:r>
              <a:rPr lang="fr-FR" dirty="0" smtClean="0"/>
              <a:t> (ex. musique)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fr-FR" dirty="0"/>
              <a:t>	 </a:t>
            </a:r>
            <a:r>
              <a:rPr lang="fr-FR" dirty="0" smtClean="0"/>
              <a:t>                   - non-verbale (ex. geste)</a:t>
            </a:r>
          </a:p>
          <a:p>
            <a:pPr marL="0" indent="0" algn="just">
              <a:buClr>
                <a:srgbClr val="C00000"/>
              </a:buClr>
              <a:buNone/>
            </a:pPr>
            <a:endParaRPr lang="fr-FR" dirty="0" smtClean="0"/>
          </a:p>
          <a:p>
            <a:pPr marL="0" indent="0" algn="just">
              <a:buClr>
                <a:srgbClr val="C00000"/>
              </a:buClr>
              <a:buNone/>
            </a:pPr>
            <a:r>
              <a:rPr lang="fr-FR" b="1" dirty="0" smtClean="0">
                <a:solidFill>
                  <a:srgbClr val="C00000"/>
                </a:solidFill>
              </a:rPr>
              <a:t>par la quelle:         </a:t>
            </a:r>
            <a:r>
              <a:rPr lang="fr-FR" dirty="0" smtClean="0"/>
              <a:t>- 2 personnes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fr-FR" dirty="0"/>
              <a:t>	</a:t>
            </a:r>
            <a:r>
              <a:rPr lang="fr-FR" dirty="0" smtClean="0"/>
              <a:t>	       - ou plusieurs personnes</a:t>
            </a:r>
          </a:p>
          <a:p>
            <a:pPr marL="0" indent="0" algn="just">
              <a:buClr>
                <a:srgbClr val="C00000"/>
              </a:buClr>
              <a:buNone/>
            </a:pPr>
            <a:endParaRPr lang="fr-FR" dirty="0"/>
          </a:p>
          <a:p>
            <a:pPr marL="0" indent="0" algn="just">
              <a:buClr>
                <a:srgbClr val="C00000"/>
              </a:buClr>
              <a:buNone/>
            </a:pPr>
            <a:endParaRPr lang="fr-FR" dirty="0" smtClean="0"/>
          </a:p>
          <a:p>
            <a:pPr marL="0" indent="0" algn="just">
              <a:buClr>
                <a:srgbClr val="C00000"/>
              </a:buClr>
              <a:buNone/>
            </a:pPr>
            <a:r>
              <a:rPr lang="fr-FR" b="1" dirty="0" smtClean="0">
                <a:solidFill>
                  <a:srgbClr val="C00000"/>
                </a:solidFill>
              </a:rPr>
              <a:t>entrer en contact                   pour l’</a:t>
            </a:r>
            <a:r>
              <a:rPr lang="fr-FR" b="1" dirty="0">
                <a:solidFill>
                  <a:srgbClr val="C00000"/>
                </a:solidFill>
              </a:rPr>
              <a:t>é</a:t>
            </a:r>
            <a:r>
              <a:rPr lang="fr-FR" b="1" dirty="0" smtClean="0">
                <a:solidFill>
                  <a:srgbClr val="C00000"/>
                </a:solidFill>
              </a:rPr>
              <a:t>change:     </a:t>
            </a:r>
            <a:r>
              <a:rPr lang="fr-FR" dirty="0" smtClean="0"/>
              <a:t>- d’idées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fr-FR" dirty="0"/>
              <a:t>	</a:t>
            </a:r>
            <a:r>
              <a:rPr lang="fr-FR" dirty="0" smtClean="0"/>
              <a:t>				                  - de sentiments</a:t>
            </a: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868144" y="476672"/>
            <a:ext cx="3203848" cy="576064"/>
          </a:xfrm>
        </p:spPr>
        <p:txBody>
          <a:bodyPr>
            <a:normAutofit/>
          </a:bodyPr>
          <a:lstStyle/>
          <a:p>
            <a:pPr algn="r"/>
            <a:r>
              <a:rPr lang="fr-FR" altLang="fr-FR" sz="2400" b="1" dirty="0" smtClean="0">
                <a:solidFill>
                  <a:srgbClr val="C00000"/>
                </a:solidFill>
              </a:rPr>
              <a:t>I. Communication</a:t>
            </a:r>
            <a:endParaRPr lang="fr-FR" sz="2400" dirty="0">
              <a:solidFill>
                <a:srgbClr val="C0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51520" y="2420888"/>
            <a:ext cx="2160240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>
            <a:off x="1285921" y="3181413"/>
            <a:ext cx="45719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69637" y="3808524"/>
            <a:ext cx="2304256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C00000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51521" y="5085184"/>
            <a:ext cx="2808312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>
            <a:off x="3131840" y="5399505"/>
            <a:ext cx="72007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851919" y="5085184"/>
            <a:ext cx="2232249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463" y="2378717"/>
            <a:ext cx="2595332" cy="2475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2899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1249</TotalTime>
  <Words>583</Words>
  <Application>Microsoft Office PowerPoint</Application>
  <PresentationFormat>Affichage à l'écran (4:3)</PresentationFormat>
  <Paragraphs>119</Paragraphs>
  <Slides>20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Débit</vt:lpstr>
      <vt:lpstr>LA COMMUNICATION</vt:lpstr>
      <vt:lpstr>PLAN</vt:lpstr>
      <vt:lpstr>INTRODUCTION</vt:lpstr>
      <vt:lpstr>Diapositive 4</vt:lpstr>
      <vt:lpstr>Diapositive 5</vt:lpstr>
      <vt:lpstr>INTRODUCTION</vt:lpstr>
      <vt:lpstr>Diapositive 7</vt:lpstr>
      <vt:lpstr>I. Communication</vt:lpstr>
      <vt:lpstr>I. Communication</vt:lpstr>
      <vt:lpstr>II. Information et communication </vt:lpstr>
      <vt:lpstr>II. Information et communication </vt:lpstr>
      <vt:lpstr>Diapositive 12</vt:lpstr>
      <vt:lpstr>Autres Types de communication </vt:lpstr>
      <vt:lpstr>III. Types de communication</vt:lpstr>
      <vt:lpstr>PROCESSUS DE LA COMMUNICATION</vt:lpstr>
      <vt:lpstr>IV. Processus de communication</vt:lpstr>
      <vt:lpstr>Processus de communication</vt:lpstr>
      <vt:lpstr>Diapositive 18</vt:lpstr>
      <vt:lpstr>ATTENTION !</vt:lpstr>
      <vt:lpstr>Diapositive 20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star</dc:creator>
  <cp:lastModifiedBy>Sabrina</cp:lastModifiedBy>
  <cp:revision>62</cp:revision>
  <cp:lastPrinted>2016-10-09T09:39:54Z</cp:lastPrinted>
  <dcterms:created xsi:type="dcterms:W3CDTF">2016-10-08T15:26:50Z</dcterms:created>
  <dcterms:modified xsi:type="dcterms:W3CDTF">2018-10-21T09:49:04Z</dcterms:modified>
</cp:coreProperties>
</file>