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07" r:id="rId2"/>
    <p:sldId id="308" r:id="rId3"/>
    <p:sldId id="310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ssaid" initials="E" lastIdx="1" clrIdx="0">
    <p:extLst>
      <p:ext uri="{19B8F6BF-5375-455C-9EA6-DF929625EA0E}">
        <p15:presenceInfo xmlns:p15="http://schemas.microsoft.com/office/powerpoint/2012/main" xmlns="" userId="Essai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0D29"/>
    <a:srgbClr val="003300"/>
    <a:srgbClr val="5D9F21"/>
    <a:srgbClr val="0000FF"/>
    <a:srgbClr val="FFFF00"/>
    <a:srgbClr val="FF6600"/>
    <a:srgbClr val="04FC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6" autoAdjust="0"/>
    <p:restoredTop sz="94718" autoAdjust="0"/>
  </p:normalViewPr>
  <p:slideViewPr>
    <p:cSldViewPr snapToGrid="0">
      <p:cViewPr varScale="1">
        <p:scale>
          <a:sx n="71" d="100"/>
          <a:sy n="71" d="100"/>
        </p:scale>
        <p:origin x="-702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54AB3-50CF-41F6-81F2-61442E05FBEC}" type="datetimeFigureOut">
              <a:rPr lang="fr-FR" smtClean="0"/>
              <a:pPr/>
              <a:t>15/05/2023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627B46-0FB3-49E9-A4C1-90B550866BB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4953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9420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1567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234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15/05/2023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5669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15/05/2023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2148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15/05/2023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8589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15/05/2023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8766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15/05/2023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8355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15/05/2023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715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15/05/2023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4361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15/05/2023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4545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15/05/2023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333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15/05/2023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1526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15/05/2023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643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B4518-F875-49AE-87C2-CF1D6C2B8EBC}" type="datetimeFigureOut">
              <a:rPr lang="fr-FR" smtClean="0"/>
              <a:pPr/>
              <a:t>15/05/2023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3978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0" y="6467060"/>
            <a:ext cx="12192000" cy="3909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2022-2023                                                                                                                                        Réalisé par Dr : AIT BARA.H</a:t>
            </a:r>
            <a:r>
              <a:rPr lang="fr-FR" sz="2800" dirty="0"/>
              <a:t>	</a:t>
            </a:r>
            <a:endParaRPr lang="ar-DZ" sz="2800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1817230" y="2435211"/>
            <a:ext cx="8004263" cy="14492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CH" b="1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fr-CH" b="1" dirty="0">
                <a:latin typeface="Andalus" pitchFamily="18" charset="-78"/>
                <a:cs typeface="Andalus" pitchFamily="18" charset="-78"/>
              </a:rPr>
              <a:t>Cours: Management stratégique</a:t>
            </a:r>
          </a:p>
          <a:p>
            <a:pPr algn="ctr"/>
            <a:endParaRPr lang="fr-CA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026" name="Picture 2" descr="C:\Users\csc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917" y="4329113"/>
            <a:ext cx="25431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65758" y="472657"/>
            <a:ext cx="6096000" cy="1426031"/>
          </a:xfrm>
          <a:prstGeom prst="rect">
            <a:avLst/>
          </a:prstGeom>
          <a:solidFill>
            <a:schemeClr val="accent2"/>
          </a:solidFill>
        </p:spPr>
        <p:txBody>
          <a:bodyPr>
            <a:spAutoFit/>
          </a:bodyPr>
          <a:lstStyle/>
          <a:p>
            <a:pPr algn="ctr">
              <a:lnSpc>
                <a:spcPts val="2600"/>
              </a:lnSpc>
            </a:pPr>
            <a:r>
              <a:rPr lang="fr-FR" b="1" dirty="0">
                <a:latin typeface="Cambria" pitchFamily="18" charset="0"/>
                <a:cs typeface="Andalus" panose="02020603050405020304" pitchFamily="18" charset="-78"/>
              </a:rPr>
              <a:t>Université Abderrahmane Mira-Bejaia</a:t>
            </a:r>
            <a:br>
              <a:rPr lang="fr-FR" b="1" dirty="0">
                <a:latin typeface="Cambria" pitchFamily="18" charset="0"/>
                <a:cs typeface="Andalus" panose="02020603050405020304" pitchFamily="18" charset="-78"/>
              </a:rPr>
            </a:br>
            <a:r>
              <a:rPr lang="fr-FR" b="1" dirty="0">
                <a:latin typeface="Cambria" pitchFamily="18" charset="0"/>
                <a:cs typeface="Andalus" panose="02020603050405020304" pitchFamily="18" charset="-78"/>
              </a:rPr>
              <a:t>Faculté des Sciences Economiques, Commerciales et des Sciences de Gestion</a:t>
            </a:r>
            <a:br>
              <a:rPr lang="fr-FR" b="1" dirty="0">
                <a:latin typeface="Cambria" pitchFamily="18" charset="0"/>
                <a:cs typeface="Andalus" panose="02020603050405020304" pitchFamily="18" charset="-78"/>
              </a:rPr>
            </a:br>
            <a:r>
              <a:rPr lang="fr-FR" b="1" dirty="0">
                <a:latin typeface="Cambria" pitchFamily="18" charset="0"/>
                <a:cs typeface="Andalus" panose="02020603050405020304" pitchFamily="18" charset="-78"/>
              </a:rPr>
              <a:t>Département des Sciences Commerciales</a:t>
            </a:r>
            <a:endParaRPr lang="fr-FR" sz="8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7" name="Picture 8" descr="Logo université new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4" y="214313"/>
            <a:ext cx="1439863" cy="75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868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rme libre 9"/>
          <p:cNvSpPr/>
          <p:nvPr/>
        </p:nvSpPr>
        <p:spPr>
          <a:xfrm rot="20722764">
            <a:off x="1260192" y="623089"/>
            <a:ext cx="10170838" cy="4934856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tabLst>
                <a:tab pos="5921375" algn="l"/>
                <a:tab pos="6284913" algn="l"/>
              </a:tabLst>
            </a:pPr>
            <a:r>
              <a:rPr lang="fr-FR" sz="54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Programme officiel</a:t>
            </a:r>
            <a:endParaRPr lang="fr-FR" sz="5400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</p:txBody>
      </p:sp>
      <p:cxnSp>
        <p:nvCxnSpPr>
          <p:cNvPr id="14" name="Connecteur droit 13"/>
          <p:cNvCxnSpPr/>
          <p:nvPr/>
        </p:nvCxnSpPr>
        <p:spPr>
          <a:xfrm flipV="1">
            <a:off x="9656618" y="1116694"/>
            <a:ext cx="2535382" cy="10723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7010400" y="5456465"/>
            <a:ext cx="304800" cy="7111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5571247" y="0"/>
            <a:ext cx="303080" cy="8451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 flipV="1">
            <a:off x="-73299" y="4388550"/>
            <a:ext cx="2438028" cy="10448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0" y="6480312"/>
            <a:ext cx="12192000" cy="37768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/>
              <a:t>                                      L3. MARKETING/2022-2023</a:t>
            </a:r>
            <a:r>
              <a:rPr lang="fr-FR" sz="2800" dirty="0"/>
              <a:t>	</a:t>
            </a:r>
            <a:endParaRPr lang="ar-DZ" sz="2800" dirty="0"/>
          </a:p>
        </p:txBody>
      </p:sp>
      <p:sp>
        <p:nvSpPr>
          <p:cNvPr id="35" name="Forme libre 34"/>
          <p:cNvSpPr>
            <a:spLocks noChangeAspect="1"/>
          </p:cNvSpPr>
          <p:nvPr/>
        </p:nvSpPr>
        <p:spPr>
          <a:xfrm rot="20722764">
            <a:off x="175435" y="485459"/>
            <a:ext cx="2831678" cy="1161689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200" dirty="0">
                <a:solidFill>
                  <a:srgbClr val="C00000"/>
                </a:solidFill>
                <a:latin typeface="Algerian" pitchFamily="82" charset="0"/>
              </a:rPr>
              <a:t>        </a:t>
            </a:r>
            <a:r>
              <a:rPr lang="fr-FR" sz="1200" dirty="0" smtClean="0">
                <a:solidFill>
                  <a:srgbClr val="C00000"/>
                </a:solidFill>
                <a:latin typeface="Algerian" pitchFamily="82" charset="0"/>
              </a:rPr>
              <a:t>Cours</a:t>
            </a:r>
            <a:r>
              <a:rPr lang="fr-FR" sz="1600" dirty="0" smtClean="0">
                <a:solidFill>
                  <a:srgbClr val="002060"/>
                </a:solidFill>
                <a:latin typeface="Algerian" pitchFamily="82" charset="0"/>
              </a:rPr>
              <a:t>: </a:t>
            </a:r>
            <a:r>
              <a:rPr lang="fr-FR" sz="15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5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46" name="Connecteur droit 45"/>
          <p:cNvCxnSpPr/>
          <p:nvPr/>
        </p:nvCxnSpPr>
        <p:spPr>
          <a:xfrm>
            <a:off x="1191491" y="1662545"/>
            <a:ext cx="1931383" cy="4528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/>
          <p:cNvCxnSpPr/>
          <p:nvPr/>
        </p:nvCxnSpPr>
        <p:spPr>
          <a:xfrm flipV="1">
            <a:off x="2396229" y="-174709"/>
            <a:ext cx="2430672" cy="10198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/>
          <p:nvPr/>
        </p:nvCxnSpPr>
        <p:spPr>
          <a:xfrm flipV="1">
            <a:off x="-2132418" y="1390095"/>
            <a:ext cx="2438028" cy="10448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/>
          <p:cNvCxnSpPr/>
          <p:nvPr/>
        </p:nvCxnSpPr>
        <p:spPr>
          <a:xfrm>
            <a:off x="710492" y="-96043"/>
            <a:ext cx="300890" cy="7818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C:\Users\csc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9965" y="4533307"/>
            <a:ext cx="25431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46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5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" y="1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-0.42969 -0.28565 " pathEditMode="relative" rAng="0" ptsTypes="AA">
                                      <p:cBhvr>
                                        <p:cTn id="2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84" y="-1428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"/>
                            </p:stCondLst>
                            <p:childTnLst>
                              <p:par>
                                <p:cTn id="3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0" grpId="2" animBg="1"/>
      <p:bldP spid="10" grpId="3" animBg="1"/>
      <p:bldP spid="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>
                <a:solidFill>
                  <a:srgbClr val="FFFF00"/>
                </a:solidFill>
              </a:rPr>
              <a:t>Programme</a:t>
            </a:r>
            <a:r>
              <a:rPr lang="fr-FR" sz="2000" dirty="0"/>
              <a:t>	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3868615" y="618978"/>
            <a:ext cx="5866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" name="Rectangle à coins arrondis 1"/>
          <p:cNvSpPr/>
          <p:nvPr/>
        </p:nvSpPr>
        <p:spPr>
          <a:xfrm>
            <a:off x="5331670" y="92567"/>
            <a:ext cx="6779866" cy="633552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50000"/>
              </a:lnSpc>
              <a:defRPr/>
            </a:pPr>
            <a:r>
              <a:rPr lang="fr-FR" sz="2000" b="1" u="sng" dirty="0">
                <a:solidFill>
                  <a:srgbClr val="B30D29"/>
                </a:solidFill>
                <a:latin typeface="Palatino Linotype" panose="02040502050505030304" pitchFamily="18" charset="0"/>
              </a:rPr>
              <a:t>Programme</a:t>
            </a:r>
          </a:p>
          <a:p>
            <a:pPr lvl="0">
              <a:lnSpc>
                <a:spcPct val="150000"/>
              </a:lnSpc>
              <a:defRPr/>
            </a:pPr>
            <a:r>
              <a:rPr lang="fr-FR" sz="1600" b="1" kern="0" dirty="0">
                <a:solidFill>
                  <a:srgbClr val="0000FF"/>
                </a:solidFill>
                <a:latin typeface="Cambria" pitchFamily="18" charset="0"/>
              </a:rPr>
              <a:t>Unité d'apprentissage 1. </a:t>
            </a:r>
            <a:r>
              <a:rPr lang="fr-FR" sz="1600" b="1" kern="0" dirty="0">
                <a:solidFill>
                  <a:srgbClr val="FF0000"/>
                </a:solidFill>
                <a:latin typeface="Cambria" pitchFamily="18" charset="0"/>
              </a:rPr>
              <a:t>Introduction a la stratégie 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1600" b="1" kern="0" dirty="0">
                <a:solidFill>
                  <a:schemeClr val="tx1"/>
                </a:solidFill>
                <a:latin typeface="Cambria" pitchFamily="18" charset="0"/>
              </a:rPr>
              <a:t>Le champ du management stratégique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1600" b="1" kern="0" dirty="0">
                <a:solidFill>
                  <a:schemeClr val="tx1"/>
                </a:solidFill>
                <a:latin typeface="Cambria" pitchFamily="18" charset="0"/>
              </a:rPr>
              <a:t>Approche de la stratégie	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1600" b="1" kern="0" dirty="0">
                <a:solidFill>
                  <a:schemeClr val="tx1"/>
                </a:solidFill>
                <a:latin typeface="Cambria" pitchFamily="18" charset="0"/>
              </a:rPr>
              <a:t>La décision dans l’organisation</a:t>
            </a:r>
            <a:endParaRPr lang="fr-FR" sz="1600" b="1" kern="0" dirty="0">
              <a:solidFill>
                <a:srgbClr val="0000FF"/>
              </a:solidFill>
              <a:latin typeface="Cambria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fr-FR" sz="1600" b="1" kern="0" dirty="0">
                <a:solidFill>
                  <a:srgbClr val="0000FF"/>
                </a:solidFill>
                <a:latin typeface="Cambria" pitchFamily="18" charset="0"/>
              </a:rPr>
              <a:t>Unité d'apprentissage </a:t>
            </a:r>
            <a:r>
              <a:rPr lang="fr-FR" sz="1600" b="1" kern="0" dirty="0" smtClean="0">
                <a:solidFill>
                  <a:srgbClr val="0000FF"/>
                </a:solidFill>
                <a:latin typeface="Cambria" pitchFamily="18" charset="0"/>
              </a:rPr>
              <a:t>2. </a:t>
            </a:r>
            <a:r>
              <a:rPr lang="fr-FR" sz="1600" b="1" kern="0" dirty="0">
                <a:solidFill>
                  <a:srgbClr val="FF0000"/>
                </a:solidFill>
                <a:latin typeface="Cambria" pitchFamily="18" charset="0"/>
              </a:rPr>
              <a:t>Le diagnostic stratégique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1600" b="1" kern="0" dirty="0">
                <a:solidFill>
                  <a:schemeClr val="tx1"/>
                </a:solidFill>
                <a:latin typeface="Cambria" pitchFamily="18" charset="0"/>
              </a:rPr>
              <a:t>Méthode et outils du diagnostic stratégique	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1600" b="1" kern="0" dirty="0">
                <a:solidFill>
                  <a:schemeClr val="tx1"/>
                </a:solidFill>
                <a:latin typeface="Cambria" pitchFamily="18" charset="0"/>
              </a:rPr>
              <a:t>Le diagnostic stratégique interne	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1600" b="1" kern="0" dirty="0">
                <a:solidFill>
                  <a:schemeClr val="tx1"/>
                </a:solidFill>
                <a:latin typeface="Cambria" pitchFamily="18" charset="0"/>
              </a:rPr>
              <a:t>Le diagnostic stratégique externe</a:t>
            </a:r>
          </a:p>
          <a:p>
            <a:pPr lvl="0">
              <a:lnSpc>
                <a:spcPct val="150000"/>
              </a:lnSpc>
              <a:defRPr/>
            </a:pPr>
            <a:r>
              <a:rPr lang="fr-FR" sz="1600" b="1" kern="0" dirty="0">
                <a:solidFill>
                  <a:srgbClr val="0000FF"/>
                </a:solidFill>
                <a:latin typeface="Cambria" pitchFamily="18" charset="0"/>
              </a:rPr>
              <a:t>Unité d'apprentissage </a:t>
            </a:r>
            <a:r>
              <a:rPr lang="fr-FR" sz="1600" b="1" kern="0" dirty="0" smtClean="0">
                <a:solidFill>
                  <a:srgbClr val="0000FF"/>
                </a:solidFill>
                <a:latin typeface="Cambria" pitchFamily="18" charset="0"/>
              </a:rPr>
              <a:t>3. </a:t>
            </a:r>
            <a:r>
              <a:rPr lang="fr-FR" sz="1600" b="1" kern="0" dirty="0">
                <a:solidFill>
                  <a:srgbClr val="FF0000"/>
                </a:solidFill>
                <a:latin typeface="Cambria" pitchFamily="18" charset="0"/>
              </a:rPr>
              <a:t>Les choix stratégiques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1600" b="1" kern="0" dirty="0">
                <a:solidFill>
                  <a:schemeClr val="tx1"/>
                </a:solidFill>
                <a:latin typeface="Cambria" pitchFamily="18" charset="0"/>
              </a:rPr>
              <a:t>Généralités sur les choix stratégiques 	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1600" b="1" kern="0" dirty="0">
                <a:solidFill>
                  <a:schemeClr val="tx1"/>
                </a:solidFill>
                <a:latin typeface="Cambria" pitchFamily="18" charset="0"/>
              </a:rPr>
              <a:t>Les différents choix stratégiques </a:t>
            </a:r>
          </a:p>
          <a:p>
            <a:pPr>
              <a:lnSpc>
                <a:spcPct val="150000"/>
              </a:lnSpc>
              <a:defRPr/>
            </a:pPr>
            <a:r>
              <a:rPr lang="fr-FR" sz="1600" b="1" kern="0" dirty="0">
                <a:solidFill>
                  <a:srgbClr val="0000FF"/>
                </a:solidFill>
                <a:latin typeface="Cambria" pitchFamily="18" charset="0"/>
              </a:rPr>
              <a:t>Unité d'apprentissage </a:t>
            </a:r>
            <a:r>
              <a:rPr lang="fr-FR" sz="1600" b="1" kern="0" dirty="0" smtClean="0">
                <a:solidFill>
                  <a:srgbClr val="0000FF"/>
                </a:solidFill>
                <a:latin typeface="Cambria" pitchFamily="18" charset="0"/>
              </a:rPr>
              <a:t>4. </a:t>
            </a:r>
            <a:r>
              <a:rPr lang="fr-FR" sz="1600" b="1" kern="0" dirty="0">
                <a:solidFill>
                  <a:srgbClr val="FF0000"/>
                </a:solidFill>
                <a:latin typeface="Cambria" pitchFamily="18" charset="0"/>
              </a:rPr>
              <a:t>Le déploiement stratégique 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1600" b="1" kern="0" dirty="0">
                <a:solidFill>
                  <a:schemeClr val="tx1"/>
                </a:solidFill>
                <a:latin typeface="Cambria" pitchFamily="18" charset="0"/>
              </a:rPr>
              <a:t>Aperçu du déploiement de la stratégie	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1600" b="1" kern="0" dirty="0">
                <a:solidFill>
                  <a:schemeClr val="tx1"/>
                </a:solidFill>
                <a:latin typeface="Cambria" pitchFamily="18" charset="0"/>
              </a:rPr>
              <a:t>Phases du déploiement de la stratégie	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1600" b="1" kern="0" dirty="0">
                <a:solidFill>
                  <a:schemeClr val="tx1"/>
                </a:solidFill>
                <a:latin typeface="Cambria" pitchFamily="18" charset="0"/>
              </a:rPr>
              <a:t>Contraintes et pièges de la mise en œuvre de la </a:t>
            </a:r>
            <a:r>
              <a:rPr lang="fr-FR" sz="1400" b="1" kern="0" dirty="0">
                <a:solidFill>
                  <a:schemeClr val="tx1"/>
                </a:solidFill>
                <a:latin typeface="Cambria" pitchFamily="18" charset="0"/>
              </a:rPr>
              <a:t>stratégie	</a:t>
            </a:r>
          </a:p>
        </p:txBody>
      </p:sp>
      <p:sp>
        <p:nvSpPr>
          <p:cNvPr id="11" name="Flèche courbée vers le bas 10"/>
          <p:cNvSpPr/>
          <p:nvPr/>
        </p:nvSpPr>
        <p:spPr>
          <a:xfrm rot="19753576">
            <a:off x="3135624" y="417493"/>
            <a:ext cx="2216833" cy="800142"/>
          </a:xfrm>
          <a:prstGeom prst="curvedDownArrow">
            <a:avLst>
              <a:gd name="adj1" fmla="val 20321"/>
              <a:gd name="adj2" fmla="val 50000"/>
              <a:gd name="adj3" fmla="val 73913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2050" name="Picture 2" descr="C:\Users\csc\Desktop\imag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50" y="1834569"/>
            <a:ext cx="2972562" cy="215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csc\Desktop\téléchargemen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3" y="4896134"/>
            <a:ext cx="2372391" cy="1600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408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1992</TotalTime>
  <Words>52</Words>
  <Application>Microsoft Office PowerPoint</Application>
  <PresentationFormat>Personnalisé</PresentationFormat>
  <Paragraphs>30</Paragraphs>
  <Slides>3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Thème Office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Essaid</dc:creator>
  <cp:lastModifiedBy>csc</cp:lastModifiedBy>
  <cp:revision>222</cp:revision>
  <dcterms:created xsi:type="dcterms:W3CDTF">2017-05-21T00:09:27Z</dcterms:created>
  <dcterms:modified xsi:type="dcterms:W3CDTF">2023-05-15T16:09:20Z</dcterms:modified>
</cp:coreProperties>
</file>