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07" r:id="rId2"/>
    <p:sldId id="308" r:id="rId3"/>
    <p:sldId id="310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ssaid" initials="E" lastIdx="1" clrIdx="0">
    <p:extLst>
      <p:ext uri="{19B8F6BF-5375-455C-9EA6-DF929625EA0E}">
        <p15:presenceInfo xmlns:p15="http://schemas.microsoft.com/office/powerpoint/2012/main" xmlns="" userId="Essai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0D29"/>
    <a:srgbClr val="003300"/>
    <a:srgbClr val="5D9F21"/>
    <a:srgbClr val="0000FF"/>
    <a:srgbClr val="FFFF00"/>
    <a:srgbClr val="FF6600"/>
    <a:srgbClr val="04FC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6" autoAdjust="0"/>
    <p:restoredTop sz="94718" autoAdjust="0"/>
  </p:normalViewPr>
  <p:slideViewPr>
    <p:cSldViewPr snapToGrid="0">
      <p:cViewPr varScale="1">
        <p:scale>
          <a:sx n="71" d="100"/>
          <a:sy n="71" d="100"/>
        </p:scale>
        <p:origin x="-702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54AB3-50CF-41F6-81F2-61442E05FBEC}" type="datetimeFigureOut">
              <a:rPr lang="fr-FR" smtClean="0"/>
              <a:pPr/>
              <a:t>15/05/2023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27B46-0FB3-49E9-A4C1-90B550866BB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953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27B46-0FB3-49E9-A4C1-90B550866BB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9420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27B46-0FB3-49E9-A4C1-90B550866BB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567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27B46-0FB3-49E9-A4C1-90B550866BB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1234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4518-F875-49AE-87C2-CF1D6C2B8EBC}" type="datetimeFigureOut">
              <a:rPr lang="fr-FR" smtClean="0"/>
              <a:pPr/>
              <a:t>15/05/2023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568D-33A8-4C1D-9330-A8715F7BD2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566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4518-F875-49AE-87C2-CF1D6C2B8EBC}" type="datetimeFigureOut">
              <a:rPr lang="fr-FR" smtClean="0"/>
              <a:pPr/>
              <a:t>15/05/2023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568D-33A8-4C1D-9330-A8715F7BD2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2148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4518-F875-49AE-87C2-CF1D6C2B8EBC}" type="datetimeFigureOut">
              <a:rPr lang="fr-FR" smtClean="0"/>
              <a:pPr/>
              <a:t>15/05/2023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568D-33A8-4C1D-9330-A8715F7BD2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589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4518-F875-49AE-87C2-CF1D6C2B8EBC}" type="datetimeFigureOut">
              <a:rPr lang="fr-FR" smtClean="0"/>
              <a:pPr/>
              <a:t>15/05/2023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568D-33A8-4C1D-9330-A8715F7BD2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8766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4518-F875-49AE-87C2-CF1D6C2B8EBC}" type="datetimeFigureOut">
              <a:rPr lang="fr-FR" smtClean="0"/>
              <a:pPr/>
              <a:t>15/05/2023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568D-33A8-4C1D-9330-A8715F7BD2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8355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4518-F875-49AE-87C2-CF1D6C2B8EBC}" type="datetimeFigureOut">
              <a:rPr lang="fr-FR" smtClean="0"/>
              <a:pPr/>
              <a:t>15/05/2023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568D-33A8-4C1D-9330-A8715F7BD2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71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4518-F875-49AE-87C2-CF1D6C2B8EBC}" type="datetimeFigureOut">
              <a:rPr lang="fr-FR" smtClean="0"/>
              <a:pPr/>
              <a:t>15/05/2023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568D-33A8-4C1D-9330-A8715F7BD2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4361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4518-F875-49AE-87C2-CF1D6C2B8EBC}" type="datetimeFigureOut">
              <a:rPr lang="fr-FR" smtClean="0"/>
              <a:pPr/>
              <a:t>15/05/2023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568D-33A8-4C1D-9330-A8715F7BD2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545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4518-F875-49AE-87C2-CF1D6C2B8EBC}" type="datetimeFigureOut">
              <a:rPr lang="fr-FR" smtClean="0"/>
              <a:pPr/>
              <a:t>15/05/2023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568D-33A8-4C1D-9330-A8715F7BD2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3333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4518-F875-49AE-87C2-CF1D6C2B8EBC}" type="datetimeFigureOut">
              <a:rPr lang="fr-FR" smtClean="0"/>
              <a:pPr/>
              <a:t>15/05/2023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568D-33A8-4C1D-9330-A8715F7BD2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152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4518-F875-49AE-87C2-CF1D6C2B8EBC}" type="datetimeFigureOut">
              <a:rPr lang="fr-FR" smtClean="0"/>
              <a:pPr/>
              <a:t>15/05/2023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568D-33A8-4C1D-9330-A8715F7BD2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6433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B4518-F875-49AE-87C2-CF1D6C2B8EBC}" type="datetimeFigureOut">
              <a:rPr lang="fr-FR" smtClean="0"/>
              <a:pPr/>
              <a:t>15/05/2023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C568D-33A8-4C1D-9330-A8715F7BD2D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3978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0" y="6467060"/>
            <a:ext cx="12192000" cy="39093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/>
              <a:t>2022-2023                                                                                                                                        Réalisé par Dr : AIT BARA.H</a:t>
            </a:r>
            <a:r>
              <a:rPr lang="fr-FR" sz="2800" dirty="0"/>
              <a:t>	</a:t>
            </a:r>
            <a:endParaRPr lang="ar-DZ" sz="2800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817230" y="2435211"/>
            <a:ext cx="8004263" cy="14492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CH" b="1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fr-CH" b="1" dirty="0">
                <a:latin typeface="Andalus" pitchFamily="18" charset="-78"/>
                <a:cs typeface="Andalus" pitchFamily="18" charset="-78"/>
              </a:rPr>
              <a:t>Cours: Management stratégique</a:t>
            </a:r>
          </a:p>
          <a:p>
            <a:pPr algn="ctr"/>
            <a:endParaRPr lang="fr-CA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1026" name="Picture 2" descr="C:\Users\csc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917" y="4329113"/>
            <a:ext cx="25431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865758" y="472657"/>
            <a:ext cx="6096000" cy="1426031"/>
          </a:xfrm>
          <a:prstGeom prst="rect">
            <a:avLst/>
          </a:prstGeom>
          <a:solidFill>
            <a:schemeClr val="accent2"/>
          </a:solidFill>
        </p:spPr>
        <p:txBody>
          <a:bodyPr>
            <a:spAutoFit/>
          </a:bodyPr>
          <a:lstStyle/>
          <a:p>
            <a:pPr algn="ctr">
              <a:lnSpc>
                <a:spcPts val="2600"/>
              </a:lnSpc>
            </a:pPr>
            <a:r>
              <a:rPr lang="fr-FR" b="1" dirty="0">
                <a:latin typeface="Cambria" pitchFamily="18" charset="0"/>
                <a:cs typeface="Andalus" panose="02020603050405020304" pitchFamily="18" charset="-78"/>
              </a:rPr>
              <a:t>Université Abderrahmane Mira-Bejaia</a:t>
            </a:r>
            <a:br>
              <a:rPr lang="fr-FR" b="1" dirty="0">
                <a:latin typeface="Cambria" pitchFamily="18" charset="0"/>
                <a:cs typeface="Andalus" panose="02020603050405020304" pitchFamily="18" charset="-78"/>
              </a:rPr>
            </a:br>
            <a:r>
              <a:rPr lang="fr-FR" b="1" dirty="0">
                <a:latin typeface="Cambria" pitchFamily="18" charset="0"/>
                <a:cs typeface="Andalus" panose="02020603050405020304" pitchFamily="18" charset="-78"/>
              </a:rPr>
              <a:t>Faculté des Sciences Economiques, Commerciales et des Sciences de Gestion</a:t>
            </a:r>
            <a:br>
              <a:rPr lang="fr-FR" b="1" dirty="0">
                <a:latin typeface="Cambria" pitchFamily="18" charset="0"/>
                <a:cs typeface="Andalus" panose="02020603050405020304" pitchFamily="18" charset="-78"/>
              </a:rPr>
            </a:br>
            <a:r>
              <a:rPr lang="fr-FR" b="1" dirty="0">
                <a:latin typeface="Cambria" pitchFamily="18" charset="0"/>
                <a:cs typeface="Andalus" panose="02020603050405020304" pitchFamily="18" charset="-78"/>
              </a:rPr>
              <a:t>Département des Sciences Commerciales</a:t>
            </a:r>
            <a:endParaRPr lang="fr-FR" sz="8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7" name="Picture 8" descr="Logo université new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4" y="214313"/>
            <a:ext cx="143986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868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e libre 9"/>
          <p:cNvSpPr/>
          <p:nvPr/>
        </p:nvSpPr>
        <p:spPr>
          <a:xfrm rot="20722764">
            <a:off x="1260192" y="623089"/>
            <a:ext cx="10170838" cy="4934856"/>
          </a:xfrm>
          <a:custGeom>
            <a:avLst/>
            <a:gdLst>
              <a:gd name="connsiteX0" fmla="*/ 1080000 w 2160000"/>
              <a:gd name="connsiteY0" fmla="*/ 180000 h 2160000"/>
              <a:gd name="connsiteX1" fmla="*/ 180000 w 2160000"/>
              <a:gd name="connsiteY1" fmla="*/ 1080000 h 2160000"/>
              <a:gd name="connsiteX2" fmla="*/ 1080000 w 2160000"/>
              <a:gd name="connsiteY2" fmla="*/ 1980000 h 2160000"/>
              <a:gd name="connsiteX3" fmla="*/ 1980000 w 2160000"/>
              <a:gd name="connsiteY3" fmla="*/ 1080000 h 2160000"/>
              <a:gd name="connsiteX4" fmla="*/ 1080000 w 2160000"/>
              <a:gd name="connsiteY4" fmla="*/ 180000 h 2160000"/>
              <a:gd name="connsiteX5" fmla="*/ 1080000 w 2160000"/>
              <a:gd name="connsiteY5" fmla="*/ 0 h 2160000"/>
              <a:gd name="connsiteX6" fmla="*/ 2160000 w 2160000"/>
              <a:gd name="connsiteY6" fmla="*/ 1080000 h 2160000"/>
              <a:gd name="connsiteX7" fmla="*/ 1080000 w 2160000"/>
              <a:gd name="connsiteY7" fmla="*/ 2160000 h 2160000"/>
              <a:gd name="connsiteX8" fmla="*/ 0 w 2160000"/>
              <a:gd name="connsiteY8" fmla="*/ 1080000 h 2160000"/>
              <a:gd name="connsiteX9" fmla="*/ 1080000 w 2160000"/>
              <a:gd name="connsiteY9" fmla="*/ 0 h 21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60000" h="2160000">
                <a:moveTo>
                  <a:pt x="1080000" y="180000"/>
                </a:moveTo>
                <a:cubicBezTo>
                  <a:pt x="582944" y="180000"/>
                  <a:pt x="180000" y="582944"/>
                  <a:pt x="180000" y="1080000"/>
                </a:cubicBezTo>
                <a:cubicBezTo>
                  <a:pt x="180000" y="1577056"/>
                  <a:pt x="582944" y="1980000"/>
                  <a:pt x="1080000" y="1980000"/>
                </a:cubicBezTo>
                <a:cubicBezTo>
                  <a:pt x="1577056" y="1980000"/>
                  <a:pt x="1980000" y="1577056"/>
                  <a:pt x="1980000" y="1080000"/>
                </a:cubicBezTo>
                <a:cubicBezTo>
                  <a:pt x="1980000" y="582944"/>
                  <a:pt x="1577056" y="180000"/>
                  <a:pt x="1080000" y="180000"/>
                </a:cubicBezTo>
                <a:close/>
                <a:moveTo>
                  <a:pt x="1080000" y="0"/>
                </a:moveTo>
                <a:cubicBezTo>
                  <a:pt x="1676468" y="0"/>
                  <a:pt x="2160000" y="483532"/>
                  <a:pt x="2160000" y="1080000"/>
                </a:cubicBezTo>
                <a:cubicBezTo>
                  <a:pt x="2160000" y="1676468"/>
                  <a:pt x="1676468" y="2160000"/>
                  <a:pt x="1080000" y="2160000"/>
                </a:cubicBezTo>
                <a:cubicBezTo>
                  <a:pt x="483532" y="2160000"/>
                  <a:pt x="0" y="1676468"/>
                  <a:pt x="0" y="1080000"/>
                </a:cubicBezTo>
                <a:cubicBezTo>
                  <a:pt x="0" y="483532"/>
                  <a:pt x="483532" y="0"/>
                  <a:pt x="1080000" y="0"/>
                </a:cubicBezTo>
                <a:close/>
              </a:path>
            </a:pathLst>
          </a:cu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perspectiveRight"/>
            <a:lightRig rig="balanced" dir="t">
              <a:rot lat="0" lon="0" rev="8700000"/>
            </a:lightRig>
          </a:scene3d>
          <a:sp3d>
            <a:bevelT w="692150" h="6921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5921375" algn="l"/>
                <a:tab pos="6284913" algn="l"/>
              </a:tabLst>
            </a:pPr>
            <a:r>
              <a:rPr lang="fr-FR" sz="5400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Programme officiel</a:t>
            </a:r>
            <a:endParaRPr lang="fr-FR" sz="5400" dirty="0">
              <a:solidFill>
                <a:schemeClr val="tx1"/>
              </a:solidFill>
              <a:latin typeface="Baskerville Old Face" panose="02020602080505020303" pitchFamily="18" charset="0"/>
            </a:endParaRPr>
          </a:p>
        </p:txBody>
      </p:sp>
      <p:cxnSp>
        <p:nvCxnSpPr>
          <p:cNvPr id="14" name="Connecteur droit 13"/>
          <p:cNvCxnSpPr/>
          <p:nvPr/>
        </p:nvCxnSpPr>
        <p:spPr>
          <a:xfrm flipV="1">
            <a:off x="9656618" y="1116694"/>
            <a:ext cx="2535382" cy="10723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7010400" y="5456465"/>
            <a:ext cx="304800" cy="7111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5571247" y="0"/>
            <a:ext cx="303080" cy="8451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flipV="1">
            <a:off x="-73299" y="4388550"/>
            <a:ext cx="2438028" cy="104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0" y="6480312"/>
            <a:ext cx="12192000" cy="37768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2000" b="1" dirty="0"/>
              <a:t>                                      L3. MARKETING/2022-2023</a:t>
            </a:r>
            <a:r>
              <a:rPr lang="fr-FR" sz="2800" dirty="0"/>
              <a:t>	</a:t>
            </a:r>
            <a:endParaRPr lang="ar-DZ" sz="2800" dirty="0"/>
          </a:p>
        </p:txBody>
      </p:sp>
      <p:sp>
        <p:nvSpPr>
          <p:cNvPr id="35" name="Forme libre 34"/>
          <p:cNvSpPr>
            <a:spLocks noChangeAspect="1"/>
          </p:cNvSpPr>
          <p:nvPr/>
        </p:nvSpPr>
        <p:spPr>
          <a:xfrm rot="20722764">
            <a:off x="175435" y="485459"/>
            <a:ext cx="2831678" cy="1161689"/>
          </a:xfrm>
          <a:custGeom>
            <a:avLst/>
            <a:gdLst>
              <a:gd name="connsiteX0" fmla="*/ 1080000 w 2160000"/>
              <a:gd name="connsiteY0" fmla="*/ 180000 h 2160000"/>
              <a:gd name="connsiteX1" fmla="*/ 180000 w 2160000"/>
              <a:gd name="connsiteY1" fmla="*/ 1080000 h 2160000"/>
              <a:gd name="connsiteX2" fmla="*/ 1080000 w 2160000"/>
              <a:gd name="connsiteY2" fmla="*/ 1980000 h 2160000"/>
              <a:gd name="connsiteX3" fmla="*/ 1980000 w 2160000"/>
              <a:gd name="connsiteY3" fmla="*/ 1080000 h 2160000"/>
              <a:gd name="connsiteX4" fmla="*/ 1080000 w 2160000"/>
              <a:gd name="connsiteY4" fmla="*/ 180000 h 2160000"/>
              <a:gd name="connsiteX5" fmla="*/ 1080000 w 2160000"/>
              <a:gd name="connsiteY5" fmla="*/ 0 h 2160000"/>
              <a:gd name="connsiteX6" fmla="*/ 2160000 w 2160000"/>
              <a:gd name="connsiteY6" fmla="*/ 1080000 h 2160000"/>
              <a:gd name="connsiteX7" fmla="*/ 1080000 w 2160000"/>
              <a:gd name="connsiteY7" fmla="*/ 2160000 h 2160000"/>
              <a:gd name="connsiteX8" fmla="*/ 0 w 2160000"/>
              <a:gd name="connsiteY8" fmla="*/ 1080000 h 2160000"/>
              <a:gd name="connsiteX9" fmla="*/ 1080000 w 2160000"/>
              <a:gd name="connsiteY9" fmla="*/ 0 h 21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60000" h="2160000">
                <a:moveTo>
                  <a:pt x="1080000" y="180000"/>
                </a:moveTo>
                <a:cubicBezTo>
                  <a:pt x="582944" y="180000"/>
                  <a:pt x="180000" y="582944"/>
                  <a:pt x="180000" y="1080000"/>
                </a:cubicBezTo>
                <a:cubicBezTo>
                  <a:pt x="180000" y="1577056"/>
                  <a:pt x="582944" y="1980000"/>
                  <a:pt x="1080000" y="1980000"/>
                </a:cubicBezTo>
                <a:cubicBezTo>
                  <a:pt x="1577056" y="1980000"/>
                  <a:pt x="1980000" y="1577056"/>
                  <a:pt x="1980000" y="1080000"/>
                </a:cubicBezTo>
                <a:cubicBezTo>
                  <a:pt x="1980000" y="582944"/>
                  <a:pt x="1577056" y="180000"/>
                  <a:pt x="1080000" y="180000"/>
                </a:cubicBezTo>
                <a:close/>
                <a:moveTo>
                  <a:pt x="1080000" y="0"/>
                </a:moveTo>
                <a:cubicBezTo>
                  <a:pt x="1676468" y="0"/>
                  <a:pt x="2160000" y="483532"/>
                  <a:pt x="2160000" y="1080000"/>
                </a:cubicBezTo>
                <a:cubicBezTo>
                  <a:pt x="2160000" y="1676468"/>
                  <a:pt x="1676468" y="2160000"/>
                  <a:pt x="1080000" y="2160000"/>
                </a:cubicBezTo>
                <a:cubicBezTo>
                  <a:pt x="483532" y="2160000"/>
                  <a:pt x="0" y="1676468"/>
                  <a:pt x="0" y="1080000"/>
                </a:cubicBezTo>
                <a:cubicBezTo>
                  <a:pt x="0" y="483532"/>
                  <a:pt x="483532" y="0"/>
                  <a:pt x="1080000" y="0"/>
                </a:cubicBezTo>
                <a:close/>
              </a:path>
            </a:pathLst>
          </a:cu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perspectiveRight" fov="3600000"/>
            <a:lightRig rig="balanced" dir="t">
              <a:rot lat="0" lon="0" rev="8700000"/>
            </a:lightRig>
          </a:scene3d>
          <a:sp3d>
            <a:bevelT w="692150" h="6921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>
            <a:sp3d z="-190500"/>
          </a:bodyPr>
          <a:lstStyle/>
          <a:p>
            <a:pPr>
              <a:tabLst>
                <a:tab pos="5921375" algn="l"/>
                <a:tab pos="6284913" algn="l"/>
              </a:tabLst>
            </a:pPr>
            <a:r>
              <a:rPr lang="fr-FR" sz="1200" dirty="0">
                <a:solidFill>
                  <a:srgbClr val="C00000"/>
                </a:solidFill>
                <a:latin typeface="Algerian" pitchFamily="82" charset="0"/>
              </a:rPr>
              <a:t>        </a:t>
            </a:r>
            <a:r>
              <a:rPr lang="fr-FR" sz="1200" dirty="0" smtClean="0">
                <a:solidFill>
                  <a:srgbClr val="C00000"/>
                </a:solidFill>
                <a:latin typeface="Algerian" pitchFamily="82" charset="0"/>
              </a:rPr>
              <a:t>Cours</a:t>
            </a:r>
            <a:r>
              <a:rPr lang="fr-FR" sz="1600" dirty="0" smtClean="0">
                <a:solidFill>
                  <a:srgbClr val="002060"/>
                </a:solidFill>
                <a:latin typeface="Algerian" pitchFamily="82" charset="0"/>
              </a:rPr>
              <a:t>: </a:t>
            </a:r>
            <a:r>
              <a:rPr lang="fr-FR" sz="1500" dirty="0">
                <a:solidFill>
                  <a:srgbClr val="12065A"/>
                </a:solidFill>
              </a:rPr>
              <a:t>Management </a:t>
            </a:r>
          </a:p>
          <a:p>
            <a:pPr>
              <a:tabLst>
                <a:tab pos="5921375" algn="l"/>
                <a:tab pos="6284913" algn="l"/>
              </a:tabLst>
            </a:pPr>
            <a:r>
              <a:rPr lang="fr-FR" sz="1500" dirty="0">
                <a:solidFill>
                  <a:srgbClr val="12065A"/>
                </a:solidFill>
              </a:rPr>
              <a:t>                 stratégique </a:t>
            </a:r>
          </a:p>
        </p:txBody>
      </p:sp>
      <p:cxnSp>
        <p:nvCxnSpPr>
          <p:cNvPr id="46" name="Connecteur droit 45"/>
          <p:cNvCxnSpPr/>
          <p:nvPr/>
        </p:nvCxnSpPr>
        <p:spPr>
          <a:xfrm>
            <a:off x="1191491" y="1662545"/>
            <a:ext cx="1931383" cy="4528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/>
          <p:nvPr/>
        </p:nvCxnSpPr>
        <p:spPr>
          <a:xfrm flipV="1">
            <a:off x="2396229" y="-174709"/>
            <a:ext cx="2430672" cy="1019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 flipV="1">
            <a:off x="-2132418" y="1390095"/>
            <a:ext cx="2438028" cy="10448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>
            <a:off x="710492" y="-96043"/>
            <a:ext cx="300890" cy="7818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2" descr="C:\Users\csc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9965" y="4533307"/>
            <a:ext cx="25431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046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50" fill="hold"/>
                                        <p:tgtEl>
                                          <p:spTgt spid="10"/>
                                        </p:tgtEl>
                                      </p:cBhvr>
                                      <p:by x="10000" y="1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-0.42969 -0.28565 " pathEditMode="relative" rAng="0" ptsTypes="AA">
                                      <p:cBhvr>
                                        <p:cTn id="28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84" y="-1428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"/>
                            </p:stCondLst>
                            <p:childTnLst>
                              <p:par>
                                <p:cTn id="3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0" grpId="2" animBg="1"/>
      <p:bldP spid="10" grpId="3" animBg="1"/>
      <p:bldP spid="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orme libre 52"/>
          <p:cNvSpPr/>
          <p:nvPr/>
        </p:nvSpPr>
        <p:spPr>
          <a:xfrm>
            <a:off x="1267878" y="0"/>
            <a:ext cx="10924122" cy="6496334"/>
          </a:xfrm>
          <a:custGeom>
            <a:avLst/>
            <a:gdLst>
              <a:gd name="connsiteX0" fmla="*/ 3151247 w 10924122"/>
              <a:gd name="connsiteY0" fmla="*/ 0 h 6191250"/>
              <a:gd name="connsiteX1" fmla="*/ 10924122 w 10924122"/>
              <a:gd name="connsiteY1" fmla="*/ 0 h 6191250"/>
              <a:gd name="connsiteX2" fmla="*/ 10924122 w 10924122"/>
              <a:gd name="connsiteY2" fmla="*/ 6191250 h 6191250"/>
              <a:gd name="connsiteX3" fmla="*/ 1836702 w 10924122"/>
              <a:gd name="connsiteY3" fmla="*/ 6191250 h 6191250"/>
              <a:gd name="connsiteX4" fmla="*/ 0 w 10924122"/>
              <a:gd name="connsiteY4" fmla="*/ 1870074 h 6191250"/>
              <a:gd name="connsiteX5" fmla="*/ 44955 w 10924122"/>
              <a:gd name="connsiteY5" fmla="*/ 1860035 h 6191250"/>
              <a:gd name="connsiteX6" fmla="*/ 138503 w 10924122"/>
              <a:gd name="connsiteY6" fmla="*/ 1831538 h 6191250"/>
              <a:gd name="connsiteX7" fmla="*/ 140242 w 10924122"/>
              <a:gd name="connsiteY7" fmla="*/ 1830785 h 6191250"/>
              <a:gd name="connsiteX8" fmla="*/ 176139 w 10924122"/>
              <a:gd name="connsiteY8" fmla="*/ 1819816 h 6191250"/>
              <a:gd name="connsiteX9" fmla="*/ 251199 w 10924122"/>
              <a:gd name="connsiteY9" fmla="*/ 1791513 h 6191250"/>
              <a:gd name="connsiteX10" fmla="*/ 703761 w 10924122"/>
              <a:gd name="connsiteY10" fmla="*/ 1431951 h 6191250"/>
              <a:gd name="connsiteX11" fmla="*/ 734245 w 10924122"/>
              <a:gd name="connsiteY11" fmla="*/ 1365100 h 6191250"/>
              <a:gd name="connsiteX12" fmla="*/ 784087 w 10924122"/>
              <a:gd name="connsiteY12" fmla="*/ 1273930 h 6191250"/>
              <a:gd name="connsiteX13" fmla="*/ 827557 w 10924122"/>
              <a:gd name="connsiteY13" fmla="*/ 1130204 h 6191250"/>
              <a:gd name="connsiteX14" fmla="*/ 836033 w 10924122"/>
              <a:gd name="connsiteY14" fmla="*/ 987859 h 619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0924122" h="6191250">
                <a:moveTo>
                  <a:pt x="3151247" y="0"/>
                </a:moveTo>
                <a:lnTo>
                  <a:pt x="10924122" y="0"/>
                </a:lnTo>
                <a:lnTo>
                  <a:pt x="10924122" y="6191250"/>
                </a:lnTo>
                <a:lnTo>
                  <a:pt x="1836702" y="6191250"/>
                </a:lnTo>
                <a:lnTo>
                  <a:pt x="0" y="1870074"/>
                </a:lnTo>
                <a:lnTo>
                  <a:pt x="44955" y="1860035"/>
                </a:lnTo>
                <a:cubicBezTo>
                  <a:pt x="76115" y="1851826"/>
                  <a:pt x="107330" y="1842338"/>
                  <a:pt x="138503" y="1831538"/>
                </a:cubicBezTo>
                <a:lnTo>
                  <a:pt x="140242" y="1830785"/>
                </a:lnTo>
                <a:lnTo>
                  <a:pt x="176139" y="1819816"/>
                </a:lnTo>
                <a:cubicBezTo>
                  <a:pt x="207527" y="1809123"/>
                  <a:pt x="235726" y="1797705"/>
                  <a:pt x="251199" y="1791513"/>
                </a:cubicBezTo>
                <a:cubicBezTo>
                  <a:pt x="483295" y="1698631"/>
                  <a:pt x="622419" y="1580061"/>
                  <a:pt x="703761" y="1431951"/>
                </a:cubicBezTo>
                <a:lnTo>
                  <a:pt x="734245" y="1365100"/>
                </a:lnTo>
                <a:lnTo>
                  <a:pt x="784087" y="1273930"/>
                </a:lnTo>
                <a:cubicBezTo>
                  <a:pt x="804082" y="1226706"/>
                  <a:pt x="818721" y="1178576"/>
                  <a:pt x="827557" y="1130204"/>
                </a:cubicBezTo>
                <a:lnTo>
                  <a:pt x="836033" y="987859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endParaRPr lang="fr-FR" b="1" i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469038"/>
            <a:ext cx="12192000" cy="38896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dirty="0">
                <a:solidFill>
                  <a:srgbClr val="FFFF00"/>
                </a:solidFill>
              </a:rPr>
              <a:t>Programme</a:t>
            </a:r>
            <a:r>
              <a:rPr lang="fr-FR" sz="2000" dirty="0"/>
              <a:t>	</a:t>
            </a:r>
            <a:endParaRPr lang="ar-DZ" sz="2000" dirty="0"/>
          </a:p>
        </p:txBody>
      </p:sp>
      <p:sp>
        <p:nvSpPr>
          <p:cNvPr id="5" name="Forme libre 4"/>
          <p:cNvSpPr>
            <a:spLocks noChangeAspect="1"/>
          </p:cNvSpPr>
          <p:nvPr/>
        </p:nvSpPr>
        <p:spPr>
          <a:xfrm rot="19947862">
            <a:off x="264810" y="224225"/>
            <a:ext cx="2259565" cy="1694487"/>
          </a:xfrm>
          <a:custGeom>
            <a:avLst/>
            <a:gdLst>
              <a:gd name="connsiteX0" fmla="*/ 1080000 w 2160000"/>
              <a:gd name="connsiteY0" fmla="*/ 180000 h 2160000"/>
              <a:gd name="connsiteX1" fmla="*/ 180000 w 2160000"/>
              <a:gd name="connsiteY1" fmla="*/ 1080000 h 2160000"/>
              <a:gd name="connsiteX2" fmla="*/ 1080000 w 2160000"/>
              <a:gd name="connsiteY2" fmla="*/ 1980000 h 2160000"/>
              <a:gd name="connsiteX3" fmla="*/ 1980000 w 2160000"/>
              <a:gd name="connsiteY3" fmla="*/ 1080000 h 2160000"/>
              <a:gd name="connsiteX4" fmla="*/ 1080000 w 2160000"/>
              <a:gd name="connsiteY4" fmla="*/ 180000 h 2160000"/>
              <a:gd name="connsiteX5" fmla="*/ 1080000 w 2160000"/>
              <a:gd name="connsiteY5" fmla="*/ 0 h 2160000"/>
              <a:gd name="connsiteX6" fmla="*/ 2160000 w 2160000"/>
              <a:gd name="connsiteY6" fmla="*/ 1080000 h 2160000"/>
              <a:gd name="connsiteX7" fmla="*/ 1080000 w 2160000"/>
              <a:gd name="connsiteY7" fmla="*/ 2160000 h 2160000"/>
              <a:gd name="connsiteX8" fmla="*/ 0 w 2160000"/>
              <a:gd name="connsiteY8" fmla="*/ 1080000 h 2160000"/>
              <a:gd name="connsiteX9" fmla="*/ 1080000 w 2160000"/>
              <a:gd name="connsiteY9" fmla="*/ 0 h 21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60000" h="2160000">
                <a:moveTo>
                  <a:pt x="1080000" y="180000"/>
                </a:moveTo>
                <a:cubicBezTo>
                  <a:pt x="582944" y="180000"/>
                  <a:pt x="180000" y="582944"/>
                  <a:pt x="180000" y="1080000"/>
                </a:cubicBezTo>
                <a:cubicBezTo>
                  <a:pt x="180000" y="1577056"/>
                  <a:pt x="582944" y="1980000"/>
                  <a:pt x="1080000" y="1980000"/>
                </a:cubicBezTo>
                <a:cubicBezTo>
                  <a:pt x="1577056" y="1980000"/>
                  <a:pt x="1980000" y="1577056"/>
                  <a:pt x="1980000" y="1080000"/>
                </a:cubicBezTo>
                <a:cubicBezTo>
                  <a:pt x="1980000" y="582944"/>
                  <a:pt x="1577056" y="180000"/>
                  <a:pt x="1080000" y="180000"/>
                </a:cubicBezTo>
                <a:close/>
                <a:moveTo>
                  <a:pt x="1080000" y="0"/>
                </a:moveTo>
                <a:cubicBezTo>
                  <a:pt x="1676468" y="0"/>
                  <a:pt x="2160000" y="483532"/>
                  <a:pt x="2160000" y="1080000"/>
                </a:cubicBezTo>
                <a:cubicBezTo>
                  <a:pt x="2160000" y="1676468"/>
                  <a:pt x="1676468" y="2160000"/>
                  <a:pt x="1080000" y="2160000"/>
                </a:cubicBezTo>
                <a:cubicBezTo>
                  <a:pt x="483532" y="2160000"/>
                  <a:pt x="0" y="1676468"/>
                  <a:pt x="0" y="1080000"/>
                </a:cubicBezTo>
                <a:cubicBezTo>
                  <a:pt x="0" y="483532"/>
                  <a:pt x="483532" y="0"/>
                  <a:pt x="1080000" y="0"/>
                </a:cubicBezTo>
                <a:close/>
              </a:path>
            </a:pathLst>
          </a:cu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perspectiveRight" fov="3600000"/>
            <a:lightRig rig="balanced" dir="t">
              <a:rot lat="0" lon="0" rev="8700000"/>
            </a:lightRig>
          </a:scene3d>
          <a:sp3d>
            <a:bevelT w="692150" h="6921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>
            <a:sp3d z="-190500"/>
          </a:bodyPr>
          <a:lstStyle/>
          <a:p>
            <a:pPr>
              <a:tabLst>
                <a:tab pos="5921375" algn="l"/>
                <a:tab pos="6284913" algn="l"/>
              </a:tabLst>
            </a:pPr>
            <a:r>
              <a:rPr lang="fr-FR" sz="1000" dirty="0">
                <a:solidFill>
                  <a:srgbClr val="002060"/>
                </a:solidFill>
                <a:latin typeface="Algerian" pitchFamily="82" charset="0"/>
              </a:rPr>
              <a:t>        </a:t>
            </a:r>
            <a:r>
              <a:rPr lang="fr-FR" sz="1400" dirty="0">
                <a:solidFill>
                  <a:srgbClr val="12065A"/>
                </a:solidFill>
              </a:rPr>
              <a:t>Management </a:t>
            </a:r>
          </a:p>
          <a:p>
            <a:pPr>
              <a:tabLst>
                <a:tab pos="5921375" algn="l"/>
                <a:tab pos="6284913" algn="l"/>
              </a:tabLst>
            </a:pPr>
            <a:r>
              <a:rPr lang="fr-FR" sz="1400" dirty="0">
                <a:solidFill>
                  <a:srgbClr val="12065A"/>
                </a:solidFill>
              </a:rPr>
              <a:t>                 stratégique 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1253539" y="1829475"/>
            <a:ext cx="1869335" cy="4361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flipV="1">
            <a:off x="-1" y="1390095"/>
            <a:ext cx="305611" cy="1469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806711" y="-1"/>
            <a:ext cx="197695" cy="5897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V="1">
            <a:off x="2083701" y="-174710"/>
            <a:ext cx="2743200" cy="11756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Forme libre 54"/>
          <p:cNvSpPr/>
          <p:nvPr/>
        </p:nvSpPr>
        <p:spPr>
          <a:xfrm rot="10800000">
            <a:off x="-19051" y="19049"/>
            <a:ext cx="1006495" cy="1537044"/>
          </a:xfrm>
          <a:custGeom>
            <a:avLst/>
            <a:gdLst>
              <a:gd name="connsiteX0" fmla="*/ 1006495 w 1006495"/>
              <a:gd name="connsiteY0" fmla="*/ 1537044 h 1537044"/>
              <a:gd name="connsiteX1" fmla="*/ 199783 w 1006495"/>
              <a:gd name="connsiteY1" fmla="*/ 1537044 h 1537044"/>
              <a:gd name="connsiteX2" fmla="*/ 0 w 1006495"/>
              <a:gd name="connsiteY2" fmla="*/ 1067018 h 1537044"/>
              <a:gd name="connsiteX3" fmla="*/ 50101 w 1006495"/>
              <a:gd name="connsiteY3" fmla="*/ 1051756 h 1537044"/>
              <a:gd name="connsiteX4" fmla="*/ 747997 w 1006495"/>
              <a:gd name="connsiteY4" fmla="*/ 277766 h 1537044"/>
              <a:gd name="connsiteX5" fmla="*/ 747986 w 1006495"/>
              <a:gd name="connsiteY5" fmla="*/ 273563 h 1537044"/>
              <a:gd name="connsiteX6" fmla="*/ 755052 w 1006495"/>
              <a:gd name="connsiteY6" fmla="*/ 234697 h 1537044"/>
              <a:gd name="connsiteX7" fmla="*/ 756536 w 1006495"/>
              <a:gd name="connsiteY7" fmla="*/ 106653 h 1537044"/>
              <a:gd name="connsiteX8" fmla="*/ 1006495 w 1006495"/>
              <a:gd name="connsiteY8" fmla="*/ 0 h 1537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06495" h="1537044">
                <a:moveTo>
                  <a:pt x="1006495" y="1537044"/>
                </a:moveTo>
                <a:lnTo>
                  <a:pt x="199783" y="1537044"/>
                </a:lnTo>
                <a:lnTo>
                  <a:pt x="0" y="1067018"/>
                </a:lnTo>
                <a:lnTo>
                  <a:pt x="50101" y="1051756"/>
                </a:lnTo>
                <a:cubicBezTo>
                  <a:pt x="455359" y="911363"/>
                  <a:pt x="729025" y="592680"/>
                  <a:pt x="747997" y="277766"/>
                </a:cubicBezTo>
                <a:lnTo>
                  <a:pt x="747986" y="273563"/>
                </a:lnTo>
                <a:lnTo>
                  <a:pt x="755052" y="234697"/>
                </a:lnTo>
                <a:cubicBezTo>
                  <a:pt x="755547" y="192016"/>
                  <a:pt x="756041" y="149334"/>
                  <a:pt x="756536" y="106653"/>
                </a:cubicBezTo>
                <a:lnTo>
                  <a:pt x="1006495" y="0"/>
                </a:lnTo>
                <a:close/>
              </a:path>
            </a:pathLst>
          </a:cu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Forme libre 53"/>
          <p:cNvSpPr/>
          <p:nvPr/>
        </p:nvSpPr>
        <p:spPr>
          <a:xfrm rot="16200000">
            <a:off x="2114796" y="-1282495"/>
            <a:ext cx="974188" cy="3549140"/>
          </a:xfrm>
          <a:custGeom>
            <a:avLst/>
            <a:gdLst>
              <a:gd name="connsiteX0" fmla="*/ 974188 w 974188"/>
              <a:gd name="connsiteY0" fmla="*/ 0 h 3549140"/>
              <a:gd name="connsiteX1" fmla="*/ 974188 w 974188"/>
              <a:gd name="connsiteY1" fmla="*/ 3549140 h 3549140"/>
              <a:gd name="connsiteX2" fmla="*/ 0 w 974188"/>
              <a:gd name="connsiteY2" fmla="*/ 1265965 h 3549140"/>
              <a:gd name="connsiteX3" fmla="*/ 117748 w 974188"/>
              <a:gd name="connsiteY3" fmla="*/ 1242136 h 3549140"/>
              <a:gd name="connsiteX4" fmla="*/ 509680 w 974188"/>
              <a:gd name="connsiteY4" fmla="*/ 198276 h 3549140"/>
              <a:gd name="connsiteX5" fmla="*/ 509659 w 974188"/>
              <a:gd name="connsiteY5" fmla="*/ 198206 h 3549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4188" h="3549140">
                <a:moveTo>
                  <a:pt x="974188" y="0"/>
                </a:moveTo>
                <a:lnTo>
                  <a:pt x="974188" y="3549140"/>
                </a:lnTo>
                <a:lnTo>
                  <a:pt x="0" y="1265965"/>
                </a:lnTo>
                <a:lnTo>
                  <a:pt x="117748" y="1242136"/>
                </a:lnTo>
                <a:cubicBezTo>
                  <a:pt x="467914" y="1120828"/>
                  <a:pt x="632811" y="665677"/>
                  <a:pt x="509680" y="198276"/>
                </a:cubicBezTo>
                <a:lnTo>
                  <a:pt x="509659" y="198206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Forme libre 55"/>
          <p:cNvSpPr/>
          <p:nvPr/>
        </p:nvSpPr>
        <p:spPr>
          <a:xfrm rot="5400000">
            <a:off x="-933680" y="2388560"/>
            <a:ext cx="5022402" cy="3193146"/>
          </a:xfrm>
          <a:custGeom>
            <a:avLst/>
            <a:gdLst>
              <a:gd name="connsiteX0" fmla="*/ 0 w 4736368"/>
              <a:gd name="connsiteY0" fmla="*/ 2928096 h 3193146"/>
              <a:gd name="connsiteX1" fmla="*/ 33826 w 4736368"/>
              <a:gd name="connsiteY1" fmla="*/ 2918874 h 3193146"/>
              <a:gd name="connsiteX2" fmla="*/ 446575 w 4736368"/>
              <a:gd name="connsiteY2" fmla="*/ 1968236 h 3193146"/>
              <a:gd name="connsiteX3" fmla="*/ 443292 w 4736368"/>
              <a:gd name="connsiteY3" fmla="*/ 1955804 h 3193146"/>
              <a:gd name="connsiteX4" fmla="*/ 4729205 w 4736368"/>
              <a:gd name="connsiteY4" fmla="*/ 109560 h 3193146"/>
              <a:gd name="connsiteX5" fmla="*/ 4729205 w 4736368"/>
              <a:gd name="connsiteY5" fmla="*/ 0 h 3193146"/>
              <a:gd name="connsiteX6" fmla="*/ 4736368 w 4736368"/>
              <a:gd name="connsiteY6" fmla="*/ 0 h 3193146"/>
              <a:gd name="connsiteX7" fmla="*/ 4736368 w 4736368"/>
              <a:gd name="connsiteY7" fmla="*/ 3193146 h 3193146"/>
              <a:gd name="connsiteX8" fmla="*/ 73318 w 4736368"/>
              <a:gd name="connsiteY8" fmla="*/ 3193146 h 3193146"/>
              <a:gd name="connsiteX9" fmla="*/ 69476 w 4736368"/>
              <a:gd name="connsiteY9" fmla="*/ 3179257 h 3193146"/>
              <a:gd name="connsiteX10" fmla="*/ 122516 w 4736368"/>
              <a:gd name="connsiteY10" fmla="*/ 3179257 h 3193146"/>
              <a:gd name="connsiteX11" fmla="*/ 17280 w 4736368"/>
              <a:gd name="connsiteY11" fmla="*/ 2929298 h 3193146"/>
              <a:gd name="connsiteX12" fmla="*/ 278 w 4736368"/>
              <a:gd name="connsiteY12" fmla="*/ 2929098 h 3193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736368" h="3193146">
                <a:moveTo>
                  <a:pt x="0" y="2928096"/>
                </a:moveTo>
                <a:lnTo>
                  <a:pt x="33826" y="2918874"/>
                </a:lnTo>
                <a:cubicBezTo>
                  <a:pt x="360648" y="2805654"/>
                  <a:pt x="526080" y="2401618"/>
                  <a:pt x="446575" y="1968236"/>
                </a:cubicBezTo>
                <a:lnTo>
                  <a:pt x="443292" y="1955804"/>
                </a:lnTo>
                <a:lnTo>
                  <a:pt x="4729205" y="109560"/>
                </a:lnTo>
                <a:lnTo>
                  <a:pt x="4729205" y="0"/>
                </a:lnTo>
                <a:lnTo>
                  <a:pt x="4736368" y="0"/>
                </a:lnTo>
                <a:lnTo>
                  <a:pt x="4736368" y="3193146"/>
                </a:lnTo>
                <a:lnTo>
                  <a:pt x="73318" y="3193146"/>
                </a:lnTo>
                <a:lnTo>
                  <a:pt x="69476" y="3179257"/>
                </a:lnTo>
                <a:lnTo>
                  <a:pt x="122516" y="3179257"/>
                </a:lnTo>
                <a:lnTo>
                  <a:pt x="17280" y="2929298"/>
                </a:lnTo>
                <a:lnTo>
                  <a:pt x="278" y="2929098"/>
                </a:lnTo>
                <a:close/>
              </a:path>
            </a:pathLst>
          </a:custGeom>
          <a:solidFill>
            <a:srgbClr val="04F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3868615" y="618978"/>
            <a:ext cx="586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" name="Rectangle à coins arrondis 1"/>
          <p:cNvSpPr/>
          <p:nvPr/>
        </p:nvSpPr>
        <p:spPr>
          <a:xfrm>
            <a:off x="5331670" y="92567"/>
            <a:ext cx="6779866" cy="633552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50000"/>
              </a:lnSpc>
              <a:defRPr/>
            </a:pPr>
            <a:r>
              <a:rPr lang="fr-FR" sz="2000" b="1" u="sng" dirty="0">
                <a:solidFill>
                  <a:srgbClr val="B30D29"/>
                </a:solidFill>
                <a:latin typeface="Palatino Linotype" panose="02040502050505030304" pitchFamily="18" charset="0"/>
              </a:rPr>
              <a:t>Programme</a:t>
            </a:r>
          </a:p>
          <a:p>
            <a:pPr lvl="0">
              <a:lnSpc>
                <a:spcPct val="150000"/>
              </a:lnSpc>
              <a:defRPr/>
            </a:pPr>
            <a:r>
              <a:rPr lang="fr-FR" sz="1600" b="1" kern="0" dirty="0">
                <a:solidFill>
                  <a:srgbClr val="0000FF"/>
                </a:solidFill>
                <a:latin typeface="Cambria" pitchFamily="18" charset="0"/>
              </a:rPr>
              <a:t>Unité d'apprentissage 1. </a:t>
            </a:r>
            <a:r>
              <a:rPr lang="fr-FR" sz="1600" b="1" kern="0" dirty="0">
                <a:solidFill>
                  <a:srgbClr val="FF0000"/>
                </a:solidFill>
                <a:latin typeface="Cambria" pitchFamily="18" charset="0"/>
              </a:rPr>
              <a:t>Introduction a la stratégie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r-FR" sz="1600" b="1" kern="0" dirty="0">
                <a:solidFill>
                  <a:schemeClr val="tx1"/>
                </a:solidFill>
                <a:latin typeface="Cambria" pitchFamily="18" charset="0"/>
              </a:rPr>
              <a:t>Le champ du management stratégique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r-FR" sz="1600" b="1" kern="0" dirty="0">
                <a:solidFill>
                  <a:schemeClr val="tx1"/>
                </a:solidFill>
                <a:latin typeface="Cambria" pitchFamily="18" charset="0"/>
              </a:rPr>
              <a:t>Approche de la stratégie	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r-FR" sz="1600" b="1" kern="0" dirty="0">
                <a:solidFill>
                  <a:schemeClr val="tx1"/>
                </a:solidFill>
                <a:latin typeface="Cambria" pitchFamily="18" charset="0"/>
              </a:rPr>
              <a:t>La décision dans l’organisation</a:t>
            </a:r>
            <a:endParaRPr lang="fr-FR" sz="1600" b="1" kern="0" dirty="0">
              <a:solidFill>
                <a:srgbClr val="0000FF"/>
              </a:solidFill>
              <a:latin typeface="Cambria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fr-FR" sz="1600" b="1" kern="0" dirty="0">
                <a:solidFill>
                  <a:srgbClr val="0000FF"/>
                </a:solidFill>
                <a:latin typeface="Cambria" pitchFamily="18" charset="0"/>
              </a:rPr>
              <a:t>Unité d'apprentissage </a:t>
            </a:r>
            <a:r>
              <a:rPr lang="fr-FR" sz="1600" b="1" kern="0" dirty="0" smtClean="0">
                <a:solidFill>
                  <a:srgbClr val="0000FF"/>
                </a:solidFill>
                <a:latin typeface="Cambria" pitchFamily="18" charset="0"/>
              </a:rPr>
              <a:t>2. </a:t>
            </a:r>
            <a:r>
              <a:rPr lang="fr-FR" sz="1600" b="1" kern="0" dirty="0">
                <a:solidFill>
                  <a:srgbClr val="FF0000"/>
                </a:solidFill>
                <a:latin typeface="Cambria" pitchFamily="18" charset="0"/>
              </a:rPr>
              <a:t>Le diagnostic stratégique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r-FR" sz="1600" b="1" kern="0" dirty="0">
                <a:solidFill>
                  <a:schemeClr val="tx1"/>
                </a:solidFill>
                <a:latin typeface="Cambria" pitchFamily="18" charset="0"/>
              </a:rPr>
              <a:t>Méthode et outils du diagnostic stratégique	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r-FR" sz="1600" b="1" kern="0" dirty="0">
                <a:solidFill>
                  <a:schemeClr val="tx1"/>
                </a:solidFill>
                <a:latin typeface="Cambria" pitchFamily="18" charset="0"/>
              </a:rPr>
              <a:t>Le diagnostic stratégique interne	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r-FR" sz="1600" b="1" kern="0" dirty="0">
                <a:solidFill>
                  <a:schemeClr val="tx1"/>
                </a:solidFill>
                <a:latin typeface="Cambria" pitchFamily="18" charset="0"/>
              </a:rPr>
              <a:t>Le diagnostic stratégique externe</a:t>
            </a:r>
          </a:p>
          <a:p>
            <a:pPr lvl="0">
              <a:lnSpc>
                <a:spcPct val="150000"/>
              </a:lnSpc>
              <a:defRPr/>
            </a:pPr>
            <a:r>
              <a:rPr lang="fr-FR" sz="1600" b="1" kern="0" dirty="0">
                <a:solidFill>
                  <a:srgbClr val="0000FF"/>
                </a:solidFill>
                <a:latin typeface="Cambria" pitchFamily="18" charset="0"/>
              </a:rPr>
              <a:t>Unité d'apprentissage </a:t>
            </a:r>
            <a:r>
              <a:rPr lang="fr-FR" sz="1600" b="1" kern="0" dirty="0" smtClean="0">
                <a:solidFill>
                  <a:srgbClr val="0000FF"/>
                </a:solidFill>
                <a:latin typeface="Cambria" pitchFamily="18" charset="0"/>
              </a:rPr>
              <a:t>3. </a:t>
            </a:r>
            <a:r>
              <a:rPr lang="fr-FR" sz="1600" b="1" kern="0" dirty="0">
                <a:solidFill>
                  <a:srgbClr val="FF0000"/>
                </a:solidFill>
                <a:latin typeface="Cambria" pitchFamily="18" charset="0"/>
              </a:rPr>
              <a:t>Les choix stratégiques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r-FR" sz="1600" b="1" kern="0" dirty="0">
                <a:solidFill>
                  <a:schemeClr val="tx1"/>
                </a:solidFill>
                <a:latin typeface="Cambria" pitchFamily="18" charset="0"/>
              </a:rPr>
              <a:t>Généralités sur les choix stratégiques 	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r-FR" sz="1600" b="1" kern="0" dirty="0">
                <a:solidFill>
                  <a:schemeClr val="tx1"/>
                </a:solidFill>
                <a:latin typeface="Cambria" pitchFamily="18" charset="0"/>
              </a:rPr>
              <a:t>Les différents choix stratégiques </a:t>
            </a:r>
          </a:p>
          <a:p>
            <a:pPr>
              <a:lnSpc>
                <a:spcPct val="150000"/>
              </a:lnSpc>
              <a:defRPr/>
            </a:pPr>
            <a:r>
              <a:rPr lang="fr-FR" sz="1600" b="1" kern="0" dirty="0">
                <a:solidFill>
                  <a:srgbClr val="0000FF"/>
                </a:solidFill>
                <a:latin typeface="Cambria" pitchFamily="18" charset="0"/>
              </a:rPr>
              <a:t>Unité d'apprentissage </a:t>
            </a:r>
            <a:r>
              <a:rPr lang="fr-FR" sz="1600" b="1" kern="0" dirty="0" smtClean="0">
                <a:solidFill>
                  <a:srgbClr val="0000FF"/>
                </a:solidFill>
                <a:latin typeface="Cambria" pitchFamily="18" charset="0"/>
              </a:rPr>
              <a:t>4. </a:t>
            </a:r>
            <a:r>
              <a:rPr lang="fr-FR" sz="1600" b="1" kern="0" dirty="0">
                <a:solidFill>
                  <a:srgbClr val="FF0000"/>
                </a:solidFill>
                <a:latin typeface="Cambria" pitchFamily="18" charset="0"/>
              </a:rPr>
              <a:t>Le déploiement stratégique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r-FR" sz="1600" b="1" kern="0" dirty="0">
                <a:solidFill>
                  <a:schemeClr val="tx1"/>
                </a:solidFill>
                <a:latin typeface="Cambria" pitchFamily="18" charset="0"/>
              </a:rPr>
              <a:t>Aperçu du déploiement de la stratégie	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r-FR" sz="1600" b="1" kern="0" dirty="0">
                <a:solidFill>
                  <a:schemeClr val="tx1"/>
                </a:solidFill>
                <a:latin typeface="Cambria" pitchFamily="18" charset="0"/>
              </a:rPr>
              <a:t>Phases du déploiement de la stratégie	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r-FR" sz="1600" b="1" kern="0" dirty="0">
                <a:solidFill>
                  <a:schemeClr val="tx1"/>
                </a:solidFill>
                <a:latin typeface="Cambria" pitchFamily="18" charset="0"/>
              </a:rPr>
              <a:t>Contraintes et pièges de la mise en œuvre de la </a:t>
            </a:r>
            <a:r>
              <a:rPr lang="fr-FR" sz="1400" b="1" kern="0" dirty="0">
                <a:solidFill>
                  <a:schemeClr val="tx1"/>
                </a:solidFill>
                <a:latin typeface="Cambria" pitchFamily="18" charset="0"/>
              </a:rPr>
              <a:t>stratégie	</a:t>
            </a:r>
          </a:p>
        </p:txBody>
      </p:sp>
      <p:sp>
        <p:nvSpPr>
          <p:cNvPr id="11" name="Flèche courbée vers le bas 10"/>
          <p:cNvSpPr/>
          <p:nvPr/>
        </p:nvSpPr>
        <p:spPr>
          <a:xfrm rot="19753576">
            <a:off x="3135624" y="417493"/>
            <a:ext cx="2216833" cy="800142"/>
          </a:xfrm>
          <a:prstGeom prst="curvedDownArrow">
            <a:avLst>
              <a:gd name="adj1" fmla="val 20321"/>
              <a:gd name="adj2" fmla="val 50000"/>
              <a:gd name="adj3" fmla="val 73913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2050" name="Picture 2" descr="C:\Users\csc\Desktop\imag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350" y="1834569"/>
            <a:ext cx="2972562" cy="215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csc\Desktop\téléchargemen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3" y="4896134"/>
            <a:ext cx="2372391" cy="1600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408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5" grpId="0" animBg="1"/>
      <p:bldP spid="54" grpId="0" animBg="1"/>
      <p:bldP spid="56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1992</TotalTime>
  <Words>52</Words>
  <Application>Microsoft Office PowerPoint</Application>
  <PresentationFormat>Personnalisé</PresentationFormat>
  <Paragraphs>30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Essaid</dc:creator>
  <cp:lastModifiedBy>csc</cp:lastModifiedBy>
  <cp:revision>222</cp:revision>
  <dcterms:created xsi:type="dcterms:W3CDTF">2017-05-21T00:09:27Z</dcterms:created>
  <dcterms:modified xsi:type="dcterms:W3CDTF">2023-05-15T16:09:20Z</dcterms:modified>
</cp:coreProperties>
</file>