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65" r:id="rId5"/>
    <p:sldId id="258" r:id="rId6"/>
    <p:sldId id="259" r:id="rId7"/>
    <p:sldId id="260" r:id="rId8"/>
    <p:sldId id="261" r:id="rId9"/>
    <p:sldId id="262" r:id="rId10"/>
    <p:sldId id="263"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1A61B784-31B1-4A60-A2B4-9F49F5BB0059}" type="datetimeFigureOut">
              <a:rPr lang="fr-FR" smtClean="0"/>
              <a:t>01/01/2022</a:t>
            </a:fld>
            <a:endParaRPr lang="fr-FR" dirty="0"/>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dirty="0"/>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9D97EA-FBCB-482B-AEED-746C0AE60547}" type="slidenum">
              <a:rPr lang="fr-FR" smtClean="0"/>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1A61B784-31B1-4A60-A2B4-9F49F5BB0059}" type="datetimeFigureOut">
              <a:rPr lang="fr-FR" smtClean="0"/>
              <a:t>01/01/2022</a:t>
            </a:fld>
            <a:endParaRPr lang="fr-FR" dirty="0"/>
          </a:p>
        </p:txBody>
      </p:sp>
      <p:sp>
        <p:nvSpPr>
          <p:cNvPr id="27" name="Espace réservé du numéro de diapositive 26"/>
          <p:cNvSpPr>
            <a:spLocks noGrp="1"/>
          </p:cNvSpPr>
          <p:nvPr>
            <p:ph type="sldNum" sz="quarter" idx="11"/>
          </p:nvPr>
        </p:nvSpPr>
        <p:spPr/>
        <p:txBody>
          <a:bodyPr rtlCol="0"/>
          <a:lstStyle/>
          <a:p>
            <a:fld id="{919D97EA-FBCB-482B-AEED-746C0AE60547}" type="slidenum">
              <a:rPr lang="fr-FR" smtClean="0"/>
              <a:t>‹N°›</a:t>
            </a:fld>
            <a:endParaRPr lang="fr-FR" dirty="0"/>
          </a:p>
        </p:txBody>
      </p:sp>
      <p:sp>
        <p:nvSpPr>
          <p:cNvPr id="28" name="Espace réservé du pied de page 27"/>
          <p:cNvSpPr>
            <a:spLocks noGrp="1"/>
          </p:cNvSpPr>
          <p:nvPr>
            <p:ph type="ftr" sz="quarter" idx="12"/>
          </p:nvPr>
        </p:nvSpPr>
        <p:spPr/>
        <p:txBody>
          <a:bodyPr rtlCol="0"/>
          <a:lstStyle/>
          <a:p>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1A61B784-31B1-4A60-A2B4-9F49F5BB0059}" type="datetimeFigureOut">
              <a:rPr lang="fr-FR" smtClean="0"/>
              <a:t>01/01/2022</a:t>
            </a:fld>
            <a:endParaRPr lang="fr-FR" dirty="0"/>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dirty="0"/>
          </a:p>
        </p:txBody>
      </p:sp>
      <p:sp>
        <p:nvSpPr>
          <p:cNvPr id="5" name="Espace réservé du numéro de diapositive 4"/>
          <p:cNvSpPr>
            <a:spLocks noGrp="1"/>
          </p:cNvSpPr>
          <p:nvPr>
            <p:ph type="sldNum" sz="quarter" idx="12"/>
          </p:nvPr>
        </p:nvSpPr>
        <p:spPr>
          <a:xfrm>
            <a:off x="8174736" y="2272"/>
            <a:ext cx="762000" cy="365760"/>
          </a:xfrm>
        </p:spPr>
        <p:txBody>
          <a:bodyPr/>
          <a:lstStyle/>
          <a:p>
            <a:fld id="{919D97EA-FBCB-482B-AEED-746C0AE60547}" type="slidenum">
              <a:rPr lang="fr-FR" smtClean="0"/>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dirty="0"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A61B784-31B1-4A60-A2B4-9F49F5BB0059}" type="datetimeFigureOut">
              <a:rPr lang="fr-FR" smtClean="0"/>
              <a:t>01/01/2022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19D97EA-FBCB-482B-AEED-746C0AE60547}" type="slidenum">
              <a:rPr lang="fr-FR" smtClean="0"/>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A61B784-31B1-4A60-A2B4-9F49F5BB0059}" type="datetimeFigureOut">
              <a:rPr lang="fr-FR" smtClean="0"/>
              <a:t>01/01/2022</a:t>
            </a:fld>
            <a:endParaRPr lang="fr-FR" dirty="0"/>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dirty="0"/>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19D97EA-FBCB-482B-AEED-746C0AE60547}" type="slidenum">
              <a:rPr lang="fr-FR" smtClean="0"/>
              <a:t>‹N°›</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blackwellpublishing.com/shil_enhanced/" TargetMode="External"/><Relationship Id="rId2" Type="http://schemas.openxmlformats.org/officeDocument/2006/relationships/hyperlink" Target="http://www.revue-sss.fr/" TargetMode="External"/><Relationship Id="rId1" Type="http://schemas.openxmlformats.org/officeDocument/2006/relationships/slideLayout" Target="../slideLayouts/slideLayout2.xml"/><Relationship Id="rId6" Type="http://schemas.openxmlformats.org/officeDocument/2006/relationships/hyperlink" Target="https://fad.univ-lorraine.fr/pluginfile.php/23857/mod_resource/content/1/co/ExperienceMal.html" TargetMode="External"/><Relationship Id="rId5" Type="http://schemas.openxmlformats.org/officeDocument/2006/relationships/hyperlink" Target="http://www.sfsp.fr/santepublique/accueil.php" TargetMode="External"/><Relationship Id="rId4" Type="http://schemas.openxmlformats.org/officeDocument/2006/relationships/hyperlink" Target="http://www.sciencedirect.com/science/journal/0277953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Sociologie de la maladie </a:t>
            </a:r>
            <a:endParaRPr lang="fr-FR" dirty="0"/>
          </a:p>
        </p:txBody>
      </p:sp>
      <p:sp>
        <p:nvSpPr>
          <p:cNvPr id="3" name="Sous-titre 2"/>
          <p:cNvSpPr>
            <a:spLocks noGrp="1"/>
          </p:cNvSpPr>
          <p:nvPr>
            <p:ph type="subTitle" idx="1"/>
          </p:nvPr>
        </p:nvSpPr>
        <p:spPr/>
        <p:txBody>
          <a:bodyPr>
            <a:normAutofit/>
          </a:bodyPr>
          <a:lstStyle/>
          <a:p>
            <a:r>
              <a:rPr lang="fr-FR" sz="4000" dirty="0" err="1" smtClean="0"/>
              <a:t>Pr.Lanane</a:t>
            </a:r>
            <a:r>
              <a:rPr lang="fr-FR" sz="4000" dirty="0" smtClean="0"/>
              <a:t> </a:t>
            </a:r>
            <a:r>
              <a:rPr lang="fr-FR" sz="4000" dirty="0" err="1" smtClean="0"/>
              <a:t>Massika</a:t>
            </a:r>
            <a:r>
              <a:rPr lang="fr-FR" sz="4000" dirty="0" smtClean="0"/>
              <a:t> </a:t>
            </a:r>
            <a:endParaRPr lang="fr-FR"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conception </a:t>
            </a:r>
            <a:r>
              <a:rPr lang="fr-FR" dirty="0" err="1" smtClean="0"/>
              <a:t>Parsoncienne</a:t>
            </a:r>
            <a:r>
              <a:rPr lang="fr-FR" dirty="0" smtClean="0"/>
              <a:t> </a:t>
            </a:r>
            <a:endParaRPr lang="fr-FR" dirty="0"/>
          </a:p>
        </p:txBody>
      </p:sp>
      <p:sp>
        <p:nvSpPr>
          <p:cNvPr id="3" name="Espace réservé du contenu 2"/>
          <p:cNvSpPr>
            <a:spLocks noGrp="1"/>
          </p:cNvSpPr>
          <p:nvPr>
            <p:ph idx="1"/>
          </p:nvPr>
        </p:nvSpPr>
        <p:spPr/>
        <p:txBody>
          <a:bodyPr/>
          <a:lstStyle/>
          <a:p>
            <a:r>
              <a:rPr lang="fr-FR" dirty="0" smtClean="0"/>
              <a:t>Parsons conçoit la maladie comme une déviance sociale  que la société doit contrôler et définir les rôles respectifs du médecin et du malade pour sortir de cette déviance (8).Les rôles doivent se définir comme suit:</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Rôles du malade et du médecin (9)</a:t>
            </a:r>
            <a:endParaRPr lang="fr-FR" dirty="0"/>
          </a:p>
        </p:txBody>
      </p:sp>
      <p:pic>
        <p:nvPicPr>
          <p:cNvPr id="4" name="Espace réservé du contenu 3" descr="https://fad.univ-lorraine.fr/pluginfile.php/23857/mod_resource/content/1/res/Med_Mal.gif"/>
          <p:cNvPicPr>
            <a:picLocks noGrp="1" noChangeAspect="1" noChangeArrowheads="1"/>
          </p:cNvPicPr>
          <p:nvPr>
            <p:ph idx="1"/>
          </p:nvPr>
        </p:nvPicPr>
        <p:blipFill>
          <a:blip r:embed="rId2" cstate="print"/>
          <a:srcRect/>
          <a:stretch>
            <a:fillRect/>
          </a:stretch>
        </p:blipFill>
        <p:spPr>
          <a:xfrm>
            <a:off x="1331640" y="2792413"/>
            <a:ext cx="7200799" cy="32385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mod</a:t>
            </a:r>
            <a:r>
              <a:rPr lang="fr-FR" dirty="0" smtClean="0"/>
              <a:t>è</a:t>
            </a:r>
            <a:r>
              <a:rPr lang="fr-FR" dirty="0" smtClean="0"/>
              <a:t>le de </a:t>
            </a:r>
            <a:r>
              <a:rPr lang="fr-FR" dirty="0" err="1" smtClean="0"/>
              <a:t>Freidson</a:t>
            </a:r>
            <a:endParaRPr lang="fr-FR" dirty="0"/>
          </a:p>
        </p:txBody>
      </p:sp>
      <p:sp>
        <p:nvSpPr>
          <p:cNvPr id="3" name="Espace réservé du contenu 2"/>
          <p:cNvSpPr>
            <a:spLocks noGrp="1"/>
          </p:cNvSpPr>
          <p:nvPr>
            <p:ph idx="1"/>
          </p:nvPr>
        </p:nvSpPr>
        <p:spPr/>
        <p:txBody>
          <a:bodyPr/>
          <a:lstStyle/>
          <a:p>
            <a:r>
              <a:rPr lang="fr-FR" dirty="0" smtClean="0"/>
              <a:t>Face à ce modèle, </a:t>
            </a:r>
            <a:r>
              <a:rPr lang="fr-FR" dirty="0" err="1" smtClean="0"/>
              <a:t>Freidson</a:t>
            </a:r>
            <a:r>
              <a:rPr lang="fr-FR" u="sng" dirty="0" smtClean="0">
                <a:hlinkClick r:id="" action="ppaction://hlinkfile" tooltip="13..."/>
              </a:rPr>
              <a:t> </a:t>
            </a:r>
            <a:r>
              <a:rPr lang="fr-FR" dirty="0" smtClean="0"/>
              <a:t>propose un modèle conflictuel de relation médecin-patient, mettant au jour la légitimité du « patient » (et pas du seul malade</a:t>
            </a:r>
            <a:r>
              <a:rPr lang="fr-FR" dirty="0" smtClean="0"/>
              <a:t>)(10)</a:t>
            </a:r>
            <a:endParaRPr lang="fr-FR"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 </a:t>
            </a:r>
            <a:endParaRPr lang="fr-FR" dirty="0"/>
          </a:p>
        </p:txBody>
      </p:sp>
      <p:sp>
        <p:nvSpPr>
          <p:cNvPr id="3" name="Espace réservé du contenu 2"/>
          <p:cNvSpPr>
            <a:spLocks noGrp="1"/>
          </p:cNvSpPr>
          <p:nvPr>
            <p:ph idx="1"/>
          </p:nvPr>
        </p:nvSpPr>
        <p:spPr/>
        <p:txBody>
          <a:bodyPr>
            <a:normAutofit/>
          </a:bodyPr>
          <a:lstStyle/>
          <a:p>
            <a:r>
              <a:rPr lang="fr-FR" dirty="0" smtClean="0"/>
              <a:t>Dans les années 70 et 80, les sociologues ont proposé d'autres modèles de relations, plus complets, mettant en avant à la fois le rôle actif du patient et la variété des relations, la profession du soignant, l'histoire du patient, les ressources langagières et expérientielles, les lieux de rencontre... étant autant d'éléments orientant les relations entre les </a:t>
            </a:r>
            <a:r>
              <a:rPr lang="fr-FR" dirty="0" smtClean="0"/>
              <a:t>acteurs(11)</a:t>
            </a:r>
            <a:endParaRPr lang="fr-FR" dirty="0" smtClean="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Références bibliographiques</a:t>
            </a:r>
            <a:endParaRPr lang="fr-FR" dirty="0"/>
          </a:p>
        </p:txBody>
      </p:sp>
      <p:sp>
        <p:nvSpPr>
          <p:cNvPr id="3" name="Espace réservé du contenu 2"/>
          <p:cNvSpPr>
            <a:spLocks noGrp="1"/>
          </p:cNvSpPr>
          <p:nvPr>
            <p:ph idx="1"/>
          </p:nvPr>
        </p:nvSpPr>
        <p:spPr/>
        <p:txBody>
          <a:bodyPr>
            <a:normAutofit lnSpcReduction="10000"/>
          </a:bodyPr>
          <a:lstStyle/>
          <a:p>
            <a:pPr lvl="0"/>
            <a:r>
              <a:rPr lang="fr-FR" dirty="0" smtClean="0"/>
              <a:t>Adam, P. et </a:t>
            </a:r>
            <a:r>
              <a:rPr lang="fr-FR" dirty="0" err="1" smtClean="0"/>
              <a:t>Herzlich</a:t>
            </a:r>
            <a:r>
              <a:rPr lang="fr-FR" dirty="0" smtClean="0"/>
              <a:t>, C</a:t>
            </a:r>
            <a:r>
              <a:rPr lang="fr-FR" dirty="0" smtClean="0"/>
              <a:t>. Sociologie </a:t>
            </a:r>
            <a:r>
              <a:rPr lang="fr-FR" dirty="0" smtClean="0"/>
              <a:t>de la maladie et de la médecine. Paris : Armand Colin.2007.</a:t>
            </a:r>
          </a:p>
          <a:p>
            <a:pPr lvl="0"/>
            <a:r>
              <a:rPr lang="fr-FR" dirty="0" err="1" smtClean="0"/>
              <a:t>Carricaburu</a:t>
            </a:r>
            <a:r>
              <a:rPr lang="fr-FR" dirty="0" smtClean="0"/>
              <a:t>, D. et </a:t>
            </a:r>
            <a:r>
              <a:rPr lang="fr-FR" dirty="0" err="1" smtClean="0"/>
              <a:t>Ménoret</a:t>
            </a:r>
            <a:r>
              <a:rPr lang="fr-FR" dirty="0" smtClean="0"/>
              <a:t>, M. Sociologie de la santé : Institutions, professions et maladies. Paris : Armand Colin.2004.</a:t>
            </a:r>
          </a:p>
          <a:p>
            <a:pPr lvl="0"/>
            <a:r>
              <a:rPr lang="fr-FR" dirty="0" err="1" smtClean="0"/>
              <a:t>Herzlich</a:t>
            </a:r>
            <a:r>
              <a:rPr lang="fr-FR" dirty="0" smtClean="0"/>
              <a:t>, C. et Pierret, J. Au croisement de plusieurs mondes : la constitution de la sociologie de la santé en France (1950-1985). Revue Française de Sociologie.2010; vol. 51 (1) : 121-148</a:t>
            </a:r>
            <a:r>
              <a:rPr lang="fr-FR" dirty="0" smtClean="0"/>
              <a:t>.</a:t>
            </a:r>
            <a:endParaRPr lang="fr-F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r>
              <a:rPr lang="fr-FR" dirty="0" err="1" smtClean="0"/>
              <a:t>Herzlich</a:t>
            </a:r>
            <a:r>
              <a:rPr lang="fr-FR" dirty="0" smtClean="0"/>
              <a:t>, C. Santé et maladie. Analyse d'une représentation sociale. </a:t>
            </a:r>
            <a:r>
              <a:rPr lang="fr-FR" dirty="0" err="1" smtClean="0"/>
              <a:t>Editions</a:t>
            </a:r>
            <a:r>
              <a:rPr lang="fr-FR" dirty="0" smtClean="0"/>
              <a:t> de l'</a:t>
            </a:r>
            <a:r>
              <a:rPr lang="fr-FR" dirty="0" err="1" smtClean="0"/>
              <a:t>Ecole</a:t>
            </a:r>
            <a:r>
              <a:rPr lang="fr-FR" dirty="0" smtClean="0"/>
              <a:t> des Hautes </a:t>
            </a:r>
            <a:r>
              <a:rPr lang="fr-FR" dirty="0" err="1" smtClean="0"/>
              <a:t>Etudes</a:t>
            </a:r>
            <a:r>
              <a:rPr lang="fr-FR" dirty="0" smtClean="0"/>
              <a:t> en Sciences sociales. (1969, </a:t>
            </a:r>
            <a:r>
              <a:rPr lang="fr-FR" dirty="0" err="1" smtClean="0"/>
              <a:t>rééd</a:t>
            </a:r>
            <a:r>
              <a:rPr lang="fr-FR" dirty="0" smtClean="0"/>
              <a:t>. 1996)</a:t>
            </a:r>
          </a:p>
          <a:p>
            <a:pPr lvl="0"/>
            <a:r>
              <a:rPr lang="fr-FR" dirty="0" smtClean="0"/>
              <a:t>Renaud, L. et </a:t>
            </a:r>
            <a:r>
              <a:rPr lang="fr-FR" dirty="0" err="1" smtClean="0"/>
              <a:t>Thoer</a:t>
            </a:r>
            <a:r>
              <a:rPr lang="fr-FR" dirty="0" smtClean="0"/>
              <a:t>, C. Les représentations sociales : un vecteur-clé des interventions en santé publique, Santé Publique.2007;19 (5), p. 351-352. En ligne sur www.cairn.info/revue-sante-publique-2007-5-page-351.htm</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dirty="0" smtClean="0"/>
              <a:t>Sciences sociales et santé (</a:t>
            </a:r>
            <a:r>
              <a:rPr lang="fr-FR" u="sng" dirty="0" smtClean="0">
                <a:hlinkClick r:id="rId2" tooltip="http://www.revue-sss.fr/ (nouvelle fenêtre)"/>
              </a:rPr>
              <a:t>http://www.revue-sss.fr/</a:t>
            </a:r>
            <a:r>
              <a:rPr lang="fr-FR" dirty="0" smtClean="0"/>
              <a:t>)</a:t>
            </a:r>
          </a:p>
          <a:p>
            <a:r>
              <a:rPr lang="fr-FR" dirty="0" err="1" smtClean="0"/>
              <a:t>Sociology</a:t>
            </a:r>
            <a:r>
              <a:rPr lang="fr-FR" dirty="0" smtClean="0"/>
              <a:t> of </a:t>
            </a:r>
            <a:r>
              <a:rPr lang="fr-FR" dirty="0" err="1" smtClean="0"/>
              <a:t>health</a:t>
            </a:r>
            <a:r>
              <a:rPr lang="fr-FR" dirty="0" smtClean="0"/>
              <a:t> &amp; </a:t>
            </a:r>
            <a:r>
              <a:rPr lang="fr-FR" dirty="0" err="1" smtClean="0"/>
              <a:t>illness</a:t>
            </a:r>
            <a:r>
              <a:rPr lang="fr-FR" dirty="0" smtClean="0"/>
              <a:t> (</a:t>
            </a:r>
            <a:r>
              <a:rPr lang="fr-FR" u="sng" dirty="0" smtClean="0">
                <a:hlinkClick r:id="rId3" tooltip="http://www.blackwellpublishing.com/shil_enhanced/ (nouvelle fenêtre)"/>
              </a:rPr>
              <a:t>http://www.blackwellpublishing.com/shil_enhanced/</a:t>
            </a:r>
            <a:r>
              <a:rPr lang="fr-FR" dirty="0" smtClean="0"/>
              <a:t>)</a:t>
            </a:r>
          </a:p>
          <a:p>
            <a:r>
              <a:rPr lang="fr-FR" dirty="0" smtClean="0"/>
              <a:t>Social Sciences &amp; </a:t>
            </a:r>
            <a:r>
              <a:rPr lang="fr-FR" dirty="0" err="1" smtClean="0"/>
              <a:t>Medecine</a:t>
            </a:r>
            <a:r>
              <a:rPr lang="fr-FR" dirty="0" smtClean="0"/>
              <a:t> (</a:t>
            </a:r>
            <a:r>
              <a:rPr lang="fr-FR" u="sng" dirty="0" smtClean="0">
                <a:hlinkClick r:id="rId4" tooltip="http://www.sciencedirect.com/science/journal/02779… (nouvelle fenêtre)"/>
              </a:rPr>
              <a:t>http://www.sciencedirect.com/science/journal/02779536</a:t>
            </a:r>
            <a:r>
              <a:rPr lang="fr-FR" dirty="0" smtClean="0"/>
              <a:t>)</a:t>
            </a:r>
          </a:p>
          <a:p>
            <a:r>
              <a:rPr lang="fr-FR" dirty="0" smtClean="0"/>
              <a:t>Santé publique (</a:t>
            </a:r>
            <a:r>
              <a:rPr lang="fr-FR" u="sng" dirty="0" smtClean="0">
                <a:hlinkClick r:id="rId5" tooltip="http://www.sfsp.fr/santepublique/accueil.php (nouvelle fenêtre)"/>
              </a:rPr>
              <a:t>http://www.sfsp.fr/santepublique/accueil.php</a:t>
            </a:r>
            <a:r>
              <a:rPr lang="fr-FR" dirty="0" smtClean="0"/>
              <a:t>)</a:t>
            </a:r>
          </a:p>
          <a:p>
            <a:r>
              <a:rPr lang="fr-FR" b="1" u="sng" smtClean="0">
                <a:hlinkClick r:id="rId6"/>
              </a:rPr>
              <a:t>https://fad.univ-lorraine.fr/pluginfile.php/23857/mod_resource/content/1/co/ExperienceMal.html</a:t>
            </a:r>
            <a:endParaRPr lang="fr-FR" b="1" smtClean="0"/>
          </a:p>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de la maladie </a:t>
            </a:r>
            <a:endParaRPr lang="fr-FR" dirty="0"/>
          </a:p>
        </p:txBody>
      </p:sp>
      <p:sp>
        <p:nvSpPr>
          <p:cNvPr id="3" name="Espace réservé du contenu 2"/>
          <p:cNvSpPr>
            <a:spLocks noGrp="1"/>
          </p:cNvSpPr>
          <p:nvPr>
            <p:ph idx="1"/>
          </p:nvPr>
        </p:nvSpPr>
        <p:spPr/>
        <p:txBody>
          <a:bodyPr/>
          <a:lstStyle/>
          <a:p>
            <a:r>
              <a:rPr lang="fr-FR" dirty="0" smtClean="0"/>
              <a:t>Du latin  mal habitus signifie qui est en mauvais état.</a:t>
            </a:r>
          </a:p>
          <a:p>
            <a:r>
              <a:rPr lang="fr-FR" dirty="0" smtClean="0"/>
              <a:t>La maladie est une altération des fonctions du bien être caractérisée par des causes , des symptômes , une évolution et des possibilités thérapeutiques propres.(1)</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Causes de la maladie </a:t>
            </a:r>
            <a:endParaRPr lang="fr-FR" dirty="0"/>
          </a:p>
        </p:txBody>
      </p:sp>
      <p:sp>
        <p:nvSpPr>
          <p:cNvPr id="3" name="Espace réservé du contenu 2"/>
          <p:cNvSpPr>
            <a:spLocks noGrp="1"/>
          </p:cNvSpPr>
          <p:nvPr>
            <p:ph idx="1"/>
          </p:nvPr>
        </p:nvSpPr>
        <p:spPr/>
        <p:txBody>
          <a:bodyPr/>
          <a:lstStyle/>
          <a:p>
            <a:r>
              <a:rPr lang="fr-FR" dirty="0" err="1" smtClean="0"/>
              <a:t>Clements</a:t>
            </a:r>
            <a:r>
              <a:rPr lang="fr-FR" dirty="0" smtClean="0"/>
              <a:t> a proposé cinq en (1932)(2)</a:t>
            </a:r>
          </a:p>
          <a:p>
            <a:r>
              <a:rPr lang="fr-FR" dirty="0" smtClean="0"/>
              <a:t>-Incorporation d’un fait objet maléfique</a:t>
            </a:r>
          </a:p>
          <a:p>
            <a:r>
              <a:rPr lang="fr-FR" dirty="0" smtClean="0"/>
              <a:t>-Perte d’une âme</a:t>
            </a:r>
          </a:p>
          <a:p>
            <a:r>
              <a:rPr lang="fr-FR" dirty="0" smtClean="0"/>
              <a:t>-Possession par un </a:t>
            </a:r>
            <a:r>
              <a:rPr lang="fr-FR" dirty="0" smtClean="0"/>
              <a:t>e</a:t>
            </a:r>
            <a:r>
              <a:rPr lang="fr-FR" dirty="0" smtClean="0"/>
              <a:t>sprit</a:t>
            </a:r>
          </a:p>
          <a:p>
            <a:r>
              <a:rPr lang="fr-FR" dirty="0" smtClean="0"/>
              <a:t>-Violation d’un interdit </a:t>
            </a:r>
          </a:p>
          <a:p>
            <a:r>
              <a:rPr lang="fr-FR" dirty="0" smtClean="0"/>
              <a:t>-Agression d’un sorcier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Kleinman</a:t>
            </a:r>
            <a:r>
              <a:rPr lang="fr-FR" dirty="0" smtClean="0"/>
              <a:t> et la maladie(3) </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Il s’est intéressé à la maladie en tant que catégorie objective de la médecine , mais la manière  dont les gens ordinaires élaborent leur propre notion de la maladie .Il a proposé une nouvelle terminologie en se basant sur  trois termes anglais :</a:t>
            </a:r>
          </a:p>
          <a:p>
            <a:r>
              <a:rPr lang="fr-FR" dirty="0" err="1" smtClean="0"/>
              <a:t>Disease</a:t>
            </a:r>
            <a:r>
              <a:rPr lang="fr-FR" dirty="0" smtClean="0"/>
              <a:t>: désigne la notion biomédicale de la maladie  </a:t>
            </a:r>
          </a:p>
          <a:p>
            <a:r>
              <a:rPr lang="fr-FR" dirty="0" err="1" smtClean="0"/>
              <a:t>Illness</a:t>
            </a:r>
            <a:r>
              <a:rPr lang="fr-FR" dirty="0" smtClean="0"/>
              <a:t>: désigne l’expérience de la maladie </a:t>
            </a:r>
          </a:p>
          <a:p>
            <a:r>
              <a:rPr lang="fr-FR" dirty="0" err="1" smtClean="0"/>
              <a:t>Sickness</a:t>
            </a:r>
            <a:r>
              <a:rPr lang="fr-FR" dirty="0" smtClean="0"/>
              <a:t>: désigne le cheminement entre les deux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maladie est fait social </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La littérature médicale et psychologique sur la santé est riche en informations concernant ses causes sociales ou environnementales. Le bruit , la vitesse ..seraient responsables de nombreux problèmes de santé.(4)</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La sociologie serait donc sollicitée de mettre en évidence les liens de causalité entre tel ou tel phénomène. Mais la maladie reste en dehors comme s’il s’agit d’un phénomène trop naturel(5).</a:t>
            </a:r>
          </a:p>
          <a:p>
            <a:r>
              <a:rPr lang="fr-FR" dirty="0" smtClean="0"/>
              <a:t>Un champ de recherches  et d’investigations de la santé a vu le jour qui montre qu’être  malade ou en bonne santé ce n’est pas seulement un état biologique , mais c’est aussi une réalité d’être avec soi et avec les autres (OMS,1985).</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C’est notre société qui fixe les normes de la maladie et de la santé , elle oriente nos conduites de soin, répartit les rôles  et les statuts entre la malade , son entourage et le thérapeute (</a:t>
            </a:r>
            <a:r>
              <a:rPr lang="fr-FR" dirty="0" err="1" smtClean="0"/>
              <a:t>Stoetzel.J</a:t>
            </a:r>
            <a:r>
              <a:rPr lang="fr-FR" dirty="0" smtClean="0"/>
              <a:t>,1960).</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La maladie et la santé  représentent des faits sociaux totaux , vu l’imbrication de la santé dans tous les aspects de la vie (alimentation , logement, environnement, famille(mode de vie)</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nvPr>
        </p:nvGraphicFramePr>
        <p:xfrm>
          <a:off x="457200" y="2249488"/>
          <a:ext cx="8229600" cy="183388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fr-FR" dirty="0" smtClean="0"/>
                        <a:t>Moyen âge </a:t>
                      </a:r>
                      <a:endParaRPr lang="fr-FR" dirty="0"/>
                    </a:p>
                  </a:txBody>
                  <a:tcPr/>
                </a:tc>
                <a:tc>
                  <a:txBody>
                    <a:bodyPr/>
                    <a:lstStyle/>
                    <a:p>
                      <a:r>
                        <a:rPr lang="fr-FR" dirty="0" smtClean="0"/>
                        <a:t>Temps moderne </a:t>
                      </a:r>
                      <a:endParaRPr lang="fr-FR" dirty="0"/>
                    </a:p>
                  </a:txBody>
                  <a:tcPr/>
                </a:tc>
              </a:tr>
              <a:tr h="370840">
                <a:tc>
                  <a:txBody>
                    <a:bodyPr/>
                    <a:lstStyle/>
                    <a:p>
                      <a:r>
                        <a:rPr lang="fr-FR" dirty="0" smtClean="0"/>
                        <a:t>On s’adressait différemment aux divins  et guérisseurs dont les pratiques confondent remèdes empiriques , rituels magiques et recours religieux </a:t>
                      </a:r>
                      <a:endParaRPr lang="fr-FR" dirty="0"/>
                    </a:p>
                  </a:txBody>
                  <a:tcPr/>
                </a:tc>
                <a:tc>
                  <a:txBody>
                    <a:bodyPr/>
                    <a:lstStyle/>
                    <a:p>
                      <a:r>
                        <a:rPr lang="fr-FR" dirty="0" smtClean="0"/>
                        <a:t>Médecine moderne  qui s’appuie sur une orientation empirique et un savoir rationnel (7)</a:t>
                      </a:r>
                      <a:endParaRPr lang="fr-FR" dirty="0"/>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0</TotalTime>
  <Words>736</Words>
  <Application>Microsoft Office PowerPoint</Application>
  <PresentationFormat>Affichage à l'écran (4:3)</PresentationFormat>
  <Paragraphs>46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Urbain</vt:lpstr>
      <vt:lpstr>Sociologie de la maladie </vt:lpstr>
      <vt:lpstr>Définition de la maladie </vt:lpstr>
      <vt:lpstr>Causes de la maladie </vt:lpstr>
      <vt:lpstr>Kleinman et la maladie(3) </vt:lpstr>
      <vt:lpstr>La maladie est fait social </vt:lpstr>
      <vt:lpstr>Diapositive 6</vt:lpstr>
      <vt:lpstr>Diapositive 7</vt:lpstr>
      <vt:lpstr>Diapositive 8</vt:lpstr>
      <vt:lpstr>Diapositive 9</vt:lpstr>
      <vt:lpstr>La conception Parsoncienne </vt:lpstr>
      <vt:lpstr>Rôles du malade et du médecin (9)</vt:lpstr>
      <vt:lpstr>Le modèle de Freidson</vt:lpstr>
      <vt:lpstr>Conclusion </vt:lpstr>
      <vt:lpstr>Références bibliographiques</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Sociologie de la maladie</dc:title>
  <dc:creator>ASUS</dc:creator>
  <cp:lastModifiedBy>ASUS</cp:lastModifiedBy>
  <cp:revision>8</cp:revision>
  <dcterms:created xsi:type="dcterms:W3CDTF">2022-01-01T09:11:23Z</dcterms:created>
  <dcterms:modified xsi:type="dcterms:W3CDTF">2022-01-01T10:27:06Z</dcterms:modified>
</cp:coreProperties>
</file>