
<file path=[Content_Types].xml><?xml version="1.0" encoding="utf-8"?>
<Types xmlns="http://schemas.openxmlformats.org/package/2006/content-types">
  <Default Extension="aac" ContentType="audio/aac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44" r:id="rId2"/>
    <p:sldId id="345" r:id="rId3"/>
    <p:sldId id="371" r:id="rId4"/>
    <p:sldId id="347" r:id="rId5"/>
    <p:sldId id="375" r:id="rId6"/>
    <p:sldId id="401" r:id="rId7"/>
    <p:sldId id="379" r:id="rId8"/>
    <p:sldId id="380" r:id="rId9"/>
    <p:sldId id="381" r:id="rId10"/>
    <p:sldId id="382" r:id="rId11"/>
    <p:sldId id="384" r:id="rId12"/>
    <p:sldId id="385" r:id="rId13"/>
    <p:sldId id="386" r:id="rId14"/>
    <p:sldId id="388" r:id="rId15"/>
    <p:sldId id="349" r:id="rId16"/>
    <p:sldId id="350" r:id="rId17"/>
    <p:sldId id="351" r:id="rId18"/>
    <p:sldId id="352" r:id="rId19"/>
    <p:sldId id="354" r:id="rId20"/>
    <p:sldId id="402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said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D29"/>
    <a:srgbClr val="FFFF00"/>
    <a:srgbClr val="003300"/>
    <a:srgbClr val="000099"/>
    <a:srgbClr val="FF6600"/>
    <a:srgbClr val="04FC10"/>
    <a:srgbClr val="0000FF"/>
    <a:srgbClr val="5D9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76" autoAdjust="0"/>
  </p:normalViewPr>
  <p:slideViewPr>
    <p:cSldViewPr snapToGrid="0">
      <p:cViewPr varScale="1">
        <p:scale>
          <a:sx n="70" d="100"/>
          <a:sy n="70" d="100"/>
        </p:scale>
        <p:origin x="738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54AB3-50CF-41F6-81F2-61442E05FBEC}" type="datetimeFigureOut">
              <a:rPr lang="fr-FR" smtClean="0"/>
              <a:pPr/>
              <a:t>14/04/2024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27B46-0FB3-49E9-A4C1-90B550866BB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4953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234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8673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795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207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498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893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234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374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234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234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234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234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69CCFD4-21E7-43C2-A4D8-1AEF4470C0E6}" type="slidenum">
              <a:t>20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9550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869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234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1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955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4474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3358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27B46-0FB3-49E9-A4C1-90B550866BB9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118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14/04/2024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69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14/04/2024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148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14/04/2024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589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14/04/2024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876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14/04/2024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355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14/04/2024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1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14/04/2024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36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14/04/2024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545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14/04/2024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333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14/04/2024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52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4518-F875-49AE-87C2-CF1D6C2B8EBC}" type="datetimeFigureOut">
              <a:rPr lang="fr-FR" smtClean="0"/>
              <a:pPr/>
              <a:t>14/04/2024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6433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B4518-F875-49AE-87C2-CF1D6C2B8EBC}" type="datetimeFigureOut">
              <a:rPr lang="fr-FR" smtClean="0"/>
              <a:pPr/>
              <a:t>14/04/2024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C568D-33A8-4C1D-9330-A8715F7BD2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97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jpeg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aac"/><Relationship Id="rId1" Type="http://schemas.microsoft.com/office/2007/relationships/media" Target="../media/media11.aac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aac"/><Relationship Id="rId1" Type="http://schemas.microsoft.com/office/2007/relationships/media" Target="../media/media12.aac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aac"/><Relationship Id="rId1" Type="http://schemas.microsoft.com/office/2007/relationships/media" Target="../media/media13.aac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aac"/><Relationship Id="rId1" Type="http://schemas.microsoft.com/office/2007/relationships/media" Target="../media/media14.aac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aac"/><Relationship Id="rId1" Type="http://schemas.microsoft.com/office/2007/relationships/media" Target="../media/media15.aac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aac"/><Relationship Id="rId1" Type="http://schemas.microsoft.com/office/2007/relationships/media" Target="../media/media16.aac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aac"/><Relationship Id="rId1" Type="http://schemas.microsoft.com/office/2007/relationships/media" Target="../media/media17.aac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aac"/><Relationship Id="rId1" Type="http://schemas.microsoft.com/office/2007/relationships/media" Target="../media/media18.aac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aac"/><Relationship Id="rId1" Type="http://schemas.microsoft.com/office/2007/relationships/media" Target="../media/media19.aac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aac"/><Relationship Id="rId1" Type="http://schemas.microsoft.com/office/2007/relationships/media" Target="../media/media20.aac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aac"/><Relationship Id="rId1" Type="http://schemas.microsoft.com/office/2007/relationships/media" Target="../media/media3.aac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aac"/><Relationship Id="rId1" Type="http://schemas.microsoft.com/office/2007/relationships/media" Target="../media/media21.aac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aac"/><Relationship Id="rId1" Type="http://schemas.microsoft.com/office/2007/relationships/media" Target="../media/media4.aac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aac"/><Relationship Id="rId1" Type="http://schemas.microsoft.com/office/2007/relationships/media" Target="../media/media5.aac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aac"/><Relationship Id="rId1" Type="http://schemas.microsoft.com/office/2007/relationships/media" Target="../media/media6.aac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aac"/><Relationship Id="rId1" Type="http://schemas.microsoft.com/office/2007/relationships/media" Target="../media/media7.aac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aac"/><Relationship Id="rId1" Type="http://schemas.microsoft.com/office/2007/relationships/media" Target="../media/media8.aac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aac"/><Relationship Id="rId1" Type="http://schemas.microsoft.com/office/2007/relationships/media" Target="../media/media9.aac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aac"/><Relationship Id="rId1" Type="http://schemas.microsoft.com/office/2007/relationships/media" Target="../media/media10.aac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STRATEGIQUES</a:t>
            </a:r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3775172" y="1954894"/>
            <a:ext cx="6957303" cy="7802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fr-FR" sz="2400" b="1" kern="0" dirty="0">
                <a:solidFill>
                  <a:srgbClr val="FF0000"/>
                </a:solidFill>
                <a:latin typeface="Cambria" pitchFamily="18" charset="0"/>
              </a:rPr>
              <a:t>Chapitre 03.</a:t>
            </a:r>
            <a:r>
              <a:rPr lang="fr-FR" sz="2400" b="1" kern="0" dirty="0">
                <a:solidFill>
                  <a:srgbClr val="0000FF"/>
                </a:solidFill>
                <a:latin typeface="Cambria" pitchFamily="18" charset="0"/>
              </a:rPr>
              <a:t> LES CHOIX STRATEGIQUES</a:t>
            </a:r>
          </a:p>
        </p:txBody>
      </p:sp>
      <p:pic>
        <p:nvPicPr>
          <p:cNvPr id="19" name="Picture 3" descr="C:\Users\csc\Desktop\téléchargement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3" y="5089283"/>
            <a:ext cx="2118348" cy="121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STRATEGIQUES</a:t>
            </a:r>
          </a:p>
        </p:txBody>
      </p:sp>
      <p:sp>
        <p:nvSpPr>
          <p:cNvPr id="15" name="Rectangle à coins arrondis 17">
            <a:extLst>
              <a:ext uri="{FF2B5EF4-FFF2-40B4-BE49-F238E27FC236}">
                <a16:creationId xmlns:a16="http://schemas.microsoft.com/office/drawing/2014/main" id="{67C33C4B-518D-42D9-AD12-2615AC5D3A57}"/>
              </a:ext>
            </a:extLst>
          </p:cNvPr>
          <p:cNvSpPr/>
          <p:nvPr/>
        </p:nvSpPr>
        <p:spPr>
          <a:xfrm>
            <a:off x="3454528" y="2903547"/>
            <a:ext cx="7815749" cy="2492785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fr-FR" sz="2400" b="1" i="1" kern="0" dirty="0">
                <a:solidFill>
                  <a:schemeClr val="tx1"/>
                </a:solidFill>
                <a:latin typeface="Cambria" pitchFamily="18" charset="0"/>
              </a:rPr>
              <a:t>“L'essence de la stratégie est le choix d'accomplir ses activités  d'une manière différente de celle de ses concurrents.”</a:t>
            </a:r>
          </a:p>
          <a:p>
            <a:pPr lvl="0" algn="r">
              <a:defRPr/>
            </a:pPr>
            <a:r>
              <a:rPr lang="fr-FR" sz="2400" b="1" i="1" kern="0" dirty="0">
                <a:solidFill>
                  <a:schemeClr val="tx1"/>
                </a:solidFill>
                <a:latin typeface="Cambria" pitchFamily="18" charset="0"/>
              </a:rPr>
              <a:t>Michaël Porter</a:t>
            </a:r>
          </a:p>
        </p:txBody>
      </p:sp>
      <p:pic>
        <p:nvPicPr>
          <p:cNvPr id="2" name="3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339" y="53539"/>
            <a:ext cx="609600" cy="6096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98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1"/>
    </mc:Choice>
    <mc:Fallback>
      <p:transition spd="slow" advTm="3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5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-74034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stratégiques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II. Stratégies de croissance au niveau économique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65386" y="728562"/>
            <a:ext cx="307733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i="1" dirty="0"/>
              <a:t>Stratégie de différenciation </a:t>
            </a:r>
            <a:endParaRPr lang="fr-FR" sz="2000" b="1" dirty="0">
              <a:latin typeface="Cambria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Résultat de recherche d'images pour &quot;LES CHOIX STRATéGIQU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32591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2CE79C0-2522-4A36-8C4E-F4A8015B922C}"/>
              </a:ext>
            </a:extLst>
          </p:cNvPr>
          <p:cNvSpPr/>
          <p:nvPr/>
        </p:nvSpPr>
        <p:spPr>
          <a:xfrm>
            <a:off x="2455243" y="1456037"/>
            <a:ext cx="3780431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b="1" i="1" dirty="0">
                <a:solidFill>
                  <a:schemeClr val="tx1"/>
                </a:solidFill>
              </a:rPr>
              <a:t>Types de stratégie de différenciation </a:t>
            </a:r>
            <a:endParaRPr lang="fr-FR" b="1" dirty="0">
              <a:solidFill>
                <a:schemeClr val="tx1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7121DF-3D91-43CD-98BD-5099FAB6FB36}"/>
              </a:ext>
            </a:extLst>
          </p:cNvPr>
          <p:cNvSpPr/>
          <p:nvPr/>
        </p:nvSpPr>
        <p:spPr>
          <a:xfrm>
            <a:off x="2515754" y="1989286"/>
            <a:ext cx="8865101" cy="129586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fr-FR" b="1" i="1" dirty="0">
                <a:solidFill>
                  <a:srgbClr val="C00000"/>
                </a:solidFill>
              </a:rPr>
              <a:t>Stratégie de différenciation large : </a:t>
            </a:r>
            <a:r>
              <a:rPr lang="fr-FR" b="1" dirty="0"/>
              <a:t>Lorsqu'une entreprise souhaite attirer une large base de clients, elle crée un produit de qualité supérieure avec de meilleures fonctionnalités. Ils s'adressent à un plus grand marché avec des besoins similaires.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C8EE13-748A-4864-9A5D-DA066E63F9D3}"/>
              </a:ext>
            </a:extLst>
          </p:cNvPr>
          <p:cNvSpPr/>
          <p:nvPr/>
        </p:nvSpPr>
        <p:spPr>
          <a:xfrm>
            <a:off x="3187744" y="3528325"/>
            <a:ext cx="8549331" cy="133882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b="1" dirty="0">
                <a:solidFill>
                  <a:srgbClr val="B30D29"/>
                </a:solidFill>
              </a:rPr>
              <a:t>Stratégie de différenciation ciblée : </a:t>
            </a:r>
            <a:r>
              <a:rPr lang="fr-FR" b="1" dirty="0"/>
              <a:t>Une stratégie de différenciation ciblée exige que l'entreprise offre des caractéristiques uniques à un produit ou un service et qu'elle réponde aux exigences d'un marché de niche ou étroit.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370288-0831-4708-8AB0-969C89274198}"/>
              </a:ext>
            </a:extLst>
          </p:cNvPr>
          <p:cNvSpPr/>
          <p:nvPr/>
        </p:nvSpPr>
        <p:spPr>
          <a:xfrm>
            <a:off x="4260195" y="4985476"/>
            <a:ext cx="7799502" cy="9233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fr-FR" b="1" i="1" dirty="0">
                <a:solidFill>
                  <a:srgbClr val="C00000"/>
                </a:solidFill>
              </a:rPr>
              <a:t>Différenciation mixte : </a:t>
            </a:r>
            <a:r>
              <a:rPr lang="fr-FR" b="1" dirty="0"/>
              <a:t>Les achats plus complexes ont tendance à considérer un mélange de différenciation verticale et horizontale.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EC46B1A-DB36-4E91-9029-902FE7B44DAB}"/>
              </a:ext>
            </a:extLst>
          </p:cNvPr>
          <p:cNvSpPr/>
          <p:nvPr/>
        </p:nvSpPr>
        <p:spPr>
          <a:xfrm>
            <a:off x="1577521" y="2292759"/>
            <a:ext cx="704377" cy="609389"/>
          </a:xfrm>
          <a:prstGeom prst="ellipse">
            <a:avLst/>
          </a:prstGeom>
          <a:solidFill>
            <a:srgbClr val="B30D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01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910D297-42B7-41B8-ABF4-EA2C42993B84}"/>
              </a:ext>
            </a:extLst>
          </p:cNvPr>
          <p:cNvSpPr/>
          <p:nvPr/>
        </p:nvSpPr>
        <p:spPr>
          <a:xfrm>
            <a:off x="2182040" y="3797648"/>
            <a:ext cx="704377" cy="609389"/>
          </a:xfrm>
          <a:prstGeom prst="ellipse">
            <a:avLst/>
          </a:prstGeom>
          <a:solidFill>
            <a:srgbClr val="B30D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02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5F3A2A6-55E0-4C52-9C59-7003176CC32A}"/>
              </a:ext>
            </a:extLst>
          </p:cNvPr>
          <p:cNvSpPr/>
          <p:nvPr/>
        </p:nvSpPr>
        <p:spPr>
          <a:xfrm>
            <a:off x="3326073" y="5142446"/>
            <a:ext cx="704377" cy="609389"/>
          </a:xfrm>
          <a:prstGeom prst="ellipse">
            <a:avLst/>
          </a:prstGeom>
          <a:solidFill>
            <a:srgbClr val="B30D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03</a:t>
            </a:r>
          </a:p>
        </p:txBody>
      </p:sp>
      <p:pic>
        <p:nvPicPr>
          <p:cNvPr id="3" name="3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93" y="21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0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5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15959" y="-50665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stratégiques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II. Stratégies de croissance au niveau économique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03334" y="823599"/>
            <a:ext cx="426222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i="1" dirty="0"/>
              <a:t>Stratégie de domination par les coûts </a:t>
            </a:r>
            <a:endParaRPr lang="fr-FR" sz="2000" b="1" dirty="0">
              <a:latin typeface="Cambria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Résultat de recherche d'images pour &quot;LES CHOIX STRATéGIQU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32591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2CE79C0-2522-4A36-8C4E-F4A8015B922C}"/>
              </a:ext>
            </a:extLst>
          </p:cNvPr>
          <p:cNvSpPr/>
          <p:nvPr/>
        </p:nvSpPr>
        <p:spPr>
          <a:xfrm>
            <a:off x="2409162" y="1443285"/>
            <a:ext cx="6508568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b="1" i="1" dirty="0">
                <a:solidFill>
                  <a:schemeClr val="tx1"/>
                </a:solidFill>
              </a:rPr>
              <a:t>La mise en œuvre de la stratégie de domination par les coûts : </a:t>
            </a:r>
            <a:endParaRPr lang="fr-FR" b="1" dirty="0">
              <a:solidFill>
                <a:schemeClr val="tx1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7121DF-3D91-43CD-98BD-5099FAB6FB36}"/>
              </a:ext>
            </a:extLst>
          </p:cNvPr>
          <p:cNvSpPr/>
          <p:nvPr/>
        </p:nvSpPr>
        <p:spPr>
          <a:xfrm>
            <a:off x="2245469" y="2333415"/>
            <a:ext cx="6461804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fr-FR" sz="2000" b="1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Stratégie d’efficience en rationalisant </a:t>
            </a:r>
            <a:r>
              <a:rPr lang="fr-FR" sz="2000" b="1" i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l’organisation;</a:t>
            </a:r>
            <a:r>
              <a:rPr lang="fr-FR" sz="2000" b="1" dirty="0" smtClean="0">
                <a:latin typeface="Palatino Linotype" panose="02040502050505030304" pitchFamily="18" charset="0"/>
              </a:rPr>
              <a:t> </a:t>
            </a:r>
            <a:endParaRPr lang="fr-FR" sz="2000" b="1" dirty="0">
              <a:latin typeface="Palatino Linotype" panose="0204050205050503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C8EE13-748A-4864-9A5D-DA066E63F9D3}"/>
              </a:ext>
            </a:extLst>
          </p:cNvPr>
          <p:cNvSpPr/>
          <p:nvPr/>
        </p:nvSpPr>
        <p:spPr>
          <a:xfrm>
            <a:off x="2705300" y="3038879"/>
            <a:ext cx="6534233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2000" b="1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Stratégie d’économies d’échelle;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370288-0831-4708-8AB0-969C89274198}"/>
              </a:ext>
            </a:extLst>
          </p:cNvPr>
          <p:cNvSpPr/>
          <p:nvPr/>
        </p:nvSpPr>
        <p:spPr>
          <a:xfrm>
            <a:off x="3122875" y="3744343"/>
            <a:ext cx="6594332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2000" b="1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Effet d’expérience;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5311E0-81CD-4841-8EE9-3D014B949647}"/>
              </a:ext>
            </a:extLst>
          </p:cNvPr>
          <p:cNvSpPr/>
          <p:nvPr/>
        </p:nvSpPr>
        <p:spPr>
          <a:xfrm>
            <a:off x="3667995" y="4417807"/>
            <a:ext cx="6595121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2000" b="1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Stratégie « </a:t>
            </a:r>
            <a:r>
              <a:rPr lang="fr-FR" sz="2000" b="1" i="1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low-cos</a:t>
            </a:r>
            <a:r>
              <a:rPr lang="fr-FR" sz="2000" b="1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. </a:t>
            </a:r>
          </a:p>
        </p:txBody>
      </p:sp>
      <p:pic>
        <p:nvPicPr>
          <p:cNvPr id="2" name="3-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5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1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15959" y="-50665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stratégiques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II. Stratégies de croissance au niveau économique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47275" y="755858"/>
            <a:ext cx="409471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b="1" i="1" dirty="0"/>
              <a:t>Stratégie de focalisation (concentration)</a:t>
            </a:r>
            <a:endParaRPr lang="fr-FR" sz="2000" b="1" dirty="0">
              <a:latin typeface="Cambria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Résultat de recherche d'images pour &quot;LES CHOIX STRATéGIQU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32591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188205" y="1185853"/>
            <a:ext cx="9800535" cy="156966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fr-FR" sz="2400" b="1" dirty="0"/>
              <a:t>La stratégie de focalisation implique de concentrer les efforts sur les clients qui ont des </a:t>
            </a:r>
            <a:r>
              <a:rPr lang="fr-FR" sz="2400" b="1" dirty="0">
                <a:solidFill>
                  <a:srgbClr val="C00000"/>
                </a:solidFill>
              </a:rPr>
              <a:t>besoins ou des désirs uniques, communément appelés un marché de niche</a:t>
            </a:r>
            <a:r>
              <a:rPr lang="fr-FR" sz="2400" b="1" dirty="0"/>
              <a:t>. Ce niveau d'orientation client permet à une entreprise soit:</a:t>
            </a:r>
            <a:endParaRPr lang="fr-FR" sz="2400" b="1" dirty="0">
              <a:solidFill>
                <a:srgbClr val="000099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D5DB4FC-D5D3-4884-BB14-A59F23BF0D50}"/>
              </a:ext>
            </a:extLst>
          </p:cNvPr>
          <p:cNvSpPr/>
          <p:nvPr/>
        </p:nvSpPr>
        <p:spPr>
          <a:xfrm>
            <a:off x="2906973" y="3177937"/>
            <a:ext cx="9081767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003300"/>
                </a:solidFill>
              </a:rPr>
              <a:t>de fabriquer un produit donné dans une structure de coûts inférieurs</a:t>
            </a:r>
            <a:r>
              <a:rPr lang="fr-FR" sz="2400" b="1" dirty="0"/>
              <a:t>, </a:t>
            </a:r>
            <a:endParaRPr lang="fr-FR" sz="2400" b="1" dirty="0">
              <a:solidFill>
                <a:srgbClr val="000099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4ACA0C-BDD8-4E4E-8857-E0CAB18C7226}"/>
              </a:ext>
            </a:extLst>
          </p:cNvPr>
          <p:cNvSpPr/>
          <p:nvPr/>
        </p:nvSpPr>
        <p:spPr>
          <a:xfrm>
            <a:off x="3510781" y="4233527"/>
            <a:ext cx="8528415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fr-FR" sz="2400" b="1" dirty="0"/>
              <a:t>soit de </a:t>
            </a:r>
            <a:r>
              <a:rPr lang="fr-FR" sz="2400" b="1" dirty="0">
                <a:solidFill>
                  <a:srgbClr val="000099"/>
                </a:solidFill>
              </a:rPr>
              <a:t>produire un produit ou un service avec des caractéristiques uniques qui répondent aux besoins ou aux désirs du marché cible. </a:t>
            </a:r>
            <a:endParaRPr lang="fr-FR" sz="2400" b="1" dirty="0">
              <a:solidFill>
                <a:srgbClr val="000099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pic>
        <p:nvPicPr>
          <p:cNvPr id="2" name="3-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01" y="13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3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stratégiques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III. Stratégies d’internationalisation des entreprises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60697" y="948315"/>
            <a:ext cx="9313479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000" b="1" dirty="0">
                <a:latin typeface="Cambria" pitchFamily="18" charset="0"/>
                <a:ea typeface="Calibri" panose="020F0502020204030204" pitchFamily="34" charset="0"/>
              </a:rPr>
              <a:t>L’internationalisation est la stratégie suivie par une organisation lorsqu'elle vise à s'étendre au-delà du marché national. </a:t>
            </a:r>
          </a:p>
        </p:txBody>
      </p:sp>
      <p:pic>
        <p:nvPicPr>
          <p:cNvPr id="1026" name="Picture 2" descr="Résultat de recherche d'images pour &quot;LES CHOIX STRATéGIQU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32591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576362" y="2253142"/>
            <a:ext cx="9435354" cy="14276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b="1" i="1" dirty="0">
                <a:latin typeface="Cambria" panose="02040503050406030204" pitchFamily="18" charset="0"/>
              </a:rPr>
              <a:t>Le besoin de croissance par l'internationalisation survient </a:t>
            </a:r>
            <a:r>
              <a:rPr lang="fr-FR" sz="2000" b="1" i="1" dirty="0">
                <a:solidFill>
                  <a:srgbClr val="C00000"/>
                </a:solidFill>
                <a:latin typeface="Cambria" panose="02040503050406030204" pitchFamily="18" charset="0"/>
              </a:rPr>
              <a:t>lorsqu'une organisation a exploré tout le potentiel d'expansion au niveau national et recherche des opportunités d'expansion au-delà des frontières nationales.</a:t>
            </a:r>
            <a:endParaRPr lang="fr-FR" sz="2000" b="1" dirty="0">
              <a:solidFill>
                <a:srgbClr val="C00000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44704" y="3980431"/>
            <a:ext cx="7467012" cy="1889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b="1" i="1" dirty="0"/>
              <a:t>Cependant, l’internationalisation n'est pas une tâche facile, l'organisation </a:t>
            </a:r>
            <a:r>
              <a:rPr lang="fr-FR" sz="2000" b="1" i="1" dirty="0">
                <a:solidFill>
                  <a:srgbClr val="000099"/>
                </a:solidFill>
              </a:rPr>
              <a:t>doit se conformer à des critères de référence stricts en matière de prix, de qualité et de livraison rapide des biens et services</a:t>
            </a:r>
            <a:r>
              <a:rPr lang="fr-FR" sz="2000" b="1" i="1" dirty="0"/>
              <a:t>, qui peuvent varier d'un pays à l'autre. </a:t>
            </a:r>
            <a:endParaRPr lang="fr-FR" sz="2000" b="1" dirty="0"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2" name="Flèche : angle droit 1">
            <a:extLst>
              <a:ext uri="{FF2B5EF4-FFF2-40B4-BE49-F238E27FC236}">
                <a16:creationId xmlns:a16="http://schemas.microsoft.com/office/drawing/2014/main" id="{7941AC08-EE2A-41EA-8B59-5B97B1BAA4E9}"/>
              </a:ext>
            </a:extLst>
          </p:cNvPr>
          <p:cNvSpPr/>
          <p:nvPr/>
        </p:nvSpPr>
        <p:spPr>
          <a:xfrm rot="5400000">
            <a:off x="3313508" y="3932811"/>
            <a:ext cx="1483229" cy="979162"/>
          </a:xfrm>
          <a:prstGeom prst="bentUp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3-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78" y="7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1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7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stratégiques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III. Stratégies d’internationalisation des entreprises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60698" y="948315"/>
            <a:ext cx="5518777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200" b="1" dirty="0">
                <a:latin typeface="Cambria" pitchFamily="18" charset="0"/>
                <a:ea typeface="Calibri" panose="020F0502020204030204" pitchFamily="34" charset="0"/>
              </a:rPr>
              <a:t>Types de stratégie d'internationalisation</a:t>
            </a:r>
          </a:p>
        </p:txBody>
      </p:sp>
      <p:pic>
        <p:nvPicPr>
          <p:cNvPr id="1026" name="Picture 2" descr="Résultat de recherche d'images pour &quot;LES CHOIX STRATéGIQU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32591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avec flèche vers le bas 16">
            <a:extLst>
              <a:ext uri="{FF2B5EF4-FFF2-40B4-BE49-F238E27FC236}">
                <a16:creationId xmlns:a16="http://schemas.microsoft.com/office/drawing/2014/main" id="{A9DE980C-42D7-4347-9BBE-68B3764F6A7A}"/>
              </a:ext>
            </a:extLst>
          </p:cNvPr>
          <p:cNvSpPr/>
          <p:nvPr/>
        </p:nvSpPr>
        <p:spPr>
          <a:xfrm>
            <a:off x="3633450" y="1944273"/>
            <a:ext cx="6192978" cy="895826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i="1" dirty="0">
                <a:solidFill>
                  <a:srgbClr val="000099"/>
                </a:solidFill>
              </a:rPr>
              <a:t>1. Stratégie </a:t>
            </a:r>
            <a:r>
              <a:rPr lang="fr-FR" sz="3200" b="1" i="1" dirty="0" smtClean="0">
                <a:solidFill>
                  <a:srgbClr val="000099"/>
                </a:solidFill>
              </a:rPr>
              <a:t>internationale;</a:t>
            </a:r>
            <a:endParaRPr lang="fr-FR" sz="3200" b="1" i="1" dirty="0">
              <a:solidFill>
                <a:srgbClr val="C00000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8" name="Rectangle avec flèche vers le bas 17">
            <a:extLst>
              <a:ext uri="{FF2B5EF4-FFF2-40B4-BE49-F238E27FC236}">
                <a16:creationId xmlns:a16="http://schemas.microsoft.com/office/drawing/2014/main" id="{A9DE980C-42D7-4347-9BBE-68B3764F6A7A}"/>
              </a:ext>
            </a:extLst>
          </p:cNvPr>
          <p:cNvSpPr/>
          <p:nvPr/>
        </p:nvSpPr>
        <p:spPr>
          <a:xfrm>
            <a:off x="3633450" y="3076175"/>
            <a:ext cx="6192978" cy="895826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i="1" dirty="0" smtClean="0">
                <a:solidFill>
                  <a:srgbClr val="000099"/>
                </a:solidFill>
              </a:rPr>
              <a:t>2</a:t>
            </a:r>
            <a:r>
              <a:rPr lang="fr-FR" sz="3200" b="1" i="1" dirty="0">
                <a:solidFill>
                  <a:srgbClr val="000099"/>
                </a:solidFill>
              </a:rPr>
              <a:t>. Stratégie multidomestique;</a:t>
            </a:r>
            <a:endParaRPr lang="fr-FR" sz="3200" b="1" i="1" dirty="0">
              <a:solidFill>
                <a:srgbClr val="C00000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23" name="Rectangle avec flèche vers le bas 22">
            <a:extLst>
              <a:ext uri="{FF2B5EF4-FFF2-40B4-BE49-F238E27FC236}">
                <a16:creationId xmlns:a16="http://schemas.microsoft.com/office/drawing/2014/main" id="{A9DE980C-42D7-4347-9BBE-68B3764F6A7A}"/>
              </a:ext>
            </a:extLst>
          </p:cNvPr>
          <p:cNvSpPr/>
          <p:nvPr/>
        </p:nvSpPr>
        <p:spPr>
          <a:xfrm>
            <a:off x="3633450" y="4325913"/>
            <a:ext cx="6192978" cy="895826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i="1" dirty="0">
                <a:solidFill>
                  <a:srgbClr val="000099"/>
                </a:solidFill>
              </a:rPr>
              <a:t>3. Stratégie mondiale;</a:t>
            </a:r>
            <a:endParaRPr lang="fr-FR" sz="3200" b="1" i="1" dirty="0">
              <a:solidFill>
                <a:srgbClr val="C00000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24" name="Rectangle avec flèche vers le bas 23">
            <a:extLst>
              <a:ext uri="{FF2B5EF4-FFF2-40B4-BE49-F238E27FC236}">
                <a16:creationId xmlns:a16="http://schemas.microsoft.com/office/drawing/2014/main" id="{A9DE980C-42D7-4347-9BBE-68B3764F6A7A}"/>
              </a:ext>
            </a:extLst>
          </p:cNvPr>
          <p:cNvSpPr/>
          <p:nvPr/>
        </p:nvSpPr>
        <p:spPr>
          <a:xfrm>
            <a:off x="3633450" y="5423840"/>
            <a:ext cx="6192978" cy="895826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i="1" dirty="0">
                <a:solidFill>
                  <a:srgbClr val="000099"/>
                </a:solidFill>
              </a:rPr>
              <a:t>4. Stratégie </a:t>
            </a:r>
            <a:r>
              <a:rPr lang="fr-FR" sz="3200" b="1" i="1" dirty="0" smtClean="0">
                <a:solidFill>
                  <a:srgbClr val="000099"/>
                </a:solidFill>
              </a:rPr>
              <a:t>transnationale</a:t>
            </a:r>
            <a:endParaRPr lang="fr-FR" sz="3200" b="1" i="1" dirty="0">
              <a:solidFill>
                <a:srgbClr val="C00000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pic>
        <p:nvPicPr>
          <p:cNvPr id="2" name="3-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39" y="53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6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8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stratégiques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III. Stratégies d’internationalisation des entreprises </a:t>
            </a:r>
          </a:p>
        </p:txBody>
      </p:sp>
      <p:pic>
        <p:nvPicPr>
          <p:cNvPr id="1026" name="Picture 2" descr="Résultat de recherche d'images pour &quot;LES CHOIX STRATéGIQU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32591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avec flèche vers le bas 16">
            <a:extLst>
              <a:ext uri="{FF2B5EF4-FFF2-40B4-BE49-F238E27FC236}">
                <a16:creationId xmlns:a16="http://schemas.microsoft.com/office/drawing/2014/main" id="{A9DE980C-42D7-4347-9BBE-68B3764F6A7A}"/>
              </a:ext>
            </a:extLst>
          </p:cNvPr>
          <p:cNvSpPr/>
          <p:nvPr/>
        </p:nvSpPr>
        <p:spPr>
          <a:xfrm>
            <a:off x="3989918" y="979170"/>
            <a:ext cx="5659049" cy="707231"/>
          </a:xfrm>
          <a:prstGeom prst="downArrow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B30D29"/>
                </a:solidFill>
              </a:rPr>
              <a:t>1. L’entreprise exportatrice;</a:t>
            </a:r>
            <a:endParaRPr lang="fr-FR" sz="2400" b="1" i="1" dirty="0">
              <a:solidFill>
                <a:srgbClr val="B30D29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9" name="Rectangle avec flèche vers le bas 18">
            <a:extLst>
              <a:ext uri="{FF2B5EF4-FFF2-40B4-BE49-F238E27FC236}">
                <a16:creationId xmlns:a16="http://schemas.microsoft.com/office/drawing/2014/main" id="{A9DE980C-42D7-4347-9BBE-68B3764F6A7A}"/>
              </a:ext>
            </a:extLst>
          </p:cNvPr>
          <p:cNvSpPr/>
          <p:nvPr/>
        </p:nvSpPr>
        <p:spPr>
          <a:xfrm>
            <a:off x="2802418" y="1829475"/>
            <a:ext cx="8129440" cy="707231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B30D29"/>
                </a:solidFill>
              </a:rPr>
              <a:t>2. Stratégie </a:t>
            </a:r>
            <a:r>
              <a:rPr lang="fr-FR" sz="2400" b="1" i="1" dirty="0">
                <a:solidFill>
                  <a:srgbClr val="B30D29"/>
                </a:solidFill>
              </a:rPr>
              <a:t>d’Investissements Directs Étrangers (IDE)</a:t>
            </a:r>
          </a:p>
        </p:txBody>
      </p:sp>
      <p:sp>
        <p:nvSpPr>
          <p:cNvPr id="23" name="Rectangle avec flèche vers le bas 22">
            <a:extLst>
              <a:ext uri="{FF2B5EF4-FFF2-40B4-BE49-F238E27FC236}">
                <a16:creationId xmlns:a16="http://schemas.microsoft.com/office/drawing/2014/main" id="{A9DE980C-42D7-4347-9BBE-68B3764F6A7A}"/>
              </a:ext>
            </a:extLst>
          </p:cNvPr>
          <p:cNvSpPr/>
          <p:nvPr/>
        </p:nvSpPr>
        <p:spPr>
          <a:xfrm>
            <a:off x="4274830" y="2806264"/>
            <a:ext cx="5281685" cy="707231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B30D29"/>
                </a:solidFill>
              </a:rPr>
              <a:t>3. Stratégie </a:t>
            </a:r>
            <a:r>
              <a:rPr lang="fr-FR" sz="2400" b="1" i="1" dirty="0">
                <a:solidFill>
                  <a:srgbClr val="B30D29"/>
                </a:solidFill>
              </a:rPr>
              <a:t>de licence</a:t>
            </a:r>
          </a:p>
        </p:txBody>
      </p:sp>
      <p:sp>
        <p:nvSpPr>
          <p:cNvPr id="28" name="Rectangle avec flèche vers le bas 27">
            <a:extLst>
              <a:ext uri="{FF2B5EF4-FFF2-40B4-BE49-F238E27FC236}">
                <a16:creationId xmlns:a16="http://schemas.microsoft.com/office/drawing/2014/main" id="{A9DE980C-42D7-4347-9BBE-68B3764F6A7A}"/>
              </a:ext>
            </a:extLst>
          </p:cNvPr>
          <p:cNvSpPr/>
          <p:nvPr/>
        </p:nvSpPr>
        <p:spPr>
          <a:xfrm>
            <a:off x="4289168" y="3783053"/>
            <a:ext cx="5267347" cy="707231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B30D29"/>
                </a:solidFill>
              </a:rPr>
              <a:t>4. Stratégie </a:t>
            </a:r>
            <a:r>
              <a:rPr lang="fr-FR" sz="2400" b="1" i="1" dirty="0">
                <a:solidFill>
                  <a:srgbClr val="B30D29"/>
                </a:solidFill>
              </a:rPr>
              <a:t>d’une franchise</a:t>
            </a:r>
          </a:p>
        </p:txBody>
      </p:sp>
      <p:sp>
        <p:nvSpPr>
          <p:cNvPr id="29" name="Rectangle avec flèche vers le bas 28">
            <a:extLst>
              <a:ext uri="{FF2B5EF4-FFF2-40B4-BE49-F238E27FC236}">
                <a16:creationId xmlns:a16="http://schemas.microsoft.com/office/drawing/2014/main" id="{A9DE980C-42D7-4347-9BBE-68B3764F6A7A}"/>
              </a:ext>
            </a:extLst>
          </p:cNvPr>
          <p:cNvSpPr/>
          <p:nvPr/>
        </p:nvSpPr>
        <p:spPr>
          <a:xfrm>
            <a:off x="4289168" y="4775747"/>
            <a:ext cx="5267347" cy="707231"/>
          </a:xfrm>
          <a:prstGeom prst="downArrow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B30D29"/>
                </a:solidFill>
              </a:rPr>
              <a:t>5. Stratégie </a:t>
            </a:r>
            <a:r>
              <a:rPr lang="fr-FR" sz="2400" b="1" i="1" dirty="0">
                <a:solidFill>
                  <a:srgbClr val="B30D29"/>
                </a:solidFill>
              </a:rPr>
              <a:t>d’une joint-venture </a:t>
            </a:r>
          </a:p>
        </p:txBody>
      </p:sp>
      <p:pic>
        <p:nvPicPr>
          <p:cNvPr id="2" name="3-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26" y="19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1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stratégiques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III. Stratégies de croissance au niveau géographique</a:t>
            </a:r>
          </a:p>
        </p:txBody>
      </p:sp>
      <p:pic>
        <p:nvPicPr>
          <p:cNvPr id="1026" name="Picture 2" descr="Résultat de recherche d'images pour &quot;LES CHOIX STRATéGIQU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32591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295929" y="831253"/>
            <a:ext cx="9687526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000" b="1" i="1" dirty="0">
                <a:solidFill>
                  <a:srgbClr val="0000FF"/>
                </a:solidFill>
              </a:rPr>
              <a:t>La FMN et la délocalisation de la production a l’</a:t>
            </a:r>
            <a:r>
              <a:rPr lang="fr-FR" sz="2000" b="1" i="1" dirty="0" err="1">
                <a:solidFill>
                  <a:srgbClr val="0000FF"/>
                </a:solidFill>
              </a:rPr>
              <a:t>etranger</a:t>
            </a:r>
            <a:r>
              <a:rPr lang="fr-FR" sz="2000" b="1" i="1" dirty="0">
                <a:solidFill>
                  <a:srgbClr val="0000FF"/>
                </a:solidFill>
              </a:rPr>
              <a:t>: </a:t>
            </a:r>
            <a:r>
              <a:rPr lang="fr-FR" sz="2000" dirty="0"/>
              <a:t>Une FMN est une entreprise qui détient plusieurs filiales de production dans plusieurs pays. Dans ce cas, l’entreprise </a:t>
            </a:r>
            <a:r>
              <a:rPr lang="fr-FR" sz="2000" b="1" dirty="0"/>
              <a:t>délocalise </a:t>
            </a:r>
            <a:r>
              <a:rPr lang="fr-FR" sz="2000" dirty="0"/>
              <a:t>sa </a:t>
            </a:r>
            <a:r>
              <a:rPr lang="fr-FR" sz="2000" b="1" dirty="0"/>
              <a:t>production à l’étranger </a:t>
            </a:r>
            <a:r>
              <a:rPr lang="fr-FR" sz="2000" dirty="0"/>
              <a:t>en réalisant des </a:t>
            </a:r>
            <a:r>
              <a:rPr lang="fr-FR" sz="2000" b="1" dirty="0"/>
              <a:t>IDE </a:t>
            </a:r>
            <a:r>
              <a:rPr lang="fr-FR" sz="2000" dirty="0"/>
              <a:t>sous 3 formes : </a:t>
            </a:r>
            <a:endParaRPr lang="fr-FR" sz="2000" b="1" dirty="0">
              <a:solidFill>
                <a:schemeClr val="tx2">
                  <a:lumMod val="5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4280646" y="2510471"/>
            <a:ext cx="5826458" cy="495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Rachat d'entreprise étrangère par fusion/absorption.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3293931" y="1921957"/>
            <a:ext cx="7880570" cy="495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Une participation à partir de 10% du capital d'une entreprise étrangère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5392867" y="3112343"/>
            <a:ext cx="3844957" cy="495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Créer une entreprise à l’étranger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48329" y="3702746"/>
            <a:ext cx="9687526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000" b="1" i="1" dirty="0">
                <a:solidFill>
                  <a:srgbClr val="0000FF"/>
                </a:solidFill>
              </a:rPr>
              <a:t>Les alliances internationales: </a:t>
            </a:r>
            <a:r>
              <a:rPr lang="fr-FR" sz="2000" dirty="0"/>
              <a:t>les entreprises cherchent à contrôler sans avoir à trop investir. Pour cela, elles créent un partenariat</a:t>
            </a:r>
            <a:r>
              <a:rPr lang="fr-FR" sz="2000" i="1" dirty="0"/>
              <a:t>: </a:t>
            </a:r>
            <a:endParaRPr lang="fr-FR" sz="2000" b="1" dirty="0">
              <a:solidFill>
                <a:schemeClr val="tx2">
                  <a:lumMod val="5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2788078" y="4468643"/>
            <a:ext cx="3392177" cy="4956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Sous-traitance internationale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7292092" y="4521025"/>
            <a:ext cx="4682399" cy="6695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Les usines clés-en-main (apporte son savoir-faire et son enseigne)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2788078" y="5088392"/>
            <a:ext cx="3392177" cy="7099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Les contrats de gestion (hôtellerie par exemple).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7498280" y="5397475"/>
            <a:ext cx="3392177" cy="7099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Les filiales communes ou Joint Ventures.</a:t>
            </a:r>
          </a:p>
        </p:txBody>
      </p:sp>
      <p:pic>
        <p:nvPicPr>
          <p:cNvPr id="2" name="3-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829" y="13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stratégiques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IV. Stratégies de croissance au niveau juridique </a:t>
            </a:r>
          </a:p>
        </p:txBody>
      </p:sp>
      <p:pic>
        <p:nvPicPr>
          <p:cNvPr id="1026" name="Picture 2" descr="Résultat de recherche d'images pour &quot;LES CHOIX STRATéGIQU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32591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454529" y="1459009"/>
            <a:ext cx="678129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400" b="1" i="1" dirty="0"/>
              <a:t>IV.1. Stratégies de croissance internet ou organique</a:t>
            </a:r>
            <a:endParaRPr lang="fr-FR" sz="2400" b="1" dirty="0"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09069" y="2726667"/>
            <a:ext cx="881673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400" dirty="0"/>
              <a:t>La </a:t>
            </a:r>
            <a:r>
              <a:rPr lang="fr-FR" sz="2400" b="1" dirty="0"/>
              <a:t>croissance interne se réalise quand l’entreprise se développe et s’agrandit par </a:t>
            </a:r>
            <a:r>
              <a:rPr lang="fr-FR" sz="2400" b="1" dirty="0">
                <a:solidFill>
                  <a:srgbClr val="B30D29"/>
                </a:solidFill>
              </a:rPr>
              <a:t>ses propres moyens. </a:t>
            </a:r>
            <a:r>
              <a:rPr lang="fr-FR" sz="2400" dirty="0"/>
              <a:t>L’entreprise </a:t>
            </a:r>
            <a:r>
              <a:rPr lang="fr-FR" sz="2400" b="1" dirty="0"/>
              <a:t>conserve donc son indépendance juridique</a:t>
            </a:r>
            <a:r>
              <a:rPr lang="fr-FR" sz="2400" dirty="0"/>
              <a:t>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C8DC80-FAD8-494D-AEAD-1BBB399D7BE0}"/>
              </a:ext>
            </a:extLst>
          </p:cNvPr>
          <p:cNvSpPr/>
          <p:nvPr/>
        </p:nvSpPr>
        <p:spPr>
          <a:xfrm>
            <a:off x="2809069" y="4393313"/>
            <a:ext cx="881673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400" dirty="0"/>
              <a:t>Cette croissance n’est pas à confondre avec croissance autofinancée car </a:t>
            </a:r>
            <a:r>
              <a:rPr lang="fr-FR" sz="2400" b="1" dirty="0"/>
              <a:t>l’entreprise peut s’endetter en partie sans perdre pour autant son indépendance juridique.</a:t>
            </a:r>
            <a:endParaRPr lang="fr-FR" sz="2400" dirty="0"/>
          </a:p>
        </p:txBody>
      </p:sp>
      <p:sp>
        <p:nvSpPr>
          <p:cNvPr id="19" name="Flèche : courbe vers la droite 18">
            <a:extLst>
              <a:ext uri="{FF2B5EF4-FFF2-40B4-BE49-F238E27FC236}">
                <a16:creationId xmlns:a16="http://schemas.microsoft.com/office/drawing/2014/main" id="{4254C9CB-3548-4ABE-90C4-08609CDC3CF2}"/>
              </a:ext>
            </a:extLst>
          </p:cNvPr>
          <p:cNvSpPr/>
          <p:nvPr/>
        </p:nvSpPr>
        <p:spPr>
          <a:xfrm>
            <a:off x="1631111" y="3453772"/>
            <a:ext cx="986743" cy="1615852"/>
          </a:xfrm>
          <a:prstGeom prst="curved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3" name="3-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" y="-26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9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stratégiques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IV. Stratégies de croissance au niveau juridique (suite) </a:t>
            </a:r>
          </a:p>
        </p:txBody>
      </p:sp>
      <p:pic>
        <p:nvPicPr>
          <p:cNvPr id="1026" name="Picture 2" descr="Résultat de recherche d'images pour &quot;LES CHOIX STRATéGIQU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32591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601890" y="1125815"/>
            <a:ext cx="425611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000" b="1" i="1" dirty="0"/>
              <a:t>IV.2. Stratégies de croissance externe</a:t>
            </a:r>
            <a:endParaRPr lang="fr-FR" sz="2000" b="1" dirty="0"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2546325" y="2163453"/>
            <a:ext cx="2469722" cy="495650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Fusion : A+B=C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5016047" y="3183067"/>
            <a:ext cx="3377326" cy="495650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Absorption : A+B = A'&gt;A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8972465" y="4225249"/>
            <a:ext cx="2696369" cy="495650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Scission : A = A'+A''</a:t>
            </a:r>
          </a:p>
        </p:txBody>
      </p:sp>
      <p:pic>
        <p:nvPicPr>
          <p:cNvPr id="2" name="3-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52" y="33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5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stratégiques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5202673" y="163096"/>
            <a:ext cx="6898522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IV. Stratégies de croissance au niveau </a:t>
            </a:r>
            <a:r>
              <a:rPr lang="fr-FR" sz="2400" b="1" kern="0" dirty="0" smtClean="0">
                <a:solidFill>
                  <a:srgbClr val="FFFF00"/>
                </a:solidFill>
                <a:latin typeface="Cambria" pitchFamily="18" charset="0"/>
              </a:rPr>
              <a:t>juridique</a:t>
            </a:r>
            <a:endParaRPr lang="fr-FR" sz="2400" b="1" kern="0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1026" name="Picture 2" descr="Résultat de recherche d'images pour &quot;LES CHOIX STRATéGIQU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32591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607471" y="1094076"/>
            <a:ext cx="6823131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400" b="1" i="1" dirty="0"/>
              <a:t>IV.3. Stratégie de croissance partagée ou conjointe</a:t>
            </a:r>
            <a:endParaRPr lang="fr-FR" sz="2400" b="1" dirty="0"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4289169" y="2419974"/>
            <a:ext cx="4731838" cy="750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a. Stratégie de maillage (s’associer</a:t>
            </a:r>
            <a:r>
              <a:rPr lang="fr-FR" sz="2400" b="1" dirty="0" smtClean="0">
                <a:solidFill>
                  <a:srgbClr val="C00000"/>
                </a:solidFill>
              </a:rPr>
              <a:t>)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3437567" y="4010362"/>
            <a:ext cx="6901832" cy="5500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b. Stratégie d’impartition (ou externalisation</a:t>
            </a:r>
            <a:r>
              <a:rPr lang="fr-FR" sz="2400" b="1" dirty="0" smtClean="0">
                <a:solidFill>
                  <a:srgbClr val="C00000"/>
                </a:solidFill>
              </a:rPr>
              <a:t>)</a:t>
            </a:r>
            <a:endParaRPr lang="fr-FR" sz="2400" b="1" dirty="0">
              <a:solidFill>
                <a:schemeClr val="tx1"/>
              </a:solidFill>
            </a:endParaRPr>
          </a:p>
        </p:txBody>
      </p:sp>
      <p:pic>
        <p:nvPicPr>
          <p:cNvPr id="2" name="3-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39" y="-9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3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stratégiques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I. Généralités sur les choix stratégiques</a:t>
            </a:r>
          </a:p>
        </p:txBody>
      </p:sp>
      <p:sp>
        <p:nvSpPr>
          <p:cNvPr id="15" name="Organigramme : Alternative 14"/>
          <p:cNvSpPr/>
          <p:nvPr/>
        </p:nvSpPr>
        <p:spPr>
          <a:xfrm>
            <a:off x="3188434" y="2094005"/>
            <a:ext cx="8002420" cy="2553891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latin typeface="Cambria" pitchFamily="18" charset="0"/>
              </a:rPr>
              <a:t>Les choix stratégiques sont </a:t>
            </a:r>
            <a:r>
              <a:rPr lang="fr-FR" sz="2400" b="1" dirty="0">
                <a:solidFill>
                  <a:srgbClr val="0000FF"/>
                </a:solidFill>
                <a:latin typeface="Cambria" pitchFamily="18" charset="0"/>
              </a:rPr>
              <a:t>les décisions</a:t>
            </a:r>
            <a:r>
              <a:rPr lang="fr-FR" sz="2400" b="1" dirty="0">
                <a:latin typeface="Cambria" pitchFamily="18" charset="0"/>
              </a:rPr>
              <a:t> qui concernent </a:t>
            </a:r>
            <a:r>
              <a:rPr lang="fr-FR" sz="2400" b="1" dirty="0">
                <a:solidFill>
                  <a:srgbClr val="0000FF"/>
                </a:solidFill>
                <a:latin typeface="Cambria" pitchFamily="18" charset="0"/>
              </a:rPr>
              <a:t>l’évolution future </a:t>
            </a:r>
            <a:r>
              <a:rPr lang="fr-FR" sz="2400" b="1" dirty="0">
                <a:latin typeface="Cambria" pitchFamily="18" charset="0"/>
              </a:rPr>
              <a:t>de l’entreprise. Il s’agit par exemple de l’entrée dans de nouvelles activités, de déterminer l’étendue géographique, de décider du mode de développement, etc. Ces options peuvent être obtenues à partir de trois choix essentiels</a:t>
            </a:r>
            <a:endParaRPr lang="fr-FR" sz="2400" b="1" dirty="0">
              <a:latin typeface="Cambria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Résultat de recherche d'images pour &quot;LES CHOIX STRATéGIQU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32591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78" y="94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9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52"/>
          <p:cNvSpPr/>
          <p:nvPr/>
        </p:nvSpPr>
        <p:spPr>
          <a:xfrm>
            <a:off x="1267879" y="0"/>
            <a:ext cx="10924126" cy="649633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0924122"/>
              <a:gd name="f7" fmla="val 6191250"/>
              <a:gd name="f8" fmla="val 3151247"/>
              <a:gd name="f9" fmla="val 1836702"/>
              <a:gd name="f10" fmla="val 1870074"/>
              <a:gd name="f11" fmla="val 44955"/>
              <a:gd name="f12" fmla="val 1860035"/>
              <a:gd name="f13" fmla="val 76115"/>
              <a:gd name="f14" fmla="val 1851826"/>
              <a:gd name="f15" fmla="val 107330"/>
              <a:gd name="f16" fmla="val 1842338"/>
              <a:gd name="f17" fmla="val 138503"/>
              <a:gd name="f18" fmla="val 1831538"/>
              <a:gd name="f19" fmla="val 140242"/>
              <a:gd name="f20" fmla="val 1830785"/>
              <a:gd name="f21" fmla="val 176139"/>
              <a:gd name="f22" fmla="val 1819816"/>
              <a:gd name="f23" fmla="val 207527"/>
              <a:gd name="f24" fmla="val 1809123"/>
              <a:gd name="f25" fmla="val 235726"/>
              <a:gd name="f26" fmla="val 1797705"/>
              <a:gd name="f27" fmla="val 251199"/>
              <a:gd name="f28" fmla="val 1791513"/>
              <a:gd name="f29" fmla="val 483295"/>
              <a:gd name="f30" fmla="val 1698631"/>
              <a:gd name="f31" fmla="val 622419"/>
              <a:gd name="f32" fmla="val 1580061"/>
              <a:gd name="f33" fmla="val 703761"/>
              <a:gd name="f34" fmla="val 1431951"/>
              <a:gd name="f35" fmla="val 734245"/>
              <a:gd name="f36" fmla="val 1365100"/>
              <a:gd name="f37" fmla="val 784087"/>
              <a:gd name="f38" fmla="val 1273930"/>
              <a:gd name="f39" fmla="val 804082"/>
              <a:gd name="f40" fmla="val 1226706"/>
              <a:gd name="f41" fmla="val 818721"/>
              <a:gd name="f42" fmla="val 1178576"/>
              <a:gd name="f43" fmla="val 827557"/>
              <a:gd name="f44" fmla="val 1130204"/>
              <a:gd name="f45" fmla="val 836033"/>
              <a:gd name="f46" fmla="val 987859"/>
              <a:gd name="f47" fmla="+- 0 0 -90"/>
              <a:gd name="f48" fmla="*/ f3 1 10924122"/>
              <a:gd name="f49" fmla="*/ f4 1 6191250"/>
              <a:gd name="f50" fmla="val f5"/>
              <a:gd name="f51" fmla="val f6"/>
              <a:gd name="f52" fmla="val f7"/>
              <a:gd name="f53" fmla="*/ f47 f0 1"/>
              <a:gd name="f54" fmla="+- f52 0 f50"/>
              <a:gd name="f55" fmla="+- f51 0 f50"/>
              <a:gd name="f56" fmla="*/ f53 1 f2"/>
              <a:gd name="f57" fmla="*/ f55 1 10924122"/>
              <a:gd name="f58" fmla="*/ f54 1 6191250"/>
              <a:gd name="f59" fmla="*/ 3151247 f55 1"/>
              <a:gd name="f60" fmla="*/ 0 f54 1"/>
              <a:gd name="f61" fmla="*/ 10924122 f55 1"/>
              <a:gd name="f62" fmla="*/ 6191250 f54 1"/>
              <a:gd name="f63" fmla="*/ 1836702 f55 1"/>
              <a:gd name="f64" fmla="*/ 0 f55 1"/>
              <a:gd name="f65" fmla="*/ 1870074 f54 1"/>
              <a:gd name="f66" fmla="*/ 44955 f55 1"/>
              <a:gd name="f67" fmla="*/ 1860035 f54 1"/>
              <a:gd name="f68" fmla="*/ 138503 f55 1"/>
              <a:gd name="f69" fmla="*/ 1831538 f54 1"/>
              <a:gd name="f70" fmla="*/ 140242 f55 1"/>
              <a:gd name="f71" fmla="*/ 1830785 f54 1"/>
              <a:gd name="f72" fmla="*/ 176139 f55 1"/>
              <a:gd name="f73" fmla="*/ 1819816 f54 1"/>
              <a:gd name="f74" fmla="*/ 251199 f55 1"/>
              <a:gd name="f75" fmla="*/ 1791513 f54 1"/>
              <a:gd name="f76" fmla="*/ 703761 f55 1"/>
              <a:gd name="f77" fmla="*/ 1431951 f54 1"/>
              <a:gd name="f78" fmla="*/ 734245 f55 1"/>
              <a:gd name="f79" fmla="*/ 1365100 f54 1"/>
              <a:gd name="f80" fmla="*/ 784087 f55 1"/>
              <a:gd name="f81" fmla="*/ 1273930 f54 1"/>
              <a:gd name="f82" fmla="*/ 827557 f55 1"/>
              <a:gd name="f83" fmla="*/ 1130204 f54 1"/>
              <a:gd name="f84" fmla="*/ 836033 f55 1"/>
              <a:gd name="f85" fmla="*/ 987859 f54 1"/>
              <a:gd name="f86" fmla="+- f56 0 f1"/>
              <a:gd name="f87" fmla="*/ f59 1 10924122"/>
              <a:gd name="f88" fmla="*/ f60 1 6191250"/>
              <a:gd name="f89" fmla="*/ f61 1 10924122"/>
              <a:gd name="f90" fmla="*/ f62 1 6191250"/>
              <a:gd name="f91" fmla="*/ f63 1 10924122"/>
              <a:gd name="f92" fmla="*/ f64 1 10924122"/>
              <a:gd name="f93" fmla="*/ f65 1 6191250"/>
              <a:gd name="f94" fmla="*/ f66 1 10924122"/>
              <a:gd name="f95" fmla="*/ f67 1 6191250"/>
              <a:gd name="f96" fmla="*/ f68 1 10924122"/>
              <a:gd name="f97" fmla="*/ f69 1 6191250"/>
              <a:gd name="f98" fmla="*/ f70 1 10924122"/>
              <a:gd name="f99" fmla="*/ f71 1 6191250"/>
              <a:gd name="f100" fmla="*/ f72 1 10924122"/>
              <a:gd name="f101" fmla="*/ f73 1 6191250"/>
              <a:gd name="f102" fmla="*/ f74 1 10924122"/>
              <a:gd name="f103" fmla="*/ f75 1 6191250"/>
              <a:gd name="f104" fmla="*/ f76 1 10924122"/>
              <a:gd name="f105" fmla="*/ f77 1 6191250"/>
              <a:gd name="f106" fmla="*/ f78 1 10924122"/>
              <a:gd name="f107" fmla="*/ f79 1 6191250"/>
              <a:gd name="f108" fmla="*/ f80 1 10924122"/>
              <a:gd name="f109" fmla="*/ f81 1 6191250"/>
              <a:gd name="f110" fmla="*/ f82 1 10924122"/>
              <a:gd name="f111" fmla="*/ f83 1 6191250"/>
              <a:gd name="f112" fmla="*/ f84 1 10924122"/>
              <a:gd name="f113" fmla="*/ f85 1 6191250"/>
              <a:gd name="f114" fmla="*/ f50 1 f57"/>
              <a:gd name="f115" fmla="*/ f51 1 f57"/>
              <a:gd name="f116" fmla="*/ f50 1 f58"/>
              <a:gd name="f117" fmla="*/ f52 1 f58"/>
              <a:gd name="f118" fmla="*/ f87 1 f57"/>
              <a:gd name="f119" fmla="*/ f88 1 f58"/>
              <a:gd name="f120" fmla="*/ f89 1 f57"/>
              <a:gd name="f121" fmla="*/ f90 1 f58"/>
              <a:gd name="f122" fmla="*/ f91 1 f57"/>
              <a:gd name="f123" fmla="*/ f92 1 f57"/>
              <a:gd name="f124" fmla="*/ f93 1 f58"/>
              <a:gd name="f125" fmla="*/ f94 1 f57"/>
              <a:gd name="f126" fmla="*/ f95 1 f58"/>
              <a:gd name="f127" fmla="*/ f96 1 f57"/>
              <a:gd name="f128" fmla="*/ f97 1 f58"/>
              <a:gd name="f129" fmla="*/ f98 1 f57"/>
              <a:gd name="f130" fmla="*/ f99 1 f58"/>
              <a:gd name="f131" fmla="*/ f100 1 f57"/>
              <a:gd name="f132" fmla="*/ f101 1 f58"/>
              <a:gd name="f133" fmla="*/ f102 1 f57"/>
              <a:gd name="f134" fmla="*/ f103 1 f58"/>
              <a:gd name="f135" fmla="*/ f104 1 f57"/>
              <a:gd name="f136" fmla="*/ f105 1 f58"/>
              <a:gd name="f137" fmla="*/ f106 1 f57"/>
              <a:gd name="f138" fmla="*/ f107 1 f58"/>
              <a:gd name="f139" fmla="*/ f108 1 f57"/>
              <a:gd name="f140" fmla="*/ f109 1 f58"/>
              <a:gd name="f141" fmla="*/ f110 1 f57"/>
              <a:gd name="f142" fmla="*/ f111 1 f58"/>
              <a:gd name="f143" fmla="*/ f112 1 f57"/>
              <a:gd name="f144" fmla="*/ f113 1 f58"/>
              <a:gd name="f145" fmla="*/ f114 f48 1"/>
              <a:gd name="f146" fmla="*/ f115 f48 1"/>
              <a:gd name="f147" fmla="*/ f117 f49 1"/>
              <a:gd name="f148" fmla="*/ f116 f49 1"/>
              <a:gd name="f149" fmla="*/ f118 f48 1"/>
              <a:gd name="f150" fmla="*/ f119 f49 1"/>
              <a:gd name="f151" fmla="*/ f120 f48 1"/>
              <a:gd name="f152" fmla="*/ f121 f49 1"/>
              <a:gd name="f153" fmla="*/ f122 f48 1"/>
              <a:gd name="f154" fmla="*/ f123 f48 1"/>
              <a:gd name="f155" fmla="*/ f124 f49 1"/>
              <a:gd name="f156" fmla="*/ f125 f48 1"/>
              <a:gd name="f157" fmla="*/ f126 f49 1"/>
              <a:gd name="f158" fmla="*/ f127 f48 1"/>
              <a:gd name="f159" fmla="*/ f128 f49 1"/>
              <a:gd name="f160" fmla="*/ f129 f48 1"/>
              <a:gd name="f161" fmla="*/ f130 f49 1"/>
              <a:gd name="f162" fmla="*/ f131 f48 1"/>
              <a:gd name="f163" fmla="*/ f132 f49 1"/>
              <a:gd name="f164" fmla="*/ f133 f48 1"/>
              <a:gd name="f165" fmla="*/ f134 f49 1"/>
              <a:gd name="f166" fmla="*/ f135 f48 1"/>
              <a:gd name="f167" fmla="*/ f136 f49 1"/>
              <a:gd name="f168" fmla="*/ f137 f48 1"/>
              <a:gd name="f169" fmla="*/ f138 f49 1"/>
              <a:gd name="f170" fmla="*/ f139 f48 1"/>
              <a:gd name="f171" fmla="*/ f140 f49 1"/>
              <a:gd name="f172" fmla="*/ f141 f48 1"/>
              <a:gd name="f173" fmla="*/ f142 f49 1"/>
              <a:gd name="f174" fmla="*/ f143 f48 1"/>
              <a:gd name="f175" fmla="*/ f144 f4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6">
                <a:pos x="f149" y="f150"/>
              </a:cxn>
              <a:cxn ang="f86">
                <a:pos x="f151" y="f150"/>
              </a:cxn>
              <a:cxn ang="f86">
                <a:pos x="f151" y="f152"/>
              </a:cxn>
              <a:cxn ang="f86">
                <a:pos x="f153" y="f152"/>
              </a:cxn>
              <a:cxn ang="f86">
                <a:pos x="f154" y="f155"/>
              </a:cxn>
              <a:cxn ang="f86">
                <a:pos x="f156" y="f157"/>
              </a:cxn>
              <a:cxn ang="f86">
                <a:pos x="f158" y="f159"/>
              </a:cxn>
              <a:cxn ang="f86">
                <a:pos x="f160" y="f161"/>
              </a:cxn>
              <a:cxn ang="f86">
                <a:pos x="f162" y="f163"/>
              </a:cxn>
              <a:cxn ang="f86">
                <a:pos x="f164" y="f165"/>
              </a:cxn>
              <a:cxn ang="f86">
                <a:pos x="f166" y="f167"/>
              </a:cxn>
              <a:cxn ang="f86">
                <a:pos x="f168" y="f169"/>
              </a:cxn>
              <a:cxn ang="f86">
                <a:pos x="f170" y="f171"/>
              </a:cxn>
              <a:cxn ang="f86">
                <a:pos x="f172" y="f173"/>
              </a:cxn>
              <a:cxn ang="f86">
                <a:pos x="f174" y="f175"/>
              </a:cxn>
            </a:cxnLst>
            <a:rect l="f145" t="f148" r="f146" b="f147"/>
            <a:pathLst>
              <a:path w="10924122" h="6191250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9" y="f7"/>
                </a:lnTo>
                <a:lnTo>
                  <a:pt x="f5" y="f10"/>
                </a:lnTo>
                <a:lnTo>
                  <a:pt x="f11" y="f12"/>
                </a:ln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lnTo>
                  <a:pt x="f21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8"/>
                </a:ln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close/>
              </a:path>
            </a:pathLst>
          </a:custGeom>
          <a:solidFill>
            <a:srgbClr val="00B0F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1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tangle 3"/>
          <p:cNvSpPr/>
          <p:nvPr/>
        </p:nvSpPr>
        <p:spPr>
          <a:xfrm>
            <a:off x="0" y="6469041"/>
            <a:ext cx="12191996" cy="388958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stratégiques</a:t>
            </a:r>
            <a:endParaRPr lang="ar-DZ" sz="2000" dirty="0"/>
          </a:p>
        </p:txBody>
      </p:sp>
      <p:sp>
        <p:nvSpPr>
          <p:cNvPr id="4" name="Forme libre 4"/>
          <p:cNvSpPr/>
          <p:nvPr/>
        </p:nvSpPr>
        <p:spPr>
          <a:xfrm rot="19947869">
            <a:off x="264809" y="224218"/>
            <a:ext cx="2259564" cy="169448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00"/>
              <a:gd name="f7" fmla="val 1080000"/>
              <a:gd name="f8" fmla="val 180000"/>
              <a:gd name="f9" fmla="val 582944"/>
              <a:gd name="f10" fmla="val 1577056"/>
              <a:gd name="f11" fmla="val 1980000"/>
              <a:gd name="f12" fmla="val 1676468"/>
              <a:gd name="f13" fmla="val 483532"/>
              <a:gd name="f14" fmla="+- 0 0 -90"/>
              <a:gd name="f15" fmla="*/ f3 1 2160000"/>
              <a:gd name="f16" fmla="*/ f4 1 2160000"/>
              <a:gd name="f17" fmla="val f5"/>
              <a:gd name="f18" fmla="val f6"/>
              <a:gd name="f19" fmla="*/ f14 f0 1"/>
              <a:gd name="f20" fmla="+- f18 0 f17"/>
              <a:gd name="f21" fmla="*/ f19 1 f2"/>
              <a:gd name="f22" fmla="*/ f20 1 2160000"/>
              <a:gd name="f23" fmla="*/ 1080000 f20 1"/>
              <a:gd name="f24" fmla="*/ 180000 f20 1"/>
              <a:gd name="f25" fmla="*/ 1980000 f20 1"/>
              <a:gd name="f26" fmla="*/ 0 f20 1"/>
              <a:gd name="f27" fmla="*/ 2160000 f20 1"/>
              <a:gd name="f28" fmla="+- f21 0 f1"/>
              <a:gd name="f29" fmla="*/ f23 1 2160000"/>
              <a:gd name="f30" fmla="*/ f24 1 2160000"/>
              <a:gd name="f31" fmla="*/ f25 1 2160000"/>
              <a:gd name="f32" fmla="*/ f26 1 2160000"/>
              <a:gd name="f33" fmla="*/ f27 1 2160000"/>
              <a:gd name="f34" fmla="*/ f17 1 f22"/>
              <a:gd name="f35" fmla="*/ f18 1 f22"/>
              <a:gd name="f36" fmla="*/ f29 1 f22"/>
              <a:gd name="f37" fmla="*/ f30 1 f22"/>
              <a:gd name="f38" fmla="*/ f31 1 f22"/>
              <a:gd name="f39" fmla="*/ f32 1 f22"/>
              <a:gd name="f40" fmla="*/ f33 1 f22"/>
              <a:gd name="f41" fmla="*/ f34 f15 1"/>
              <a:gd name="f42" fmla="*/ f35 f15 1"/>
              <a:gd name="f43" fmla="*/ f35 f16 1"/>
              <a:gd name="f44" fmla="*/ f34 f16 1"/>
              <a:gd name="f45" fmla="*/ f36 f15 1"/>
              <a:gd name="f46" fmla="*/ f37 f16 1"/>
              <a:gd name="f47" fmla="*/ f37 f15 1"/>
              <a:gd name="f48" fmla="*/ f36 f16 1"/>
              <a:gd name="f49" fmla="*/ f38 f16 1"/>
              <a:gd name="f50" fmla="*/ f38 f15 1"/>
              <a:gd name="f51" fmla="*/ f39 f16 1"/>
              <a:gd name="f52" fmla="*/ f40 f15 1"/>
              <a:gd name="f53" fmla="*/ f40 f16 1"/>
              <a:gd name="f54" fmla="*/ f39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5" y="f46"/>
              </a:cxn>
              <a:cxn ang="f28">
                <a:pos x="f47" y="f48"/>
              </a:cxn>
              <a:cxn ang="f28">
                <a:pos x="f45" y="f49"/>
              </a:cxn>
              <a:cxn ang="f28">
                <a:pos x="f50" y="f48"/>
              </a:cxn>
              <a:cxn ang="f28">
                <a:pos x="f45" y="f46"/>
              </a:cxn>
              <a:cxn ang="f28">
                <a:pos x="f45" y="f51"/>
              </a:cxn>
              <a:cxn ang="f28">
                <a:pos x="f52" y="f48"/>
              </a:cxn>
              <a:cxn ang="f28">
                <a:pos x="f45" y="f53"/>
              </a:cxn>
              <a:cxn ang="f28">
                <a:pos x="f54" y="f48"/>
              </a:cxn>
              <a:cxn ang="f28">
                <a:pos x="f45" y="f51"/>
              </a:cxn>
            </a:cxnLst>
            <a:rect l="f41" t="f44" r="f42" b="f43"/>
            <a:pathLst>
              <a:path w="2160000" h="2160000">
                <a:moveTo>
                  <a:pt x="f7" y="f8"/>
                </a:moveTo>
                <a:cubicBezTo>
                  <a:pt x="f9" y="f8"/>
                  <a:pt x="f8" y="f9"/>
                  <a:pt x="f8" y="f7"/>
                </a:cubicBezTo>
                <a:cubicBezTo>
                  <a:pt x="f8" y="f10"/>
                  <a:pt x="f9" y="f11"/>
                  <a:pt x="f7" y="f11"/>
                </a:cubicBezTo>
                <a:cubicBezTo>
                  <a:pt x="f10" y="f11"/>
                  <a:pt x="f11" y="f10"/>
                  <a:pt x="f11" y="f7"/>
                </a:cubicBezTo>
                <a:cubicBezTo>
                  <a:pt x="f11" y="f9"/>
                  <a:pt x="f10" y="f8"/>
                  <a:pt x="f7" y="f8"/>
                </a:cubicBezTo>
                <a:close/>
                <a:moveTo>
                  <a:pt x="f7" y="f5"/>
                </a:moveTo>
                <a:cubicBezTo>
                  <a:pt x="f12" y="f5"/>
                  <a:pt x="f6" y="f13"/>
                  <a:pt x="f6" y="f7"/>
                </a:cubicBezTo>
                <a:cubicBezTo>
                  <a:pt x="f6" y="f12"/>
                  <a:pt x="f12" y="f6"/>
                  <a:pt x="f7" y="f6"/>
                </a:cubicBezTo>
                <a:cubicBezTo>
                  <a:pt x="f13" y="f6"/>
                  <a:pt x="f5" y="f12"/>
                  <a:pt x="f5" y="f7"/>
                </a:cubicBezTo>
                <a:cubicBezTo>
                  <a:pt x="f5" y="f13"/>
                  <a:pt x="f13" y="f5"/>
                  <a:pt x="f7" y="f5"/>
                </a:cubicBezTo>
                <a:close/>
              </a:path>
            </a:pathLst>
          </a:custGeom>
          <a:solidFill>
            <a:srgbClr val="5B9BD5"/>
          </a:solidFill>
          <a:ln cap="flat"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921370" algn="l"/>
                <a:tab pos="628490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0" i="0" u="none" strike="noStrike" kern="1200" cap="none" spc="0" baseline="0">
                <a:solidFill>
                  <a:srgbClr val="002060"/>
                </a:solidFill>
                <a:uFillTx/>
                <a:latin typeface="Algerian" pitchFamily="82"/>
              </a:rPr>
              <a:t>        </a:t>
            </a:r>
            <a:r>
              <a:rPr lang="fr-FR" sz="1400" b="0" i="0" u="none" strike="noStrike" kern="1200" cap="none" spc="0" baseline="0">
                <a:solidFill>
                  <a:srgbClr val="12065A"/>
                </a:solidFill>
                <a:uFillTx/>
                <a:latin typeface="Calibri"/>
              </a:rPr>
              <a:t>Management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921370" algn="l"/>
                <a:tab pos="628490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>
                <a:solidFill>
                  <a:srgbClr val="12065A"/>
                </a:solidFill>
                <a:uFillTx/>
                <a:latin typeface="Calibri"/>
              </a:rPr>
              <a:t>                 stratégique </a:t>
            </a:r>
          </a:p>
        </p:txBody>
      </p:sp>
      <p:cxnSp>
        <p:nvCxnSpPr>
          <p:cNvPr id="5" name="Connecteur droit 5"/>
          <p:cNvCxnSpPr/>
          <p:nvPr/>
        </p:nvCxnSpPr>
        <p:spPr>
          <a:xfrm>
            <a:off x="1253541" y="1829476"/>
            <a:ext cx="1869336" cy="4361770"/>
          </a:xfrm>
          <a:prstGeom prst="straightConnector1">
            <a:avLst/>
          </a:prstGeom>
          <a:noFill/>
          <a:ln w="6345" cap="flat">
            <a:solidFill>
              <a:srgbClr val="5B9BD5"/>
            </a:solidFill>
            <a:prstDash val="solid"/>
            <a:miter/>
          </a:ln>
        </p:spPr>
      </p:cxnSp>
      <p:cxnSp>
        <p:nvCxnSpPr>
          <p:cNvPr id="6" name="Connecteur droit 7"/>
          <p:cNvCxnSpPr/>
          <p:nvPr/>
        </p:nvCxnSpPr>
        <p:spPr>
          <a:xfrm flipV="1">
            <a:off x="0" y="1390098"/>
            <a:ext cx="305610" cy="146944"/>
          </a:xfrm>
          <a:prstGeom prst="straightConnector1">
            <a:avLst/>
          </a:prstGeom>
          <a:noFill/>
          <a:ln w="6345" cap="flat">
            <a:solidFill>
              <a:srgbClr val="5B9BD5"/>
            </a:solidFill>
            <a:prstDash val="solid"/>
            <a:miter/>
          </a:ln>
        </p:spPr>
      </p:cxnSp>
      <p:cxnSp>
        <p:nvCxnSpPr>
          <p:cNvPr id="7" name="Connecteur droit 8"/>
          <p:cNvCxnSpPr/>
          <p:nvPr/>
        </p:nvCxnSpPr>
        <p:spPr>
          <a:xfrm>
            <a:off x="806711" y="0"/>
            <a:ext cx="197693" cy="589760"/>
          </a:xfrm>
          <a:prstGeom prst="straightConnector1">
            <a:avLst/>
          </a:prstGeom>
          <a:noFill/>
          <a:ln w="6345" cap="flat">
            <a:solidFill>
              <a:srgbClr val="5B9BD5"/>
            </a:solidFill>
            <a:prstDash val="solid"/>
            <a:miter/>
          </a:ln>
        </p:spPr>
      </p:cxnSp>
      <p:cxnSp>
        <p:nvCxnSpPr>
          <p:cNvPr id="8" name="Connecteur droit 6"/>
          <p:cNvCxnSpPr/>
          <p:nvPr/>
        </p:nvCxnSpPr>
        <p:spPr>
          <a:xfrm flipV="1">
            <a:off x="2083698" y="-174714"/>
            <a:ext cx="2743200" cy="1175661"/>
          </a:xfrm>
          <a:prstGeom prst="straightConnector1">
            <a:avLst/>
          </a:prstGeom>
          <a:noFill/>
          <a:ln w="6345" cap="flat">
            <a:solidFill>
              <a:srgbClr val="5B9BD5"/>
            </a:solidFill>
            <a:prstDash val="solid"/>
            <a:miter/>
          </a:ln>
        </p:spPr>
      </p:cxnSp>
      <p:sp>
        <p:nvSpPr>
          <p:cNvPr id="9" name="Forme libre 54"/>
          <p:cNvSpPr/>
          <p:nvPr/>
        </p:nvSpPr>
        <p:spPr>
          <a:xfrm rot="10799991">
            <a:off x="-19056" y="19055"/>
            <a:ext cx="1006498" cy="153704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006495"/>
              <a:gd name="f7" fmla="val 1537044"/>
              <a:gd name="f8" fmla="val 199783"/>
              <a:gd name="f9" fmla="val 1067018"/>
              <a:gd name="f10" fmla="val 50101"/>
              <a:gd name="f11" fmla="val 1051756"/>
              <a:gd name="f12" fmla="val 455359"/>
              <a:gd name="f13" fmla="val 911363"/>
              <a:gd name="f14" fmla="val 729025"/>
              <a:gd name="f15" fmla="val 592680"/>
              <a:gd name="f16" fmla="val 747997"/>
              <a:gd name="f17" fmla="val 277766"/>
              <a:gd name="f18" fmla="val 747986"/>
              <a:gd name="f19" fmla="val 273563"/>
              <a:gd name="f20" fmla="val 755052"/>
              <a:gd name="f21" fmla="val 234697"/>
              <a:gd name="f22" fmla="val 755547"/>
              <a:gd name="f23" fmla="val 192016"/>
              <a:gd name="f24" fmla="val 756041"/>
              <a:gd name="f25" fmla="val 149334"/>
              <a:gd name="f26" fmla="val 756536"/>
              <a:gd name="f27" fmla="val 106653"/>
              <a:gd name="f28" fmla="+- 0 0 -90"/>
              <a:gd name="f29" fmla="*/ f3 1 1006495"/>
              <a:gd name="f30" fmla="*/ f4 1 1537044"/>
              <a:gd name="f31" fmla="val f5"/>
              <a:gd name="f32" fmla="val f6"/>
              <a:gd name="f33" fmla="val f7"/>
              <a:gd name="f34" fmla="*/ f28 f0 1"/>
              <a:gd name="f35" fmla="+- f33 0 f31"/>
              <a:gd name="f36" fmla="+- f32 0 f31"/>
              <a:gd name="f37" fmla="*/ f34 1 f2"/>
              <a:gd name="f38" fmla="*/ f36 1 1006495"/>
              <a:gd name="f39" fmla="*/ f35 1 1537044"/>
              <a:gd name="f40" fmla="*/ 1006495 f36 1"/>
              <a:gd name="f41" fmla="*/ 1537044 f35 1"/>
              <a:gd name="f42" fmla="*/ 199783 f36 1"/>
              <a:gd name="f43" fmla="*/ 0 f36 1"/>
              <a:gd name="f44" fmla="*/ 1067018 f35 1"/>
              <a:gd name="f45" fmla="*/ 50101 f36 1"/>
              <a:gd name="f46" fmla="*/ 1051756 f35 1"/>
              <a:gd name="f47" fmla="*/ 747997 f36 1"/>
              <a:gd name="f48" fmla="*/ 277766 f35 1"/>
              <a:gd name="f49" fmla="*/ 747986 f36 1"/>
              <a:gd name="f50" fmla="*/ 273563 f35 1"/>
              <a:gd name="f51" fmla="*/ 755052 f36 1"/>
              <a:gd name="f52" fmla="*/ 234697 f35 1"/>
              <a:gd name="f53" fmla="*/ 756536 f36 1"/>
              <a:gd name="f54" fmla="*/ 106653 f35 1"/>
              <a:gd name="f55" fmla="*/ 0 f35 1"/>
              <a:gd name="f56" fmla="+- f37 0 f1"/>
              <a:gd name="f57" fmla="*/ f40 1 1006495"/>
              <a:gd name="f58" fmla="*/ f41 1 1537044"/>
              <a:gd name="f59" fmla="*/ f42 1 1006495"/>
              <a:gd name="f60" fmla="*/ f43 1 1006495"/>
              <a:gd name="f61" fmla="*/ f44 1 1537044"/>
              <a:gd name="f62" fmla="*/ f45 1 1006495"/>
              <a:gd name="f63" fmla="*/ f46 1 1537044"/>
              <a:gd name="f64" fmla="*/ f47 1 1006495"/>
              <a:gd name="f65" fmla="*/ f48 1 1537044"/>
              <a:gd name="f66" fmla="*/ f49 1 1006495"/>
              <a:gd name="f67" fmla="*/ f50 1 1537044"/>
              <a:gd name="f68" fmla="*/ f51 1 1006495"/>
              <a:gd name="f69" fmla="*/ f52 1 1537044"/>
              <a:gd name="f70" fmla="*/ f53 1 1006495"/>
              <a:gd name="f71" fmla="*/ f54 1 1537044"/>
              <a:gd name="f72" fmla="*/ f55 1 1537044"/>
              <a:gd name="f73" fmla="*/ f31 1 f38"/>
              <a:gd name="f74" fmla="*/ f32 1 f38"/>
              <a:gd name="f75" fmla="*/ f31 1 f39"/>
              <a:gd name="f76" fmla="*/ f33 1 f39"/>
              <a:gd name="f77" fmla="*/ f57 1 f38"/>
              <a:gd name="f78" fmla="*/ f58 1 f39"/>
              <a:gd name="f79" fmla="*/ f59 1 f38"/>
              <a:gd name="f80" fmla="*/ f60 1 f38"/>
              <a:gd name="f81" fmla="*/ f61 1 f39"/>
              <a:gd name="f82" fmla="*/ f62 1 f38"/>
              <a:gd name="f83" fmla="*/ f63 1 f39"/>
              <a:gd name="f84" fmla="*/ f64 1 f38"/>
              <a:gd name="f85" fmla="*/ f65 1 f39"/>
              <a:gd name="f86" fmla="*/ f66 1 f38"/>
              <a:gd name="f87" fmla="*/ f67 1 f39"/>
              <a:gd name="f88" fmla="*/ f68 1 f38"/>
              <a:gd name="f89" fmla="*/ f69 1 f39"/>
              <a:gd name="f90" fmla="*/ f70 1 f38"/>
              <a:gd name="f91" fmla="*/ f71 1 f39"/>
              <a:gd name="f92" fmla="*/ f72 1 f39"/>
              <a:gd name="f93" fmla="*/ f73 f29 1"/>
              <a:gd name="f94" fmla="*/ f74 f29 1"/>
              <a:gd name="f95" fmla="*/ f76 f30 1"/>
              <a:gd name="f96" fmla="*/ f75 f30 1"/>
              <a:gd name="f97" fmla="*/ f77 f29 1"/>
              <a:gd name="f98" fmla="*/ f78 f30 1"/>
              <a:gd name="f99" fmla="*/ f79 f29 1"/>
              <a:gd name="f100" fmla="*/ f80 f29 1"/>
              <a:gd name="f101" fmla="*/ f81 f30 1"/>
              <a:gd name="f102" fmla="*/ f82 f29 1"/>
              <a:gd name="f103" fmla="*/ f83 f30 1"/>
              <a:gd name="f104" fmla="*/ f84 f29 1"/>
              <a:gd name="f105" fmla="*/ f85 f30 1"/>
              <a:gd name="f106" fmla="*/ f86 f29 1"/>
              <a:gd name="f107" fmla="*/ f87 f30 1"/>
              <a:gd name="f108" fmla="*/ f88 f29 1"/>
              <a:gd name="f109" fmla="*/ f89 f30 1"/>
              <a:gd name="f110" fmla="*/ f90 f29 1"/>
              <a:gd name="f111" fmla="*/ f91 f30 1"/>
              <a:gd name="f112" fmla="*/ f9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6">
                <a:pos x="f97" y="f98"/>
              </a:cxn>
              <a:cxn ang="f56">
                <a:pos x="f99" y="f98"/>
              </a:cxn>
              <a:cxn ang="f56">
                <a:pos x="f100" y="f101"/>
              </a:cxn>
              <a:cxn ang="f56">
                <a:pos x="f102" y="f103"/>
              </a:cxn>
              <a:cxn ang="f56">
                <a:pos x="f104" y="f105"/>
              </a:cxn>
              <a:cxn ang="f56">
                <a:pos x="f106" y="f107"/>
              </a:cxn>
              <a:cxn ang="f56">
                <a:pos x="f108" y="f109"/>
              </a:cxn>
              <a:cxn ang="f56">
                <a:pos x="f110" y="f111"/>
              </a:cxn>
              <a:cxn ang="f56">
                <a:pos x="f97" y="f112"/>
              </a:cxn>
            </a:cxnLst>
            <a:rect l="f93" t="f96" r="f94" b="f95"/>
            <a:pathLst>
              <a:path w="1006495" h="1537044">
                <a:moveTo>
                  <a:pt x="f6" y="f7"/>
                </a:moveTo>
                <a:lnTo>
                  <a:pt x="f8" y="f7"/>
                </a:lnTo>
                <a:lnTo>
                  <a:pt x="f5" y="f9"/>
                </a:ln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lnTo>
                  <a:pt x="f18" y="f19"/>
                </a:lnTo>
                <a:lnTo>
                  <a:pt x="f20" y="f21"/>
                </a:lnTo>
                <a:cubicBezTo>
                  <a:pt x="f22" y="f23"/>
                  <a:pt x="f24" y="f25"/>
                  <a:pt x="f26" y="f27"/>
                </a:cubicBezTo>
                <a:lnTo>
                  <a:pt x="f6" y="f5"/>
                </a:lnTo>
                <a:close/>
              </a:path>
            </a:pathLst>
          </a:custGeom>
          <a:solidFill>
            <a:srgbClr val="FF66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Forme libre 53"/>
          <p:cNvSpPr/>
          <p:nvPr/>
        </p:nvSpPr>
        <p:spPr>
          <a:xfrm rot="16200004">
            <a:off x="2114802" y="-1282497"/>
            <a:ext cx="974183" cy="354914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974188"/>
              <a:gd name="f7" fmla="val 3549140"/>
              <a:gd name="f8" fmla="val 1265965"/>
              <a:gd name="f9" fmla="val 117748"/>
              <a:gd name="f10" fmla="val 1242136"/>
              <a:gd name="f11" fmla="val 467914"/>
              <a:gd name="f12" fmla="val 1120828"/>
              <a:gd name="f13" fmla="val 632811"/>
              <a:gd name="f14" fmla="val 665677"/>
              <a:gd name="f15" fmla="val 509680"/>
              <a:gd name="f16" fmla="val 198276"/>
              <a:gd name="f17" fmla="val 509659"/>
              <a:gd name="f18" fmla="val 198206"/>
              <a:gd name="f19" fmla="+- 0 0 -90"/>
              <a:gd name="f20" fmla="*/ f3 1 974188"/>
              <a:gd name="f21" fmla="*/ f4 1 3549140"/>
              <a:gd name="f22" fmla="val f5"/>
              <a:gd name="f23" fmla="val f6"/>
              <a:gd name="f24" fmla="val f7"/>
              <a:gd name="f25" fmla="*/ f19 f0 1"/>
              <a:gd name="f26" fmla="+- f24 0 f22"/>
              <a:gd name="f27" fmla="+- f23 0 f22"/>
              <a:gd name="f28" fmla="*/ f25 1 f2"/>
              <a:gd name="f29" fmla="*/ f27 1 974188"/>
              <a:gd name="f30" fmla="*/ f26 1 3549140"/>
              <a:gd name="f31" fmla="*/ 974188 f27 1"/>
              <a:gd name="f32" fmla="*/ 0 f26 1"/>
              <a:gd name="f33" fmla="*/ 3549140 f26 1"/>
              <a:gd name="f34" fmla="*/ 0 f27 1"/>
              <a:gd name="f35" fmla="*/ 1265965 f26 1"/>
              <a:gd name="f36" fmla="*/ 117748 f27 1"/>
              <a:gd name="f37" fmla="*/ 1242136 f26 1"/>
              <a:gd name="f38" fmla="*/ 509680 f27 1"/>
              <a:gd name="f39" fmla="*/ 198276 f26 1"/>
              <a:gd name="f40" fmla="*/ 509659 f27 1"/>
              <a:gd name="f41" fmla="*/ 198206 f26 1"/>
              <a:gd name="f42" fmla="+- f28 0 f1"/>
              <a:gd name="f43" fmla="*/ f31 1 974188"/>
              <a:gd name="f44" fmla="*/ f32 1 3549140"/>
              <a:gd name="f45" fmla="*/ f33 1 3549140"/>
              <a:gd name="f46" fmla="*/ f34 1 974188"/>
              <a:gd name="f47" fmla="*/ f35 1 3549140"/>
              <a:gd name="f48" fmla="*/ f36 1 974188"/>
              <a:gd name="f49" fmla="*/ f37 1 3549140"/>
              <a:gd name="f50" fmla="*/ f38 1 974188"/>
              <a:gd name="f51" fmla="*/ f39 1 3549140"/>
              <a:gd name="f52" fmla="*/ f40 1 974188"/>
              <a:gd name="f53" fmla="*/ f41 1 3549140"/>
              <a:gd name="f54" fmla="*/ f22 1 f29"/>
              <a:gd name="f55" fmla="*/ f23 1 f29"/>
              <a:gd name="f56" fmla="*/ f22 1 f30"/>
              <a:gd name="f57" fmla="*/ f24 1 f30"/>
              <a:gd name="f58" fmla="*/ f43 1 f29"/>
              <a:gd name="f59" fmla="*/ f44 1 f30"/>
              <a:gd name="f60" fmla="*/ f45 1 f30"/>
              <a:gd name="f61" fmla="*/ f46 1 f29"/>
              <a:gd name="f62" fmla="*/ f47 1 f30"/>
              <a:gd name="f63" fmla="*/ f48 1 f29"/>
              <a:gd name="f64" fmla="*/ f49 1 f30"/>
              <a:gd name="f65" fmla="*/ f50 1 f29"/>
              <a:gd name="f66" fmla="*/ f51 1 f30"/>
              <a:gd name="f67" fmla="*/ f52 1 f29"/>
              <a:gd name="f68" fmla="*/ f53 1 f30"/>
              <a:gd name="f69" fmla="*/ f54 f20 1"/>
              <a:gd name="f70" fmla="*/ f55 f20 1"/>
              <a:gd name="f71" fmla="*/ f57 f21 1"/>
              <a:gd name="f72" fmla="*/ f56 f21 1"/>
              <a:gd name="f73" fmla="*/ f58 f20 1"/>
              <a:gd name="f74" fmla="*/ f59 f21 1"/>
              <a:gd name="f75" fmla="*/ f60 f21 1"/>
              <a:gd name="f76" fmla="*/ f61 f20 1"/>
              <a:gd name="f77" fmla="*/ f62 f21 1"/>
              <a:gd name="f78" fmla="*/ f63 f20 1"/>
              <a:gd name="f79" fmla="*/ f64 f21 1"/>
              <a:gd name="f80" fmla="*/ f65 f20 1"/>
              <a:gd name="f81" fmla="*/ f66 f21 1"/>
              <a:gd name="f82" fmla="*/ f67 f20 1"/>
              <a:gd name="f83" fmla="*/ f68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73" y="f74"/>
              </a:cxn>
              <a:cxn ang="f42">
                <a:pos x="f73" y="f75"/>
              </a:cxn>
              <a:cxn ang="f42">
                <a:pos x="f76" y="f77"/>
              </a:cxn>
              <a:cxn ang="f42">
                <a:pos x="f78" y="f79"/>
              </a:cxn>
              <a:cxn ang="f42">
                <a:pos x="f80" y="f81"/>
              </a:cxn>
              <a:cxn ang="f42">
                <a:pos x="f82" y="f83"/>
              </a:cxn>
            </a:cxnLst>
            <a:rect l="f69" t="f72" r="f70" b="f71"/>
            <a:pathLst>
              <a:path w="974188" h="3549140">
                <a:moveTo>
                  <a:pt x="f6" y="f5"/>
                </a:moveTo>
                <a:lnTo>
                  <a:pt x="f6" y="f7"/>
                </a:lnTo>
                <a:lnTo>
                  <a:pt x="f5" y="f8"/>
                </a:lnTo>
                <a:lnTo>
                  <a:pt x="f9" y="f10"/>
                </a:ln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lose/>
              </a:path>
            </a:pathLst>
          </a:cu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Forme libre 55"/>
          <p:cNvSpPr/>
          <p:nvPr/>
        </p:nvSpPr>
        <p:spPr>
          <a:xfrm rot="5400013">
            <a:off x="-933686" y="2388559"/>
            <a:ext cx="5022406" cy="31931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736368"/>
              <a:gd name="f7" fmla="val 3193146"/>
              <a:gd name="f8" fmla="val 2928096"/>
              <a:gd name="f9" fmla="val 33826"/>
              <a:gd name="f10" fmla="val 2918874"/>
              <a:gd name="f11" fmla="val 360648"/>
              <a:gd name="f12" fmla="val 2805654"/>
              <a:gd name="f13" fmla="val 526080"/>
              <a:gd name="f14" fmla="val 2401618"/>
              <a:gd name="f15" fmla="val 446575"/>
              <a:gd name="f16" fmla="val 1968236"/>
              <a:gd name="f17" fmla="val 443292"/>
              <a:gd name="f18" fmla="val 1955804"/>
              <a:gd name="f19" fmla="val 4729205"/>
              <a:gd name="f20" fmla="val 109560"/>
              <a:gd name="f21" fmla="val 73318"/>
              <a:gd name="f22" fmla="val 69476"/>
              <a:gd name="f23" fmla="val 3179257"/>
              <a:gd name="f24" fmla="val 122516"/>
              <a:gd name="f25" fmla="val 17280"/>
              <a:gd name="f26" fmla="val 2929298"/>
              <a:gd name="f27" fmla="val 278"/>
              <a:gd name="f28" fmla="val 2929098"/>
              <a:gd name="f29" fmla="+- 0 0 -90"/>
              <a:gd name="f30" fmla="*/ f3 1 4736368"/>
              <a:gd name="f31" fmla="*/ f4 1 3193146"/>
              <a:gd name="f32" fmla="val f5"/>
              <a:gd name="f33" fmla="val f6"/>
              <a:gd name="f34" fmla="val f7"/>
              <a:gd name="f35" fmla="*/ f29 f0 1"/>
              <a:gd name="f36" fmla="+- f34 0 f32"/>
              <a:gd name="f37" fmla="+- f33 0 f32"/>
              <a:gd name="f38" fmla="*/ f35 1 f2"/>
              <a:gd name="f39" fmla="*/ f37 1 4736368"/>
              <a:gd name="f40" fmla="*/ f36 1 3193146"/>
              <a:gd name="f41" fmla="*/ 0 f37 1"/>
              <a:gd name="f42" fmla="*/ 2928096 f36 1"/>
              <a:gd name="f43" fmla="*/ 33826 f37 1"/>
              <a:gd name="f44" fmla="*/ 2918874 f36 1"/>
              <a:gd name="f45" fmla="*/ 446575 f37 1"/>
              <a:gd name="f46" fmla="*/ 1968236 f36 1"/>
              <a:gd name="f47" fmla="*/ 443292 f37 1"/>
              <a:gd name="f48" fmla="*/ 1955804 f36 1"/>
              <a:gd name="f49" fmla="*/ 4729205 f37 1"/>
              <a:gd name="f50" fmla="*/ 109560 f36 1"/>
              <a:gd name="f51" fmla="*/ 0 f36 1"/>
              <a:gd name="f52" fmla="*/ 4736368 f37 1"/>
              <a:gd name="f53" fmla="*/ 3193146 f36 1"/>
              <a:gd name="f54" fmla="*/ 73318 f37 1"/>
              <a:gd name="f55" fmla="*/ 69476 f37 1"/>
              <a:gd name="f56" fmla="*/ 3179257 f36 1"/>
              <a:gd name="f57" fmla="*/ 122516 f37 1"/>
              <a:gd name="f58" fmla="*/ 17280 f37 1"/>
              <a:gd name="f59" fmla="*/ 2929298 f36 1"/>
              <a:gd name="f60" fmla="*/ 278 f37 1"/>
              <a:gd name="f61" fmla="*/ 2929098 f36 1"/>
              <a:gd name="f62" fmla="+- f38 0 f1"/>
              <a:gd name="f63" fmla="*/ f41 1 4736368"/>
              <a:gd name="f64" fmla="*/ f42 1 3193146"/>
              <a:gd name="f65" fmla="*/ f43 1 4736368"/>
              <a:gd name="f66" fmla="*/ f44 1 3193146"/>
              <a:gd name="f67" fmla="*/ f45 1 4736368"/>
              <a:gd name="f68" fmla="*/ f46 1 3193146"/>
              <a:gd name="f69" fmla="*/ f47 1 4736368"/>
              <a:gd name="f70" fmla="*/ f48 1 3193146"/>
              <a:gd name="f71" fmla="*/ f49 1 4736368"/>
              <a:gd name="f72" fmla="*/ f50 1 3193146"/>
              <a:gd name="f73" fmla="*/ f51 1 3193146"/>
              <a:gd name="f74" fmla="*/ f52 1 4736368"/>
              <a:gd name="f75" fmla="*/ f53 1 3193146"/>
              <a:gd name="f76" fmla="*/ f54 1 4736368"/>
              <a:gd name="f77" fmla="*/ f55 1 4736368"/>
              <a:gd name="f78" fmla="*/ f56 1 3193146"/>
              <a:gd name="f79" fmla="*/ f57 1 4736368"/>
              <a:gd name="f80" fmla="*/ f58 1 4736368"/>
              <a:gd name="f81" fmla="*/ f59 1 3193146"/>
              <a:gd name="f82" fmla="*/ f60 1 4736368"/>
              <a:gd name="f83" fmla="*/ f61 1 3193146"/>
              <a:gd name="f84" fmla="*/ f32 1 f39"/>
              <a:gd name="f85" fmla="*/ f33 1 f39"/>
              <a:gd name="f86" fmla="*/ f32 1 f40"/>
              <a:gd name="f87" fmla="*/ f34 1 f40"/>
              <a:gd name="f88" fmla="*/ f63 1 f39"/>
              <a:gd name="f89" fmla="*/ f64 1 f40"/>
              <a:gd name="f90" fmla="*/ f65 1 f39"/>
              <a:gd name="f91" fmla="*/ f66 1 f40"/>
              <a:gd name="f92" fmla="*/ f67 1 f39"/>
              <a:gd name="f93" fmla="*/ f68 1 f40"/>
              <a:gd name="f94" fmla="*/ f69 1 f39"/>
              <a:gd name="f95" fmla="*/ f70 1 f40"/>
              <a:gd name="f96" fmla="*/ f71 1 f39"/>
              <a:gd name="f97" fmla="*/ f72 1 f40"/>
              <a:gd name="f98" fmla="*/ f73 1 f40"/>
              <a:gd name="f99" fmla="*/ f74 1 f39"/>
              <a:gd name="f100" fmla="*/ f75 1 f40"/>
              <a:gd name="f101" fmla="*/ f76 1 f39"/>
              <a:gd name="f102" fmla="*/ f77 1 f39"/>
              <a:gd name="f103" fmla="*/ f78 1 f40"/>
              <a:gd name="f104" fmla="*/ f79 1 f39"/>
              <a:gd name="f105" fmla="*/ f80 1 f39"/>
              <a:gd name="f106" fmla="*/ f81 1 f40"/>
              <a:gd name="f107" fmla="*/ f82 1 f39"/>
              <a:gd name="f108" fmla="*/ f83 1 f40"/>
              <a:gd name="f109" fmla="*/ f84 f30 1"/>
              <a:gd name="f110" fmla="*/ f85 f30 1"/>
              <a:gd name="f111" fmla="*/ f87 f31 1"/>
              <a:gd name="f112" fmla="*/ f86 f31 1"/>
              <a:gd name="f113" fmla="*/ f88 f30 1"/>
              <a:gd name="f114" fmla="*/ f89 f31 1"/>
              <a:gd name="f115" fmla="*/ f90 f30 1"/>
              <a:gd name="f116" fmla="*/ f91 f31 1"/>
              <a:gd name="f117" fmla="*/ f92 f30 1"/>
              <a:gd name="f118" fmla="*/ f93 f31 1"/>
              <a:gd name="f119" fmla="*/ f94 f30 1"/>
              <a:gd name="f120" fmla="*/ f95 f31 1"/>
              <a:gd name="f121" fmla="*/ f96 f30 1"/>
              <a:gd name="f122" fmla="*/ f97 f31 1"/>
              <a:gd name="f123" fmla="*/ f98 f31 1"/>
              <a:gd name="f124" fmla="*/ f99 f30 1"/>
              <a:gd name="f125" fmla="*/ f100 f31 1"/>
              <a:gd name="f126" fmla="*/ f101 f30 1"/>
              <a:gd name="f127" fmla="*/ f102 f30 1"/>
              <a:gd name="f128" fmla="*/ f103 f31 1"/>
              <a:gd name="f129" fmla="*/ f104 f30 1"/>
              <a:gd name="f130" fmla="*/ f105 f30 1"/>
              <a:gd name="f131" fmla="*/ f106 f31 1"/>
              <a:gd name="f132" fmla="*/ f107 f30 1"/>
              <a:gd name="f133" fmla="*/ f108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2">
                <a:pos x="f113" y="f114"/>
              </a:cxn>
              <a:cxn ang="f62">
                <a:pos x="f115" y="f116"/>
              </a:cxn>
              <a:cxn ang="f62">
                <a:pos x="f117" y="f118"/>
              </a:cxn>
              <a:cxn ang="f62">
                <a:pos x="f119" y="f120"/>
              </a:cxn>
              <a:cxn ang="f62">
                <a:pos x="f121" y="f122"/>
              </a:cxn>
              <a:cxn ang="f62">
                <a:pos x="f121" y="f123"/>
              </a:cxn>
              <a:cxn ang="f62">
                <a:pos x="f124" y="f123"/>
              </a:cxn>
              <a:cxn ang="f62">
                <a:pos x="f124" y="f125"/>
              </a:cxn>
              <a:cxn ang="f62">
                <a:pos x="f126" y="f125"/>
              </a:cxn>
              <a:cxn ang="f62">
                <a:pos x="f127" y="f128"/>
              </a:cxn>
              <a:cxn ang="f62">
                <a:pos x="f129" y="f128"/>
              </a:cxn>
              <a:cxn ang="f62">
                <a:pos x="f130" y="f131"/>
              </a:cxn>
              <a:cxn ang="f62">
                <a:pos x="f132" y="f133"/>
              </a:cxn>
            </a:cxnLst>
            <a:rect l="f109" t="f112" r="f110" b="f111"/>
            <a:pathLst>
              <a:path w="4736368" h="3193146">
                <a:moveTo>
                  <a:pt x="f5" y="f8"/>
                </a:moveTo>
                <a:lnTo>
                  <a:pt x="f9" y="f10"/>
                </a:ln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lnTo>
                  <a:pt x="f19" y="f20"/>
                </a:lnTo>
                <a:lnTo>
                  <a:pt x="f19" y="f5"/>
                </a:lnTo>
                <a:lnTo>
                  <a:pt x="f6" y="f5"/>
                </a:lnTo>
                <a:lnTo>
                  <a:pt x="f6" y="f7"/>
                </a:lnTo>
                <a:lnTo>
                  <a:pt x="f21" y="f7"/>
                </a:lnTo>
                <a:lnTo>
                  <a:pt x="f22" y="f23"/>
                </a:lnTo>
                <a:lnTo>
                  <a:pt x="f24" y="f23"/>
                </a:lnTo>
                <a:lnTo>
                  <a:pt x="f25" y="f26"/>
                </a:lnTo>
                <a:lnTo>
                  <a:pt x="f27" y="f28"/>
                </a:lnTo>
                <a:close/>
              </a:path>
            </a:pathLst>
          </a:custGeom>
          <a:solidFill>
            <a:srgbClr val="04FC1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5" name="Rectangle : coins arrondis 1"/>
          <p:cNvSpPr/>
          <p:nvPr/>
        </p:nvSpPr>
        <p:spPr>
          <a:xfrm>
            <a:off x="3616657" y="2345026"/>
            <a:ext cx="6851176" cy="130213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R="0" lvl="0" algn="l" defTabSz="914400" rtl="0" fontAlgn="auto" hangingPunct="1"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400" b="1" i="1" u="none" strike="noStrike" kern="1200" cap="none" spc="0" baseline="0" dirty="0" smtClean="0">
                <a:solidFill>
                  <a:srgbClr val="B30D29"/>
                </a:solidFill>
                <a:uFillTx/>
                <a:latin typeface="Palatino Linotype" panose="02040502050505030304" pitchFamily="18" charset="0"/>
              </a:rPr>
              <a:t>Conclusion du chapitre 03</a:t>
            </a:r>
            <a:endParaRPr lang="fr-FR" sz="4400" b="1" i="0" u="none" strike="noStrike" kern="1200" cap="none" spc="0" baseline="0" dirty="0">
              <a:solidFill>
                <a:srgbClr val="000000"/>
              </a:solidFill>
              <a:uFillTx/>
              <a:latin typeface="Palatino Linotype" panose="02040502050505030304" pitchFamily="18" charset="0"/>
            </a:endParaRPr>
          </a:p>
        </p:txBody>
      </p:sp>
      <p:pic>
        <p:nvPicPr>
          <p:cNvPr id="14" name="Picture 2" descr="Résultat de recherche d'images pour &quot;LES CHOIX STRATéGIQU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32591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3-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6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70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stratégiques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5107334" y="128092"/>
            <a:ext cx="647796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latin typeface="Cambria" pitchFamily="18" charset="0"/>
                <a:ea typeface="Calibri" panose="020F0502020204030204" pitchFamily="34" charset="0"/>
              </a:rPr>
              <a:t>Les facteurs affectant le choix stratégique</a:t>
            </a:r>
          </a:p>
        </p:txBody>
      </p:sp>
      <p:pic>
        <p:nvPicPr>
          <p:cNvPr id="1026" name="Picture 2" descr="Résultat de recherche d'images pour &quot;LES CHOIX STRATéGIQU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32591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à coins arrondis 17"/>
          <p:cNvSpPr/>
          <p:nvPr/>
        </p:nvSpPr>
        <p:spPr>
          <a:xfrm>
            <a:off x="3765010" y="1887451"/>
            <a:ext cx="7098608" cy="282630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FR" sz="2400" b="1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Contraintes environnementales </a:t>
            </a:r>
            <a:r>
              <a:rPr lang="fr-FR" sz="2400" b="1" i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; </a:t>
            </a:r>
          </a:p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FR" sz="2400" b="1" i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Dynamisme </a:t>
            </a:r>
            <a:r>
              <a:rPr lang="fr-FR" sz="2400" b="1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du secteur dans le marché </a:t>
            </a:r>
            <a:r>
              <a:rPr lang="fr-FR" sz="2400" b="1" i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; </a:t>
            </a:r>
          </a:p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FR" sz="2400" b="1" i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Facteurs </a:t>
            </a:r>
            <a:r>
              <a:rPr lang="fr-FR" sz="2400" b="1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intra-organisationnels </a:t>
            </a:r>
            <a:r>
              <a:rPr lang="fr-FR" sz="2400" b="1" i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; </a:t>
            </a:r>
          </a:p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FR" sz="2400" b="1" i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Culture </a:t>
            </a:r>
            <a:r>
              <a:rPr lang="fr-FR" sz="2400" b="1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d'entreprise </a:t>
            </a:r>
            <a:r>
              <a:rPr lang="fr-FR" sz="2400" b="1" i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; </a:t>
            </a:r>
          </a:p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FR" sz="2400" b="1" i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Contexte </a:t>
            </a:r>
            <a:r>
              <a:rPr lang="fr-FR" sz="2400" b="1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industriel et </a:t>
            </a:r>
            <a:r>
              <a:rPr lang="fr-FR" sz="2400" b="1" i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culturel.</a:t>
            </a:r>
            <a:endParaRPr lang="fr-FR" sz="2400" b="1" i="1" dirty="0" smtClean="0">
              <a:latin typeface="Palatino Linotype" panose="02040502050505030304" pitchFamily="18" charset="0"/>
            </a:endParaRPr>
          </a:p>
        </p:txBody>
      </p:sp>
      <p:pic>
        <p:nvPicPr>
          <p:cNvPr id="2" name="3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84" y="53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8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stratégiques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II. Stratégies de croissance au niveau économique </a:t>
            </a:r>
          </a:p>
        </p:txBody>
      </p:sp>
      <p:pic>
        <p:nvPicPr>
          <p:cNvPr id="1026" name="Picture 2" descr="Résultat de recherche d'images pour &quot;LES CHOIX STRATéGIQU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32591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027125" y="1212062"/>
            <a:ext cx="6925828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Choix de croissance au niveau économique </a:t>
            </a:r>
            <a:endParaRPr lang="fr-FR" sz="2400" b="1" dirty="0"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22874" y="2294768"/>
            <a:ext cx="372424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i="1" dirty="0">
                <a:solidFill>
                  <a:srgbClr val="B30D29"/>
                </a:solidFill>
              </a:rPr>
              <a:t>Les stratégies globales </a:t>
            </a:r>
            <a:endParaRPr lang="fr-FR" sz="2400" b="1" dirty="0">
              <a:solidFill>
                <a:srgbClr val="B30D29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07771" y="2308096"/>
            <a:ext cx="3644153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i="1" dirty="0">
                <a:solidFill>
                  <a:srgbClr val="0000FF"/>
                </a:solidFill>
              </a:rPr>
              <a:t>Les stratégies de domaines</a:t>
            </a:r>
            <a:endParaRPr lang="fr-FR" sz="2400" b="1" i="1" dirty="0">
              <a:solidFill>
                <a:srgbClr val="0000FF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3062518" y="3216420"/>
            <a:ext cx="3844957" cy="495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Stratégies de spécialisations (H)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3017745" y="4050485"/>
            <a:ext cx="3844957" cy="495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Stratégies de diversification 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3017745" y="4971044"/>
            <a:ext cx="3844957" cy="495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Stratégies d’intégration (V)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2986635" y="5744482"/>
            <a:ext cx="3844957" cy="495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Stratégies d’externalisation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7907770" y="3315853"/>
            <a:ext cx="3844957" cy="6945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La stratégie de domination par les coûts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7918106" y="5319760"/>
            <a:ext cx="3844957" cy="6787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Stratégie de focalisation (ou de segmentation)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7907770" y="4417236"/>
            <a:ext cx="3844957" cy="495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2">
                    <a:lumMod val="50000"/>
                  </a:schemeClr>
                </a:solidFill>
              </a:rPr>
              <a:t>Stratégie de différenciation</a:t>
            </a:r>
          </a:p>
        </p:txBody>
      </p:sp>
      <p:pic>
        <p:nvPicPr>
          <p:cNvPr id="3" name="3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75" y="330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4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stratégiques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II. Stratégies de croissance au niveau économique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85249" y="811781"/>
            <a:ext cx="377380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b="1" dirty="0">
                <a:latin typeface="Cambria" pitchFamily="18" charset="0"/>
                <a:ea typeface="Calibri" panose="020F0502020204030204" pitchFamily="34" charset="0"/>
              </a:rPr>
              <a:t>Stratégie de spécialisation</a:t>
            </a:r>
          </a:p>
        </p:txBody>
      </p:sp>
      <p:pic>
        <p:nvPicPr>
          <p:cNvPr id="1026" name="Picture 2" descr="Résultat de recherche d'images pour &quot;LES CHOIX STRATéGIQU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32591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B54CA62-4529-400E-8D8C-E54F14B0FBF5}"/>
              </a:ext>
            </a:extLst>
          </p:cNvPr>
          <p:cNvSpPr/>
          <p:nvPr/>
        </p:nvSpPr>
        <p:spPr>
          <a:xfrm>
            <a:off x="2102519" y="1460143"/>
            <a:ext cx="8853304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fr-FR" b="1" dirty="0">
                <a:solidFill>
                  <a:schemeClr val="bg1"/>
                </a:solidFill>
                <a:latin typeface="Cambria" pitchFamily="18" charset="0"/>
                <a:ea typeface="Calibri" panose="020F0502020204030204" pitchFamily="34" charset="0"/>
              </a:rPr>
              <a:t>Le développement de cette stratégie est mis en place pour les raisons suivantes :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CE79C0-2522-4A36-8C4E-F4A8015B922C}"/>
              </a:ext>
            </a:extLst>
          </p:cNvPr>
          <p:cNvSpPr/>
          <p:nvPr/>
        </p:nvSpPr>
        <p:spPr>
          <a:xfrm>
            <a:off x="3326899" y="1999097"/>
            <a:ext cx="8216510" cy="424731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i="1" dirty="0">
                <a:latin typeface="Palatino Linotype" panose="02040502050505030304" pitchFamily="18" charset="0"/>
                <a:ea typeface="Calibri" panose="020F0502020204030204" pitchFamily="34" charset="0"/>
              </a:rPr>
              <a:t>Lorsque l’entreprise dispose de moyens financiers, humains, productifs limités (PME, entreprises récentes), l’objectif à travers une stratégie de spécialisation est d’utiliser les compétences acquises dans un domaine d’activité unique 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i="1" dirty="0">
                <a:latin typeface="Palatino Linotype" panose="02040502050505030304" pitchFamily="18" charset="0"/>
                <a:ea typeface="Calibri" panose="020F0502020204030204" pitchFamily="34" charset="0"/>
              </a:rPr>
              <a:t>Volonté de l’entreprise de développer un savoir-faire technique et commercial pour faire face aux attaques de la concurrence 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i="1" dirty="0">
                <a:latin typeface="Palatino Linotype" panose="02040502050505030304" pitchFamily="18" charset="0"/>
                <a:ea typeface="Calibri" panose="020F0502020204030204" pitchFamily="34" charset="0"/>
              </a:rPr>
              <a:t>La recherche de sécurité d’un métier solide 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i="1" dirty="0">
                <a:latin typeface="Palatino Linotype" panose="02040502050505030304" pitchFamily="18" charset="0"/>
                <a:ea typeface="Calibri" panose="020F0502020204030204" pitchFamily="34" charset="0"/>
              </a:rPr>
              <a:t>La recherche d’une taille suffisante dans une optique de croissance (c’est un tremplin au développement) ;</a:t>
            </a:r>
          </a:p>
        </p:txBody>
      </p:sp>
      <p:pic>
        <p:nvPicPr>
          <p:cNvPr id="2" name="3-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79" y="7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6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stratégiques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II. Stratégies de croissance au niveau économique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85249" y="811781"/>
            <a:ext cx="377380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b="1" dirty="0">
                <a:latin typeface="Cambria" pitchFamily="18" charset="0"/>
                <a:ea typeface="Calibri" panose="020F0502020204030204" pitchFamily="34" charset="0"/>
              </a:rPr>
              <a:t>Stratégie de diversification</a:t>
            </a:r>
          </a:p>
        </p:txBody>
      </p:sp>
      <p:pic>
        <p:nvPicPr>
          <p:cNvPr id="1026" name="Picture 2" descr="Résultat de recherche d'images pour &quot;LES CHOIX STRATéGIQU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32591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2CE79C0-2522-4A36-8C4E-F4A8015B922C}"/>
              </a:ext>
            </a:extLst>
          </p:cNvPr>
          <p:cNvSpPr/>
          <p:nvPr/>
        </p:nvSpPr>
        <p:spPr>
          <a:xfrm>
            <a:off x="3326899" y="2041926"/>
            <a:ext cx="8216510" cy="327685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i="1" dirty="0">
                <a:solidFill>
                  <a:srgbClr val="B30D29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La stratégie de diversification </a:t>
            </a:r>
            <a:r>
              <a:rPr lang="fr-FR" sz="2000" b="1" i="1" dirty="0">
                <a:latin typeface="Palatino Linotype" panose="02040502050505030304" pitchFamily="18" charset="0"/>
                <a:ea typeface="Calibri" panose="020F0502020204030204" pitchFamily="34" charset="0"/>
              </a:rPr>
              <a:t>est une approche dans laquelle une entreprise décide d'entrer dans de nouveaux marchés ou secteurs d'activité qui sont distincts de ses activités actuelles. Cette stratégie vise à réduire les risques en élargissant le portefeuille d'activités de l'entreprise, à exploiter de nouvelles opportunités de croissance et à tirer parti des compétences et des ressources existantes pour pénétrer des marchés différents.</a:t>
            </a:r>
          </a:p>
        </p:txBody>
      </p:sp>
      <p:pic>
        <p:nvPicPr>
          <p:cNvPr id="2" name="3-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75" y="7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stratégiques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II. Stratégies de croissance au niveau économique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85248" y="811781"/>
            <a:ext cx="4356997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b="1" dirty="0">
                <a:latin typeface="Cambria" pitchFamily="18" charset="0"/>
                <a:ea typeface="Calibri" panose="020F0502020204030204" pitchFamily="34" charset="0"/>
              </a:rPr>
              <a:t>La stratégie d’externalisation</a:t>
            </a:r>
          </a:p>
        </p:txBody>
      </p:sp>
      <p:pic>
        <p:nvPicPr>
          <p:cNvPr id="1026" name="Picture 2" descr="Résultat de recherche d'images pour &quot;LES CHOIX STRATéGIQU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32591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C0832C4-0971-4EA4-B8B8-2A398E12E714}"/>
              </a:ext>
            </a:extLst>
          </p:cNvPr>
          <p:cNvSpPr/>
          <p:nvPr/>
        </p:nvSpPr>
        <p:spPr>
          <a:xfrm>
            <a:off x="2081384" y="1777413"/>
            <a:ext cx="377380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b="1" i="1" dirty="0"/>
              <a:t>Différentes formes d'externalisation </a:t>
            </a:r>
            <a:endParaRPr lang="fr-FR" sz="2000" b="1" dirty="0"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E5C9C-F979-499E-8F95-B4ACE2B0106D}"/>
              </a:ext>
            </a:extLst>
          </p:cNvPr>
          <p:cNvSpPr/>
          <p:nvPr/>
        </p:nvSpPr>
        <p:spPr>
          <a:xfrm>
            <a:off x="3803343" y="2500816"/>
            <a:ext cx="6477804" cy="230832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sz="2400" b="1" i="1" dirty="0">
                <a:solidFill>
                  <a:srgbClr val="FF0000"/>
                </a:solidFill>
              </a:rPr>
              <a:t>Externalisation des processus métier</a:t>
            </a:r>
            <a:r>
              <a:rPr lang="fr-FR" sz="2400" b="1" i="1" dirty="0" smtClean="0">
                <a:solidFill>
                  <a:srgbClr val="FF0000"/>
                </a:solidFill>
              </a:rPr>
              <a:t>:</a:t>
            </a:r>
            <a:r>
              <a:rPr lang="fr-FR" sz="2400" dirty="0" smtClean="0"/>
              <a:t>; </a:t>
            </a:r>
            <a:endParaRPr lang="fr-FR" sz="2400" dirty="0"/>
          </a:p>
          <a:p>
            <a:pPr marL="342900" lvl="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sz="2400" b="1" i="1" dirty="0">
                <a:solidFill>
                  <a:srgbClr val="FF0000"/>
                </a:solidFill>
              </a:rPr>
              <a:t>Connaissances processus </a:t>
            </a:r>
            <a:r>
              <a:rPr lang="fr-FR" sz="2400" b="1" i="1" dirty="0" smtClean="0">
                <a:solidFill>
                  <a:srgbClr val="FF0000"/>
                </a:solidFill>
              </a:rPr>
              <a:t>externalisation</a:t>
            </a:r>
            <a:r>
              <a:rPr lang="fr-FR" sz="2400" dirty="0" smtClean="0"/>
              <a:t>; </a:t>
            </a:r>
            <a:endParaRPr lang="fr-FR" sz="2400" dirty="0"/>
          </a:p>
          <a:p>
            <a:pPr marL="342900" lvl="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sz="2400" b="1" i="1" dirty="0" smtClean="0">
                <a:solidFill>
                  <a:srgbClr val="FF0000"/>
                </a:solidFill>
              </a:rPr>
              <a:t>Sous-traitance sélective</a:t>
            </a:r>
            <a:endParaRPr lang="fr-FR" sz="2400" dirty="0"/>
          </a:p>
        </p:txBody>
      </p:sp>
      <p:pic>
        <p:nvPicPr>
          <p:cNvPr id="2" name="3-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39" y="117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7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7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67878" y="0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stratégiques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II. Stratégies de croissance au niveau économique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85248" y="811781"/>
            <a:ext cx="7086549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2000" b="1" i="1" dirty="0">
                <a:latin typeface="Cambria" pitchFamily="18" charset="0"/>
                <a:ea typeface="Calibri" panose="020F0502020204030204" pitchFamily="34" charset="0"/>
              </a:rPr>
              <a:t>Avantages et inconvénients de la stratégie d’externalisation</a:t>
            </a:r>
          </a:p>
        </p:txBody>
      </p:sp>
      <p:pic>
        <p:nvPicPr>
          <p:cNvPr id="1026" name="Picture 2" descr="Résultat de recherche d'images pour &quot;LES CHOIX STRATéGIQU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32591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35DE36A-4D07-4747-B413-533FB6224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591343"/>
              </p:ext>
            </p:extLst>
          </p:nvPr>
        </p:nvGraphicFramePr>
        <p:xfrm>
          <a:off x="3122874" y="1386602"/>
          <a:ext cx="8668792" cy="499171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334396">
                  <a:extLst>
                    <a:ext uri="{9D8B030D-6E8A-4147-A177-3AD203B41FA5}">
                      <a16:colId xmlns:a16="http://schemas.microsoft.com/office/drawing/2014/main" val="1593228063"/>
                    </a:ext>
                  </a:extLst>
                </a:gridCol>
                <a:gridCol w="4334396">
                  <a:extLst>
                    <a:ext uri="{9D8B030D-6E8A-4147-A177-3AD203B41FA5}">
                      <a16:colId xmlns:a16="http://schemas.microsoft.com/office/drawing/2014/main" val="46324480"/>
                    </a:ext>
                  </a:extLst>
                </a:gridCol>
              </a:tblGrid>
              <a:tr h="413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effectLst/>
                        </a:rPr>
                        <a:t>Avantages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effectLst/>
                        </a:rPr>
                        <a:t>Désavantages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722172"/>
                  </a:ext>
                </a:extLst>
              </a:tr>
              <a:tr h="12150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fr-FR" sz="1600" b="1" dirty="0">
                          <a:effectLst/>
                        </a:rPr>
                        <a:t>Compétences clés : L'entreprise peut se concentrer sur ses compétences clés.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fr-FR" sz="1600" b="1" dirty="0">
                          <a:effectLst/>
                        </a:rPr>
                        <a:t>Dépendance : L’entreprise se rend dépendante du fournisseur de services respectif. Si le prestataire de services rencontre des difficultés économiques, 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337878"/>
                  </a:ext>
                </a:extLst>
              </a:tr>
              <a:tr h="10091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fr-FR" sz="1600" b="1">
                          <a:effectLst/>
                        </a:rPr>
                        <a:t>Réduction des coûts : La fourniture de services externes est généralement plus rentable que les employés spécialisés dans sa propre entreprise.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fr-FR" sz="1600" b="1" dirty="0">
                          <a:effectLst/>
                        </a:rPr>
                        <a:t>Perte de connaissances : L'une des conséquences de l'externalisation est la perte de savoir-faire des employés.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097900"/>
                  </a:ext>
                </a:extLst>
              </a:tr>
              <a:tr h="9519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fr-FR" sz="1600" b="1">
                          <a:effectLst/>
                        </a:rPr>
                        <a:t>Gain de temps : L'externalisation fait gagner du temps et permet d'investir dans d'autres domaines.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fr-FR" sz="1600" b="1">
                          <a:effectLst/>
                        </a:rPr>
                        <a:t>Protection des données : Les fournisseurs de services externes peuvent avoir un aperçu des données sensibles de l'entreprise.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289974"/>
                  </a:ext>
                </a:extLst>
              </a:tr>
              <a:tr h="12150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fr-FR" sz="1600" b="1">
                          <a:effectLst/>
                        </a:rPr>
                        <a:t>Amélioration de la qualité : L'utilisation de stratégies d'externalisation se traduit souvent par des avantages qualitatifs. Ces avantages sont dus au haut degré de spécialisation des prestataires externes.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fr-FR" sz="1600" b="1" dirty="0">
                          <a:effectLst/>
                        </a:rPr>
                        <a:t>Réintégration coûteuse : Une réintégration ultérieure des taches sous-traitées dans l’entreprise peut prendre beaucoup de temps. La mise en œuvre est coûteuse et nécessite un personnel adapté.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014171"/>
                  </a:ext>
                </a:extLst>
              </a:tr>
            </a:tbl>
          </a:graphicData>
        </a:graphic>
      </p:graphicFrame>
      <p:pic>
        <p:nvPicPr>
          <p:cNvPr id="3" name="3-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79" y="7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2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me libre 52"/>
          <p:cNvSpPr/>
          <p:nvPr/>
        </p:nvSpPr>
        <p:spPr>
          <a:xfrm>
            <a:off x="1253539" y="-27296"/>
            <a:ext cx="10924122" cy="6496334"/>
          </a:xfrm>
          <a:custGeom>
            <a:avLst/>
            <a:gdLst>
              <a:gd name="connsiteX0" fmla="*/ 3151247 w 10924122"/>
              <a:gd name="connsiteY0" fmla="*/ 0 h 6191250"/>
              <a:gd name="connsiteX1" fmla="*/ 10924122 w 10924122"/>
              <a:gd name="connsiteY1" fmla="*/ 0 h 6191250"/>
              <a:gd name="connsiteX2" fmla="*/ 10924122 w 10924122"/>
              <a:gd name="connsiteY2" fmla="*/ 6191250 h 6191250"/>
              <a:gd name="connsiteX3" fmla="*/ 1836702 w 10924122"/>
              <a:gd name="connsiteY3" fmla="*/ 6191250 h 6191250"/>
              <a:gd name="connsiteX4" fmla="*/ 0 w 10924122"/>
              <a:gd name="connsiteY4" fmla="*/ 1870074 h 6191250"/>
              <a:gd name="connsiteX5" fmla="*/ 44955 w 10924122"/>
              <a:gd name="connsiteY5" fmla="*/ 1860035 h 6191250"/>
              <a:gd name="connsiteX6" fmla="*/ 138503 w 10924122"/>
              <a:gd name="connsiteY6" fmla="*/ 1831538 h 6191250"/>
              <a:gd name="connsiteX7" fmla="*/ 140242 w 10924122"/>
              <a:gd name="connsiteY7" fmla="*/ 1830785 h 6191250"/>
              <a:gd name="connsiteX8" fmla="*/ 176139 w 10924122"/>
              <a:gd name="connsiteY8" fmla="*/ 1819816 h 6191250"/>
              <a:gd name="connsiteX9" fmla="*/ 251199 w 10924122"/>
              <a:gd name="connsiteY9" fmla="*/ 1791513 h 6191250"/>
              <a:gd name="connsiteX10" fmla="*/ 703761 w 10924122"/>
              <a:gd name="connsiteY10" fmla="*/ 1431951 h 6191250"/>
              <a:gd name="connsiteX11" fmla="*/ 734245 w 10924122"/>
              <a:gd name="connsiteY11" fmla="*/ 1365100 h 6191250"/>
              <a:gd name="connsiteX12" fmla="*/ 784087 w 10924122"/>
              <a:gd name="connsiteY12" fmla="*/ 1273930 h 6191250"/>
              <a:gd name="connsiteX13" fmla="*/ 827557 w 10924122"/>
              <a:gd name="connsiteY13" fmla="*/ 1130204 h 6191250"/>
              <a:gd name="connsiteX14" fmla="*/ 836033 w 10924122"/>
              <a:gd name="connsiteY14" fmla="*/ 987859 h 619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24122" h="6191250">
                <a:moveTo>
                  <a:pt x="3151247" y="0"/>
                </a:moveTo>
                <a:lnTo>
                  <a:pt x="10924122" y="0"/>
                </a:lnTo>
                <a:lnTo>
                  <a:pt x="10924122" y="6191250"/>
                </a:lnTo>
                <a:lnTo>
                  <a:pt x="1836702" y="6191250"/>
                </a:lnTo>
                <a:lnTo>
                  <a:pt x="0" y="1870074"/>
                </a:lnTo>
                <a:lnTo>
                  <a:pt x="44955" y="1860035"/>
                </a:lnTo>
                <a:cubicBezTo>
                  <a:pt x="76115" y="1851826"/>
                  <a:pt x="107330" y="1842338"/>
                  <a:pt x="138503" y="1831538"/>
                </a:cubicBezTo>
                <a:lnTo>
                  <a:pt x="140242" y="1830785"/>
                </a:lnTo>
                <a:lnTo>
                  <a:pt x="176139" y="1819816"/>
                </a:lnTo>
                <a:cubicBezTo>
                  <a:pt x="207527" y="1809123"/>
                  <a:pt x="235726" y="1797705"/>
                  <a:pt x="251199" y="1791513"/>
                </a:cubicBezTo>
                <a:cubicBezTo>
                  <a:pt x="483295" y="1698631"/>
                  <a:pt x="622419" y="1580061"/>
                  <a:pt x="703761" y="1431951"/>
                </a:cubicBezTo>
                <a:lnTo>
                  <a:pt x="734245" y="1365100"/>
                </a:lnTo>
                <a:lnTo>
                  <a:pt x="784087" y="1273930"/>
                </a:lnTo>
                <a:cubicBezTo>
                  <a:pt x="804082" y="1226706"/>
                  <a:pt x="818721" y="1178576"/>
                  <a:pt x="827557" y="1130204"/>
                </a:cubicBezTo>
                <a:lnTo>
                  <a:pt x="836033" y="98785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fr-FR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69038"/>
            <a:ext cx="12192000" cy="388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kern="0" dirty="0">
                <a:solidFill>
                  <a:srgbClr val="FFFF00"/>
                </a:solidFill>
                <a:latin typeface="Cambria" pitchFamily="18" charset="0"/>
              </a:rPr>
              <a:t>Chapitre 03. Les choix stratégiques</a:t>
            </a:r>
            <a:endParaRPr lang="ar-DZ" sz="2000" dirty="0"/>
          </a:p>
        </p:txBody>
      </p:sp>
      <p:sp>
        <p:nvSpPr>
          <p:cNvPr id="5" name="Forme libre 4"/>
          <p:cNvSpPr>
            <a:spLocks noChangeAspect="1"/>
          </p:cNvSpPr>
          <p:nvPr/>
        </p:nvSpPr>
        <p:spPr>
          <a:xfrm rot="19947862">
            <a:off x="264810" y="224225"/>
            <a:ext cx="2259565" cy="1694487"/>
          </a:xfrm>
          <a:custGeom>
            <a:avLst/>
            <a:gdLst>
              <a:gd name="connsiteX0" fmla="*/ 1080000 w 2160000"/>
              <a:gd name="connsiteY0" fmla="*/ 180000 h 2160000"/>
              <a:gd name="connsiteX1" fmla="*/ 180000 w 2160000"/>
              <a:gd name="connsiteY1" fmla="*/ 1080000 h 2160000"/>
              <a:gd name="connsiteX2" fmla="*/ 1080000 w 2160000"/>
              <a:gd name="connsiteY2" fmla="*/ 1980000 h 2160000"/>
              <a:gd name="connsiteX3" fmla="*/ 1980000 w 2160000"/>
              <a:gd name="connsiteY3" fmla="*/ 1080000 h 2160000"/>
              <a:gd name="connsiteX4" fmla="*/ 1080000 w 2160000"/>
              <a:gd name="connsiteY4" fmla="*/ 180000 h 2160000"/>
              <a:gd name="connsiteX5" fmla="*/ 1080000 w 2160000"/>
              <a:gd name="connsiteY5" fmla="*/ 0 h 2160000"/>
              <a:gd name="connsiteX6" fmla="*/ 2160000 w 2160000"/>
              <a:gd name="connsiteY6" fmla="*/ 1080000 h 2160000"/>
              <a:gd name="connsiteX7" fmla="*/ 1080000 w 2160000"/>
              <a:gd name="connsiteY7" fmla="*/ 2160000 h 2160000"/>
              <a:gd name="connsiteX8" fmla="*/ 0 w 2160000"/>
              <a:gd name="connsiteY8" fmla="*/ 1080000 h 2160000"/>
              <a:gd name="connsiteX9" fmla="*/ 1080000 w 2160000"/>
              <a:gd name="connsiteY9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0000" h="2160000">
                <a:moveTo>
                  <a:pt x="1080000" y="180000"/>
                </a:moveTo>
                <a:cubicBezTo>
                  <a:pt x="582944" y="180000"/>
                  <a:pt x="180000" y="582944"/>
                  <a:pt x="180000" y="1080000"/>
                </a:cubicBezTo>
                <a:cubicBezTo>
                  <a:pt x="180000" y="1577056"/>
                  <a:pt x="582944" y="1980000"/>
                  <a:pt x="1080000" y="1980000"/>
                </a:cubicBezTo>
                <a:cubicBezTo>
                  <a:pt x="1577056" y="1980000"/>
                  <a:pt x="1980000" y="1577056"/>
                  <a:pt x="1980000" y="1080000"/>
                </a:cubicBezTo>
                <a:cubicBezTo>
                  <a:pt x="1980000" y="582944"/>
                  <a:pt x="1577056" y="180000"/>
                  <a:pt x="1080000" y="180000"/>
                </a:cubicBezTo>
                <a:close/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 fov="3600000"/>
            <a:lightRig rig="balanced" dir="t">
              <a:rot lat="0" lon="0" rev="8700000"/>
            </a:lightRig>
          </a:scene3d>
          <a:sp3d>
            <a:bevelT w="692150" h="692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sp3d z="-190500"/>
          </a:bodyPr>
          <a:lstStyle/>
          <a:p>
            <a:pPr>
              <a:tabLst>
                <a:tab pos="5921375" algn="l"/>
                <a:tab pos="6284913" algn="l"/>
              </a:tabLst>
            </a:pPr>
            <a:r>
              <a:rPr lang="fr-FR" sz="1000" dirty="0">
                <a:solidFill>
                  <a:srgbClr val="002060"/>
                </a:solidFill>
                <a:latin typeface="Algerian" pitchFamily="82" charset="0"/>
              </a:rPr>
              <a:t>        </a:t>
            </a:r>
            <a:r>
              <a:rPr lang="fr-FR" sz="1400" dirty="0">
                <a:solidFill>
                  <a:srgbClr val="12065A"/>
                </a:solidFill>
              </a:rPr>
              <a:t>Management </a:t>
            </a:r>
          </a:p>
          <a:p>
            <a:pPr>
              <a:tabLst>
                <a:tab pos="5921375" algn="l"/>
                <a:tab pos="6284913" algn="l"/>
              </a:tabLst>
            </a:pPr>
            <a:r>
              <a:rPr lang="fr-FR" sz="1400" dirty="0">
                <a:solidFill>
                  <a:srgbClr val="12065A"/>
                </a:solidFill>
              </a:rPr>
              <a:t>                 stratégique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253539" y="1829475"/>
            <a:ext cx="1869335" cy="436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-1" y="1390095"/>
            <a:ext cx="305611" cy="146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06711" y="-1"/>
            <a:ext cx="197695" cy="589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2083701" y="-174710"/>
            <a:ext cx="274320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54"/>
          <p:cNvSpPr/>
          <p:nvPr/>
        </p:nvSpPr>
        <p:spPr>
          <a:xfrm rot="10800000">
            <a:off x="-19051" y="19049"/>
            <a:ext cx="1006495" cy="1537044"/>
          </a:xfrm>
          <a:custGeom>
            <a:avLst/>
            <a:gdLst>
              <a:gd name="connsiteX0" fmla="*/ 1006495 w 1006495"/>
              <a:gd name="connsiteY0" fmla="*/ 1537044 h 1537044"/>
              <a:gd name="connsiteX1" fmla="*/ 199783 w 1006495"/>
              <a:gd name="connsiteY1" fmla="*/ 1537044 h 1537044"/>
              <a:gd name="connsiteX2" fmla="*/ 0 w 1006495"/>
              <a:gd name="connsiteY2" fmla="*/ 1067018 h 1537044"/>
              <a:gd name="connsiteX3" fmla="*/ 50101 w 1006495"/>
              <a:gd name="connsiteY3" fmla="*/ 1051756 h 1537044"/>
              <a:gd name="connsiteX4" fmla="*/ 747997 w 1006495"/>
              <a:gd name="connsiteY4" fmla="*/ 277766 h 1537044"/>
              <a:gd name="connsiteX5" fmla="*/ 747986 w 1006495"/>
              <a:gd name="connsiteY5" fmla="*/ 273563 h 1537044"/>
              <a:gd name="connsiteX6" fmla="*/ 755052 w 1006495"/>
              <a:gd name="connsiteY6" fmla="*/ 234697 h 1537044"/>
              <a:gd name="connsiteX7" fmla="*/ 756536 w 1006495"/>
              <a:gd name="connsiteY7" fmla="*/ 106653 h 1537044"/>
              <a:gd name="connsiteX8" fmla="*/ 1006495 w 1006495"/>
              <a:gd name="connsiteY8" fmla="*/ 0 h 153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495" h="1537044">
                <a:moveTo>
                  <a:pt x="1006495" y="1537044"/>
                </a:moveTo>
                <a:lnTo>
                  <a:pt x="199783" y="1537044"/>
                </a:lnTo>
                <a:lnTo>
                  <a:pt x="0" y="1067018"/>
                </a:lnTo>
                <a:lnTo>
                  <a:pt x="50101" y="1051756"/>
                </a:lnTo>
                <a:cubicBezTo>
                  <a:pt x="455359" y="911363"/>
                  <a:pt x="729025" y="592680"/>
                  <a:pt x="747997" y="277766"/>
                </a:cubicBezTo>
                <a:lnTo>
                  <a:pt x="747986" y="273563"/>
                </a:lnTo>
                <a:lnTo>
                  <a:pt x="755052" y="234697"/>
                </a:lnTo>
                <a:cubicBezTo>
                  <a:pt x="755547" y="192016"/>
                  <a:pt x="756041" y="149334"/>
                  <a:pt x="756536" y="106653"/>
                </a:cubicBezTo>
                <a:lnTo>
                  <a:pt x="1006495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 rot="16200000">
            <a:off x="2114796" y="-1282495"/>
            <a:ext cx="974188" cy="3549140"/>
          </a:xfrm>
          <a:custGeom>
            <a:avLst/>
            <a:gdLst>
              <a:gd name="connsiteX0" fmla="*/ 974188 w 974188"/>
              <a:gd name="connsiteY0" fmla="*/ 0 h 3549140"/>
              <a:gd name="connsiteX1" fmla="*/ 974188 w 974188"/>
              <a:gd name="connsiteY1" fmla="*/ 3549140 h 3549140"/>
              <a:gd name="connsiteX2" fmla="*/ 0 w 974188"/>
              <a:gd name="connsiteY2" fmla="*/ 1265965 h 3549140"/>
              <a:gd name="connsiteX3" fmla="*/ 117748 w 974188"/>
              <a:gd name="connsiteY3" fmla="*/ 1242136 h 3549140"/>
              <a:gd name="connsiteX4" fmla="*/ 509680 w 974188"/>
              <a:gd name="connsiteY4" fmla="*/ 198276 h 3549140"/>
              <a:gd name="connsiteX5" fmla="*/ 509659 w 974188"/>
              <a:gd name="connsiteY5" fmla="*/ 198206 h 3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188" h="3549140">
                <a:moveTo>
                  <a:pt x="974188" y="0"/>
                </a:moveTo>
                <a:lnTo>
                  <a:pt x="974188" y="3549140"/>
                </a:lnTo>
                <a:lnTo>
                  <a:pt x="0" y="1265965"/>
                </a:lnTo>
                <a:lnTo>
                  <a:pt x="117748" y="1242136"/>
                </a:lnTo>
                <a:cubicBezTo>
                  <a:pt x="467914" y="1120828"/>
                  <a:pt x="632811" y="665677"/>
                  <a:pt x="509680" y="198276"/>
                </a:cubicBezTo>
                <a:lnTo>
                  <a:pt x="509659" y="1982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 rot="5400000">
            <a:off x="-933680" y="2388560"/>
            <a:ext cx="5022402" cy="3193146"/>
          </a:xfrm>
          <a:custGeom>
            <a:avLst/>
            <a:gdLst>
              <a:gd name="connsiteX0" fmla="*/ 0 w 4736368"/>
              <a:gd name="connsiteY0" fmla="*/ 2928096 h 3193146"/>
              <a:gd name="connsiteX1" fmla="*/ 33826 w 4736368"/>
              <a:gd name="connsiteY1" fmla="*/ 2918874 h 3193146"/>
              <a:gd name="connsiteX2" fmla="*/ 446575 w 4736368"/>
              <a:gd name="connsiteY2" fmla="*/ 1968236 h 3193146"/>
              <a:gd name="connsiteX3" fmla="*/ 443292 w 4736368"/>
              <a:gd name="connsiteY3" fmla="*/ 1955804 h 3193146"/>
              <a:gd name="connsiteX4" fmla="*/ 4729205 w 4736368"/>
              <a:gd name="connsiteY4" fmla="*/ 109560 h 3193146"/>
              <a:gd name="connsiteX5" fmla="*/ 4729205 w 4736368"/>
              <a:gd name="connsiteY5" fmla="*/ 0 h 3193146"/>
              <a:gd name="connsiteX6" fmla="*/ 4736368 w 4736368"/>
              <a:gd name="connsiteY6" fmla="*/ 0 h 3193146"/>
              <a:gd name="connsiteX7" fmla="*/ 4736368 w 4736368"/>
              <a:gd name="connsiteY7" fmla="*/ 3193146 h 3193146"/>
              <a:gd name="connsiteX8" fmla="*/ 73318 w 4736368"/>
              <a:gd name="connsiteY8" fmla="*/ 3193146 h 3193146"/>
              <a:gd name="connsiteX9" fmla="*/ 69476 w 4736368"/>
              <a:gd name="connsiteY9" fmla="*/ 3179257 h 3193146"/>
              <a:gd name="connsiteX10" fmla="*/ 122516 w 4736368"/>
              <a:gd name="connsiteY10" fmla="*/ 3179257 h 3193146"/>
              <a:gd name="connsiteX11" fmla="*/ 17280 w 4736368"/>
              <a:gd name="connsiteY11" fmla="*/ 2929298 h 3193146"/>
              <a:gd name="connsiteX12" fmla="*/ 278 w 4736368"/>
              <a:gd name="connsiteY12" fmla="*/ 2929098 h 319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6368" h="3193146">
                <a:moveTo>
                  <a:pt x="0" y="2928096"/>
                </a:moveTo>
                <a:lnTo>
                  <a:pt x="33826" y="2918874"/>
                </a:lnTo>
                <a:cubicBezTo>
                  <a:pt x="360648" y="2805654"/>
                  <a:pt x="526080" y="2401618"/>
                  <a:pt x="446575" y="1968236"/>
                </a:cubicBezTo>
                <a:lnTo>
                  <a:pt x="443292" y="1955804"/>
                </a:lnTo>
                <a:lnTo>
                  <a:pt x="4729205" y="109560"/>
                </a:lnTo>
                <a:lnTo>
                  <a:pt x="4729205" y="0"/>
                </a:lnTo>
                <a:lnTo>
                  <a:pt x="4736368" y="0"/>
                </a:lnTo>
                <a:lnTo>
                  <a:pt x="4736368" y="3193146"/>
                </a:lnTo>
                <a:lnTo>
                  <a:pt x="73318" y="3193146"/>
                </a:lnTo>
                <a:lnTo>
                  <a:pt x="69476" y="3179257"/>
                </a:lnTo>
                <a:lnTo>
                  <a:pt x="122516" y="3179257"/>
                </a:lnTo>
                <a:lnTo>
                  <a:pt x="17280" y="2929298"/>
                </a:lnTo>
                <a:lnTo>
                  <a:pt x="278" y="2929098"/>
                </a:lnTo>
                <a:close/>
              </a:path>
            </a:pathLst>
          </a:custGeom>
          <a:solidFill>
            <a:srgbClr val="04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18697" y="163096"/>
            <a:ext cx="7882498" cy="500043"/>
          </a:xfrm>
          <a:prstGeom prst="rect">
            <a:avLst/>
          </a:prstGeom>
          <a:solidFill>
            <a:srgbClr val="000514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kern="0" dirty="0">
                <a:solidFill>
                  <a:srgbClr val="FFFF00"/>
                </a:solidFill>
                <a:latin typeface="Cambria" pitchFamily="18" charset="0"/>
              </a:rPr>
              <a:t>II. Stratégies de croissance au niveau économique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85249" y="811781"/>
            <a:ext cx="250703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b="1" i="1" dirty="0"/>
              <a:t>Stratégie d’intégration </a:t>
            </a:r>
            <a:endParaRPr lang="fr-FR" sz="2000" b="1" dirty="0">
              <a:latin typeface="Cambria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Résultat de recherche d'images pour &quot;LES CHOIX STRATéGIQU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432591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B54CA62-4529-400E-8D8C-E54F14B0FBF5}"/>
              </a:ext>
            </a:extLst>
          </p:cNvPr>
          <p:cNvSpPr/>
          <p:nvPr/>
        </p:nvSpPr>
        <p:spPr>
          <a:xfrm>
            <a:off x="2046022" y="1726734"/>
            <a:ext cx="3522935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1600" b="1" dirty="0">
                <a:solidFill>
                  <a:schemeClr val="tx1"/>
                </a:solidFill>
                <a:latin typeface="Cambria" pitchFamily="18" charset="0"/>
                <a:ea typeface="Calibri" panose="020F0502020204030204" pitchFamily="34" charset="0"/>
              </a:rPr>
              <a:t>Types de stratégies d'intégration 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CE79C0-2522-4A36-8C4E-F4A8015B922C}"/>
              </a:ext>
            </a:extLst>
          </p:cNvPr>
          <p:cNvSpPr/>
          <p:nvPr/>
        </p:nvSpPr>
        <p:spPr>
          <a:xfrm>
            <a:off x="2601890" y="2494860"/>
            <a:ext cx="9296665" cy="9233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fr-FR" b="1" dirty="0" smtClean="0">
                <a:latin typeface="Cambria" pitchFamily="18" charset="0"/>
                <a:ea typeface="Calibri" panose="020F0502020204030204" pitchFamily="34" charset="0"/>
              </a:rPr>
              <a:t>1) </a:t>
            </a:r>
            <a:r>
              <a:rPr lang="fr-FR" b="1" dirty="0" smtClean="0">
                <a:solidFill>
                  <a:srgbClr val="FF0000"/>
                </a:solidFill>
                <a:latin typeface="Cambria" pitchFamily="18" charset="0"/>
                <a:ea typeface="Calibri" panose="020F0502020204030204" pitchFamily="34" charset="0"/>
              </a:rPr>
              <a:t>L'intégration verticale : </a:t>
            </a:r>
            <a:r>
              <a:rPr lang="fr-FR" b="1" dirty="0" smtClean="0">
                <a:latin typeface="Cambria" pitchFamily="18" charset="0"/>
                <a:ea typeface="Calibri" panose="020F0502020204030204" pitchFamily="34" charset="0"/>
              </a:rPr>
              <a:t>c’est une stratégie concurrentielle par laquelle une entreprise prend le contrôle complet d'une ou plusieurs étapes de la production ou de la distribution d'un produit. </a:t>
            </a:r>
            <a:endParaRPr lang="fr-FR" b="1" dirty="0"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7121DF-3D91-43CD-98BD-5099FAB6FB36}"/>
              </a:ext>
            </a:extLst>
          </p:cNvPr>
          <p:cNvSpPr/>
          <p:nvPr/>
        </p:nvSpPr>
        <p:spPr>
          <a:xfrm>
            <a:off x="2665112" y="4104784"/>
            <a:ext cx="9296666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fr-FR" b="1" dirty="0" smtClean="0">
                <a:latin typeface="Cambria" pitchFamily="18" charset="0"/>
                <a:ea typeface="Calibri" panose="020F0502020204030204" pitchFamily="34" charset="0"/>
              </a:rPr>
              <a:t>2) </a:t>
            </a:r>
            <a:r>
              <a:rPr lang="fr-FR" b="1" dirty="0" smtClean="0">
                <a:solidFill>
                  <a:srgbClr val="FF0000"/>
                </a:solidFill>
                <a:latin typeface="Cambria" pitchFamily="18" charset="0"/>
                <a:ea typeface="Calibri" panose="020F0502020204030204" pitchFamily="34" charset="0"/>
              </a:rPr>
              <a:t>L’intégration horizontale : </a:t>
            </a:r>
            <a:r>
              <a:rPr lang="fr-FR" b="1" dirty="0" smtClean="0">
                <a:latin typeface="Cambria" pitchFamily="18" charset="0"/>
                <a:ea typeface="Calibri" panose="020F0502020204030204" pitchFamily="34" charset="0"/>
              </a:rPr>
              <a:t>Contrairement à l'intégration verticale, l'intégration horizontale consiste à prendre le contrôle d'autres entreprises qui fournissent des produits ou des services similaires. Cela permet à l'entreprise d'augmenter sa taille ou de se développer dans un nouveau domaine ou un nouveau marché. </a:t>
            </a:r>
            <a:endParaRPr lang="fr-FR" b="1" dirty="0">
              <a:latin typeface="Cambria" pitchFamily="18" charset="0"/>
              <a:ea typeface="Calibri" panose="020F0502020204030204" pitchFamily="34" charset="0"/>
            </a:endParaRPr>
          </a:p>
        </p:txBody>
      </p:sp>
      <p:pic>
        <p:nvPicPr>
          <p:cNvPr id="2" name="3-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64" y="33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3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5" grpId="0" animBg="1"/>
      <p:bldP spid="54" grpId="0" animBg="1"/>
      <p:bldP spid="5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3167</TotalTime>
  <Words>1487</Words>
  <Application>Microsoft Office PowerPoint</Application>
  <PresentationFormat>Grand écran</PresentationFormat>
  <Paragraphs>197</Paragraphs>
  <Slides>20</Slides>
  <Notes>20</Notes>
  <HiddenSlides>0</HiddenSlides>
  <MMClips>21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8" baseType="lpstr">
      <vt:lpstr>Algerian</vt:lpstr>
      <vt:lpstr>Arial</vt:lpstr>
      <vt:lpstr>Calibri</vt:lpstr>
      <vt:lpstr>Calibri Light</vt:lpstr>
      <vt:lpstr>Cambria</vt:lpstr>
      <vt:lpstr>Palatino Linotype</vt:lpstr>
      <vt:lpstr>Wingdings</vt:lpstr>
      <vt:lpstr>Thème Office</vt:lpstr>
      <vt:lpstr>Chapitre 03. LES CHOIX STRATEGIQUES</vt:lpstr>
      <vt:lpstr>I. Généralités sur les choix stratégiques</vt:lpstr>
      <vt:lpstr>Présentation PowerPoint</vt:lpstr>
      <vt:lpstr>II. Stratégies de croissance au niveau économique </vt:lpstr>
      <vt:lpstr>II. Stratégies de croissance au niveau économique </vt:lpstr>
      <vt:lpstr>II. Stratégies de croissance au niveau économique </vt:lpstr>
      <vt:lpstr>II. Stratégies de croissance au niveau économique </vt:lpstr>
      <vt:lpstr>II. Stratégies de croissance au niveau économique </vt:lpstr>
      <vt:lpstr>II. Stratégies de croissance au niveau économique </vt:lpstr>
      <vt:lpstr>II. Stratégies de croissance au niveau économique </vt:lpstr>
      <vt:lpstr>II. Stratégies de croissance au niveau économique </vt:lpstr>
      <vt:lpstr>II. Stratégies de croissance au niveau économique </vt:lpstr>
      <vt:lpstr>III. Stratégies d’internationalisation des entreprises </vt:lpstr>
      <vt:lpstr>III. Stratégies d’internationalisation des entreprises </vt:lpstr>
      <vt:lpstr>III. Stratégies d’internationalisation des entreprises </vt:lpstr>
      <vt:lpstr>III. Stratégies de croissance au niveau géographique</vt:lpstr>
      <vt:lpstr>IV. Stratégies de croissance au niveau juridique </vt:lpstr>
      <vt:lpstr>IV. Stratégies de croissance au niveau juridique (suite) </vt:lpstr>
      <vt:lpstr>IV. Stratégies de croissance au niveau juridique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Essaid</dc:creator>
  <cp:lastModifiedBy>csc</cp:lastModifiedBy>
  <cp:revision>350</cp:revision>
  <dcterms:created xsi:type="dcterms:W3CDTF">2017-05-21T00:09:27Z</dcterms:created>
  <dcterms:modified xsi:type="dcterms:W3CDTF">2024-04-14T12:06:36Z</dcterms:modified>
</cp:coreProperties>
</file>