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2" r:id="rId5"/>
    <p:sldId id="281" r:id="rId6"/>
    <p:sldId id="282" r:id="rId7"/>
    <p:sldId id="283" r:id="rId8"/>
    <p:sldId id="300" r:id="rId9"/>
    <p:sldId id="284" r:id="rId10"/>
    <p:sldId id="285" r:id="rId11"/>
    <p:sldId id="286" r:id="rId12"/>
    <p:sldId id="301" r:id="rId13"/>
    <p:sldId id="287" r:id="rId14"/>
    <p:sldId id="288" r:id="rId15"/>
    <p:sldId id="289" r:id="rId16"/>
    <p:sldId id="290" r:id="rId17"/>
    <p:sldId id="294" r:id="rId18"/>
    <p:sldId id="295" r:id="rId19"/>
    <p:sldId id="296" r:id="rId20"/>
    <p:sldId id="297" r:id="rId21"/>
    <p:sldId id="298" r:id="rId22"/>
    <p:sldId id="299" r:id="rId23"/>
    <p:sldId id="263" r:id="rId24"/>
    <p:sldId id="276" r:id="rId25"/>
    <p:sldId id="265" r:id="rId26"/>
    <p:sldId id="277" r:id="rId27"/>
    <p:sldId id="266" r:id="rId28"/>
    <p:sldId id="280" r:id="rId29"/>
    <p:sldId id="267" r:id="rId30"/>
    <p:sldId id="291" r:id="rId31"/>
    <p:sldId id="292" r:id="rId32"/>
    <p:sldId id="268" r:id="rId33"/>
    <p:sldId id="269" r:id="rId34"/>
    <p:sldId id="270" r:id="rId35"/>
    <p:sldId id="275" r:id="rId36"/>
    <p:sldId id="293" r:id="rId37"/>
    <p:sldId id="271" r:id="rId38"/>
    <p:sldId id="272" r:id="rId39"/>
    <p:sldId id="278" r:id="rId40"/>
    <p:sldId id="279" r:id="rId41"/>
    <p:sldId id="273" r:id="rId42"/>
    <p:sldId id="274"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1017567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136720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353564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4278610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256162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7069C49-78B0-4AC9-BFF5-4DCD684615E3}"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44427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7069C49-78B0-4AC9-BFF5-4DCD684615E3}" type="datetimeFigureOut">
              <a:rPr lang="fr-FR" smtClean="0"/>
              <a:t>14/03/2023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144918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7069C49-78B0-4AC9-BFF5-4DCD684615E3}" type="datetimeFigureOut">
              <a:rPr lang="fr-FR" smtClean="0"/>
              <a:t>14/03/2023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405789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069C49-78B0-4AC9-BFF5-4DCD684615E3}" type="datetimeFigureOut">
              <a:rPr lang="fr-FR" smtClean="0"/>
              <a:t>14/03/2023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79616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7069C49-78B0-4AC9-BFF5-4DCD684615E3}"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51718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7069C49-78B0-4AC9-BFF5-4DCD684615E3}" type="datetimeFigureOut">
              <a:rPr lang="fr-FR" smtClean="0"/>
              <a:t>14/03/2023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BA603B-D726-4ABA-825E-55F2CD4FEF39}" type="slidenum">
              <a:rPr lang="fr-FR" smtClean="0"/>
              <a:t>‹N°›</a:t>
            </a:fld>
            <a:endParaRPr lang="fr-FR"/>
          </a:p>
        </p:txBody>
      </p:sp>
    </p:spTree>
    <p:extLst>
      <p:ext uri="{BB962C8B-B14F-4D97-AF65-F5344CB8AC3E}">
        <p14:creationId xmlns:p14="http://schemas.microsoft.com/office/powerpoint/2010/main" val="143347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69C49-78B0-4AC9-BFF5-4DCD684615E3}" type="datetimeFigureOut">
              <a:rPr lang="fr-FR" smtClean="0"/>
              <a:t>14/03/2023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BA603B-D726-4ABA-825E-55F2CD4FEF39}" type="slidenum">
              <a:rPr lang="fr-FR" smtClean="0"/>
              <a:t>‹N°›</a:t>
            </a:fld>
            <a:endParaRPr lang="fr-FR"/>
          </a:p>
        </p:txBody>
      </p:sp>
    </p:spTree>
    <p:extLst>
      <p:ext uri="{BB962C8B-B14F-4D97-AF65-F5344CB8AC3E}">
        <p14:creationId xmlns:p14="http://schemas.microsoft.com/office/powerpoint/2010/main" val="1192805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8032" y="2102991"/>
            <a:ext cx="7772400" cy="1470025"/>
          </a:xfrm>
        </p:spPr>
        <p:txBody>
          <a:bodyPr>
            <a:normAutofit fontScale="90000"/>
          </a:bodyPr>
          <a:lstStyle/>
          <a:p>
            <a:br>
              <a:rPr lang="fr-FR" b="1" dirty="0">
                <a:latin typeface="Arial" pitchFamily="34" charset="0"/>
                <a:cs typeface="Arial" pitchFamily="34" charset="0"/>
              </a:rPr>
            </a:br>
            <a:r>
              <a:rPr lang="fr-FR" b="1" dirty="0">
                <a:latin typeface="Arial" pitchFamily="34" charset="0"/>
                <a:cs typeface="Arial" pitchFamily="34" charset="0"/>
              </a:rPr>
              <a:t>Spectrométrie de masse en microbiologie </a:t>
            </a:r>
            <a:br>
              <a:rPr lang="fr-FR" b="1" dirty="0">
                <a:latin typeface="Arial" pitchFamily="34" charset="0"/>
                <a:cs typeface="Arial" pitchFamily="34" charset="0"/>
              </a:rPr>
            </a:br>
            <a:endParaRPr lang="fr-FR" b="1" dirty="0">
              <a:latin typeface="Arial" pitchFamily="34" charset="0"/>
              <a:cs typeface="Arial" pitchFamily="34" charset="0"/>
            </a:endParaRPr>
          </a:p>
        </p:txBody>
      </p:sp>
    </p:spTree>
    <p:extLst>
      <p:ext uri="{BB962C8B-B14F-4D97-AF65-F5344CB8AC3E}">
        <p14:creationId xmlns:p14="http://schemas.microsoft.com/office/powerpoint/2010/main" val="70133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79" y="0"/>
            <a:ext cx="880558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63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62150"/>
            <a:ext cx="9144000" cy="427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89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62500" lnSpcReduction="20000"/>
          </a:bodyPr>
          <a:lstStyle/>
          <a:p>
            <a:pPr algn="just">
              <a:lnSpc>
                <a:spcPct val="170000"/>
              </a:lnSpc>
            </a:pPr>
            <a:r>
              <a:rPr lang="fr-FR" dirty="0">
                <a:latin typeface="Times New Roman" pitchFamily="18" charset="0"/>
                <a:cs typeface="Times New Roman" pitchFamily="18" charset="0"/>
              </a:rPr>
              <a:t>Le spectromètre de masse MALDI-TOF est un spectromètre utilisant une source d’ionisation laser assistée par une matrice (</a:t>
            </a:r>
            <a:r>
              <a:rPr lang="fr-FR" b="1" dirty="0">
                <a:latin typeface="Times New Roman" pitchFamily="18" charset="0"/>
                <a:cs typeface="Times New Roman" pitchFamily="18" charset="0"/>
              </a:rPr>
              <a:t>MALDI = </a:t>
            </a:r>
            <a:r>
              <a:rPr lang="fr-FR" b="1" i="1" dirty="0">
                <a:latin typeface="Times New Roman" pitchFamily="18" charset="0"/>
                <a:cs typeface="Times New Roman" pitchFamily="18" charset="0"/>
              </a:rPr>
              <a:t>Matrix-</a:t>
            </a:r>
            <a:r>
              <a:rPr lang="fr-FR" b="1" i="1" dirty="0" err="1">
                <a:latin typeface="Times New Roman" pitchFamily="18" charset="0"/>
                <a:cs typeface="Times New Roman" pitchFamily="18" charset="0"/>
              </a:rPr>
              <a:t>Assisted</a:t>
            </a:r>
            <a:r>
              <a:rPr lang="fr-FR" b="1" i="1" dirty="0">
                <a:latin typeface="Times New Roman" pitchFamily="18" charset="0"/>
                <a:cs typeface="Times New Roman" pitchFamily="18" charset="0"/>
              </a:rPr>
              <a:t> Laser </a:t>
            </a:r>
            <a:r>
              <a:rPr lang="fr-FR" b="1" i="1" dirty="0" err="1">
                <a:latin typeface="Times New Roman" pitchFamily="18" charset="0"/>
                <a:cs typeface="Times New Roman" pitchFamily="18" charset="0"/>
              </a:rPr>
              <a:t>Desorption</a:t>
            </a:r>
            <a:r>
              <a:rPr lang="fr-FR" b="1" i="1" dirty="0">
                <a:latin typeface="Times New Roman" pitchFamily="18" charset="0"/>
                <a:cs typeface="Times New Roman" pitchFamily="18" charset="0"/>
              </a:rPr>
              <a:t>/Ionisation</a:t>
            </a:r>
            <a:r>
              <a:rPr lang="fr-FR" b="1" dirty="0">
                <a:latin typeface="Times New Roman" pitchFamily="18" charset="0"/>
                <a:cs typeface="Times New Roman" pitchFamily="18" charset="0"/>
              </a:rPr>
              <a:t>) et un analyseur à temps de vol (TOF = T</a:t>
            </a:r>
            <a:r>
              <a:rPr lang="fr-FR" b="1" i="1" dirty="0">
                <a:latin typeface="Times New Roman" pitchFamily="18" charset="0"/>
                <a:cs typeface="Times New Roman" pitchFamily="18" charset="0"/>
              </a:rPr>
              <a:t>ime-Of-Flight</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 La séparation des molécules par cette technique est plus douce qu’avec les autres méthodes. Elle permet d’ioniser des molécules de grande taille, peu volatiles et sensibles à la chaleur sans les dégrader. </a:t>
            </a:r>
          </a:p>
          <a:p>
            <a:pPr algn="just">
              <a:lnSpc>
                <a:spcPct val="170000"/>
              </a:lnSpc>
            </a:pPr>
            <a:r>
              <a:rPr lang="fr-FR" dirty="0">
                <a:latin typeface="Times New Roman" pitchFamily="18" charset="0"/>
                <a:cs typeface="Times New Roman" pitchFamily="18" charset="0"/>
              </a:rPr>
              <a:t>L’échantillon est mélangé à la matrice et placé sur une lame. Le dépôt (ou spot) formé est appelé cible. Une source laser est dirigée sur la cible afin d’ioniser les molécules de l’échantillon. Les ions sont ensuite détectés en mesurant le temps que mettent les différentes particules à atteindre le détecteur. La vitesse de chaque particule dépend du rapport masse/charge. Les molécules plus grandes mettront plus de temps à atteindre le détecteur, tandis que les molécules plus petites arriveront plus vite. Une fois l’ion arrivé au détecteur, le signal est amplifié et envoyé à un ordinateur qui traite les données et donne les résultats sous forme de spectre. </a:t>
            </a:r>
          </a:p>
        </p:txBody>
      </p:sp>
    </p:spTree>
    <p:extLst>
      <p:ext uri="{BB962C8B-B14F-4D97-AF65-F5344CB8AC3E}">
        <p14:creationId xmlns:p14="http://schemas.microsoft.com/office/powerpoint/2010/main" val="9267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300"/>
            <a:ext cx="9155190" cy="6616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631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3610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24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 y="116633"/>
            <a:ext cx="923663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019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3"/>
            <a:ext cx="9144000" cy="678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97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624"/>
            <a:ext cx="6552728" cy="667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14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
            <a:ext cx="7905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8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32656"/>
            <a:ext cx="1182147" cy="13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88856"/>
            <a:ext cx="1944216" cy="16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33693"/>
            <a:ext cx="1688976" cy="1714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3221310"/>
            <a:ext cx="738187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2204864"/>
            <a:ext cx="9144000" cy="646331"/>
          </a:xfrm>
          <a:prstGeom prst="rect">
            <a:avLst/>
          </a:prstGeom>
        </p:spPr>
        <p:txBody>
          <a:bodyPr wrap="square">
            <a:spAutoFit/>
          </a:bodyPr>
          <a:lstStyle/>
          <a:p>
            <a:r>
              <a:rPr lang="fr-FR" dirty="0"/>
              <a:t>Les techniques classiques demandent ≥ 7 - 12 heures à plusieurs jours (bactéries à croissance difficile) -&gt; identification au plus tôt le lendemain après la détection</a:t>
            </a:r>
          </a:p>
        </p:txBody>
      </p:sp>
    </p:spTree>
    <p:extLst>
      <p:ext uri="{BB962C8B-B14F-4D97-AF65-F5344CB8AC3E}">
        <p14:creationId xmlns:p14="http://schemas.microsoft.com/office/powerpoint/2010/main" val="1681607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0" y="129382"/>
            <a:ext cx="9164902" cy="646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297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22084"/>
            <a:ext cx="8712969" cy="6735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12" y="116632"/>
            <a:ext cx="8951853"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12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7" y="188640"/>
            <a:ext cx="9135085" cy="64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41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76" y="44624"/>
            <a:ext cx="6189699"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043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8" y="188641"/>
            <a:ext cx="922589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322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6288"/>
            <a:ext cx="8229600" cy="1143000"/>
          </a:xfrm>
        </p:spPr>
        <p:txBody>
          <a:bodyPr>
            <a:normAutofit/>
          </a:bodyPr>
          <a:lstStyle/>
          <a:p>
            <a:r>
              <a:rPr lang="fr-FR" sz="2400" b="1" dirty="0">
                <a:latin typeface="Times New Roman" pitchFamily="18" charset="0"/>
                <a:cs typeface="Times New Roman" pitchFamily="18" charset="0"/>
              </a:rPr>
              <a:t>Interprétation des résultats</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5860" y="784274"/>
            <a:ext cx="5868144" cy="5289451"/>
          </a:xfrm>
        </p:spPr>
        <p:txBody>
          <a:bodyPr>
            <a:normAutofit/>
          </a:bodyPr>
          <a:lstStyle/>
          <a:p>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Comparaison par souches </a:t>
            </a:r>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3 niveaux d’identification </a:t>
            </a:r>
          </a:p>
          <a:p>
            <a:r>
              <a:rPr lang="fr-FR" sz="2400" dirty="0">
                <a:latin typeface="Times New Roman" pitchFamily="18" charset="0"/>
                <a:cs typeface="Times New Roman" pitchFamily="18" charset="0"/>
              </a:rPr>
              <a:t>Log supérieur ou égal à 2: </a:t>
            </a:r>
          </a:p>
          <a:p>
            <a:pPr marL="0" indent="0">
              <a:buNone/>
            </a:pPr>
            <a:r>
              <a:rPr lang="fr-FR" sz="2400" dirty="0">
                <a:latin typeface="Times New Roman" pitchFamily="18" charset="0"/>
                <a:cs typeface="Times New Roman" pitchFamily="18" charset="0"/>
              </a:rPr>
              <a:t>identification d’espèce </a:t>
            </a:r>
          </a:p>
          <a:p>
            <a:r>
              <a:rPr lang="fr-FR" sz="2400" dirty="0">
                <a:latin typeface="Times New Roman" pitchFamily="18" charset="0"/>
                <a:cs typeface="Times New Roman" pitchFamily="18" charset="0"/>
              </a:rPr>
              <a:t>Log entre 1,7 et 2,0: </a:t>
            </a:r>
          </a:p>
          <a:p>
            <a:pPr marL="0" indent="0">
              <a:buNone/>
            </a:pPr>
            <a:r>
              <a:rPr lang="fr-FR" sz="2400" dirty="0">
                <a:latin typeface="Times New Roman" pitchFamily="18" charset="0"/>
                <a:cs typeface="Times New Roman" pitchFamily="18" charset="0"/>
              </a:rPr>
              <a:t>identification de genre </a:t>
            </a:r>
          </a:p>
          <a:p>
            <a:r>
              <a:rPr lang="fr-FR" sz="2400" dirty="0">
                <a:latin typeface="Times New Roman" pitchFamily="18" charset="0"/>
                <a:cs typeface="Times New Roman" pitchFamily="18" charset="0"/>
              </a:rPr>
              <a:t>Log &lt; à 1,7: </a:t>
            </a:r>
          </a:p>
          <a:p>
            <a:pPr marL="0" indent="0">
              <a:buNone/>
            </a:pPr>
            <a:r>
              <a:rPr lang="fr-FR" sz="2400" dirty="0">
                <a:latin typeface="Times New Roman" pitchFamily="18" charset="0"/>
                <a:cs typeface="Times New Roman" pitchFamily="18" charset="0"/>
              </a:rPr>
              <a:t>absence d’identification </a:t>
            </a:r>
          </a:p>
          <a:p>
            <a:pPr marL="0" indent="0">
              <a:buNone/>
            </a:pPr>
            <a:endParaRPr lang="fr-FR" sz="24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196752"/>
            <a:ext cx="5073005" cy="549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620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28" y="1952624"/>
            <a:ext cx="9134492" cy="3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850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 y="260648"/>
            <a:ext cx="9101811"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27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6" y="1309688"/>
            <a:ext cx="8947440" cy="528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40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548680"/>
            <a:ext cx="9244264"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009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97049"/>
            <a:ext cx="8148522" cy="67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37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0"/>
            <a:ext cx="8866503" cy="668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4855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20524"/>
            <a:ext cx="8892480" cy="6809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326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64" y="620688"/>
            <a:ext cx="929696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156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1" y="116633"/>
            <a:ext cx="918051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47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1400"/>
            <a:ext cx="9252520" cy="1143000"/>
          </a:xfrm>
        </p:spPr>
        <p:txBody>
          <a:bodyPr>
            <a:normAutofit/>
          </a:bodyPr>
          <a:lstStyle/>
          <a:p>
            <a:pPr algn="just"/>
            <a:r>
              <a:rPr lang="fr-FR" sz="2400" b="1" dirty="0">
                <a:latin typeface="Times New Roman" pitchFamily="18" charset="0"/>
                <a:cs typeface="Times New Roman" pitchFamily="18" charset="0"/>
              </a:rPr>
              <a:t> applications de la spectrométrie de masse au laboratoire de Microbiologie</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124744"/>
            <a:ext cx="9144000" cy="5733256"/>
          </a:xfrm>
        </p:spPr>
        <p:txBody>
          <a:bodyPr>
            <a:normAutofit fontScale="77500" lnSpcReduction="20000"/>
          </a:bodyPr>
          <a:lstStyle/>
          <a:p>
            <a:pPr algn="just">
              <a:lnSpc>
                <a:spcPct val="150000"/>
              </a:lnSpc>
            </a:pPr>
            <a:r>
              <a:rPr lang="fr-FR" dirty="0">
                <a:latin typeface="Times New Roman" pitchFamily="18" charset="0"/>
                <a:cs typeface="Times New Roman" pitchFamily="18" charset="0"/>
              </a:rPr>
              <a:t>Identification de souche bactérienne </a:t>
            </a:r>
          </a:p>
          <a:p>
            <a:pPr algn="just">
              <a:lnSpc>
                <a:spcPct val="150000"/>
              </a:lnSpc>
            </a:pPr>
            <a:r>
              <a:rPr lang="fr-FR" dirty="0">
                <a:latin typeface="Times New Roman" pitchFamily="18" charset="0"/>
                <a:cs typeface="Times New Roman" pitchFamily="18" charset="0"/>
              </a:rPr>
              <a:t>identification directe sur flacon d’hémocultures </a:t>
            </a:r>
          </a:p>
          <a:p>
            <a:pPr algn="just">
              <a:lnSpc>
                <a:spcPct val="150000"/>
              </a:lnSpc>
            </a:pPr>
            <a:r>
              <a:rPr lang="fr-FR" dirty="0">
                <a:latin typeface="Times New Roman" pitchFamily="18" charset="0"/>
                <a:cs typeface="Times New Roman" pitchFamily="18" charset="0"/>
              </a:rPr>
              <a:t>Identification directe sur les urines </a:t>
            </a:r>
          </a:p>
          <a:p>
            <a:pPr algn="just">
              <a:lnSpc>
                <a:spcPct val="150000"/>
              </a:lnSpc>
            </a:pPr>
            <a:r>
              <a:rPr lang="fr-FR" dirty="0" err="1">
                <a:latin typeface="Times New Roman" pitchFamily="18" charset="0"/>
                <a:cs typeface="Times New Roman" pitchFamily="18" charset="0"/>
              </a:rPr>
              <a:t>Biotypage</a:t>
            </a:r>
            <a:r>
              <a:rPr lang="fr-FR" dirty="0">
                <a:latin typeface="Times New Roman" pitchFamily="18" charset="0"/>
                <a:cs typeface="Times New Roman" pitchFamily="18" charset="0"/>
              </a:rPr>
              <a:t> des bactéries:</a:t>
            </a:r>
          </a:p>
          <a:p>
            <a:pPr algn="just">
              <a:lnSpc>
                <a:spcPct val="150000"/>
              </a:lnSpc>
            </a:pPr>
            <a:r>
              <a:rPr lang="fr-FR" dirty="0" err="1">
                <a:latin typeface="Times New Roman" pitchFamily="18" charset="0"/>
                <a:cs typeface="Times New Roman" pitchFamily="18" charset="0"/>
              </a:rPr>
              <a:t>detection</a:t>
            </a:r>
            <a:r>
              <a:rPr lang="fr-FR" dirty="0">
                <a:latin typeface="Times New Roman" pitchFamily="18" charset="0"/>
                <a:cs typeface="Times New Roman" pitchFamily="18" charset="0"/>
              </a:rPr>
              <a:t> d’une épidémie </a:t>
            </a:r>
          </a:p>
          <a:p>
            <a:pPr algn="just">
              <a:lnSpc>
                <a:spcPct val="150000"/>
              </a:lnSpc>
            </a:pPr>
            <a:r>
              <a:rPr lang="fr-FR" dirty="0">
                <a:latin typeface="Times New Roman" pitchFamily="18" charset="0"/>
                <a:cs typeface="Times New Roman" pitchFamily="18" charset="0"/>
              </a:rPr>
              <a:t>Surveillance d’une épidémie </a:t>
            </a:r>
          </a:p>
          <a:p>
            <a:pPr algn="just">
              <a:lnSpc>
                <a:spcPct val="150000"/>
              </a:lnSpc>
            </a:pPr>
            <a:r>
              <a:rPr lang="fr-FR" dirty="0">
                <a:latin typeface="Times New Roman" pitchFamily="18" charset="0"/>
                <a:cs typeface="Times New Roman" pitchFamily="18" charset="0"/>
              </a:rPr>
              <a:t>Identification de clones </a:t>
            </a:r>
          </a:p>
          <a:p>
            <a:pPr algn="just">
              <a:lnSpc>
                <a:spcPct val="150000"/>
              </a:lnSpc>
            </a:pPr>
            <a:r>
              <a:rPr lang="fr-FR" dirty="0">
                <a:latin typeface="Times New Roman" pitchFamily="18" charset="0"/>
                <a:cs typeface="Times New Roman" pitchFamily="18" charset="0"/>
              </a:rPr>
              <a:t>Détection rapide de la résistance aux antibiotiques par MALDI-TOF </a:t>
            </a:r>
            <a:r>
              <a:rPr lang="fr-FR" dirty="0" err="1">
                <a:latin typeface="Times New Roman" pitchFamily="18" charset="0"/>
                <a:cs typeface="Times New Roman" pitchFamily="18" charset="0"/>
              </a:rPr>
              <a:t>Carbapénémases</a:t>
            </a:r>
            <a:r>
              <a:rPr lang="fr-FR" dirty="0">
                <a:latin typeface="Times New Roman" pitchFamily="18" charset="0"/>
                <a:cs typeface="Times New Roman" pitchFamily="18" charset="0"/>
              </a:rPr>
              <a:t> chez les bactéries à gram négatif </a:t>
            </a:r>
          </a:p>
          <a:p>
            <a:pPr algn="just">
              <a:lnSpc>
                <a:spcPct val="150000"/>
              </a:lnSpc>
            </a:pPr>
            <a:endParaRPr lang="fr-FR" dirty="0">
              <a:latin typeface="Times New Roman" pitchFamily="18" charset="0"/>
              <a:cs typeface="Times New Roman" pitchFamily="18" charset="0"/>
            </a:endParaRPr>
          </a:p>
          <a:p>
            <a:pPr algn="just">
              <a:lnSpc>
                <a:spcPct val="150000"/>
              </a:lnSpc>
            </a:pPr>
            <a:endParaRPr lang="fr-FR" dirty="0">
              <a:latin typeface="Times New Roman" pitchFamily="18" charset="0"/>
              <a:cs typeface="Times New Roman" pitchFamily="18" charset="0"/>
            </a:endParaRPr>
          </a:p>
        </p:txBody>
      </p:sp>
    </p:spTree>
    <p:extLst>
      <p:ext uri="{BB962C8B-B14F-4D97-AF65-F5344CB8AC3E}">
        <p14:creationId xmlns:p14="http://schemas.microsoft.com/office/powerpoint/2010/main" val="1615578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6632"/>
            <a:ext cx="9144000" cy="649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118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0852"/>
            <a:ext cx="9197707" cy="632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448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04664"/>
            <a:ext cx="905218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154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624"/>
            <a:ext cx="8579296" cy="796214"/>
          </a:xfrm>
        </p:spPr>
        <p:txBody>
          <a:bodyPr>
            <a:normAutofit/>
          </a:bodyPr>
          <a:lstStyle/>
          <a:p>
            <a:r>
              <a:rPr lang="fr-FR" sz="2400" b="1" dirty="0">
                <a:latin typeface="Times New Roman" pitchFamily="18" charset="0"/>
                <a:cs typeface="Times New Roman" pitchFamily="18" charset="0"/>
              </a:rPr>
              <a:t>Identification phénotypique classique / spectrométrie de masse </a:t>
            </a:r>
            <a:endParaRPr lang="fr-FR" sz="24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107504" y="764704"/>
            <a:ext cx="4104456" cy="5976664"/>
          </a:xfrm>
        </p:spPr>
        <p:txBody>
          <a:bodyPr>
            <a:normAutofit fontScale="70000" lnSpcReduction="20000"/>
          </a:bodyPr>
          <a:lstStyle/>
          <a:p>
            <a:endParaRPr lang="fr-FR" dirty="0">
              <a:latin typeface="Arial" pitchFamily="34" charset="0"/>
              <a:cs typeface="Arial" pitchFamily="34" charset="0"/>
            </a:endParaRPr>
          </a:p>
          <a:p>
            <a:r>
              <a:rPr lang="fr-FR" b="1" dirty="0">
                <a:latin typeface="Arial" pitchFamily="34" charset="0"/>
                <a:cs typeface="Arial" pitchFamily="34" charset="0"/>
              </a:rPr>
              <a:t>Problèmes du choix du système d’identification: </a:t>
            </a:r>
            <a:r>
              <a:rPr lang="fr-FR" sz="2400" dirty="0">
                <a:latin typeface="Arial" pitchFamily="34" charset="0"/>
                <a:cs typeface="Arial" pitchFamily="34" charset="0"/>
              </a:rPr>
              <a:t>Gram </a:t>
            </a:r>
          </a:p>
          <a:p>
            <a:r>
              <a:rPr lang="fr-FR" dirty="0">
                <a:latin typeface="Arial" pitchFamily="34" charset="0"/>
                <a:cs typeface="Arial" pitchFamily="34" charset="0"/>
              </a:rPr>
              <a:t>Tests d’orientation (catalase, oxydase…) </a:t>
            </a:r>
          </a:p>
          <a:p>
            <a:endParaRPr lang="fr-FR" dirty="0">
              <a:latin typeface="Arial" pitchFamily="34" charset="0"/>
              <a:cs typeface="Arial" pitchFamily="34" charset="0"/>
            </a:endParaRPr>
          </a:p>
          <a:p>
            <a:r>
              <a:rPr lang="fr-FR" sz="3600" dirty="0">
                <a:latin typeface="Arial" pitchFamily="34" charset="0"/>
                <a:cs typeface="Arial" pitchFamily="34" charset="0"/>
              </a:rPr>
              <a:t>•</a:t>
            </a:r>
            <a:r>
              <a:rPr lang="fr-FR" sz="3600" b="1" dirty="0">
                <a:latin typeface="Arial" pitchFamily="34" charset="0"/>
                <a:cs typeface="Arial" pitchFamily="34" charset="0"/>
              </a:rPr>
              <a:t>Diversité phénotypique: </a:t>
            </a:r>
            <a:r>
              <a:rPr lang="fr-FR" dirty="0">
                <a:latin typeface="Arial" pitchFamily="34" charset="0"/>
                <a:cs typeface="Arial" pitchFamily="34" charset="0"/>
              </a:rPr>
              <a:t>Base de données: nombre importants de souches par espèce </a:t>
            </a:r>
          </a:p>
          <a:p>
            <a:pPr lvl="1"/>
            <a:r>
              <a:rPr lang="fr-FR" dirty="0">
                <a:latin typeface="Arial" pitchFamily="34" charset="0"/>
                <a:cs typeface="Arial" pitchFamily="34" charset="0"/>
              </a:rPr>
              <a:t>Chevauchement des phénotypes </a:t>
            </a:r>
            <a:r>
              <a:rPr lang="fr-FR" sz="2400" dirty="0">
                <a:latin typeface="Arial" pitchFamily="34" charset="0"/>
                <a:cs typeface="Arial" pitchFamily="34" charset="0"/>
              </a:rPr>
              <a:t>Choix multiples </a:t>
            </a:r>
          </a:p>
          <a:p>
            <a:pPr lvl="1"/>
            <a:endParaRPr lang="fr-FR" dirty="0">
              <a:latin typeface="Arial" pitchFamily="34" charset="0"/>
              <a:cs typeface="Arial" pitchFamily="34" charset="0"/>
            </a:endParaRPr>
          </a:p>
          <a:p>
            <a:pPr lvl="1"/>
            <a:endParaRPr lang="fr-FR" dirty="0">
              <a:latin typeface="Arial" pitchFamily="34" charset="0"/>
              <a:cs typeface="Arial" pitchFamily="34" charset="0"/>
            </a:endParaRPr>
          </a:p>
          <a:p>
            <a:r>
              <a:rPr lang="fr-FR" dirty="0">
                <a:latin typeface="Arial" pitchFamily="34" charset="0"/>
                <a:cs typeface="Arial" pitchFamily="34" charset="0"/>
              </a:rPr>
              <a:t>•</a:t>
            </a:r>
            <a:r>
              <a:rPr lang="fr-FR" b="1" dirty="0">
                <a:latin typeface="Arial" pitchFamily="34" charset="0"/>
                <a:cs typeface="Arial" pitchFamily="34" charset="0"/>
              </a:rPr>
              <a:t>Souches déficientes </a:t>
            </a:r>
          </a:p>
          <a:p>
            <a:r>
              <a:rPr lang="fr-FR" sz="2800" dirty="0">
                <a:latin typeface="Arial" pitchFamily="34" charset="0"/>
                <a:cs typeface="Arial" pitchFamily="34" charset="0"/>
              </a:rPr>
              <a:t>Variant </a:t>
            </a:r>
          </a:p>
          <a:p>
            <a:r>
              <a:rPr lang="fr-FR" dirty="0">
                <a:latin typeface="Arial" pitchFamily="34" charset="0"/>
                <a:cs typeface="Arial" pitchFamily="34" charset="0"/>
              </a:rPr>
              <a:t>Inoculum insuffisant </a:t>
            </a:r>
          </a:p>
          <a:p>
            <a:endParaRPr lang="fr-FR" dirty="0">
              <a:latin typeface="Arial" pitchFamily="34" charset="0"/>
              <a:cs typeface="Arial" pitchFamily="34" charset="0"/>
            </a:endParaRPr>
          </a:p>
          <a:p>
            <a:endParaRPr lang="fr-FR" dirty="0">
              <a:latin typeface="Arial" pitchFamily="34" charset="0"/>
              <a:cs typeface="Arial" pitchFamily="34" charset="0"/>
            </a:endParaRPr>
          </a:p>
        </p:txBody>
      </p:sp>
      <p:sp>
        <p:nvSpPr>
          <p:cNvPr id="4" name="ZoneTexte 3"/>
          <p:cNvSpPr txBox="1"/>
          <p:nvPr/>
        </p:nvSpPr>
        <p:spPr>
          <a:xfrm>
            <a:off x="4499992" y="548680"/>
            <a:ext cx="4644008" cy="6370975"/>
          </a:xfrm>
          <a:prstGeom prst="rect">
            <a:avLst/>
          </a:prstGeom>
          <a:noFill/>
        </p:spPr>
        <p:txBody>
          <a:bodyPr wrap="square" rtlCol="0">
            <a:spAutoFit/>
          </a:bodyPr>
          <a:lstStyle/>
          <a:p>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Choix préalable inutile</a:t>
            </a:r>
          </a:p>
          <a:p>
            <a:r>
              <a:rPr lang="fr-FR" sz="2400" b="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Colonie ou échantillon hémoculture/urines </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Une seule base de donnée pouvant être constituée par une seule souche par espèce </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Profils protéiques  provenant en grande partie par des protéines ribosomales </a:t>
            </a:r>
          </a:p>
          <a:p>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a:t>
            </a:r>
            <a:r>
              <a:rPr lang="fr-FR" sz="2400" b="1" dirty="0">
                <a:latin typeface="Times New Roman" pitchFamily="18" charset="0"/>
                <a:cs typeface="Times New Roman" pitchFamily="18" charset="0"/>
              </a:rPr>
              <a:t>Résultat rapide</a:t>
            </a:r>
          </a:p>
          <a:p>
            <a:r>
              <a:rPr lang="fr-FR" sz="2400" b="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a:t>
            </a:r>
            <a:r>
              <a:rPr lang="fr-FR" sz="2400" b="1" dirty="0">
                <a:latin typeface="Times New Roman" pitchFamily="18" charset="0"/>
                <a:cs typeface="Times New Roman" pitchFamily="18" charset="0"/>
              </a:rPr>
              <a:t>Coût concurrentiel</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35873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288"/>
            <a:ext cx="9144000" cy="4524315"/>
          </a:xfrm>
          <a:prstGeom prst="rect">
            <a:avLst/>
          </a:prstGeom>
        </p:spPr>
        <p:txBody>
          <a:bodyPr wrap="square">
            <a:spAutoFit/>
          </a:bodyPr>
          <a:lstStyle/>
          <a:p>
            <a:pPr algn="just">
              <a:lnSpc>
                <a:spcPct val="150000"/>
              </a:lnSpc>
            </a:pPr>
            <a:r>
              <a:rPr lang="fr-FR" sz="3200" dirty="0">
                <a:latin typeface="Times New Roman" pitchFamily="18" charset="0"/>
                <a:cs typeface="Times New Roman" pitchFamily="18" charset="0"/>
              </a:rPr>
              <a:t>La</a:t>
            </a:r>
            <a:r>
              <a:rPr lang="fr-FR" sz="3200" b="1" dirty="0">
                <a:latin typeface="Times New Roman" pitchFamily="18" charset="0"/>
                <a:cs typeface="Times New Roman" pitchFamily="18" charset="0"/>
              </a:rPr>
              <a:t> spectrométrie de masse par MALDI-</a:t>
            </a:r>
            <a:r>
              <a:rPr lang="fr-FR" sz="3200" b="1" dirty="0" err="1">
                <a:latin typeface="Times New Roman" pitchFamily="18" charset="0"/>
                <a:cs typeface="Times New Roman" pitchFamily="18" charset="0"/>
              </a:rPr>
              <a:t>ToF</a:t>
            </a:r>
            <a:r>
              <a:rPr lang="fr-FR" sz="3200" b="1" dirty="0">
                <a:latin typeface="Times New Roman" pitchFamily="18" charset="0"/>
                <a:cs typeface="Times New Roman" pitchFamily="18" charset="0"/>
              </a:rPr>
              <a:t>(matrix </a:t>
            </a:r>
            <a:r>
              <a:rPr lang="fr-FR" sz="3200" b="1" dirty="0" err="1">
                <a:latin typeface="Times New Roman" pitchFamily="18" charset="0"/>
                <a:cs typeface="Times New Roman" pitchFamily="18" charset="0"/>
              </a:rPr>
              <a:t>assisted</a:t>
            </a:r>
            <a:r>
              <a:rPr lang="fr-FR" sz="3200" b="1" dirty="0">
                <a:latin typeface="Times New Roman" pitchFamily="18" charset="0"/>
                <a:cs typeface="Times New Roman" pitchFamily="18" charset="0"/>
              </a:rPr>
              <a:t> laser </a:t>
            </a:r>
            <a:r>
              <a:rPr lang="fr-FR" sz="3200" b="1" dirty="0" err="1">
                <a:latin typeface="Times New Roman" pitchFamily="18" charset="0"/>
                <a:cs typeface="Times New Roman" pitchFamily="18" charset="0"/>
              </a:rPr>
              <a:t>desorption</a:t>
            </a:r>
            <a:r>
              <a:rPr lang="fr-FR" sz="3200" b="1" dirty="0">
                <a:latin typeface="Times New Roman" pitchFamily="18" charset="0"/>
                <a:cs typeface="Times New Roman" pitchFamily="18" charset="0"/>
              </a:rPr>
              <a:t> ionisation-Time of Flight)</a:t>
            </a:r>
          </a:p>
          <a:p>
            <a:pPr algn="just">
              <a:lnSpc>
                <a:spcPct val="150000"/>
              </a:lnSpc>
            </a:pPr>
            <a:r>
              <a:rPr lang="fr-FR" sz="3200" dirty="0">
                <a:latin typeface="Times New Roman" pitchFamily="18" charset="0"/>
                <a:cs typeface="Times New Roman" pitchFamily="18" charset="0"/>
              </a:rPr>
              <a:t>• Performances ≥ à celles des techniques classiques;</a:t>
            </a:r>
          </a:p>
          <a:p>
            <a:pPr algn="just">
              <a:lnSpc>
                <a:spcPct val="150000"/>
              </a:lnSpc>
            </a:pPr>
            <a:r>
              <a:rPr lang="fr-FR" sz="3200" dirty="0">
                <a:latin typeface="Times New Roman" pitchFamily="18" charset="0"/>
                <a:cs typeface="Times New Roman" pitchFamily="18" charset="0"/>
              </a:rPr>
              <a:t>• Résultats en moins d’une heure;</a:t>
            </a:r>
          </a:p>
          <a:p>
            <a:pPr algn="just">
              <a:lnSpc>
                <a:spcPct val="150000"/>
              </a:lnSpc>
            </a:pPr>
            <a:r>
              <a:rPr lang="fr-FR" sz="3200" dirty="0">
                <a:latin typeface="Times New Roman" pitchFamily="18" charset="0"/>
                <a:cs typeface="Times New Roman" pitchFamily="18" charset="0"/>
              </a:rPr>
              <a:t>• Identifie aussi bien et vite les bactéries usuelles que celles métaboliquement peu actives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869160"/>
            <a:ext cx="1228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240154"/>
            <a:ext cx="19335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684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624"/>
            <a:ext cx="8424936" cy="67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4852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 y="116632"/>
            <a:ext cx="9039845"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128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06" y="186211"/>
            <a:ext cx="8946390" cy="553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80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036497"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30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6" y="260648"/>
            <a:ext cx="898343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629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67" y="-27384"/>
            <a:ext cx="853219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82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r>
              <a:rPr lang="fr-FR" dirty="0">
                <a:latin typeface="Times New Roman" pitchFamily="18" charset="0"/>
                <a:cs typeface="Times New Roman" pitchFamily="18" charset="0"/>
              </a:rPr>
              <a:t> La spectrométrie de masse de type MALDI-TOF repose </a:t>
            </a:r>
            <a:r>
              <a:rPr lang="fr-FR" b="1" dirty="0">
                <a:latin typeface="Times New Roman" pitchFamily="18" charset="0"/>
                <a:cs typeface="Times New Roman" pitchFamily="18" charset="0"/>
              </a:rPr>
              <a:t>sur l'analyse de l'ensemble des protéines de chacune des bactéries. </a:t>
            </a:r>
          </a:p>
          <a:p>
            <a:pPr marL="0" indent="0" algn="just">
              <a:buNone/>
            </a:pPr>
            <a:r>
              <a:rPr lang="fr-FR" dirty="0">
                <a:latin typeface="Times New Roman" pitchFamily="18" charset="0"/>
                <a:cs typeface="Times New Roman" pitchFamily="18" charset="0"/>
              </a:rPr>
              <a:t>3 étapes distinctes se succèdent dans l'analyse par spectrométrie de masse :</a:t>
            </a:r>
          </a:p>
          <a:p>
            <a:pPr marL="0" indent="0" algn="just">
              <a:buNone/>
            </a:pPr>
            <a:r>
              <a:rPr lang="fr-FR" dirty="0">
                <a:latin typeface="Times New Roman" pitchFamily="18" charset="0"/>
                <a:cs typeface="Times New Roman" pitchFamily="18" charset="0"/>
              </a:rPr>
              <a:t>■ ionisation/désorption : les colonies bactériennes ou le matériel à analyser sont déposés sur un support et sont inclus dans une matrice (l'alpha-</a:t>
            </a:r>
            <a:r>
              <a:rPr lang="fr-FR" dirty="0" err="1">
                <a:latin typeface="Times New Roman" pitchFamily="18" charset="0"/>
                <a:cs typeface="Times New Roman" pitchFamily="18" charset="0"/>
              </a:rPr>
              <a:t>cyano</a:t>
            </a:r>
            <a:r>
              <a:rPr lang="fr-FR" dirty="0">
                <a:latin typeface="Times New Roman" pitchFamily="18" charset="0"/>
                <a:cs typeface="Times New Roman" pitchFamily="18" charset="0"/>
              </a:rPr>
              <a:t> 4-hydroxy cinnamique ou l'acide </a:t>
            </a:r>
            <a:r>
              <a:rPr lang="fr-FR" dirty="0" err="1">
                <a:latin typeface="Times New Roman" pitchFamily="18" charset="0"/>
                <a:cs typeface="Times New Roman" pitchFamily="18" charset="0"/>
              </a:rPr>
              <a:t>sinapinique</a:t>
            </a:r>
            <a:r>
              <a:rPr lang="fr-FR" dirty="0">
                <a:latin typeface="Times New Roman" pitchFamily="18" charset="0"/>
                <a:cs typeface="Times New Roman" pitchFamily="18" charset="0"/>
              </a:rPr>
              <a:t> par exemple). Le complexe ainsi formé est bombardé par un faisceau laser émettant dans la zone d'absorption de la matrice. Les ions gazeux alors générés sont accélérés sous haut voltage dans un champ électrique qui les dirige vers l'analyseur ;</a:t>
            </a:r>
          </a:p>
          <a:p>
            <a:pPr algn="just"/>
            <a:endParaRPr lang="fr-FR" dirty="0">
              <a:latin typeface="Times New Roman" pitchFamily="18" charset="0"/>
              <a:cs typeface="Times New Roman" pitchFamily="18" charset="0"/>
            </a:endParaRPr>
          </a:p>
          <a:p>
            <a:pPr marL="0" indent="0" algn="just">
              <a:buNone/>
            </a:pPr>
            <a:r>
              <a:rPr lang="fr-FR" dirty="0">
                <a:latin typeface="Times New Roman" pitchFamily="18" charset="0"/>
                <a:cs typeface="Times New Roman" pitchFamily="18" charset="0"/>
              </a:rPr>
              <a:t>■ l'analyseur permet de séparer et de classer les ions libres selon leur temps de vol, </a:t>
            </a:r>
            <a:r>
              <a:rPr lang="fr-FR" i="1" dirty="0">
                <a:latin typeface="Times New Roman" pitchFamily="18" charset="0"/>
                <a:cs typeface="Times New Roman" pitchFamily="18" charset="0"/>
              </a:rPr>
              <a:t>time of flight </a:t>
            </a:r>
            <a:r>
              <a:rPr lang="fr-FR" dirty="0">
                <a:latin typeface="Times New Roman" pitchFamily="18" charset="0"/>
                <a:cs typeface="Times New Roman" pitchFamily="18" charset="0"/>
              </a:rPr>
              <a:t>(TOF) qui dépend du rapport masse/charge (m/z). Les ions présentant le rapport m/z le plus petit sont les premiers à arriver ; </a:t>
            </a:r>
          </a:p>
          <a:p>
            <a:pPr algn="just"/>
            <a:endParaRPr lang="fr-FR" dirty="0">
              <a:latin typeface="Times New Roman" pitchFamily="18" charset="0"/>
              <a:cs typeface="Times New Roman" pitchFamily="18" charset="0"/>
            </a:endParaRPr>
          </a:p>
          <a:p>
            <a:pPr marL="0" indent="0" algn="just">
              <a:buNone/>
            </a:pPr>
            <a:r>
              <a:rPr lang="fr-FR" dirty="0">
                <a:latin typeface="Times New Roman" pitchFamily="18" charset="0"/>
                <a:cs typeface="Times New Roman" pitchFamily="18" charset="0"/>
              </a:rPr>
              <a:t>■ le détecteur transforme le </a:t>
            </a:r>
            <a:r>
              <a:rPr lang="fr-FR" b="1" dirty="0">
                <a:latin typeface="Times New Roman" pitchFamily="18" charset="0"/>
                <a:cs typeface="Times New Roman" pitchFamily="18" charset="0"/>
              </a:rPr>
              <a:t>courant ionique </a:t>
            </a:r>
            <a:r>
              <a:rPr lang="fr-FR" dirty="0">
                <a:latin typeface="Times New Roman" pitchFamily="18" charset="0"/>
                <a:cs typeface="Times New Roman" pitchFamily="18" charset="0"/>
              </a:rPr>
              <a:t>en </a:t>
            </a:r>
            <a:r>
              <a:rPr lang="fr-FR" b="1" dirty="0">
                <a:latin typeface="Times New Roman" pitchFamily="18" charset="0"/>
                <a:cs typeface="Times New Roman" pitchFamily="18" charset="0"/>
              </a:rPr>
              <a:t>courant électrique</a:t>
            </a:r>
            <a:r>
              <a:rPr lang="fr-FR" dirty="0">
                <a:latin typeface="Times New Roman" pitchFamily="18" charset="0"/>
                <a:cs typeface="Times New Roman" pitchFamily="18" charset="0"/>
              </a:rPr>
              <a:t>. Le </a:t>
            </a:r>
            <a:r>
              <a:rPr lang="fr-FR" b="1" dirty="0">
                <a:latin typeface="Times New Roman" pitchFamily="18" charset="0"/>
                <a:cs typeface="Times New Roman" pitchFamily="18" charset="0"/>
              </a:rPr>
              <a:t>courant </a:t>
            </a:r>
            <a:r>
              <a:rPr lang="fr-FR" dirty="0">
                <a:latin typeface="Times New Roman" pitchFamily="18" charset="0"/>
                <a:cs typeface="Times New Roman" pitchFamily="18" charset="0"/>
              </a:rPr>
              <a:t>généré est alors </a:t>
            </a:r>
            <a:r>
              <a:rPr lang="fr-FR" b="1" dirty="0">
                <a:latin typeface="Times New Roman" pitchFamily="18" charset="0"/>
                <a:cs typeface="Times New Roman" pitchFamily="18" charset="0"/>
              </a:rPr>
              <a:t>amplifié</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numérisé</a:t>
            </a:r>
            <a:r>
              <a:rPr lang="fr-FR" dirty="0">
                <a:latin typeface="Times New Roman" pitchFamily="18" charset="0"/>
                <a:cs typeface="Times New Roman" pitchFamily="18" charset="0"/>
              </a:rPr>
              <a:t> et </a:t>
            </a:r>
            <a:r>
              <a:rPr lang="fr-FR" b="1" dirty="0">
                <a:latin typeface="Times New Roman" pitchFamily="18" charset="0"/>
                <a:cs typeface="Times New Roman" pitchFamily="18" charset="0"/>
              </a:rPr>
              <a:t>enregistré </a:t>
            </a:r>
            <a:r>
              <a:rPr lang="fr-FR" dirty="0">
                <a:latin typeface="Times New Roman" pitchFamily="18" charset="0"/>
                <a:cs typeface="Times New Roman" pitchFamily="18" charset="0"/>
              </a:rPr>
              <a:t>sous forme de sp</a:t>
            </a:r>
            <a:r>
              <a:rPr lang="fr-FR" b="1" dirty="0">
                <a:latin typeface="Times New Roman" pitchFamily="18" charset="0"/>
                <a:cs typeface="Times New Roman" pitchFamily="18" charset="0"/>
              </a:rPr>
              <a:t>ectres de masse </a:t>
            </a:r>
            <a:r>
              <a:rPr lang="fr-FR" dirty="0">
                <a:latin typeface="Times New Roman" pitchFamily="18" charset="0"/>
                <a:cs typeface="Times New Roman" pitchFamily="18" charset="0"/>
              </a:rPr>
              <a:t>(rapport m/z en fonction de l'intensité).</a:t>
            </a:r>
          </a:p>
        </p:txBody>
      </p:sp>
    </p:spTree>
    <p:extLst>
      <p:ext uri="{BB962C8B-B14F-4D97-AF65-F5344CB8AC3E}">
        <p14:creationId xmlns:p14="http://schemas.microsoft.com/office/powerpoint/2010/main" val="24495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68"/>
            <a:ext cx="9134653" cy="663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5352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2440</TotalTime>
  <Words>650</Words>
  <Application>Microsoft Office PowerPoint</Application>
  <PresentationFormat>Affichage à l'écran (4:3)</PresentationFormat>
  <Paragraphs>59</Paragraphs>
  <Slides>42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42</vt:i4>
      </vt:variant>
    </vt:vector>
  </HeadingPairs>
  <TitlesOfParts>
    <vt:vector size="46" baseType="lpstr">
      <vt:lpstr>Arial</vt:lpstr>
      <vt:lpstr>Calibri</vt:lpstr>
      <vt:lpstr>Times New Roman</vt:lpstr>
      <vt:lpstr>Thème Office</vt:lpstr>
      <vt:lpstr> Spectrométrie de masse en microbiologie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Interprétation des 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applications de la spectrométrie de masse au laboratoire de Microbiologie</vt:lpstr>
      <vt:lpstr>Présentation PowerPoint</vt:lpstr>
      <vt:lpstr>Présentation PowerPoint</vt:lpstr>
      <vt:lpstr>Présentation PowerPoint</vt:lpstr>
      <vt:lpstr>Identification phénotypique classique / spectrométrie de masse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Spectrométrie de masse en microbiologie</dc:title>
  <dc:creator>acer</dc:creator>
  <cp:lastModifiedBy>pc</cp:lastModifiedBy>
  <cp:revision>52</cp:revision>
  <dcterms:created xsi:type="dcterms:W3CDTF">2016-11-06T21:43:28Z</dcterms:created>
  <dcterms:modified xsi:type="dcterms:W3CDTF">2023-03-14T13:10:10Z</dcterms:modified>
</cp:coreProperties>
</file>