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74" r:id="rId3"/>
    <p:sldId id="258" r:id="rId4"/>
    <p:sldId id="259" r:id="rId5"/>
    <p:sldId id="260" r:id="rId6"/>
    <p:sldId id="273" r:id="rId7"/>
    <p:sldId id="263" r:id="rId8"/>
    <p:sldId id="264" r:id="rId9"/>
    <p:sldId id="266" r:id="rId10"/>
    <p:sldId id="267" r:id="rId11"/>
    <p:sldId id="268" r:id="rId12"/>
    <p:sldId id="269"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5" autoAdjust="0"/>
    <p:restoredTop sz="94660" autoAdjust="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AA309A6D-C09C-4548-B29A-6CF363A7E532}" type="datetimeFigureOut">
              <a:rPr lang="fr-FR" smtClean="0"/>
              <a:pPr/>
              <a:t>23/04/2024</a:t>
            </a:fld>
            <a:endParaRPr lang="fr-BE"/>
          </a:p>
        </p:txBody>
      </p:sp>
      <p:sp>
        <p:nvSpPr>
          <p:cNvPr id="17" name="Espace réservé du pied de page 16"/>
          <p:cNvSpPr>
            <a:spLocks noGrp="1"/>
          </p:cNvSpPr>
          <p:nvPr>
            <p:ph type="ftr" sz="quarter" idx="11"/>
          </p:nvPr>
        </p:nvSpPr>
        <p:spPr/>
        <p:txBody>
          <a:bodyPr/>
          <a:lstStyle>
            <a:extLst/>
          </a:lstStyle>
          <a:p>
            <a:endParaRPr lang="fr-BE"/>
          </a:p>
        </p:txBody>
      </p:sp>
      <p:sp>
        <p:nvSpPr>
          <p:cNvPr id="29" name="Espace réservé du numéro de diapositive 28"/>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23/04/2024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23/04/2024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23/04/2024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23/04/2024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23/04/2024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23/04/2024</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23/04/2024</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AA309A6D-C09C-4548-B29A-6CF363A7E532}" type="datetimeFigureOut">
              <a:rPr lang="fr-FR" smtClean="0"/>
              <a:pPr/>
              <a:t>23/04/2024</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23/04/2024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AA309A6D-C09C-4548-B29A-6CF363A7E532}" type="datetimeFigureOut">
              <a:rPr lang="fr-FR" smtClean="0"/>
              <a:pPr/>
              <a:t>23/04/2024</a:t>
            </a:fld>
            <a:endParaRPr lang="fr-BE"/>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BE"/>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A309A6D-C09C-4548-B29A-6CF363A7E532}" type="datetimeFigureOut">
              <a:rPr lang="fr-FR" smtClean="0"/>
              <a:pPr/>
              <a:t>23/04/2024</a:t>
            </a:fld>
            <a:endParaRPr lang="fr-BE"/>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BE"/>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14282" y="2428868"/>
            <a:ext cx="878684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1" u="sng"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L’élaboration d’un manuel scolaire  (en EPS)  selon l’approche par les compétences</a:t>
            </a:r>
            <a:endParaRPr kumimoji="0" lang="fr-FR" sz="11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428564" y="785794"/>
            <a:ext cx="8715436" cy="4481530"/>
          </a:xfrm>
          <a:prstGeom prst="rect">
            <a:avLst/>
          </a:prstGeom>
          <a:gradFill rotWithShape="0">
            <a:gsLst>
              <a:gs pos="0">
                <a:srgbClr val="FFFFFF"/>
              </a:gs>
              <a:gs pos="100000">
                <a:srgbClr val="B6DDE8"/>
              </a:gs>
            </a:gsLst>
            <a:lin ang="5400000" scaled="1"/>
          </a:gradFill>
          <a:ln w="12700" algn="ctr">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fr-FR" sz="1200" b="1" dirty="0" smtClean="0"/>
              <a:t>	2	3		4	5</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4754" name="AutoShape 2"/>
          <p:cNvSpPr>
            <a:spLocks noChangeArrowheads="1"/>
          </p:cNvSpPr>
          <p:nvPr/>
        </p:nvSpPr>
        <p:spPr bwMode="auto">
          <a:xfrm>
            <a:off x="857224" y="2428868"/>
            <a:ext cx="1500198" cy="1619253"/>
          </a:xfrm>
          <a:prstGeom prst="roundRect">
            <a:avLst>
              <a:gd name="adj" fmla="val 16667"/>
            </a:avLst>
          </a:prstGeom>
          <a:gradFill rotWithShape="0">
            <a:gsLst>
              <a:gs pos="0">
                <a:srgbClr val="FFFFFF"/>
              </a:gs>
              <a:gs pos="100000">
                <a:srgbClr val="E5B8B7"/>
              </a:gs>
            </a:gsLst>
            <a:lin ang="5400000" scaled="1"/>
          </a:gradFill>
          <a:ln w="12700">
            <a:solidFill>
              <a:srgbClr val="D99594"/>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FF0000"/>
                </a:solidFill>
                <a:effectLst/>
                <a:latin typeface="Times New Roman" pitchFamily="18" charset="0"/>
                <a:ea typeface="Arial" pitchFamily="34" charset="0"/>
                <a:cs typeface="Times New Roman" pitchFamily="18" charset="0"/>
              </a:rPr>
              <a:t>Définition de quelques compétences</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4755" name="AutoShape 3"/>
          <p:cNvSpPr>
            <a:spLocks noChangeArrowheads="1"/>
          </p:cNvSpPr>
          <p:nvPr/>
        </p:nvSpPr>
        <p:spPr bwMode="auto">
          <a:xfrm>
            <a:off x="2571736" y="2428868"/>
            <a:ext cx="1428760" cy="1619253"/>
          </a:xfrm>
          <a:prstGeom prst="roundRect">
            <a:avLst>
              <a:gd name="adj" fmla="val 16667"/>
            </a:avLst>
          </a:prstGeom>
          <a:gradFill rotWithShape="0">
            <a:gsLst>
              <a:gs pos="0">
                <a:srgbClr val="FFFFFF"/>
              </a:gs>
              <a:gs pos="100000">
                <a:srgbClr val="E5B8B7"/>
              </a:gs>
            </a:gsLst>
            <a:lin ang="5400000" scaled="1"/>
          </a:gradFill>
          <a:ln w="12700">
            <a:solidFill>
              <a:srgbClr val="D99594"/>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600" b="1" dirty="0" smtClean="0">
                <a:solidFill>
                  <a:srgbClr val="FF0000"/>
                </a:solidFill>
                <a:latin typeface="Times New Roman" pitchFamily="18" charset="0"/>
                <a:ea typeface="Arial" pitchFamily="34" charset="0"/>
                <a:cs typeface="Times New Roman" pitchFamily="18" charset="0"/>
              </a:rPr>
              <a:t>Insertion de quelques activités d’intégration </a:t>
            </a:r>
          </a:p>
        </p:txBody>
      </p:sp>
      <p:sp>
        <p:nvSpPr>
          <p:cNvPr id="74756" name="AutoShape 4"/>
          <p:cNvSpPr>
            <a:spLocks noChangeArrowheads="1"/>
          </p:cNvSpPr>
          <p:nvPr/>
        </p:nvSpPr>
        <p:spPr bwMode="auto">
          <a:xfrm>
            <a:off x="4214810" y="2500306"/>
            <a:ext cx="1428760" cy="1547815"/>
          </a:xfrm>
          <a:prstGeom prst="roundRect">
            <a:avLst>
              <a:gd name="adj" fmla="val 16667"/>
            </a:avLst>
          </a:prstGeom>
          <a:gradFill rotWithShape="0">
            <a:gsLst>
              <a:gs pos="0">
                <a:srgbClr val="FFFFFF"/>
              </a:gs>
              <a:gs pos="100000">
                <a:srgbClr val="E5B8B7"/>
              </a:gs>
            </a:gsLst>
            <a:lin ang="5400000" scaled="1"/>
          </a:gradFill>
          <a:ln w="12700">
            <a:solidFill>
              <a:srgbClr val="D99594"/>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600" b="1" dirty="0" smtClean="0">
                <a:solidFill>
                  <a:srgbClr val="FF0000"/>
                </a:solidFill>
                <a:latin typeface="Times New Roman" pitchFamily="18" charset="0"/>
                <a:ea typeface="Arial" pitchFamily="34" charset="0"/>
                <a:cs typeface="Times New Roman" pitchFamily="18" charset="0"/>
              </a:rPr>
              <a:t>Elagage des contenus superflus</a:t>
            </a:r>
          </a:p>
        </p:txBody>
      </p:sp>
      <p:sp>
        <p:nvSpPr>
          <p:cNvPr id="74757" name="AutoShape 5"/>
          <p:cNvSpPr>
            <a:spLocks noChangeArrowheads="1"/>
          </p:cNvSpPr>
          <p:nvPr/>
        </p:nvSpPr>
        <p:spPr bwMode="auto">
          <a:xfrm>
            <a:off x="5929322" y="2500306"/>
            <a:ext cx="1428760" cy="1547815"/>
          </a:xfrm>
          <a:prstGeom prst="roundRect">
            <a:avLst>
              <a:gd name="adj" fmla="val 16667"/>
            </a:avLst>
          </a:prstGeom>
          <a:gradFill rotWithShape="0">
            <a:gsLst>
              <a:gs pos="0">
                <a:srgbClr val="FFFFFF"/>
              </a:gs>
              <a:gs pos="100000">
                <a:srgbClr val="E5B8B7"/>
              </a:gs>
            </a:gsLst>
            <a:lin ang="5400000" scaled="1"/>
          </a:gradFill>
          <a:ln w="12700">
            <a:solidFill>
              <a:srgbClr val="D99594"/>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600" b="1" dirty="0" smtClean="0">
                <a:solidFill>
                  <a:srgbClr val="FF0000"/>
                </a:solidFill>
                <a:latin typeface="Times New Roman" pitchFamily="18" charset="0"/>
                <a:ea typeface="Arial" pitchFamily="34" charset="0"/>
                <a:cs typeface="Times New Roman" pitchFamily="18" charset="0"/>
              </a:rPr>
              <a:t>Insertion des activités spécifiques aux compétences</a:t>
            </a:r>
          </a:p>
        </p:txBody>
      </p:sp>
      <p:sp>
        <p:nvSpPr>
          <p:cNvPr id="74758" name="AutoShape 6"/>
          <p:cNvSpPr>
            <a:spLocks noChangeArrowheads="1"/>
          </p:cNvSpPr>
          <p:nvPr/>
        </p:nvSpPr>
        <p:spPr bwMode="auto">
          <a:xfrm>
            <a:off x="7500958" y="2500306"/>
            <a:ext cx="1428760" cy="1547815"/>
          </a:xfrm>
          <a:prstGeom prst="roundRect">
            <a:avLst>
              <a:gd name="adj" fmla="val 16667"/>
            </a:avLst>
          </a:prstGeom>
          <a:gradFill rotWithShape="0">
            <a:gsLst>
              <a:gs pos="0">
                <a:srgbClr val="FFFFFF"/>
              </a:gs>
              <a:gs pos="100000">
                <a:srgbClr val="E5B8B7"/>
              </a:gs>
            </a:gsLst>
            <a:lin ang="5400000" scaled="1"/>
          </a:gradFill>
          <a:ln w="12700">
            <a:solidFill>
              <a:srgbClr val="D99594"/>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fr-FR" sz="1600" b="1" dirty="0" smtClean="0">
                <a:solidFill>
                  <a:srgbClr val="FF0000"/>
                </a:solidFill>
                <a:latin typeface="Times New Roman" pitchFamily="18" charset="0"/>
                <a:ea typeface="Arial" pitchFamily="34" charset="0"/>
                <a:cs typeface="Times New Roman" pitchFamily="18" charset="0"/>
              </a:rPr>
              <a:t>Restructuration complète du manuel scolaire</a:t>
            </a:r>
          </a:p>
        </p:txBody>
      </p:sp>
      <p:sp>
        <p:nvSpPr>
          <p:cNvPr id="74759" name="AutoShape 7"/>
          <p:cNvSpPr>
            <a:spLocks noChangeArrowheads="1"/>
          </p:cNvSpPr>
          <p:nvPr/>
        </p:nvSpPr>
        <p:spPr bwMode="auto">
          <a:xfrm>
            <a:off x="1214415" y="4271973"/>
            <a:ext cx="7000924" cy="657225"/>
          </a:xfrm>
          <a:prstGeom prst="rightArrow">
            <a:avLst>
              <a:gd name="adj1" fmla="val 50000"/>
              <a:gd name="adj2" fmla="val 208333"/>
            </a:avLst>
          </a:prstGeom>
          <a:solidFill>
            <a:schemeClr val="bg2">
              <a:lumMod val="60000"/>
              <a:lumOff val="40000"/>
            </a:schemeClr>
          </a:solidFill>
          <a:ln w="127000" cmpd="dbl">
            <a:solidFill>
              <a:srgbClr val="FF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Arial" pitchFamily="34" charset="0"/>
                <a:cs typeface="Times New Roman" pitchFamily="18" charset="0"/>
              </a:rPr>
              <a:t>Vers un manuel scolaire intégrateur</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Rectangle 8"/>
          <p:cNvSpPr/>
          <p:nvPr/>
        </p:nvSpPr>
        <p:spPr>
          <a:xfrm>
            <a:off x="928662" y="2000240"/>
            <a:ext cx="8001056"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fr-FR" b="1" dirty="0" smtClean="0"/>
              <a:t>          1                            2                                   3	        4	                  5</a:t>
            </a:r>
            <a:endParaRPr lang="fr-FR" dirty="0"/>
          </a:p>
        </p:txBody>
      </p:sp>
      <p:sp>
        <p:nvSpPr>
          <p:cNvPr id="74760" name="Rectangle 8"/>
          <p:cNvSpPr>
            <a:spLocks noChangeArrowheads="1"/>
          </p:cNvSpPr>
          <p:nvPr/>
        </p:nvSpPr>
        <p:spPr bwMode="auto">
          <a:xfrm>
            <a:off x="1000100" y="1214422"/>
            <a:ext cx="7643866"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81075" algn="l"/>
                <a:tab pos="1266825" algn="l"/>
                <a:tab pos="2447925" algn="l"/>
              </a:tabLst>
            </a:pPr>
            <a:r>
              <a:rPr kumimoji="0" lang="fr-FR" sz="1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Niveau maximum</a:t>
            </a:r>
            <a:r>
              <a:rPr kumimoji="0" lang="fr-FR" sz="1400" b="1" i="0" u="none" strike="noStrike" cap="none" normalizeH="0" dirty="0" smtClean="0">
                <a:ln>
                  <a:noFill/>
                </a:ln>
                <a:solidFill>
                  <a:srgbClr val="002060"/>
                </a:solidFill>
                <a:effectLst/>
                <a:latin typeface="Times New Roman" pitchFamily="18" charset="0"/>
                <a:ea typeface="Calibri" pitchFamily="34" charset="0"/>
                <a:cs typeface="Times New Roman" pitchFamily="18" charset="0"/>
              </a:rPr>
              <a:t> </a:t>
            </a:r>
            <a:r>
              <a:rPr kumimoji="0" lang="fr-FR" sz="1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Niveaux de perfectionnement</a:t>
            </a:r>
            <a:endParaRPr kumimoji="0" lang="fr-FR" sz="2000" b="1" i="0" u="none" strike="noStrike" cap="none" normalizeH="0" baseline="0" dirty="0" smtClean="0">
              <a:ln>
                <a:noFill/>
              </a:ln>
              <a:solidFill>
                <a:schemeClr val="tx1"/>
              </a:solidFill>
              <a:effectLst/>
              <a:latin typeface="Times New Roman" pitchFamily="18" charset="0"/>
              <a:cs typeface="Times New Roman" pitchFamily="18" charset="0"/>
            </a:endParaRPr>
          </a:p>
        </p:txBody>
      </p:sp>
      <p:cxnSp>
        <p:nvCxnSpPr>
          <p:cNvPr id="12" name="Connecteur droit 11"/>
          <p:cNvCxnSpPr/>
          <p:nvPr/>
        </p:nvCxnSpPr>
        <p:spPr>
          <a:xfrm rot="16200000" flipH="1">
            <a:off x="2536016" y="2678901"/>
            <a:ext cx="3000396" cy="71438"/>
          </a:xfrm>
          <a:prstGeom prst="line">
            <a:avLst/>
          </a:prstGeom>
        </p:spPr>
        <p:style>
          <a:lnRef idx="2">
            <a:schemeClr val="accent6"/>
          </a:lnRef>
          <a:fillRef idx="0">
            <a:schemeClr val="accent6"/>
          </a:fillRef>
          <a:effectRef idx="1">
            <a:schemeClr val="accent6"/>
          </a:effectRef>
          <a:fontRef idx="minor">
            <a:schemeClr val="tx1"/>
          </a:fontRef>
        </p:style>
      </p:cxn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285719" y="521386"/>
          <a:ext cx="8643999" cy="1121664"/>
        </p:xfrm>
        <a:graphic>
          <a:graphicData uri="http://schemas.openxmlformats.org/drawingml/2006/table">
            <a:tbl>
              <a:tblPr/>
              <a:tblGrid>
                <a:gridCol w="1728425"/>
                <a:gridCol w="1728425"/>
                <a:gridCol w="1728425"/>
                <a:gridCol w="1729362"/>
                <a:gridCol w="1729362"/>
              </a:tblGrid>
              <a:tr h="928694">
                <a:tc>
                  <a:txBody>
                    <a:bodyPr/>
                    <a:lstStyle/>
                    <a:p>
                      <a:pPr>
                        <a:lnSpc>
                          <a:spcPct val="115000"/>
                        </a:lnSpc>
                        <a:spcAft>
                          <a:spcPts val="0"/>
                        </a:spcAft>
                      </a:pPr>
                      <a:r>
                        <a:rPr lang="fr-FR" sz="1600" b="1" dirty="0">
                          <a:solidFill>
                            <a:srgbClr val="FF0000"/>
                          </a:solidFill>
                          <a:latin typeface="Times New Roman" pitchFamily="18" charset="0"/>
                          <a:ea typeface="Calibri"/>
                          <a:cs typeface="Times New Roman" pitchFamily="18" charset="0"/>
                        </a:rPr>
                        <a:t>Définition de quelques compétences</a:t>
                      </a:r>
                      <a:endParaRPr lang="fr-FR" sz="1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pPr>
                        <a:lnSpc>
                          <a:spcPct val="115000"/>
                        </a:lnSpc>
                        <a:spcAft>
                          <a:spcPts val="0"/>
                        </a:spcAft>
                        <a:tabLst>
                          <a:tab pos="2447925" algn="l"/>
                        </a:tabLst>
                      </a:pPr>
                      <a:r>
                        <a:rPr lang="fr-FR" sz="1600" b="1" dirty="0">
                          <a:solidFill>
                            <a:srgbClr val="FF0000"/>
                          </a:solidFill>
                          <a:latin typeface="Times New Roman" pitchFamily="18" charset="0"/>
                          <a:ea typeface="Calibri"/>
                          <a:cs typeface="Times New Roman" pitchFamily="18" charset="0"/>
                        </a:rPr>
                        <a:t>Insertion de quelques activités d’intégration</a:t>
                      </a:r>
                      <a:endParaRPr lang="fr-FR" sz="1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pPr>
                        <a:lnSpc>
                          <a:spcPct val="115000"/>
                        </a:lnSpc>
                        <a:spcAft>
                          <a:spcPts val="0"/>
                        </a:spcAft>
                        <a:tabLst>
                          <a:tab pos="2447925" algn="l"/>
                        </a:tabLst>
                      </a:pPr>
                      <a:r>
                        <a:rPr lang="fr-FR" sz="1600" b="1">
                          <a:solidFill>
                            <a:srgbClr val="FF0000"/>
                          </a:solidFill>
                          <a:latin typeface="Times New Roman" pitchFamily="18" charset="0"/>
                          <a:ea typeface="Calibri"/>
                          <a:cs typeface="Times New Roman" pitchFamily="18" charset="0"/>
                        </a:rPr>
                        <a:t>Elagage des contenus superflus</a:t>
                      </a:r>
                      <a:endParaRPr lang="fr-FR" sz="14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pPr>
                        <a:lnSpc>
                          <a:spcPct val="115000"/>
                        </a:lnSpc>
                        <a:spcAft>
                          <a:spcPts val="0"/>
                        </a:spcAft>
                        <a:tabLst>
                          <a:tab pos="2447925" algn="l"/>
                        </a:tabLst>
                      </a:pPr>
                      <a:r>
                        <a:rPr lang="fr-FR" sz="1600" b="1">
                          <a:solidFill>
                            <a:srgbClr val="FF0000"/>
                          </a:solidFill>
                          <a:latin typeface="Times New Roman" pitchFamily="18" charset="0"/>
                          <a:ea typeface="Calibri"/>
                          <a:cs typeface="Times New Roman" pitchFamily="18" charset="0"/>
                        </a:rPr>
                        <a:t>Insertion des activités spécifiques aux compétences</a:t>
                      </a:r>
                      <a:endParaRPr lang="fr-FR" sz="14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c>
                  <a:txBody>
                    <a:bodyPr/>
                    <a:lstStyle/>
                    <a:p>
                      <a:pPr>
                        <a:lnSpc>
                          <a:spcPct val="115000"/>
                        </a:lnSpc>
                        <a:spcAft>
                          <a:spcPts val="0"/>
                        </a:spcAft>
                        <a:tabLst>
                          <a:tab pos="2447925" algn="l"/>
                        </a:tabLst>
                      </a:pPr>
                      <a:r>
                        <a:rPr lang="fr-FR" sz="1600" b="1" dirty="0">
                          <a:solidFill>
                            <a:srgbClr val="FF0000"/>
                          </a:solidFill>
                          <a:latin typeface="Times New Roman" pitchFamily="18" charset="0"/>
                          <a:ea typeface="Calibri"/>
                          <a:cs typeface="Times New Roman" pitchFamily="18" charset="0"/>
                        </a:rPr>
                        <a:t>Restructuration complète du manuel scolaire</a:t>
                      </a:r>
                      <a:endParaRPr lang="fr-FR" sz="1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tcPr>
                </a:tc>
              </a:tr>
            </a:tbl>
          </a:graphicData>
        </a:graphic>
      </p:graphicFrame>
      <p:sp>
        <p:nvSpPr>
          <p:cNvPr id="73729" name="Rectangle 1"/>
          <p:cNvSpPr>
            <a:spLocks noChangeArrowheads="1"/>
          </p:cNvSpPr>
          <p:nvPr/>
        </p:nvSpPr>
        <p:spPr bwMode="auto">
          <a:xfrm>
            <a:off x="0" y="0"/>
            <a:ext cx="9001156" cy="67556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tab pos="2447925" algn="l"/>
              </a:tabLst>
            </a:pP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7La Définition de quelques compétences : </a:t>
            </a:r>
          </a:p>
          <a:p>
            <a:pPr marL="0" marR="0" lvl="0" indent="449263" algn="l" defTabSz="914400" rtl="0" eaLnBrk="1" fontAlgn="base" latinLnBrk="0" hangingPunct="1">
              <a:lnSpc>
                <a:spcPct val="100000"/>
              </a:lnSpc>
              <a:spcBef>
                <a:spcPct val="0"/>
              </a:spcBef>
              <a:spcAft>
                <a:spcPct val="0"/>
              </a:spcAft>
              <a:buClrTx/>
              <a:buSzTx/>
              <a:buFontTx/>
              <a:buNone/>
              <a:tabLst>
                <a:tab pos="2447925" algn="l"/>
              </a:tabLst>
            </a:pPr>
            <a:endParaRPr kumimoji="0" lang="fr-FR" sz="1600" b="1" i="0" u="none" strike="noStrike" cap="none" normalizeH="0" baseline="0" dirty="0" smtClean="0">
              <a:ln>
                <a:noFill/>
              </a:ln>
              <a:solidFill>
                <a:schemeClr val="tx1"/>
              </a:solidFill>
              <a:effectLst/>
              <a:latin typeface="Monotype Corsiva" pitchFamily="66" charset="0"/>
              <a:ea typeface="Calibri" pitchFamily="34" charset="0"/>
              <a:cs typeface="Verdana-Bold" charset="0"/>
            </a:endParaRPr>
          </a:p>
          <a:p>
            <a:pPr marL="0" marR="0" lvl="0" indent="449263" algn="l" defTabSz="914400" rtl="0" eaLnBrk="1" fontAlgn="base" latinLnBrk="0" hangingPunct="1">
              <a:lnSpc>
                <a:spcPct val="100000"/>
              </a:lnSpc>
              <a:spcBef>
                <a:spcPct val="0"/>
              </a:spcBef>
              <a:spcAft>
                <a:spcPct val="0"/>
              </a:spcAft>
              <a:buClrTx/>
              <a:buSzTx/>
              <a:buFontTx/>
              <a:buNone/>
              <a:tabLst>
                <a:tab pos="2447925" algn="l"/>
              </a:tabLst>
            </a:pPr>
            <a:endParaRPr lang="fr-FR" sz="1600" b="1" dirty="0" smtClean="0">
              <a:latin typeface="Monotype Corsiva" pitchFamily="66" charset="0"/>
              <a:cs typeface="Arial" pitchFamily="34" charset="0"/>
            </a:endParaRPr>
          </a:p>
          <a:p>
            <a:pPr marL="0" marR="0" lvl="0" indent="449263" algn="l" defTabSz="914400" rtl="0" eaLnBrk="1" fontAlgn="base" latinLnBrk="0" hangingPunct="1">
              <a:lnSpc>
                <a:spcPct val="100000"/>
              </a:lnSpc>
              <a:spcBef>
                <a:spcPct val="0"/>
              </a:spcBef>
              <a:spcAft>
                <a:spcPct val="0"/>
              </a:spcAft>
              <a:buClrTx/>
              <a:buSzTx/>
              <a:buFontTx/>
              <a:buNone/>
              <a:tabLst>
                <a:tab pos="2447925" algn="l"/>
              </a:tabLst>
            </a:pPr>
            <a:endParaRPr kumimoji="0" lang="fr-FR" sz="1600" b="1" i="0" u="none" strike="noStrike" cap="none" normalizeH="0" baseline="0" dirty="0" smtClean="0">
              <a:ln>
                <a:noFill/>
              </a:ln>
              <a:solidFill>
                <a:srgbClr val="FFFF00"/>
              </a:solidFill>
              <a:effectLst/>
              <a:latin typeface="Monotype Corsiva" pitchFamily="66" charset="0"/>
              <a:cs typeface="Arial" pitchFamily="34" charset="0"/>
            </a:endParaRPr>
          </a:p>
          <a:p>
            <a:pPr marL="0" marR="0" lvl="0" indent="449263" algn="l" defTabSz="914400" rtl="0" eaLnBrk="1" fontAlgn="base" latinLnBrk="0" hangingPunct="1">
              <a:lnSpc>
                <a:spcPct val="100000"/>
              </a:lnSpc>
              <a:spcBef>
                <a:spcPct val="0"/>
              </a:spcBef>
              <a:spcAft>
                <a:spcPct val="0"/>
              </a:spcAft>
              <a:buClrTx/>
              <a:buSzTx/>
              <a:buFontTx/>
              <a:buNone/>
              <a:tabLst>
                <a:tab pos="2447925" algn="l"/>
              </a:tabLst>
            </a:pPr>
            <a:endParaRPr lang="fr-FR" sz="1600" b="1" dirty="0" smtClean="0">
              <a:latin typeface="Monotype Corsiva" pitchFamily="66" charset="0"/>
              <a:cs typeface="Arial" pitchFamily="34" charset="0"/>
            </a:endParaRPr>
          </a:p>
          <a:p>
            <a:pPr marL="0" marR="0" lvl="0" indent="449263" algn="l" defTabSz="914400" rtl="0" eaLnBrk="1" fontAlgn="base" latinLnBrk="0" hangingPunct="1">
              <a:lnSpc>
                <a:spcPct val="100000"/>
              </a:lnSpc>
              <a:spcBef>
                <a:spcPct val="0"/>
              </a:spcBef>
              <a:spcAft>
                <a:spcPct val="0"/>
              </a:spcAft>
              <a:buClrTx/>
              <a:buSzTx/>
              <a:buFontTx/>
              <a:buNone/>
              <a:tabLst>
                <a:tab pos="2447925" algn="l"/>
              </a:tabLst>
            </a:pPr>
            <a:endParaRPr kumimoji="0" lang="fr-FR" sz="1600" b="1" i="0" u="none" strike="noStrike" cap="none" normalizeH="0" baseline="0" dirty="0" smtClean="0">
              <a:ln>
                <a:noFill/>
              </a:ln>
              <a:solidFill>
                <a:schemeClr val="tx1"/>
              </a:solidFill>
              <a:effectLst/>
              <a:latin typeface="Monotype Corsiva" pitchFamily="66" charset="0"/>
              <a:cs typeface="Arial" pitchFamily="34" charset="0"/>
            </a:endParaRPr>
          </a:p>
          <a:p>
            <a:pPr marL="0" marR="0" lvl="0" indent="449263" algn="just" defTabSz="914400" rtl="0" eaLnBrk="0" fontAlgn="base" latinLnBrk="0" hangingPunct="0">
              <a:lnSpc>
                <a:spcPct val="150000"/>
              </a:lnSpc>
              <a:spcBef>
                <a:spcPct val="0"/>
              </a:spcBef>
              <a:spcAft>
                <a:spcPct val="0"/>
              </a:spcAft>
              <a:buClrTx/>
              <a:buSzTx/>
              <a:tabLst>
                <a:tab pos="2447925" algn="l"/>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toute première étape de l’élaboration d’un manuel scolaire en termes d’intégration est de définir : </a:t>
            </a:r>
            <a:endParaRPr lang="fr-FR" sz="2000" dirty="0" smtClean="0">
              <a:latin typeface="Times New Roman" pitchFamily="18" charset="0"/>
              <a:ea typeface="Calibri" pitchFamily="34"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 typeface="Wingdings" pitchFamily="2" charset="2"/>
              <a:buChar char="Ø"/>
              <a:tabLst>
                <a:tab pos="2447925" algn="l"/>
              </a:tabLst>
            </a:pPr>
            <a:r>
              <a:rPr kumimoji="0" lang="fr-FR" sz="20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quelques compétences à développer</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les situations d’intégration dans lesquelles l’élève va être invité à montrer ses compétences</a:t>
            </a:r>
            <a:endParaRPr lang="fr-FR" sz="2000" dirty="0" smtClean="0">
              <a:latin typeface="Times New Roman" pitchFamily="18" charset="0"/>
              <a:ea typeface="Calibri" pitchFamily="34"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 typeface="Wingdings" pitchFamily="2" charset="2"/>
              <a:buChar char="Ø"/>
              <a:tabLst>
                <a:tab pos="2447925" algn="l"/>
              </a:tabLst>
            </a:pPr>
            <a:r>
              <a:rPr kumimoji="0" lang="fr-FR" sz="20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éventuellement l’objectif terminal d’intégration</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tab pos="2447925" algn="l"/>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Rappelons qu’il n’est pas souhaitable de définir un nombre de compétences trop important : </a:t>
            </a:r>
            <a:r>
              <a:rPr kumimoji="0" lang="fr-FR" sz="20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4 à 6 compétences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 manuel constituent un bon point de repère. En effet, un trop petit nombre de compétences permet rarement de prendre en compte tous les contenus à développer, mais un trop grand nombre de compétences atténue le caractère intégrateur du manuel scolaire.</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2447925" algn="l"/>
              </a:tabLst>
            </a:pP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214282" y="642918"/>
          <a:ext cx="8501124" cy="1000132"/>
        </p:xfrm>
        <a:graphic>
          <a:graphicData uri="http://schemas.openxmlformats.org/drawingml/2006/table">
            <a:tbl>
              <a:tblPr/>
              <a:tblGrid>
                <a:gridCol w="1741649"/>
                <a:gridCol w="1741649"/>
                <a:gridCol w="1741649"/>
                <a:gridCol w="1742595"/>
                <a:gridCol w="1533582"/>
              </a:tblGrid>
              <a:tr h="1000132">
                <a:tc>
                  <a:txBody>
                    <a:bodyPr/>
                    <a:lstStyle/>
                    <a:p>
                      <a:pPr>
                        <a:lnSpc>
                          <a:spcPct val="115000"/>
                        </a:lnSpc>
                        <a:spcAft>
                          <a:spcPts val="0"/>
                        </a:spcAft>
                      </a:pPr>
                      <a:r>
                        <a:rPr lang="fr-FR" sz="1400" b="1" dirty="0">
                          <a:solidFill>
                            <a:srgbClr val="FF0000"/>
                          </a:solidFill>
                          <a:latin typeface="Times New Roman" pitchFamily="18" charset="0"/>
                          <a:ea typeface="Calibri"/>
                          <a:cs typeface="Times New Roman" pitchFamily="18" charset="0"/>
                        </a:rPr>
                        <a:t>Définition de quelques compétences</a:t>
                      </a:r>
                      <a:endParaRPr lang="fr-FR" sz="12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447925" algn="l"/>
                        </a:tabLst>
                      </a:pPr>
                      <a:r>
                        <a:rPr lang="fr-FR" sz="1400" b="1">
                          <a:solidFill>
                            <a:srgbClr val="FF0000"/>
                          </a:solidFill>
                          <a:latin typeface="Times New Roman" pitchFamily="18" charset="0"/>
                          <a:ea typeface="Calibri"/>
                          <a:cs typeface="Times New Roman" pitchFamily="18" charset="0"/>
                        </a:rPr>
                        <a:t>Insertion de quelques activités d’intégration</a:t>
                      </a:r>
                      <a:endParaRPr lang="fr-FR" sz="1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tabLst>
                          <a:tab pos="2447925" algn="l"/>
                        </a:tabLst>
                      </a:pPr>
                      <a:r>
                        <a:rPr lang="fr-FR" sz="1400" b="1">
                          <a:solidFill>
                            <a:srgbClr val="FF0000"/>
                          </a:solidFill>
                          <a:latin typeface="Times New Roman" pitchFamily="18" charset="0"/>
                          <a:ea typeface="Calibri"/>
                          <a:cs typeface="Times New Roman" pitchFamily="18" charset="0"/>
                        </a:rPr>
                        <a:t>Elagage des contenus superflus</a:t>
                      </a:r>
                      <a:endParaRPr lang="fr-FR" sz="1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447925" algn="l"/>
                        </a:tabLst>
                      </a:pPr>
                      <a:r>
                        <a:rPr lang="fr-FR" sz="1400" b="1">
                          <a:solidFill>
                            <a:srgbClr val="FF0000"/>
                          </a:solidFill>
                          <a:latin typeface="Times New Roman" pitchFamily="18" charset="0"/>
                          <a:ea typeface="Calibri"/>
                          <a:cs typeface="Times New Roman" pitchFamily="18" charset="0"/>
                        </a:rPr>
                        <a:t>Insertion des activités spécifiques aux compétences</a:t>
                      </a:r>
                      <a:endParaRPr lang="fr-FR" sz="1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2447925" algn="l"/>
                        </a:tabLst>
                      </a:pPr>
                      <a:r>
                        <a:rPr lang="fr-FR" sz="1400" b="1" dirty="0">
                          <a:solidFill>
                            <a:srgbClr val="FF0000"/>
                          </a:solidFill>
                          <a:latin typeface="Times New Roman" pitchFamily="18" charset="0"/>
                          <a:ea typeface="Calibri"/>
                          <a:cs typeface="Times New Roman" pitchFamily="18" charset="0"/>
                        </a:rPr>
                        <a:t>Restructuration complète du manuel scolaire</a:t>
                      </a:r>
                      <a:endParaRPr lang="fr-FR" sz="12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2705" name="Rectangle 1"/>
          <p:cNvSpPr>
            <a:spLocks noChangeArrowheads="1"/>
          </p:cNvSpPr>
          <p:nvPr/>
        </p:nvSpPr>
        <p:spPr bwMode="auto">
          <a:xfrm>
            <a:off x="0" y="0"/>
            <a:ext cx="9001156" cy="62016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tab pos="2447925" algn="l"/>
              </a:tabLst>
            </a:pPr>
            <a:r>
              <a:rPr kumimoji="0" lang="fr-FR" sz="28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a:t>
            </a:r>
            <a:r>
              <a:rPr kumimoji="0" lang="fr-FR" sz="24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2-l’insertion d’activités d’intégration dans le manuel :</a:t>
            </a:r>
            <a:endParaRPr kumimoji="0" lang="fr-FR" sz="28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endParaRPr>
          </a:p>
          <a:p>
            <a:pPr marL="0" marR="0" lvl="0" indent="449263" algn="l" defTabSz="914400" rtl="0" eaLnBrk="1" fontAlgn="base" latinLnBrk="0" hangingPunct="1">
              <a:lnSpc>
                <a:spcPct val="100000"/>
              </a:lnSpc>
              <a:spcBef>
                <a:spcPct val="0"/>
              </a:spcBef>
              <a:spcAft>
                <a:spcPct val="0"/>
              </a:spcAft>
              <a:buClrTx/>
              <a:buSzTx/>
              <a:buFontTx/>
              <a:buNone/>
              <a:tabLst>
                <a:tab pos="2447925" algn="l"/>
              </a:tabLst>
            </a:pPr>
            <a:endParaRPr lang="fr-FR" sz="1600" b="1" dirty="0" smtClean="0">
              <a:latin typeface="Monotype Corsiva" pitchFamily="66" charset="0"/>
              <a:cs typeface="Arial" pitchFamily="34" charset="0"/>
            </a:endParaRPr>
          </a:p>
          <a:p>
            <a:pPr marL="0" marR="0" lvl="0" indent="449263" algn="l" defTabSz="914400" rtl="0" eaLnBrk="1" fontAlgn="base" latinLnBrk="0" hangingPunct="1">
              <a:lnSpc>
                <a:spcPct val="100000"/>
              </a:lnSpc>
              <a:spcBef>
                <a:spcPct val="0"/>
              </a:spcBef>
              <a:spcAft>
                <a:spcPct val="0"/>
              </a:spcAft>
              <a:buClrTx/>
              <a:buSzTx/>
              <a:buFontTx/>
              <a:buNone/>
              <a:tabLst>
                <a:tab pos="2447925" algn="l"/>
              </a:tabLst>
            </a:pPr>
            <a:endParaRPr kumimoji="0" lang="fr-FR" sz="1600" b="1" i="0" u="none" strike="noStrike" cap="none" normalizeH="0" baseline="0" dirty="0" smtClean="0">
              <a:ln>
                <a:noFill/>
              </a:ln>
              <a:solidFill>
                <a:schemeClr val="tx1"/>
              </a:solidFill>
              <a:effectLst/>
              <a:latin typeface="Monotype Corsiva" pitchFamily="66" charset="0"/>
              <a:cs typeface="Arial" pitchFamily="34" charset="0"/>
            </a:endParaRPr>
          </a:p>
          <a:p>
            <a:pPr marL="0" marR="0" lvl="0" indent="449263" algn="l" defTabSz="914400" rtl="0" eaLnBrk="1" fontAlgn="base" latinLnBrk="0" hangingPunct="1">
              <a:lnSpc>
                <a:spcPct val="100000"/>
              </a:lnSpc>
              <a:spcBef>
                <a:spcPct val="0"/>
              </a:spcBef>
              <a:spcAft>
                <a:spcPct val="0"/>
              </a:spcAft>
              <a:buClrTx/>
              <a:buSzTx/>
              <a:buFontTx/>
              <a:buNone/>
              <a:tabLst>
                <a:tab pos="2447925" algn="l"/>
              </a:tabLst>
            </a:pPr>
            <a:endParaRPr lang="fr-FR" sz="1600" b="1" dirty="0" smtClean="0">
              <a:latin typeface="Monotype Corsiva" pitchFamily="66" charset="0"/>
              <a:cs typeface="Arial" pitchFamily="34" charset="0"/>
            </a:endParaRPr>
          </a:p>
          <a:p>
            <a:pPr marL="0" marR="0" lvl="0" indent="449263" algn="l" defTabSz="914400" rtl="0" eaLnBrk="1" fontAlgn="base" latinLnBrk="0" hangingPunct="1">
              <a:lnSpc>
                <a:spcPct val="100000"/>
              </a:lnSpc>
              <a:spcBef>
                <a:spcPct val="0"/>
              </a:spcBef>
              <a:spcAft>
                <a:spcPct val="0"/>
              </a:spcAft>
              <a:buClrTx/>
              <a:buSzTx/>
              <a:buFontTx/>
              <a:buNone/>
              <a:tabLst>
                <a:tab pos="2447925" algn="l"/>
              </a:tabLst>
            </a:pPr>
            <a:endParaRPr kumimoji="0" lang="fr-FR" sz="1600" b="1" i="0" u="none" strike="noStrike" cap="none" normalizeH="0" baseline="0" dirty="0" smtClean="0">
              <a:ln>
                <a:noFill/>
              </a:ln>
              <a:solidFill>
                <a:schemeClr val="tx1"/>
              </a:solidFill>
              <a:effectLst/>
              <a:latin typeface="Monotype Corsiva" pitchFamily="66" charset="0"/>
              <a:cs typeface="Arial" pitchFamily="34" charset="0"/>
            </a:endParaRPr>
          </a:p>
          <a:p>
            <a:pPr marL="0" marR="0" lvl="0" indent="449263" algn="l" defTabSz="914400" rtl="0" eaLnBrk="1" fontAlgn="base" latinLnBrk="0" hangingPunct="1">
              <a:lnSpc>
                <a:spcPct val="100000"/>
              </a:lnSpc>
              <a:spcBef>
                <a:spcPct val="0"/>
              </a:spcBef>
              <a:spcAft>
                <a:spcPct val="0"/>
              </a:spcAft>
              <a:buClrTx/>
              <a:buSzTx/>
              <a:buFontTx/>
              <a:buNone/>
              <a:tabLst>
                <a:tab pos="2447925" algn="l"/>
              </a:tabLst>
            </a:pPr>
            <a:endParaRPr lang="fr-FR" sz="1600" b="1" dirty="0" smtClean="0">
              <a:latin typeface="Monotype Corsiva" pitchFamily="66" charset="0"/>
              <a:cs typeface="Arial" pitchFamily="34" charset="0"/>
            </a:endParaRPr>
          </a:p>
          <a:p>
            <a:pPr marL="0" marR="0" lvl="0" indent="449263" algn="l" defTabSz="914400" rtl="0" eaLnBrk="1" fontAlgn="base" latinLnBrk="0" hangingPunct="1">
              <a:lnSpc>
                <a:spcPct val="100000"/>
              </a:lnSpc>
              <a:spcBef>
                <a:spcPct val="0"/>
              </a:spcBef>
              <a:spcAft>
                <a:spcPct val="0"/>
              </a:spcAft>
              <a:buClrTx/>
              <a:buSzTx/>
              <a:buFontTx/>
              <a:buNone/>
              <a:tabLst>
                <a:tab pos="2447925" algn="l"/>
              </a:tabLst>
            </a:pP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200000"/>
              </a:lnSpc>
              <a:spcBef>
                <a:spcPct val="0"/>
              </a:spcBef>
              <a:spcAft>
                <a:spcPct val="0"/>
              </a:spcAft>
              <a:buClrTx/>
              <a:buSzTx/>
              <a:buFontTx/>
              <a:buNone/>
              <a:tabLst>
                <a:tab pos="2447925" algn="l"/>
              </a:tabLst>
            </a:pPr>
            <a:r>
              <a:rPr kumimoji="0" lang="fr-F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Lorsque le manuel présente une synthèse d’une portion de matière, comme une page de synthèse sur les unités de mesure, ou de volume des solide, (une synthèse sur les lois de la motricité humaine)…, il ne s’agit pas d’activité d’intégration  tout d’abord par ce que l’élève n’est acteur de son apprentissage, ensuite par ce que cette activité n’a pas de caractère significatif. Elle n’a éventuellement de caractère significatif que pour le spécialiste.</a:t>
            </a:r>
            <a:endParaRPr kumimoji="0" lang="fr-FR" sz="1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200000"/>
              </a:lnSpc>
              <a:spcBef>
                <a:spcPct val="0"/>
              </a:spcBef>
              <a:spcAft>
                <a:spcPct val="0"/>
              </a:spcAft>
              <a:buClrTx/>
              <a:buSzTx/>
              <a:buFontTx/>
              <a:buNone/>
              <a:tabLst>
                <a:tab pos="2447925" algn="l"/>
              </a:tabLst>
            </a:pPr>
            <a:r>
              <a:rPr kumimoji="0" lang="fr-F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Précisons enfin que l’on peut choisir de construire ces situations de telle manière que l’élève puisse les résoudre en partie, mais qu’elle présente également une difficulté nouvelle pour lui et qu’il ne pourra les résoudre qu’après un nouvel apprentissage. Elle jouent alors à la fois le rôle d’intégration des acquis a postériori ( pour la partie que l’élève peut résoudre avec ce qu’il connait déjà) et celui de structurant antérieur, c’est – à –dire le rôle d’intégration «  a priori » que nous avons évoqué ci-dessus ( pour la partie qu’il n’est pas encore capable de résoudre avec ce qu’il connait.)</a:t>
            </a:r>
            <a:endParaRPr kumimoji="0" lang="fr-FR" sz="1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Nouveau dossier\eps c\E P S MAAMIR\Pedagogie\StructureProgramme.gif"/>
          <p:cNvPicPr>
            <a:picLocks noChangeAspect="1" noChangeArrowheads="1"/>
          </p:cNvPicPr>
          <p:nvPr/>
        </p:nvPicPr>
        <p:blipFill>
          <a:blip r:embed="rId2"/>
          <a:srcRect/>
          <a:stretch>
            <a:fillRect/>
          </a:stretch>
        </p:blipFill>
        <p:spPr bwMode="auto">
          <a:xfrm>
            <a:off x="0" y="142853"/>
            <a:ext cx="9144000" cy="6572296"/>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6569"/>
            <a:ext cx="9144000" cy="6494085"/>
          </a:xfrm>
          <a:prstGeom prst="rect">
            <a:avLst/>
          </a:prstGeom>
        </p:spPr>
        <p:txBody>
          <a:bodyPr wrap="square">
            <a:spAutoFit/>
          </a:bodyPr>
          <a:lstStyle/>
          <a:p>
            <a:pPr lvl="0" algn="ctr" fontAlgn="base">
              <a:spcBef>
                <a:spcPct val="0"/>
              </a:spcBef>
              <a:spcAft>
                <a:spcPct val="0"/>
              </a:spcAft>
            </a:pPr>
            <a:r>
              <a:rPr lang="fr-FR" sz="3600" b="1" dirty="0" smtClean="0">
                <a:solidFill>
                  <a:srgbClr val="FF0000"/>
                </a:solidFill>
                <a:latin typeface="Times New Roman" pitchFamily="18" charset="0"/>
                <a:ea typeface="Calibri" pitchFamily="34" charset="0"/>
                <a:cs typeface="Times New Roman" pitchFamily="18" charset="0"/>
              </a:rPr>
              <a:t>1- Des raisons de changement d’un curriculum  (manuel scolaire) :</a:t>
            </a:r>
            <a:endParaRPr lang="fr-FR" sz="1600" dirty="0" smtClean="0">
              <a:solidFill>
                <a:srgbClr val="FF0000"/>
              </a:solidFill>
              <a:latin typeface="Times New Roman" pitchFamily="18" charset="0"/>
              <a:cs typeface="Times New Roman" pitchFamily="18" charset="0"/>
            </a:endParaRPr>
          </a:p>
          <a:p>
            <a:pPr lvl="0" algn="just" eaLnBrk="0" fontAlgn="base" hangingPunct="0">
              <a:spcBef>
                <a:spcPct val="0"/>
              </a:spcBef>
              <a:spcAft>
                <a:spcPct val="0"/>
              </a:spcAft>
              <a:buFont typeface="Wingdings" pitchFamily="2" charset="2"/>
              <a:buChar char="Ø"/>
            </a:pPr>
            <a:r>
              <a:rPr lang="fr-FR" sz="2400" b="1" dirty="0" smtClean="0">
                <a:solidFill>
                  <a:srgbClr val="FFFF00"/>
                </a:solidFill>
                <a:latin typeface="Times New Roman" pitchFamily="18" charset="0"/>
                <a:ea typeface="Calibri" pitchFamily="34" charset="0"/>
                <a:cs typeface="Times New Roman" pitchFamily="18" charset="0"/>
              </a:rPr>
              <a:t>L’évolution des systèmes économiques, sociaux et culturels </a:t>
            </a:r>
            <a:r>
              <a:rPr lang="fr-FR" sz="2400" dirty="0" smtClean="0">
                <a:latin typeface="Times New Roman" pitchFamily="18" charset="0"/>
                <a:ea typeface="Calibri" pitchFamily="34" charset="0"/>
                <a:cs typeface="Times New Roman" pitchFamily="18" charset="0"/>
              </a:rPr>
              <a:t>et les transformations dans l’organisation du travail et dans les profils des métiers.</a:t>
            </a:r>
            <a:endParaRPr lang="fr-FR" sz="1200" dirty="0" smtClean="0">
              <a:latin typeface="Times New Roman" pitchFamily="18" charset="0"/>
              <a:cs typeface="Times New Roman" pitchFamily="18" charset="0"/>
            </a:endParaRPr>
          </a:p>
          <a:p>
            <a:pPr lvl="0" algn="just" eaLnBrk="0" fontAlgn="base" hangingPunct="0">
              <a:spcBef>
                <a:spcPct val="0"/>
              </a:spcBef>
              <a:spcAft>
                <a:spcPct val="0"/>
              </a:spcAft>
              <a:buFont typeface="Wingdings" pitchFamily="2" charset="2"/>
              <a:buChar char="Ø"/>
            </a:pPr>
            <a:r>
              <a:rPr lang="fr-FR" sz="2400" b="1" dirty="0" smtClean="0">
                <a:solidFill>
                  <a:srgbClr val="FFFF00"/>
                </a:solidFill>
                <a:latin typeface="Times New Roman" pitchFamily="18" charset="0"/>
                <a:ea typeface="Calibri" pitchFamily="34" charset="0"/>
                <a:cs typeface="Times New Roman" pitchFamily="18" charset="0"/>
              </a:rPr>
              <a:t>L’éducation doit donc suivre cette demande sociale en aménageant des approches pédagogiques nouvelles, </a:t>
            </a:r>
            <a:r>
              <a:rPr lang="fr-FR" sz="2400" dirty="0" smtClean="0">
                <a:latin typeface="Times New Roman" pitchFamily="18" charset="0"/>
                <a:ea typeface="Calibri" pitchFamily="34" charset="0"/>
                <a:cs typeface="Times New Roman" pitchFamily="18" charset="0"/>
              </a:rPr>
              <a:t>dont on perçoit l’évolution à travers les changements des modèles d’apprentissage interrogés pour construire le curriculum.</a:t>
            </a:r>
            <a:endParaRPr lang="fr-FR" sz="1200" dirty="0" smtClean="0">
              <a:latin typeface="Times New Roman" pitchFamily="18" charset="0"/>
              <a:cs typeface="Times New Roman" pitchFamily="18" charset="0"/>
            </a:endParaRPr>
          </a:p>
          <a:p>
            <a:pPr lvl="0" algn="just" eaLnBrk="0" fontAlgn="base" hangingPunct="0">
              <a:spcBef>
                <a:spcPct val="0"/>
              </a:spcBef>
              <a:spcAft>
                <a:spcPct val="0"/>
              </a:spcAft>
              <a:buFont typeface="Wingdings" pitchFamily="2" charset="2"/>
              <a:buChar char="Ø"/>
            </a:pPr>
            <a:r>
              <a:rPr lang="fr-FR" sz="2400" b="1" dirty="0" smtClean="0">
                <a:solidFill>
                  <a:srgbClr val="FFFF00"/>
                </a:solidFill>
                <a:latin typeface="Times New Roman" pitchFamily="18" charset="0"/>
                <a:ea typeface="Calibri" pitchFamily="34" charset="0"/>
                <a:cs typeface="Times New Roman" pitchFamily="18" charset="0"/>
              </a:rPr>
              <a:t>Le développement d’ordre scientifique de la discipline </a:t>
            </a:r>
            <a:r>
              <a:rPr lang="fr-FR" sz="2400" dirty="0" smtClean="0">
                <a:latin typeface="Times New Roman" pitchFamily="18" charset="0"/>
                <a:ea typeface="Calibri" pitchFamily="34" charset="0"/>
                <a:cs typeface="Times New Roman" pitchFamily="18" charset="0"/>
              </a:rPr>
              <a:t>ainsi que celui de ses modèles didactiques correspondants expliquent l’opportunité de réécrire un curriculum en l’actualisant et en l’aménageant en fonction de ces développements qui doivent se traduire selon le processus de la transposition didactique.</a:t>
            </a:r>
            <a:endParaRPr lang="fr-FR" sz="1200" dirty="0" smtClean="0">
              <a:latin typeface="Times New Roman" pitchFamily="18" charset="0"/>
              <a:cs typeface="Times New Roman" pitchFamily="18" charset="0"/>
            </a:endParaRPr>
          </a:p>
          <a:p>
            <a:pPr lvl="0" algn="just" eaLnBrk="0" fontAlgn="base" hangingPunct="0">
              <a:spcBef>
                <a:spcPct val="0"/>
              </a:spcBef>
              <a:spcAft>
                <a:spcPct val="0"/>
              </a:spcAft>
              <a:buFont typeface="Wingdings" pitchFamily="2" charset="2"/>
              <a:buChar char="Ø"/>
            </a:pPr>
            <a:r>
              <a:rPr lang="fr-FR" sz="2400" b="1" dirty="0" smtClean="0">
                <a:solidFill>
                  <a:srgbClr val="FFFF00"/>
                </a:solidFill>
                <a:latin typeface="Times New Roman" pitchFamily="18" charset="0"/>
                <a:ea typeface="Calibri" pitchFamily="34" charset="0"/>
                <a:cs typeface="Times New Roman" pitchFamily="18" charset="0"/>
              </a:rPr>
              <a:t>Les résultats des évaluations du système éducatif</a:t>
            </a:r>
            <a:r>
              <a:rPr lang="fr-FR" sz="2400" dirty="0" smtClean="0">
                <a:latin typeface="Times New Roman" pitchFamily="18" charset="0"/>
                <a:ea typeface="Calibri" pitchFamily="34" charset="0"/>
                <a:cs typeface="Times New Roman" pitchFamily="18" charset="0"/>
              </a:rPr>
              <a:t>, notamment au niveaux des programmes et des acquis scolaires des élèves.</a:t>
            </a:r>
            <a:endParaRPr lang="fr-FR" sz="2400"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lang="fr-FR" sz="2800" b="1" dirty="0" smtClean="0">
                <a:solidFill>
                  <a:srgbClr val="FF0000"/>
                </a:solidFill>
                <a:latin typeface="Times New Roman" pitchFamily="18" charset="0"/>
                <a:ea typeface="Calibri" pitchFamily="34" charset="0"/>
                <a:cs typeface="Times New Roman" pitchFamily="18" charset="0"/>
              </a:rPr>
              <a:t>2-  Rénovation </a:t>
            </a:r>
            <a:r>
              <a:rPr kumimoji="0" lang="fr-FR"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pédagogique impliquant l’adoption d’une approche pédagogique nouvelle</a:t>
            </a:r>
            <a:endParaRPr kumimoji="0" lang="fr-FR" sz="12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L’adaptation du curriculum aux données précises de la classe et des apprenants ; mais au plan collectif et macro structurel, elle se conçoit à plusieurs dimensions :</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 typeface="Wingdings" pitchFamily="2" charset="2"/>
              <a:buChar char="v"/>
              <a:tabLst/>
            </a:pPr>
            <a:r>
              <a:rPr kumimoji="0" lang="fr-FR" sz="24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Une dimension socioculturelle et économique</a:t>
            </a:r>
            <a:r>
              <a:rPr kumimoji="0" lang="fr-FR" sz="24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rénovation d’un programme prend en compte les valeurs en vigueur dans le pays et les moyens mis à la disposition par l’institution scolaire ;</a:t>
            </a:r>
            <a:endParaRPr kumimoji="0" lang="fr-FR"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 typeface="Wingdings" pitchFamily="2" charset="2"/>
              <a:buChar char="v"/>
              <a:tabLst/>
            </a:pPr>
            <a:r>
              <a:rPr lang="fr-FR" sz="2400" b="1" dirty="0" smtClean="0">
                <a:solidFill>
                  <a:srgbClr val="FFFF00"/>
                </a:solidFill>
                <a:latin typeface="Times New Roman" pitchFamily="18" charset="0"/>
                <a:ea typeface="Calibri" pitchFamily="34" charset="0"/>
                <a:cs typeface="Times New Roman" pitchFamily="18" charset="0"/>
              </a:rPr>
              <a:t>Une dimension méthodologique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 modèle adopté ne peut faire table rase des traditions et des pratiques méthodologiques déjà adoptées ;</a:t>
            </a:r>
            <a:r>
              <a:rPr lang="fr-FR" sz="2400" b="1" dirty="0" smtClean="0">
                <a:solidFill>
                  <a:srgbClr val="FFFF00"/>
                </a:solidFill>
                <a:latin typeface="Times New Roman" pitchFamily="18" charset="0"/>
                <a:ea typeface="Calibri" pitchFamily="34" charset="0"/>
                <a:cs typeface="Times New Roman" pitchFamily="18" charset="0"/>
              </a:rPr>
              <a:t> </a:t>
            </a:r>
          </a:p>
          <a:p>
            <a:pPr marL="0" marR="0" lvl="0" indent="449263" algn="just" defTabSz="914400" rtl="0" eaLnBrk="0" fontAlgn="base" latinLnBrk="0" hangingPunct="0">
              <a:lnSpc>
                <a:spcPct val="100000"/>
              </a:lnSpc>
              <a:spcBef>
                <a:spcPct val="0"/>
              </a:spcBef>
              <a:spcAft>
                <a:spcPct val="0"/>
              </a:spcAft>
              <a:buClrTx/>
              <a:buSzTx/>
              <a:buFont typeface="Wingdings" pitchFamily="2" charset="2"/>
              <a:buChar char="v"/>
              <a:tabLst/>
            </a:pPr>
            <a:r>
              <a:rPr lang="fr-FR" sz="2400" b="1" dirty="0" smtClean="0">
                <a:solidFill>
                  <a:srgbClr val="FFFF00"/>
                </a:solidFill>
                <a:latin typeface="Times New Roman" pitchFamily="18" charset="0"/>
                <a:ea typeface="Calibri" pitchFamily="34" charset="0"/>
                <a:cs typeface="Times New Roman" pitchFamily="18" charset="0"/>
              </a:rPr>
              <a:t>Eventuellement une dimension terminologique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certains concepts ou termes techniques utilisés initialement dans un pays peuvent être aménagés et adaptés aux usages conceptuels ou terminologiques attestés dans le contexte où s’implante la rénovation ;</a:t>
            </a:r>
            <a:endParaRPr lang="fr-FR" sz="1200" dirty="0" smtClean="0">
              <a:latin typeface="Times New Roman" pitchFamily="18" charset="0"/>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 typeface="Wingdings" pitchFamily="2" charset="2"/>
              <a:buChar char="v"/>
              <a:tabLst/>
            </a:pPr>
            <a:r>
              <a:rPr lang="fr-FR" sz="2400" b="1" dirty="0" smtClean="0">
                <a:solidFill>
                  <a:srgbClr val="FFFF00"/>
                </a:solidFill>
                <a:latin typeface="Times New Roman" pitchFamily="18" charset="0"/>
                <a:ea typeface="Calibri" pitchFamily="34" charset="0"/>
                <a:cs typeface="Times New Roman" pitchFamily="18" charset="0"/>
              </a:rPr>
              <a:t>Et une dimension liée aux potentialités réelles des enseignants</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c’est-à-dire à leurs comportements et pratiques didactiques ainsi qu’à leur culture pédagogique effective.</a:t>
            </a: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8715404"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3-Quelques principes de base de l’approche par les compétences :</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L’approche par les compétences repose sur les principes suivants :</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 typeface="Wingdings" pitchFamily="2" charset="2"/>
              <a:buChar char="v"/>
              <a:tabLst/>
            </a:pPr>
            <a:r>
              <a:rPr kumimoji="0" lang="fr-FR" sz="20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Déterminer et installer des compétences</a:t>
            </a:r>
            <a:r>
              <a:rPr kumimoji="0" lang="fr-FR" sz="20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 une insertion socioprofessionnelle  appropriée ou pour développer des capacités mentales utiles dans différentes situations</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 typeface="Wingdings" pitchFamily="2" charset="2"/>
              <a:buChar char="v"/>
              <a:tabLst/>
            </a:pPr>
            <a:r>
              <a:rPr kumimoji="0" lang="fr-FR" sz="20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Intégrer les apprentissages au lieu de les faire acquérir de façon séparée</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cloisonnée ou juxtaposée (le tout n’est pas la somme des parties).</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 typeface="Wingdings" pitchFamily="2" charset="2"/>
              <a:buChar char="v"/>
              <a:tabLst/>
            </a:pPr>
            <a:r>
              <a:rPr kumimoji="0" lang="fr-FR" sz="20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Orienter les apprentissages</a:t>
            </a:r>
            <a:r>
              <a:rPr kumimoji="0" lang="fr-FR" sz="20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vers des tâches complexes comme la résolution des problèmes, l’élaboration de projets…</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 typeface="Wingdings" pitchFamily="2" charset="2"/>
              <a:buChar char="v"/>
              <a:tabLst/>
            </a:pPr>
            <a:r>
              <a:rPr kumimoji="0" lang="fr-FR" sz="20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Rendre significatif et opératoire ces apprentissages en choisissant des situations motivantes et stimulantes pour l’élève</a:t>
            </a:r>
            <a:r>
              <a:rPr kumimoji="0" lang="fr-FR" sz="20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rgbClr val="FFFF00"/>
              </a:solidFill>
              <a:effectLst/>
              <a:latin typeface="Times New Roman" pitchFamily="18" charset="0"/>
              <a:cs typeface="Times New Roman" pitchFamily="18" charset="0"/>
            </a:endParaRPr>
          </a:p>
          <a:p>
            <a:pPr marL="0" marR="0" lvl="0" indent="449263" algn="just" defTabSz="914400" rtl="0" eaLnBrk="0" fontAlgn="base" latinLnBrk="0" hangingPunct="0">
              <a:lnSpc>
                <a:spcPct val="150000"/>
              </a:lnSpc>
              <a:spcBef>
                <a:spcPct val="0"/>
              </a:spcBef>
              <a:spcAft>
                <a:spcPct val="0"/>
              </a:spcAft>
              <a:buClrTx/>
              <a:buSzTx/>
              <a:buFont typeface="Wingdings" pitchFamily="2" charset="2"/>
              <a:buChar char="v"/>
              <a:tabLst/>
            </a:pPr>
            <a:r>
              <a:rPr kumimoji="0" lang="fr-FR" sz="20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Évaluer de façon explicite et selon des tâches complexes</a:t>
            </a:r>
            <a:r>
              <a:rPr kumimoji="0" lang="fr-FR" sz="2000" b="0"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dans une approche par les compétences, une évaluation certificative finale se déroule sur la base de la résolution de situations-problèmes</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428596" y="142852"/>
          <a:ext cx="8572560" cy="6572296"/>
        </p:xfrm>
        <a:graphic>
          <a:graphicData uri="http://schemas.openxmlformats.org/drawingml/2006/table">
            <a:tbl>
              <a:tblPr>
                <a:tableStyleId>{08FB837D-C827-4EFA-A057-4D05807E0F7C}</a:tableStyleId>
              </a:tblPr>
              <a:tblGrid>
                <a:gridCol w="2786082"/>
                <a:gridCol w="5786478"/>
              </a:tblGrid>
              <a:tr h="585359">
                <a:tc>
                  <a:txBody>
                    <a:bodyPr/>
                    <a:lstStyle/>
                    <a:p>
                      <a:pPr algn="ctr">
                        <a:lnSpc>
                          <a:spcPct val="115000"/>
                        </a:lnSpc>
                        <a:spcAft>
                          <a:spcPts val="1000"/>
                        </a:spcAft>
                      </a:pPr>
                      <a:r>
                        <a:rPr lang="fr-FR" sz="1600" b="1" dirty="0">
                          <a:solidFill>
                            <a:srgbClr val="00B050"/>
                          </a:solidFill>
                          <a:latin typeface="Times New Roman" pitchFamily="18" charset="0"/>
                          <a:cs typeface="Times New Roman" pitchFamily="18" charset="0"/>
                        </a:rPr>
                        <a:t>Quelques caractéristiques clés de la notion de la compétence</a:t>
                      </a:r>
                      <a:endParaRPr lang="fr-FR" sz="1600" b="1" dirty="0">
                        <a:solidFill>
                          <a:srgbClr val="00B050"/>
                        </a:solidFill>
                        <a:latin typeface="Times New Roman" pitchFamily="18" charset="0"/>
                        <a:ea typeface="Calibri"/>
                        <a:cs typeface="Times New Roman" pitchFamily="18" charset="0"/>
                      </a:endParaRPr>
                    </a:p>
                  </a:txBody>
                  <a:tcPr marL="43214" marR="43214" marT="0" marB="0" anchor="ctr"/>
                </a:tc>
                <a:tc>
                  <a:txBody>
                    <a:bodyPr/>
                    <a:lstStyle/>
                    <a:p>
                      <a:pPr algn="ctr">
                        <a:lnSpc>
                          <a:spcPct val="115000"/>
                        </a:lnSpc>
                        <a:spcAft>
                          <a:spcPts val="1000"/>
                        </a:spcAft>
                      </a:pPr>
                      <a:r>
                        <a:rPr lang="fr-FR" sz="1600" b="1" dirty="0">
                          <a:solidFill>
                            <a:srgbClr val="00B050"/>
                          </a:solidFill>
                          <a:latin typeface="Times New Roman" pitchFamily="18" charset="0"/>
                          <a:cs typeface="Times New Roman" pitchFamily="18" charset="0"/>
                        </a:rPr>
                        <a:t>Quelques éléments d’explicitation de ces caractéristiques</a:t>
                      </a:r>
                      <a:endParaRPr lang="fr-FR" sz="1600" b="1" dirty="0">
                        <a:solidFill>
                          <a:srgbClr val="00B050"/>
                        </a:solidFill>
                        <a:latin typeface="Times New Roman" pitchFamily="18" charset="0"/>
                        <a:ea typeface="Calibri"/>
                        <a:cs typeface="Times New Roman" pitchFamily="18" charset="0"/>
                      </a:endParaRPr>
                    </a:p>
                  </a:txBody>
                  <a:tcPr marL="43214" marR="43214" marT="0" marB="0" anchor="ctr"/>
                </a:tc>
              </a:tr>
              <a:tr h="815845">
                <a:tc>
                  <a:txBody>
                    <a:bodyPr/>
                    <a:lstStyle/>
                    <a:p>
                      <a:pPr algn="ctr">
                        <a:lnSpc>
                          <a:spcPct val="115000"/>
                        </a:lnSpc>
                        <a:spcAft>
                          <a:spcPts val="1000"/>
                        </a:spcAft>
                      </a:pPr>
                      <a:r>
                        <a:rPr lang="fr-FR" sz="1600" b="1" dirty="0">
                          <a:solidFill>
                            <a:srgbClr val="0070C0"/>
                          </a:solidFill>
                          <a:latin typeface="Times New Roman" pitchFamily="18" charset="0"/>
                          <a:cs typeface="Times New Roman" pitchFamily="18" charset="0"/>
                        </a:rPr>
                        <a:t>La compétence ne se donne jamais à voir directement</a:t>
                      </a:r>
                      <a:endParaRPr lang="fr-FR" sz="1600" b="1" dirty="0">
                        <a:solidFill>
                          <a:srgbClr val="0070C0"/>
                        </a:solidFill>
                        <a:latin typeface="Times New Roman" pitchFamily="18" charset="0"/>
                        <a:ea typeface="Calibri"/>
                        <a:cs typeface="Times New Roman" pitchFamily="18" charset="0"/>
                      </a:endParaRPr>
                    </a:p>
                  </a:txBody>
                  <a:tcPr marL="43214" marR="43214" marT="0" marB="0" anchor="ctr"/>
                </a:tc>
                <a:tc>
                  <a:txBody>
                    <a:bodyPr/>
                    <a:lstStyle/>
                    <a:p>
                      <a:pPr algn="l">
                        <a:lnSpc>
                          <a:spcPct val="115000"/>
                        </a:lnSpc>
                        <a:spcAft>
                          <a:spcPts val="1000"/>
                        </a:spcAft>
                      </a:pPr>
                      <a:r>
                        <a:rPr lang="fr-FR" sz="1400" b="1" dirty="0">
                          <a:solidFill>
                            <a:srgbClr val="FF0000"/>
                          </a:solidFill>
                          <a:latin typeface="Times New Roman" pitchFamily="18" charset="0"/>
                          <a:cs typeface="Times New Roman" pitchFamily="18" charset="0"/>
                        </a:rPr>
                        <a:t>Elle ne peut être appréhendée à partir de ses seules manifestations observables, mais réfère plutôt aux structures hypothétiques qui sous-tendent l’action</a:t>
                      </a:r>
                      <a:endParaRPr lang="fr-FR" sz="1400" b="1" dirty="0">
                        <a:solidFill>
                          <a:srgbClr val="FF0000"/>
                        </a:solidFill>
                        <a:latin typeface="Times New Roman" pitchFamily="18" charset="0"/>
                        <a:ea typeface="Calibri"/>
                        <a:cs typeface="Times New Roman" pitchFamily="18" charset="0"/>
                      </a:endParaRPr>
                    </a:p>
                  </a:txBody>
                  <a:tcPr marL="43214" marR="43214" marT="0" marB="0"/>
                </a:tc>
              </a:tr>
              <a:tr h="1500061">
                <a:tc>
                  <a:txBody>
                    <a:bodyPr/>
                    <a:lstStyle/>
                    <a:p>
                      <a:pPr algn="ctr">
                        <a:lnSpc>
                          <a:spcPct val="115000"/>
                        </a:lnSpc>
                        <a:spcAft>
                          <a:spcPts val="1000"/>
                        </a:spcAft>
                      </a:pPr>
                      <a:r>
                        <a:rPr lang="fr-FR" sz="1600" b="1" dirty="0">
                          <a:solidFill>
                            <a:srgbClr val="0070C0"/>
                          </a:solidFill>
                          <a:latin typeface="Times New Roman" pitchFamily="18" charset="0"/>
                          <a:cs typeface="Times New Roman" pitchFamily="18" charset="0"/>
                        </a:rPr>
                        <a:t>La compétence est indissociable de l’activité du sujet et de la singularité du contexte dans lequel elle s’exerce</a:t>
                      </a:r>
                      <a:endParaRPr lang="fr-FR" sz="1600" b="1" dirty="0">
                        <a:solidFill>
                          <a:srgbClr val="0070C0"/>
                        </a:solidFill>
                        <a:latin typeface="Times New Roman" pitchFamily="18" charset="0"/>
                        <a:ea typeface="Calibri"/>
                        <a:cs typeface="Times New Roman" pitchFamily="18" charset="0"/>
                      </a:endParaRPr>
                    </a:p>
                  </a:txBody>
                  <a:tcPr marL="43214" marR="43214" marT="0" marB="0" anchor="ctr"/>
                </a:tc>
                <a:tc>
                  <a:txBody>
                    <a:bodyPr/>
                    <a:lstStyle/>
                    <a:p>
                      <a:pPr algn="l">
                        <a:lnSpc>
                          <a:spcPct val="115000"/>
                        </a:lnSpc>
                        <a:spcAft>
                          <a:spcPts val="1000"/>
                        </a:spcAft>
                      </a:pPr>
                      <a:r>
                        <a:rPr lang="fr-FR" sz="1400" b="1" dirty="0">
                          <a:solidFill>
                            <a:srgbClr val="FF0000"/>
                          </a:solidFill>
                          <a:latin typeface="Times New Roman" pitchFamily="18" charset="0"/>
                          <a:cs typeface="Times New Roman" pitchFamily="18" charset="0"/>
                        </a:rPr>
                        <a:t>Elle est indissociable de l’individu qui la porte et du contexte dans lequel elle s’exerce. elle conduit donc à placer l’individu au centre de l’analyse, mettent l’accent sur ce qui se passe dans la tète de la personne lorsqu’elle agit dans un contexte déterminé, plutôt que sur ce qui requis par la tache</a:t>
                      </a:r>
                      <a:endParaRPr lang="fr-FR" sz="1400" b="1" dirty="0">
                        <a:solidFill>
                          <a:srgbClr val="FF0000"/>
                        </a:solidFill>
                        <a:latin typeface="Times New Roman" pitchFamily="18" charset="0"/>
                        <a:ea typeface="Calibri"/>
                        <a:cs typeface="Times New Roman" pitchFamily="18" charset="0"/>
                      </a:endParaRPr>
                    </a:p>
                  </a:txBody>
                  <a:tcPr marL="43214" marR="43214" marT="0" marB="0"/>
                </a:tc>
              </a:tr>
              <a:tr h="1312606">
                <a:tc>
                  <a:txBody>
                    <a:bodyPr/>
                    <a:lstStyle/>
                    <a:p>
                      <a:pPr algn="ctr">
                        <a:lnSpc>
                          <a:spcPct val="115000"/>
                        </a:lnSpc>
                        <a:spcAft>
                          <a:spcPts val="1000"/>
                        </a:spcAft>
                      </a:pPr>
                      <a:r>
                        <a:rPr lang="fr-FR" sz="1600" b="1" dirty="0">
                          <a:solidFill>
                            <a:srgbClr val="0070C0"/>
                          </a:solidFill>
                          <a:latin typeface="Times New Roman" pitchFamily="18" charset="0"/>
                          <a:cs typeface="Times New Roman" pitchFamily="18" charset="0"/>
                        </a:rPr>
                        <a:t>La compétence est structurée de façon combinatoire et dynamique</a:t>
                      </a:r>
                      <a:endParaRPr lang="fr-FR" sz="1600" b="1" dirty="0">
                        <a:solidFill>
                          <a:srgbClr val="0070C0"/>
                        </a:solidFill>
                        <a:latin typeface="Times New Roman" pitchFamily="18" charset="0"/>
                        <a:ea typeface="Calibri"/>
                        <a:cs typeface="Times New Roman" pitchFamily="18" charset="0"/>
                      </a:endParaRPr>
                    </a:p>
                  </a:txBody>
                  <a:tcPr marL="43214" marR="43214" marT="0" marB="0" anchor="ctr"/>
                </a:tc>
                <a:tc>
                  <a:txBody>
                    <a:bodyPr/>
                    <a:lstStyle/>
                    <a:p>
                      <a:pPr algn="l">
                        <a:lnSpc>
                          <a:spcPct val="115000"/>
                        </a:lnSpc>
                        <a:spcAft>
                          <a:spcPts val="1000"/>
                        </a:spcAft>
                      </a:pPr>
                      <a:r>
                        <a:rPr lang="fr-FR" sz="1400" b="1" dirty="0">
                          <a:solidFill>
                            <a:srgbClr val="FF0000"/>
                          </a:solidFill>
                          <a:latin typeface="Times New Roman" pitchFamily="18" charset="0"/>
                          <a:cs typeface="Times New Roman" pitchFamily="18" charset="0"/>
                        </a:rPr>
                        <a:t>Elle ne réside pas dans la somme des éléments qui la composent mais dans leur organisation dynamique. ainsi  conçue, elle présente à la fois une structure générale permettant de guider l’action spécifique et une combinatoire particulières de ressources, tant externes qu’internes, à travers laquelle cette structure s’actualise dans un contexte donné.</a:t>
                      </a:r>
                      <a:endParaRPr lang="fr-FR" sz="1400" b="1" dirty="0">
                        <a:solidFill>
                          <a:srgbClr val="FF0000"/>
                        </a:solidFill>
                        <a:latin typeface="Times New Roman" pitchFamily="18" charset="0"/>
                        <a:ea typeface="Calibri"/>
                        <a:cs typeface="Times New Roman" pitchFamily="18" charset="0"/>
                      </a:endParaRPr>
                    </a:p>
                  </a:txBody>
                  <a:tcPr marL="43214" marR="43214" marT="0" marB="0"/>
                </a:tc>
              </a:tr>
              <a:tr h="1045819">
                <a:tc>
                  <a:txBody>
                    <a:bodyPr/>
                    <a:lstStyle/>
                    <a:p>
                      <a:pPr algn="ctr">
                        <a:lnSpc>
                          <a:spcPct val="115000"/>
                        </a:lnSpc>
                        <a:spcAft>
                          <a:spcPts val="1000"/>
                        </a:spcAft>
                      </a:pPr>
                      <a:r>
                        <a:rPr lang="fr-FR" sz="1600" b="1" dirty="0">
                          <a:solidFill>
                            <a:srgbClr val="0070C0"/>
                          </a:solidFill>
                          <a:latin typeface="Times New Roman" pitchFamily="18" charset="0"/>
                          <a:cs typeface="Times New Roman" pitchFamily="18" charset="0"/>
                        </a:rPr>
                        <a:t>La compétence comporte une dimension métacognitive</a:t>
                      </a:r>
                      <a:endParaRPr lang="fr-FR" sz="1600" b="1" dirty="0">
                        <a:solidFill>
                          <a:srgbClr val="0070C0"/>
                        </a:solidFill>
                        <a:latin typeface="Times New Roman" pitchFamily="18" charset="0"/>
                        <a:ea typeface="Calibri"/>
                        <a:cs typeface="Times New Roman" pitchFamily="18" charset="0"/>
                      </a:endParaRPr>
                    </a:p>
                  </a:txBody>
                  <a:tcPr marL="43214" marR="43214" marT="0" marB="0" anchor="ctr"/>
                </a:tc>
                <a:tc>
                  <a:txBody>
                    <a:bodyPr/>
                    <a:lstStyle/>
                    <a:p>
                      <a:pPr algn="l">
                        <a:lnSpc>
                          <a:spcPct val="115000"/>
                        </a:lnSpc>
                        <a:spcAft>
                          <a:spcPts val="1000"/>
                        </a:spcAft>
                      </a:pPr>
                      <a:r>
                        <a:rPr lang="fr-FR" sz="1400" b="1" dirty="0">
                          <a:solidFill>
                            <a:srgbClr val="FF0000"/>
                          </a:solidFill>
                          <a:latin typeface="Times New Roman" pitchFamily="18" charset="0"/>
                          <a:cs typeface="Times New Roman" pitchFamily="18" charset="0"/>
                        </a:rPr>
                        <a:t>Elle suppose une compréhension de la situation, mais aussi une compréhension de la manière dont on s’y prend pour être efficace. la dimension métacognitive de la compétence donne à voir le rôle heuristique  que les savoirs davantage formalisés sont appelés à jouer dans la pratique.</a:t>
                      </a:r>
                      <a:endParaRPr lang="fr-FR" sz="1400" b="1" dirty="0">
                        <a:solidFill>
                          <a:srgbClr val="FF0000"/>
                        </a:solidFill>
                        <a:latin typeface="Times New Roman" pitchFamily="18" charset="0"/>
                        <a:ea typeface="Calibri"/>
                        <a:cs typeface="Times New Roman" pitchFamily="18" charset="0"/>
                      </a:endParaRPr>
                    </a:p>
                  </a:txBody>
                  <a:tcPr marL="43214" marR="43214" marT="0" marB="0"/>
                </a:tc>
              </a:tr>
              <a:tr h="1312606">
                <a:tc>
                  <a:txBody>
                    <a:bodyPr/>
                    <a:lstStyle/>
                    <a:p>
                      <a:pPr algn="ctr">
                        <a:lnSpc>
                          <a:spcPct val="115000"/>
                        </a:lnSpc>
                        <a:spcAft>
                          <a:spcPts val="1000"/>
                        </a:spcAft>
                      </a:pPr>
                      <a:r>
                        <a:rPr lang="fr-FR" sz="1600" b="1" dirty="0">
                          <a:solidFill>
                            <a:srgbClr val="0070C0"/>
                          </a:solidFill>
                          <a:latin typeface="Times New Roman" pitchFamily="18" charset="0"/>
                          <a:cs typeface="Times New Roman" pitchFamily="18" charset="0"/>
                        </a:rPr>
                        <a:t>La compétence comporte une dimension à la fois individuelle et collective</a:t>
                      </a:r>
                      <a:endParaRPr lang="fr-FR" sz="1600" b="1" dirty="0">
                        <a:solidFill>
                          <a:srgbClr val="0070C0"/>
                        </a:solidFill>
                        <a:latin typeface="Times New Roman" pitchFamily="18" charset="0"/>
                        <a:ea typeface="Calibri"/>
                        <a:cs typeface="Times New Roman" pitchFamily="18" charset="0"/>
                      </a:endParaRPr>
                    </a:p>
                  </a:txBody>
                  <a:tcPr marL="43214" marR="43214" marT="0" marB="0" anchor="ctr"/>
                </a:tc>
                <a:tc>
                  <a:txBody>
                    <a:bodyPr/>
                    <a:lstStyle/>
                    <a:p>
                      <a:pPr algn="l">
                        <a:lnSpc>
                          <a:spcPct val="115000"/>
                        </a:lnSpc>
                        <a:spcAft>
                          <a:spcPts val="1000"/>
                        </a:spcAft>
                      </a:pPr>
                      <a:r>
                        <a:rPr lang="fr-FR" sz="1400" b="1" dirty="0">
                          <a:solidFill>
                            <a:srgbClr val="FF0000"/>
                          </a:solidFill>
                          <a:latin typeface="Times New Roman" pitchFamily="18" charset="0"/>
                          <a:cs typeface="Times New Roman" pitchFamily="18" charset="0"/>
                        </a:rPr>
                        <a:t>La compétence est socialement située et comporte donc une double dimension individuelle et sociale ou collective. si les compétences individuelles contribuent à la compétence collective, celle-ci se développe à son tour à la faveur d’une amélioration constante des compétences i</a:t>
                      </a:r>
                      <a:r>
                        <a:rPr lang="fr-FR" sz="1400" b="1" dirty="0">
                          <a:solidFill>
                            <a:srgbClr val="FF0000"/>
                          </a:solidFill>
                          <a:highlight>
                            <a:srgbClr val="00FF00"/>
                          </a:highlight>
                          <a:latin typeface="Times New Roman" pitchFamily="18" charset="0"/>
                          <a:cs typeface="Times New Roman" pitchFamily="18" charset="0"/>
                        </a:rPr>
                        <a:t>ndividuelles.</a:t>
                      </a:r>
                      <a:endParaRPr lang="fr-FR" sz="1400" b="1" dirty="0">
                        <a:solidFill>
                          <a:srgbClr val="FF0000"/>
                        </a:solidFill>
                        <a:latin typeface="Times New Roman" pitchFamily="18" charset="0"/>
                        <a:ea typeface="Calibri"/>
                        <a:cs typeface="Times New Roman" pitchFamily="18" charset="0"/>
                      </a:endParaRPr>
                    </a:p>
                  </a:txBody>
                  <a:tcPr marL="43214" marR="43214" marT="0" marB="0"/>
                </a:tc>
              </a:tr>
            </a:tbl>
          </a:graphicData>
        </a:graphic>
      </p:graphicFrame>
      <p:sp>
        <p:nvSpPr>
          <p:cNvPr id="3" name="Rectangle 2"/>
          <p:cNvSpPr/>
          <p:nvPr/>
        </p:nvSpPr>
        <p:spPr>
          <a:xfrm rot="16200000">
            <a:off x="-3244367" y="3198167"/>
            <a:ext cx="6858004" cy="461665"/>
          </a:xfrm>
          <a:prstGeom prst="rect">
            <a:avLst/>
          </a:prstGeom>
        </p:spPr>
        <p:txBody>
          <a:bodyPr wrap="square">
            <a:spAutoFit/>
          </a:bodyPr>
          <a:lstStyle/>
          <a:p>
            <a:pPr algn="ctr"/>
            <a:r>
              <a:rPr lang="fr-FR" sz="2400" b="1" dirty="0" smtClean="0">
                <a:solidFill>
                  <a:srgbClr val="FF0000"/>
                </a:solidFill>
                <a:latin typeface="Times New Roman" pitchFamily="18" charset="0"/>
                <a:cs typeface="Times New Roman" pitchFamily="18" charset="0"/>
              </a:rPr>
              <a:t>4- principale caractéristique de la compétence</a:t>
            </a:r>
            <a:endParaRPr lang="fr-FR" sz="2400" dirty="0">
              <a:solidFill>
                <a:srgbClr val="FF0000"/>
              </a:solidFill>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0" y="0"/>
            <a:ext cx="91440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5- Une procédure de conception d’un curriculum  (manuel scolaire)  selon l’approche par les compétences</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a:t>
            </a:r>
            <a:r>
              <a:rPr lang="fr-FR" sz="2400" b="1" dirty="0" smtClean="0">
                <a:solidFill>
                  <a:srgbClr val="FFFF00"/>
                </a:solidFill>
                <a:latin typeface="Times New Roman" pitchFamily="18" charset="0"/>
                <a:ea typeface="Calibri" pitchFamily="34" charset="0"/>
                <a:cs typeface="Times New Roman" pitchFamily="18" charset="0"/>
              </a:rPr>
              <a:t>Préciser un profil de sortie de l’élève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soit à la fin de chaque année soit à la fin d’un degré ou d’un cycle.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 </a:t>
            </a:r>
            <a:r>
              <a:rPr lang="fr-FR" sz="2400" b="1" dirty="0" smtClean="0">
                <a:solidFill>
                  <a:srgbClr val="FFFF00"/>
                </a:solidFill>
                <a:latin typeface="Times New Roman" pitchFamily="18" charset="0"/>
                <a:ea typeface="Calibri" pitchFamily="34" charset="0"/>
                <a:cs typeface="Times New Roman" pitchFamily="18" charset="0"/>
              </a:rPr>
              <a:t>le développement des compétences et leur progression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s’effectue par paliers (un palier de compétences par année). Ce profil sera exprimé à l’aide d’un </a:t>
            </a:r>
            <a:r>
              <a:rPr lang="fr-FR" sz="2400" b="1" dirty="0" smtClean="0">
                <a:solidFill>
                  <a:srgbClr val="FFFF00"/>
                </a:solidFill>
                <a:latin typeface="Times New Roman" pitchFamily="18" charset="0"/>
                <a:ea typeface="Calibri" pitchFamily="34" charset="0"/>
                <a:cs typeface="Times New Roman" pitchFamily="18" charset="0"/>
              </a:rPr>
              <a:t>objectif terminal d’intégration (OTI),</a:t>
            </a: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 </a:t>
            </a:r>
            <a:r>
              <a:rPr lang="fr-FR" sz="2400" b="1" dirty="0" smtClean="0">
                <a:solidFill>
                  <a:srgbClr val="FFFF00"/>
                </a:solidFill>
                <a:latin typeface="Times New Roman" pitchFamily="18" charset="0"/>
                <a:ea typeface="Calibri" pitchFamily="34" charset="0"/>
                <a:cs typeface="Times New Roman" pitchFamily="18" charset="0"/>
              </a:rPr>
              <a:t>le concepteur du curriculum se réfère ainsi à un ensemble de situations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et se pose la question suivante : à quel type de situations l’élève doit-il faire face dans sa vie quotidienne et plus tard dans sa vie professionnelle?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0" y="0"/>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6- - Préciser les compétences constituant l’OTI</a:t>
            </a:r>
            <a:endParaRPr kumimoji="0" lang="fr-FR" sz="24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449263" algn="l" defTabSz="914400" rtl="0" eaLnBrk="0" fontAlgn="base" latinLnBrk="0" hangingPunct="0">
              <a:lnSpc>
                <a:spcPct val="15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Dans un deuxième temps, les élaborateurs du curriculum procèdent à la délimitation des compétences en décomposant l’OTI et en prévoyant leur progression et leur cheminement selon différents paramètres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200000"/>
              </a:lnSpc>
              <a:spcBef>
                <a:spcPct val="0"/>
              </a:spcBef>
              <a:spcAft>
                <a:spcPct val="0"/>
              </a:spcAft>
              <a:buClrTx/>
              <a:buSzTx/>
              <a:buFont typeface="Wingdings" pitchFamily="2" charset="2"/>
              <a:buChar char="Ø"/>
              <a:tabLst/>
            </a:pPr>
            <a:r>
              <a:rPr kumimoji="0" lang="fr-FR" sz="24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le niveau de complexité de la tâche demandée,</a:t>
            </a:r>
            <a:endParaRPr kumimoji="0" lang="fr-FR" sz="2400" b="1" i="0" u="none" strike="noStrike" cap="none" normalizeH="0" baseline="0" dirty="0" smtClean="0">
              <a:ln>
                <a:noFill/>
              </a:ln>
              <a:solidFill>
                <a:srgbClr val="FFFF00"/>
              </a:solidFill>
              <a:effectLst/>
              <a:latin typeface="Times New Roman" pitchFamily="18" charset="0"/>
              <a:cs typeface="Times New Roman" pitchFamily="18" charset="0"/>
            </a:endParaRPr>
          </a:p>
          <a:p>
            <a:pPr marL="0" marR="0" lvl="0" indent="449263" algn="l" defTabSz="914400" rtl="0" eaLnBrk="0" fontAlgn="base" latinLnBrk="0" hangingPunct="0">
              <a:lnSpc>
                <a:spcPct val="200000"/>
              </a:lnSpc>
              <a:spcBef>
                <a:spcPct val="0"/>
              </a:spcBef>
              <a:spcAft>
                <a:spcPct val="0"/>
              </a:spcAft>
              <a:buClrTx/>
              <a:buSzTx/>
              <a:buFont typeface="Wingdings" pitchFamily="2" charset="2"/>
              <a:buChar char="Ø"/>
              <a:tabLst/>
            </a:pPr>
            <a:r>
              <a:rPr kumimoji="0" lang="fr-FR" sz="24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 le niveau d’autonomie exigé de l’élève,</a:t>
            </a:r>
            <a:endParaRPr kumimoji="0" lang="fr-FR" sz="2400" b="1" i="0" u="none" strike="noStrike" cap="none" normalizeH="0" baseline="0" dirty="0" smtClean="0">
              <a:ln>
                <a:noFill/>
              </a:ln>
              <a:solidFill>
                <a:srgbClr val="FFFF00"/>
              </a:solidFill>
              <a:effectLst/>
              <a:latin typeface="Times New Roman" pitchFamily="18" charset="0"/>
              <a:cs typeface="Times New Roman" pitchFamily="18" charset="0"/>
            </a:endParaRPr>
          </a:p>
          <a:p>
            <a:pPr marL="0" marR="0" lvl="0" indent="449263" algn="l" defTabSz="914400" rtl="0" eaLnBrk="0" fontAlgn="base" latinLnBrk="0" hangingPunct="0">
              <a:lnSpc>
                <a:spcPct val="200000"/>
              </a:lnSpc>
              <a:spcBef>
                <a:spcPct val="0"/>
              </a:spcBef>
              <a:spcAft>
                <a:spcPct val="0"/>
              </a:spcAft>
              <a:buClrTx/>
              <a:buSzTx/>
              <a:buFont typeface="Wingdings" pitchFamily="2" charset="2"/>
              <a:buChar char="Ø"/>
              <a:tabLst/>
            </a:pPr>
            <a:r>
              <a:rPr kumimoji="0" lang="fr-FR" sz="24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Ou encore le nombre de démarches à suivre dans la résolution d’un problème…)</a:t>
            </a:r>
            <a:endParaRPr kumimoji="0" lang="fr-FR" sz="2400" b="1" i="0" u="none" strike="noStrike" cap="none" normalizeH="0" baseline="0" dirty="0" smtClean="0">
              <a:ln>
                <a:noFill/>
              </a:ln>
              <a:solidFill>
                <a:srgbClr val="FFFF00"/>
              </a:solidFill>
              <a:effectLst/>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0" y="0"/>
            <a:ext cx="9144000"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2000" b="1" dirty="0" smtClean="0">
                <a:solidFill>
                  <a:srgbClr val="FF0000"/>
                </a:solidFill>
                <a:latin typeface="Times New Roman" pitchFamily="18" charset="0"/>
                <a:ea typeface="Calibri" pitchFamily="34" charset="0"/>
                <a:cs typeface="Times New Roman" pitchFamily="18" charset="0"/>
              </a:rPr>
              <a:t>7</a:t>
            </a: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Les implications de la pédagogie d’intégration sur les manuels scolaires</a:t>
            </a:r>
            <a:endParaRPr kumimoji="0" lang="fr-FR"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existe au minimum deux conditions pour qu’un manuel puisse être qualifier de «  manuel intégrateur ».</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faut qu’il ait au préalable </a:t>
            </a:r>
            <a:r>
              <a:rPr kumimoji="0" lang="fr-FR" sz="2000" b="1" i="0" u="none" strike="noStrike" cap="none" normalizeH="0" baseline="0" dirty="0" smtClean="0">
                <a:ln>
                  <a:noFill/>
                </a:ln>
                <a:solidFill>
                  <a:srgbClr val="FFFF00"/>
                </a:solidFill>
                <a:effectLst/>
                <a:latin typeface="Times New Roman" pitchFamily="18" charset="0"/>
                <a:ea typeface="Calibri" pitchFamily="34" charset="0"/>
                <a:cs typeface="Times New Roman" pitchFamily="18" charset="0"/>
              </a:rPr>
              <a:t>défini quelques compétences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à développer dans l’ensemble du  manuel, voire même un objectif terminal d’intégration.</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faut qu’il contienne quelques </a:t>
            </a:r>
            <a:r>
              <a:rPr lang="fr-FR" sz="2000" b="1" dirty="0" smtClean="0">
                <a:solidFill>
                  <a:srgbClr val="FFFF00"/>
                </a:solidFill>
                <a:latin typeface="Times New Roman" pitchFamily="18" charset="0"/>
                <a:ea typeface="Calibri" pitchFamily="34" charset="0"/>
                <a:cs typeface="Times New Roman" pitchFamily="18" charset="0"/>
              </a:rPr>
              <a:t>activités d’intégration axées sur ces compétences</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 on veut aller plus loin, on peut commencer à </a:t>
            </a:r>
            <a:r>
              <a:rPr lang="fr-FR" sz="2000" b="1" dirty="0" smtClean="0">
                <a:solidFill>
                  <a:srgbClr val="FFFF00"/>
                </a:solidFill>
                <a:latin typeface="Times New Roman" pitchFamily="18" charset="0"/>
                <a:ea typeface="Calibri" pitchFamily="34" charset="0"/>
                <a:cs typeface="Times New Roman" pitchFamily="18" charset="0"/>
              </a:rPr>
              <a:t>modifier les contenus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proprement dits du manuel, en élaguant tout ce qui ne se rapporte pas à une des compétences.</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 on veut aller encore plus loin, on peut </a:t>
            </a:r>
            <a:r>
              <a:rPr lang="fr-FR" sz="2000" b="1" dirty="0" smtClean="0">
                <a:solidFill>
                  <a:srgbClr val="FFFF00"/>
                </a:solidFill>
                <a:latin typeface="Times New Roman" pitchFamily="18" charset="0"/>
                <a:ea typeface="Calibri" pitchFamily="34" charset="0"/>
                <a:cs typeface="Times New Roman" pitchFamily="18" charset="0"/>
              </a:rPr>
              <a:t>développer des aspects spécifiques à une compétence</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 exemple un savoir – faire particulier qui se rapporte à la compétence, une attitude particulière. on est là dans la perceptive de la fonction de développement de capacités et de compétences. </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 l’on veut franchir un pas supplémentaire, on peut enfin </a:t>
            </a:r>
            <a:r>
              <a:rPr lang="fr-FR" sz="2000" b="1" dirty="0" smtClean="0">
                <a:solidFill>
                  <a:srgbClr val="FFFF00"/>
                </a:solidFill>
                <a:latin typeface="Times New Roman" pitchFamily="18" charset="0"/>
                <a:ea typeface="Calibri" pitchFamily="34" charset="0"/>
                <a:cs typeface="Times New Roman" pitchFamily="18" charset="0"/>
              </a:rPr>
              <a:t>restructurer complètement le manuel dans la perspective d’un développement de compétences</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322</TotalTime>
  <Words>673</Words>
  <Application>Microsoft Office PowerPoint</Application>
  <PresentationFormat>Affichage à l'écran (4:3)</PresentationFormat>
  <Paragraphs>86</Paragraphs>
  <Slides>12</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12</vt:i4>
      </vt:variant>
    </vt:vector>
  </HeadingPairs>
  <TitlesOfParts>
    <vt:vector size="23" baseType="lpstr">
      <vt:lpstr>Arial</vt:lpstr>
      <vt:lpstr>Calibri</vt:lpstr>
      <vt:lpstr>Consolas</vt:lpstr>
      <vt:lpstr>Corbel</vt:lpstr>
      <vt:lpstr>Monotype Corsiva</vt:lpstr>
      <vt:lpstr>Times New Roman</vt:lpstr>
      <vt:lpstr>Verdana-Bold</vt:lpstr>
      <vt:lpstr>Wingdings</vt:lpstr>
      <vt:lpstr>Wingdings 2</vt:lpstr>
      <vt:lpstr>Wingdings 3</vt:lpstr>
      <vt:lpstr>Métro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Idir A.</cp:lastModifiedBy>
  <cp:revision>36</cp:revision>
  <dcterms:modified xsi:type="dcterms:W3CDTF">2024-04-23T08:10:24Z</dcterms:modified>
</cp:coreProperties>
</file>