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4" r:id="rId2"/>
    <p:sldId id="325" r:id="rId3"/>
    <p:sldId id="256" r:id="rId4"/>
    <p:sldId id="280" r:id="rId5"/>
    <p:sldId id="279" r:id="rId6"/>
    <p:sldId id="281" r:id="rId7"/>
    <p:sldId id="274" r:id="rId8"/>
    <p:sldId id="275" r:id="rId9"/>
    <p:sldId id="298" r:id="rId10"/>
    <p:sldId id="299" r:id="rId11"/>
    <p:sldId id="282" r:id="rId12"/>
    <p:sldId id="283" r:id="rId13"/>
    <p:sldId id="284" r:id="rId14"/>
    <p:sldId id="326" r:id="rId15"/>
    <p:sldId id="261" r:id="rId16"/>
    <p:sldId id="321" r:id="rId17"/>
    <p:sldId id="322" r:id="rId18"/>
    <p:sldId id="323" r:id="rId19"/>
    <p:sldId id="288" r:id="rId20"/>
    <p:sldId id="289" r:id="rId21"/>
    <p:sldId id="263" r:id="rId22"/>
    <p:sldId id="270" r:id="rId23"/>
    <p:sldId id="264" r:id="rId24"/>
    <p:sldId id="268" r:id="rId25"/>
    <p:sldId id="265" r:id="rId26"/>
    <p:sldId id="271" r:id="rId27"/>
    <p:sldId id="266" r:id="rId28"/>
    <p:sldId id="314" r:id="rId29"/>
    <p:sldId id="315" r:id="rId30"/>
    <p:sldId id="316" r:id="rId31"/>
    <p:sldId id="317" r:id="rId32"/>
    <p:sldId id="318" r:id="rId33"/>
    <p:sldId id="319" r:id="rId34"/>
    <p:sldId id="320"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Windows" initials="UW" lastIdx="1" clrIdx="0">
    <p:extLst>
      <p:ext uri="{19B8F6BF-5375-455C-9EA6-DF929625EA0E}">
        <p15:presenceInfo xmlns="" xmlns:p15="http://schemas.microsoft.com/office/powerpoint/2012/main" userId="Utilisateur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660"/>
  </p:normalViewPr>
  <p:slideViewPr>
    <p:cSldViewPr snapToGrid="0">
      <p:cViewPr varScale="1">
        <p:scale>
          <a:sx n="68" d="100"/>
          <a:sy n="68" d="100"/>
        </p:scale>
        <p:origin x="-82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21502-6722-4C68-9762-05CB230A6F2A}" type="datetimeFigureOut">
              <a:rPr lang="fr-FR" smtClean="0"/>
              <a:pPr/>
              <a:t>19/12/2020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BBBC1-9BD9-41B8-B0CF-19B0B9179CAA}" type="slidenum">
              <a:rPr lang="fr-FR" smtClean="0"/>
              <a:pPr/>
              <a:t>‹N°›</a:t>
            </a:fld>
            <a:endParaRPr lang="fr-FR"/>
          </a:p>
        </p:txBody>
      </p:sp>
    </p:spTree>
    <p:extLst>
      <p:ext uri="{BB962C8B-B14F-4D97-AF65-F5344CB8AC3E}">
        <p14:creationId xmlns="" xmlns:p14="http://schemas.microsoft.com/office/powerpoint/2010/main" val="212450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ikiwand.com/fr/Cytoplasme"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wikiwand.com/fr/Aide:R%C3%A9f%C3%A9rence_n%C3%A9cessaire" TargetMode="External"/><Relationship Id="rId5" Type="http://schemas.openxmlformats.org/officeDocument/2006/relationships/hyperlink" Target="https://www.wikiwand.com/fr/Dicaryote" TargetMode="External"/><Relationship Id="rId4" Type="http://schemas.openxmlformats.org/officeDocument/2006/relationships/hyperlink" Target="https://www.wikiwand.com/fr/Haplo%C3%AFd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ikiwand.com/fr/Aide:R%C3%A9f%C3%A9rence_n%C3%A9cessair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wikiwand.com/fr/Recombinaison_g%C3%A9n%C3%A9tiqu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reaweb.fr/perso/bv/repro1.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creaweb.fr/perso/bv/repro.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Le bourgeonnement et la fission binaire sont les formes de reproduction asexuée les plus simples. Le bourgeonnement est une division inégale du cytoplasme, résultant en une cellule parent et une cellule fille, celle-ci étant plus petite que la cellule parent. La fission binaire par contre aboutit à deux cellules identiques. Ces deux formes de reproduction suivent la mitose.</a:t>
            </a:r>
            <a:endParaRPr lang="fr-FR" dirty="0"/>
          </a:p>
        </p:txBody>
      </p:sp>
      <p:sp>
        <p:nvSpPr>
          <p:cNvPr id="4" name="Espace réservé du numéro de diapositive 3"/>
          <p:cNvSpPr>
            <a:spLocks noGrp="1"/>
          </p:cNvSpPr>
          <p:nvPr>
            <p:ph type="sldNum" sz="quarter" idx="10"/>
          </p:nvPr>
        </p:nvSpPr>
        <p:spPr/>
        <p:txBody>
          <a:bodyPr/>
          <a:lstStyle/>
          <a:p>
            <a:fld id="{0F1BBBC1-9BD9-41B8-B0CF-19B0B9179CAA}" type="slidenum">
              <a:rPr lang="fr-FR" smtClean="0"/>
              <a:pPr/>
              <a:t>12</a:t>
            </a:fld>
            <a:endParaRPr lang="fr-FR"/>
          </a:p>
        </p:txBody>
      </p:sp>
    </p:spTree>
    <p:extLst>
      <p:ext uri="{BB962C8B-B14F-4D97-AF65-F5344CB8AC3E}">
        <p14:creationId xmlns="" xmlns:p14="http://schemas.microsoft.com/office/powerpoint/2010/main" val="354552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La </a:t>
            </a:r>
            <a:r>
              <a:rPr lang="fr-CA" sz="1200" b="0" i="0" kern="1200" dirty="0" err="1" smtClean="0">
                <a:solidFill>
                  <a:schemeClr val="tx1"/>
                </a:solidFill>
                <a:effectLst/>
                <a:latin typeface="+mn-lt"/>
                <a:ea typeface="+mn-ea"/>
                <a:cs typeface="+mn-cs"/>
              </a:rPr>
              <a:t>plasmogamie</a:t>
            </a:r>
            <a:r>
              <a:rPr lang="fr-CA" sz="1200" b="0" i="0" kern="1200" dirty="0" smtClean="0">
                <a:solidFill>
                  <a:schemeClr val="tx1"/>
                </a:solidFill>
                <a:effectLst/>
                <a:latin typeface="+mn-lt"/>
                <a:ea typeface="+mn-ea"/>
                <a:cs typeface="+mn-cs"/>
              </a:rPr>
              <a:t> est un processus de la reproduction sexuée. Elle correspond à la fusion de la membrane plasmique, du </a:t>
            </a:r>
            <a:r>
              <a:rPr lang="fr-CA" sz="1200" b="0" i="0" u="none" strike="noStrike" kern="1200" dirty="0" smtClean="0">
                <a:solidFill>
                  <a:schemeClr val="tx1"/>
                </a:solidFill>
                <a:effectLst/>
                <a:latin typeface="+mn-lt"/>
                <a:ea typeface="+mn-ea"/>
                <a:cs typeface="+mn-cs"/>
                <a:hlinkClick r:id="rId3"/>
              </a:rPr>
              <a:t>cytoplasme</a:t>
            </a:r>
            <a:r>
              <a:rPr lang="fr-CA" sz="1200" b="0" i="0" kern="1200" dirty="0" smtClean="0">
                <a:solidFill>
                  <a:schemeClr val="tx1"/>
                </a:solidFill>
                <a:effectLst/>
                <a:latin typeface="+mn-lt"/>
                <a:ea typeface="+mn-ea"/>
                <a:cs typeface="+mn-cs"/>
              </a:rPr>
              <a:t> et de son contenu (sauf les noyaux) de deux cellules compatibles. Ce qui mène à la formation d'une cellule à deux noyaux </a:t>
            </a:r>
            <a:r>
              <a:rPr lang="fr-CA" sz="1200" b="0" i="0" u="none" strike="noStrike" kern="1200" dirty="0" smtClean="0">
                <a:solidFill>
                  <a:schemeClr val="tx1"/>
                </a:solidFill>
                <a:effectLst/>
                <a:latin typeface="+mn-lt"/>
                <a:ea typeface="+mn-ea"/>
                <a:cs typeface="+mn-cs"/>
                <a:hlinkClick r:id="rId4" tooltip="Haploïde"/>
              </a:rPr>
              <a:t>haploïdes</a:t>
            </a:r>
            <a:r>
              <a:rPr lang="fr-CA" sz="1200" b="0" i="0" kern="1200" dirty="0" smtClean="0">
                <a:solidFill>
                  <a:schemeClr val="tx1"/>
                </a:solidFill>
                <a:effectLst/>
                <a:latin typeface="+mn-lt"/>
                <a:ea typeface="+mn-ea"/>
                <a:cs typeface="+mn-cs"/>
              </a:rPr>
              <a:t> (</a:t>
            </a:r>
            <a:r>
              <a:rPr lang="fr-CA" sz="1200" b="0" i="0" kern="1200" dirty="0" err="1" smtClean="0">
                <a:solidFill>
                  <a:schemeClr val="tx1"/>
                </a:solidFill>
                <a:effectLst/>
                <a:latin typeface="+mn-lt"/>
                <a:ea typeface="+mn-ea"/>
                <a:cs typeface="+mn-cs"/>
              </a:rPr>
              <a:t>n+n</a:t>
            </a:r>
            <a:r>
              <a:rPr lang="fr-CA" sz="1200" b="0" i="0" kern="1200" dirty="0" smtClean="0">
                <a:solidFill>
                  <a:schemeClr val="tx1"/>
                </a:solidFill>
                <a:effectLst/>
                <a:latin typeface="+mn-lt"/>
                <a:ea typeface="+mn-ea"/>
                <a:cs typeface="+mn-cs"/>
              </a:rPr>
              <a:t>) appelée </a:t>
            </a:r>
            <a:r>
              <a:rPr lang="fr-CA" sz="1200" b="0" i="0" u="none" strike="noStrike" kern="1200" dirty="0" smtClean="0">
                <a:solidFill>
                  <a:schemeClr val="tx1"/>
                </a:solidFill>
                <a:effectLst/>
                <a:latin typeface="+mn-lt"/>
                <a:ea typeface="+mn-ea"/>
                <a:cs typeface="+mn-cs"/>
                <a:hlinkClick r:id="rId5" tooltip="Dicaryote"/>
              </a:rPr>
              <a:t>dicaryon</a:t>
            </a:r>
            <a:r>
              <a:rPr lang="fr-CA" sz="1200" b="0" i="0" kern="1200" dirty="0" smtClean="0">
                <a:solidFill>
                  <a:schemeClr val="tx1"/>
                </a:solidFill>
                <a:effectLst/>
                <a:latin typeface="+mn-lt"/>
                <a:ea typeface="+mn-ea"/>
                <a:cs typeface="+mn-cs"/>
              </a:rPr>
              <a:t>.</a:t>
            </a:r>
            <a:r>
              <a:rPr lang="fr-CA" sz="1200" b="0" i="0" u="none" strike="noStrike" kern="1200" baseline="30000" dirty="0" smtClean="0">
                <a:solidFill>
                  <a:schemeClr val="tx1"/>
                </a:solidFill>
                <a:effectLst/>
                <a:latin typeface="+mn-lt"/>
                <a:ea typeface="+mn-ea"/>
                <a:cs typeface="+mn-cs"/>
                <a:hlinkClick r:id="rId6"/>
              </a:rPr>
              <a:t>[réf. nécessaire]</a:t>
            </a:r>
            <a:endParaRPr lang="fr-CA" sz="1200" b="0" i="0" kern="1200" dirty="0" smtClean="0">
              <a:solidFill>
                <a:schemeClr val="tx1"/>
              </a:solidFill>
              <a:effectLst/>
              <a:latin typeface="+mn-lt"/>
              <a:ea typeface="+mn-ea"/>
              <a:cs typeface="+mn-cs"/>
            </a:endParaRPr>
          </a:p>
          <a:p>
            <a:r>
              <a:rPr lang="fr-CA" sz="1200" b="0" i="0" kern="1200" dirty="0" smtClean="0">
                <a:solidFill>
                  <a:schemeClr val="tx1"/>
                </a:solidFill>
                <a:effectLst/>
                <a:latin typeface="+mn-lt"/>
                <a:ea typeface="+mn-ea"/>
                <a:cs typeface="+mn-cs"/>
              </a:rPr>
              <a:t>Une </a:t>
            </a:r>
            <a:r>
              <a:rPr lang="fr-CA" sz="1200" b="0" i="0" kern="1200" dirty="0" err="1" smtClean="0">
                <a:solidFill>
                  <a:schemeClr val="tx1"/>
                </a:solidFill>
                <a:effectLst/>
                <a:latin typeface="+mn-lt"/>
                <a:ea typeface="+mn-ea"/>
                <a:cs typeface="+mn-cs"/>
              </a:rPr>
              <a:t>plasmogamie</a:t>
            </a:r>
            <a:r>
              <a:rPr lang="fr-CA" sz="1200" b="0" i="0" kern="1200" dirty="0" smtClean="0">
                <a:solidFill>
                  <a:schemeClr val="tx1"/>
                </a:solidFill>
                <a:effectLst/>
                <a:latin typeface="+mn-lt"/>
                <a:ea typeface="+mn-ea"/>
                <a:cs typeface="+mn-cs"/>
              </a:rPr>
              <a:t> à partir de deux hyphes issus de la même spore donne un mycélium </a:t>
            </a:r>
            <a:r>
              <a:rPr lang="fr-CA" sz="1200" b="0" i="0" kern="1200" dirty="0" err="1" smtClean="0">
                <a:solidFill>
                  <a:schemeClr val="tx1"/>
                </a:solidFill>
                <a:effectLst/>
                <a:latin typeface="+mn-lt"/>
                <a:ea typeface="+mn-ea"/>
                <a:cs typeface="+mn-cs"/>
              </a:rPr>
              <a:t>homothallique</a:t>
            </a:r>
            <a:r>
              <a:rPr lang="fr-CA" sz="1200" b="0" i="0" kern="1200" dirty="0" smtClean="0">
                <a:solidFill>
                  <a:schemeClr val="tx1"/>
                </a:solidFill>
                <a:effectLst/>
                <a:latin typeface="+mn-lt"/>
                <a:ea typeface="+mn-ea"/>
                <a:cs typeface="+mn-cs"/>
              </a:rPr>
              <a:t>. Une </a:t>
            </a:r>
            <a:r>
              <a:rPr lang="fr-CA" sz="1200" b="0" i="0" kern="1200" dirty="0" err="1" smtClean="0">
                <a:solidFill>
                  <a:schemeClr val="tx1"/>
                </a:solidFill>
                <a:effectLst/>
                <a:latin typeface="+mn-lt"/>
                <a:ea typeface="+mn-ea"/>
                <a:cs typeface="+mn-cs"/>
              </a:rPr>
              <a:t>plasmogamie</a:t>
            </a:r>
            <a:r>
              <a:rPr lang="fr-CA" sz="1200" b="0" i="0" kern="1200" dirty="0" smtClean="0">
                <a:solidFill>
                  <a:schemeClr val="tx1"/>
                </a:solidFill>
                <a:effectLst/>
                <a:latin typeface="+mn-lt"/>
                <a:ea typeface="+mn-ea"/>
                <a:cs typeface="+mn-cs"/>
              </a:rPr>
              <a:t> de deux hyphes issus de deux spores de sexe compatible donne un mycélium </a:t>
            </a:r>
            <a:r>
              <a:rPr lang="fr-CA" sz="1200" b="0" i="0" kern="1200" dirty="0" err="1" smtClean="0">
                <a:solidFill>
                  <a:schemeClr val="tx1"/>
                </a:solidFill>
                <a:effectLst/>
                <a:latin typeface="+mn-lt"/>
                <a:ea typeface="+mn-ea"/>
                <a:cs typeface="+mn-cs"/>
              </a:rPr>
              <a:t>hétérothalliques</a:t>
            </a:r>
            <a:r>
              <a:rPr lang="fr-CA" sz="1200" b="0" i="0" kern="1200" dirty="0" smtClean="0">
                <a:solidFill>
                  <a:schemeClr val="tx1"/>
                </a:solidFill>
                <a:effectLst/>
                <a:latin typeface="+mn-lt"/>
                <a:ea typeface="+mn-ea"/>
                <a:cs typeface="+mn-cs"/>
              </a:rPr>
              <a:t>. Lorsque les hyphes de deux individus non compatibles se fusionnent, le mycélium est non-viable</a:t>
            </a:r>
            <a:endParaRPr lang="fr-CA"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F1BBBC1-9BD9-41B8-B0CF-19B0B9179CAA}" type="slidenum">
              <a:rPr lang="fr-FR" smtClean="0"/>
              <a:pPr/>
              <a:t>16</a:t>
            </a:fld>
            <a:endParaRPr lang="fr-FR"/>
          </a:p>
        </p:txBody>
      </p:sp>
    </p:spTree>
    <p:extLst>
      <p:ext uri="{BB962C8B-B14F-4D97-AF65-F5344CB8AC3E}">
        <p14:creationId xmlns="" xmlns:p14="http://schemas.microsoft.com/office/powerpoint/2010/main" val="410931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Le processus de la méiose et de la mitose se déroule de manière universelle chez les eucaryotes.</a:t>
            </a:r>
            <a:r>
              <a:rPr lang="fr-CA" sz="1200" b="0" i="0" u="none" strike="noStrike" kern="1200" baseline="30000" dirty="0" smtClean="0">
                <a:solidFill>
                  <a:schemeClr val="tx1"/>
                </a:solidFill>
                <a:effectLst/>
                <a:latin typeface="+mn-lt"/>
                <a:ea typeface="+mn-ea"/>
                <a:cs typeface="+mn-cs"/>
                <a:hlinkClick r:id="rId3"/>
              </a:rPr>
              <a:t>[réf. nécessaire]</a:t>
            </a:r>
            <a:endParaRPr lang="fr-CA" sz="1200" b="0" i="0" kern="1200" dirty="0" smtClean="0">
              <a:solidFill>
                <a:schemeClr val="tx1"/>
              </a:solidFill>
              <a:effectLst/>
              <a:latin typeface="+mn-lt"/>
              <a:ea typeface="+mn-ea"/>
              <a:cs typeface="+mn-cs"/>
            </a:endParaRPr>
          </a:p>
          <a:p>
            <a:r>
              <a:rPr lang="fr-CA" sz="1200" b="0" i="0" kern="1200" dirty="0" smtClean="0">
                <a:solidFill>
                  <a:schemeClr val="tx1"/>
                </a:solidFill>
                <a:effectLst/>
                <a:latin typeface="+mn-lt"/>
                <a:ea typeface="+mn-ea"/>
                <a:cs typeface="+mn-cs"/>
              </a:rPr>
              <a:t>Dans la reproduction sexuée, la méiose a plus d'importance que la mitose car elle conduit la </a:t>
            </a:r>
            <a:r>
              <a:rPr lang="fr-CA" sz="1200" b="0" i="0" u="none" strike="noStrike" kern="1200" dirty="0" smtClean="0">
                <a:solidFill>
                  <a:schemeClr val="tx1"/>
                </a:solidFill>
                <a:effectLst/>
                <a:latin typeface="+mn-lt"/>
                <a:ea typeface="+mn-ea"/>
                <a:cs typeface="+mn-cs"/>
                <a:hlinkClick r:id="rId4" tooltip="Recombinaison génétique"/>
              </a:rPr>
              <a:t>recombinaison génétique</a:t>
            </a:r>
            <a:r>
              <a:rPr lang="fr-CA" sz="1200" b="0" i="0" kern="1200" dirty="0" smtClean="0">
                <a:solidFill>
                  <a:schemeClr val="tx1"/>
                </a:solidFill>
                <a:effectLst/>
                <a:latin typeface="+mn-lt"/>
                <a:ea typeface="+mn-ea"/>
                <a:cs typeface="+mn-cs"/>
              </a:rPr>
              <a:t> des cellules.</a:t>
            </a:r>
            <a:r>
              <a:rPr lang="fr-CA" sz="1200" b="0" i="0" u="none" strike="noStrike" kern="1200" baseline="30000" dirty="0" smtClean="0">
                <a:solidFill>
                  <a:schemeClr val="tx1"/>
                </a:solidFill>
                <a:effectLst/>
                <a:latin typeface="+mn-lt"/>
                <a:ea typeface="+mn-ea"/>
                <a:cs typeface="+mn-cs"/>
                <a:hlinkClick r:id="rId3"/>
              </a:rPr>
              <a:t>[réf. nécessaire]</a:t>
            </a:r>
            <a:endParaRPr lang="fr-CA" sz="1200" b="0" i="0" kern="1200" dirty="0" smtClean="0">
              <a:solidFill>
                <a:schemeClr val="tx1"/>
              </a:solidFill>
              <a:effectLst/>
              <a:latin typeface="+mn-lt"/>
              <a:ea typeface="+mn-ea"/>
              <a:cs typeface="+mn-cs"/>
            </a:endParaRPr>
          </a:p>
          <a:p>
            <a:r>
              <a:rPr lang="fr-CA" sz="1200" b="0" i="0" kern="1200" dirty="0" smtClean="0">
                <a:solidFill>
                  <a:schemeClr val="tx1"/>
                </a:solidFill>
                <a:effectLst/>
                <a:latin typeface="+mn-lt"/>
                <a:ea typeface="+mn-ea"/>
                <a:cs typeface="+mn-cs"/>
              </a:rPr>
              <a:t>Dans la reproduction asexuée, les mycètes se reproduisent plutôt par la mitose.</a:t>
            </a:r>
            <a:r>
              <a:rPr lang="fr-CA" sz="1200" b="0" i="0" u="none" strike="noStrike" kern="1200" baseline="30000" dirty="0" smtClean="0">
                <a:solidFill>
                  <a:schemeClr val="tx1"/>
                </a:solidFill>
                <a:effectLst/>
                <a:latin typeface="+mn-lt"/>
                <a:ea typeface="+mn-ea"/>
                <a:cs typeface="+mn-cs"/>
                <a:hlinkClick r:id="rId3"/>
              </a:rPr>
              <a:t>[réf. nécessaire]</a:t>
            </a:r>
            <a:endParaRPr lang="fr-CA"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F1BBBC1-9BD9-41B8-B0CF-19B0B9179CAA}" type="slidenum">
              <a:rPr lang="fr-FR" smtClean="0"/>
              <a:pPr/>
              <a:t>17</a:t>
            </a:fld>
            <a:endParaRPr lang="fr-FR"/>
          </a:p>
        </p:txBody>
      </p:sp>
    </p:spTree>
    <p:extLst>
      <p:ext uri="{BB962C8B-B14F-4D97-AF65-F5344CB8AC3E}">
        <p14:creationId xmlns="" xmlns:p14="http://schemas.microsoft.com/office/powerpoint/2010/main" val="209604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Dans le cas du </a:t>
            </a:r>
            <a:r>
              <a:rPr lang="fr-CA" sz="1200" b="1" i="0" kern="1200" dirty="0" smtClean="0">
                <a:solidFill>
                  <a:schemeClr val="tx1"/>
                </a:solidFill>
                <a:effectLst/>
                <a:latin typeface="+mn-lt"/>
                <a:ea typeface="+mn-ea"/>
                <a:cs typeface="+mn-cs"/>
              </a:rPr>
              <a:t>cycle </a:t>
            </a:r>
            <a:r>
              <a:rPr lang="fr-CA" sz="1200" b="1" i="0" kern="1200" dirty="0" err="1" smtClean="0">
                <a:solidFill>
                  <a:schemeClr val="tx1"/>
                </a:solidFill>
                <a:effectLst/>
                <a:latin typeface="+mn-lt"/>
                <a:ea typeface="+mn-ea"/>
                <a:cs typeface="+mn-cs"/>
              </a:rPr>
              <a:t>monogénétique</a:t>
            </a:r>
            <a:r>
              <a:rPr lang="fr-CA" sz="1200" b="1" i="0" kern="1200" dirty="0" smtClean="0">
                <a:solidFill>
                  <a:schemeClr val="tx1"/>
                </a:solidFill>
                <a:effectLst/>
                <a:latin typeface="+mn-lt"/>
                <a:ea typeface="+mn-ea"/>
                <a:cs typeface="+mn-cs"/>
              </a:rPr>
              <a:t> </a:t>
            </a:r>
            <a:r>
              <a:rPr lang="fr-CA" sz="1200" b="1" i="0" kern="1200" dirty="0" err="1" smtClean="0">
                <a:solidFill>
                  <a:schemeClr val="tx1"/>
                </a:solidFill>
                <a:effectLst/>
                <a:latin typeface="+mn-lt"/>
                <a:ea typeface="+mn-ea"/>
                <a:cs typeface="+mn-cs"/>
              </a:rPr>
              <a:t>haplophasique</a:t>
            </a:r>
            <a:r>
              <a:rPr lang="fr-CA" sz="1200" b="0" i="0" kern="1200" dirty="0" smtClean="0">
                <a:solidFill>
                  <a:schemeClr val="tx1"/>
                </a:solidFill>
                <a:effectLst/>
                <a:latin typeface="+mn-lt"/>
                <a:ea typeface="+mn-ea"/>
                <a:cs typeface="+mn-cs"/>
              </a:rPr>
              <a:t>, on a un </a:t>
            </a:r>
            <a:r>
              <a:rPr lang="fr-CA" sz="1200" b="0" i="0" kern="1200" dirty="0" smtClean="0">
                <a:solidFill>
                  <a:schemeClr val="tx1"/>
                </a:solidFill>
                <a:effectLst/>
                <a:latin typeface="+mn-lt"/>
                <a:ea typeface="+mn-ea"/>
                <a:cs typeface="+mn-cs"/>
                <a:hlinkClick r:id="rId3"/>
              </a:rPr>
              <a:t>gamétophyte</a:t>
            </a:r>
            <a:r>
              <a:rPr lang="fr-CA" sz="1200" b="0" i="0" kern="1200" dirty="0" smtClean="0">
                <a:solidFill>
                  <a:schemeClr val="tx1"/>
                </a:solidFill>
                <a:effectLst/>
                <a:latin typeface="+mn-lt"/>
                <a:ea typeface="+mn-ea"/>
                <a:cs typeface="+mn-cs"/>
              </a:rPr>
              <a:t> haploïde qui donne des gamètes. La </a:t>
            </a:r>
            <a:r>
              <a:rPr lang="fr-CA" sz="1200" b="0" i="0" kern="1200" dirty="0" smtClean="0">
                <a:solidFill>
                  <a:schemeClr val="tx1"/>
                </a:solidFill>
                <a:effectLst/>
                <a:latin typeface="+mn-lt"/>
                <a:ea typeface="+mn-ea"/>
                <a:cs typeface="+mn-cs"/>
                <a:hlinkClick r:id="rId4"/>
              </a:rPr>
              <a:t>fusion</a:t>
            </a:r>
            <a:r>
              <a:rPr lang="fr-CA" sz="1200" b="0" i="0" kern="1200" dirty="0" smtClean="0">
                <a:solidFill>
                  <a:schemeClr val="tx1"/>
                </a:solidFill>
                <a:effectLst/>
                <a:latin typeface="+mn-lt"/>
                <a:ea typeface="+mn-ea"/>
                <a:cs typeface="+mn-cs"/>
              </a:rPr>
              <a:t> de deux gamètes mâle et femelle conduit à la formation d'un zygote diploïde qui va donner par </a:t>
            </a:r>
            <a:r>
              <a:rPr lang="fr-CA" sz="1200" b="0" i="0" kern="1200" dirty="0" smtClean="0">
                <a:solidFill>
                  <a:schemeClr val="tx1"/>
                </a:solidFill>
                <a:effectLst/>
                <a:latin typeface="+mn-lt"/>
                <a:ea typeface="+mn-ea"/>
                <a:cs typeface="+mn-cs"/>
                <a:hlinkClick r:id="rId4"/>
              </a:rPr>
              <a:t>méiose</a:t>
            </a:r>
            <a:r>
              <a:rPr lang="fr-CA" sz="1200" b="0" i="0" kern="1200" dirty="0" smtClean="0">
                <a:solidFill>
                  <a:schemeClr val="tx1"/>
                </a:solidFill>
                <a:effectLst/>
                <a:latin typeface="+mn-lt"/>
                <a:ea typeface="+mn-ea"/>
                <a:cs typeface="+mn-cs"/>
              </a:rPr>
              <a:t> des spores haploïdes. Dans ce cas, la phase chromosomique diploïde est réduite au zygote. La méiose a lieu directement dans le zygote.</a:t>
            </a:r>
            <a:endParaRPr lang="fr-FR" dirty="0"/>
          </a:p>
        </p:txBody>
      </p:sp>
      <p:sp>
        <p:nvSpPr>
          <p:cNvPr id="4" name="Espace réservé du numéro de diapositive 3"/>
          <p:cNvSpPr>
            <a:spLocks noGrp="1"/>
          </p:cNvSpPr>
          <p:nvPr>
            <p:ph type="sldNum" sz="quarter" idx="10"/>
          </p:nvPr>
        </p:nvSpPr>
        <p:spPr/>
        <p:txBody>
          <a:bodyPr/>
          <a:lstStyle/>
          <a:p>
            <a:fld id="{0F1BBBC1-9BD9-41B8-B0CF-19B0B9179CAA}" type="slidenum">
              <a:rPr lang="fr-FR" smtClean="0"/>
              <a:pPr/>
              <a:t>29</a:t>
            </a:fld>
            <a:endParaRPr lang="fr-FR"/>
          </a:p>
        </p:txBody>
      </p:sp>
    </p:spTree>
    <p:extLst>
      <p:ext uri="{BB962C8B-B14F-4D97-AF65-F5344CB8AC3E}">
        <p14:creationId xmlns="" xmlns:p14="http://schemas.microsoft.com/office/powerpoint/2010/main" val="239027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La reproduction sexuée se fait par </a:t>
            </a:r>
            <a:r>
              <a:rPr lang="fr-CA" sz="1200" b="0" i="0" kern="1200" dirty="0" err="1" smtClean="0">
                <a:solidFill>
                  <a:schemeClr val="tx1"/>
                </a:solidFill>
                <a:effectLst/>
                <a:latin typeface="+mn-lt"/>
                <a:ea typeface="+mn-ea"/>
                <a:cs typeface="+mn-cs"/>
              </a:rPr>
              <a:t>cystogamie</a:t>
            </a:r>
            <a:r>
              <a:rPr lang="fr-CA" sz="1200" b="0" i="0" kern="1200" dirty="0" smtClean="0">
                <a:solidFill>
                  <a:schemeClr val="tx1"/>
                </a:solidFill>
                <a:effectLst/>
                <a:latin typeface="+mn-lt"/>
                <a:ea typeface="+mn-ea"/>
                <a:cs typeface="+mn-cs"/>
              </a:rPr>
              <a:t> : les </a:t>
            </a:r>
            <a:r>
              <a:rPr lang="fr-CA" sz="1200" b="0" i="0" kern="1200" dirty="0" err="1" smtClean="0">
                <a:solidFill>
                  <a:schemeClr val="tx1"/>
                </a:solidFill>
                <a:effectLst/>
                <a:latin typeface="+mn-lt"/>
                <a:ea typeface="+mn-ea"/>
                <a:cs typeface="+mn-cs"/>
              </a:rPr>
              <a:t>progamétocystes</a:t>
            </a:r>
            <a:r>
              <a:rPr lang="fr-CA" sz="1200" b="0" i="0" kern="1200" dirty="0" smtClean="0">
                <a:solidFill>
                  <a:schemeClr val="tx1"/>
                </a:solidFill>
                <a:effectLst/>
                <a:latin typeface="+mn-lt"/>
                <a:ea typeface="+mn-ea"/>
                <a:cs typeface="+mn-cs"/>
              </a:rPr>
              <a:t> grandissent et se divisent chacun en deux segments, le </a:t>
            </a:r>
            <a:r>
              <a:rPr lang="fr-CA" sz="1200" b="0" i="0" kern="1200" dirty="0" err="1" smtClean="0">
                <a:solidFill>
                  <a:schemeClr val="tx1"/>
                </a:solidFill>
                <a:effectLst/>
                <a:latin typeface="+mn-lt"/>
                <a:ea typeface="+mn-ea"/>
                <a:cs typeface="+mn-cs"/>
              </a:rPr>
              <a:t>suspenceur</a:t>
            </a:r>
            <a:r>
              <a:rPr lang="fr-CA" sz="1200" b="0" i="0" kern="1200" dirty="0" smtClean="0">
                <a:solidFill>
                  <a:schemeClr val="tx1"/>
                </a:solidFill>
                <a:effectLst/>
                <a:latin typeface="+mn-lt"/>
                <a:ea typeface="+mn-ea"/>
                <a:cs typeface="+mn-cs"/>
              </a:rPr>
              <a:t> et la gamétocyste plurinucléé. Les gamétocystes fusionnent pour former un </a:t>
            </a:r>
            <a:r>
              <a:rPr lang="fr-CA" sz="1200" b="0" i="0" kern="1200" dirty="0" err="1" smtClean="0">
                <a:solidFill>
                  <a:schemeClr val="tx1"/>
                </a:solidFill>
                <a:effectLst/>
                <a:latin typeface="+mn-lt"/>
                <a:ea typeface="+mn-ea"/>
                <a:cs typeface="+mn-cs"/>
              </a:rPr>
              <a:t>coenozygote</a:t>
            </a:r>
            <a:r>
              <a:rPr lang="fr-CA" sz="1200" b="0" i="0" kern="1200" dirty="0" smtClean="0">
                <a:solidFill>
                  <a:schemeClr val="tx1"/>
                </a:solidFill>
                <a:effectLst/>
                <a:latin typeface="+mn-lt"/>
                <a:ea typeface="+mn-ea"/>
                <a:cs typeface="+mn-cs"/>
              </a:rPr>
              <a:t> contenant plusieurs noyaux diploïdes. La paroi du </a:t>
            </a:r>
            <a:r>
              <a:rPr lang="fr-CA" sz="1200" b="0" i="0" kern="1200" dirty="0" err="1" smtClean="0">
                <a:solidFill>
                  <a:schemeClr val="tx1"/>
                </a:solidFill>
                <a:effectLst/>
                <a:latin typeface="+mn-lt"/>
                <a:ea typeface="+mn-ea"/>
                <a:cs typeface="+mn-cs"/>
              </a:rPr>
              <a:t>coenozygote</a:t>
            </a:r>
            <a:r>
              <a:rPr lang="fr-CA" sz="1200" b="0" i="0" kern="1200" dirty="0" smtClean="0">
                <a:solidFill>
                  <a:schemeClr val="tx1"/>
                </a:solidFill>
                <a:effectLst/>
                <a:latin typeface="+mn-lt"/>
                <a:ea typeface="+mn-ea"/>
                <a:cs typeface="+mn-cs"/>
              </a:rPr>
              <a:t> s'épaissie, pour former une structure résistante aux conditions défavorables du milieu extérieur. Lorsque les conditions redeviennent favorables, un sporocyste de développe. Les noyaux subissent la </a:t>
            </a:r>
            <a:r>
              <a:rPr lang="fr-CA" sz="1200" b="0" i="0" kern="1200" dirty="0" err="1" smtClean="0">
                <a:solidFill>
                  <a:schemeClr val="tx1"/>
                </a:solidFill>
                <a:effectLst/>
                <a:latin typeface="+mn-lt"/>
                <a:ea typeface="+mn-ea"/>
                <a:cs typeface="+mn-cs"/>
              </a:rPr>
              <a:t>méïose</a:t>
            </a:r>
            <a:r>
              <a:rPr lang="fr-CA" sz="1200" b="0" i="0" kern="1200" dirty="0" smtClean="0">
                <a:solidFill>
                  <a:schemeClr val="tx1"/>
                </a:solidFill>
                <a:effectLst/>
                <a:latin typeface="+mn-lt"/>
                <a:ea typeface="+mn-ea"/>
                <a:cs typeface="+mn-cs"/>
              </a:rPr>
              <a:t> pour former des spores </a:t>
            </a:r>
            <a:r>
              <a:rPr lang="fr-CA" sz="1200" b="0" i="0" kern="1200" dirty="0" err="1" smtClean="0">
                <a:solidFill>
                  <a:schemeClr val="tx1"/>
                </a:solidFill>
                <a:effectLst/>
                <a:latin typeface="+mn-lt"/>
                <a:ea typeface="+mn-ea"/>
                <a:cs typeface="+mn-cs"/>
              </a:rPr>
              <a:t>méïotiques</a:t>
            </a:r>
            <a:r>
              <a:rPr lang="fr-CA" sz="1200" b="0" i="0" kern="1200" dirty="0" smtClean="0">
                <a:solidFill>
                  <a:schemeClr val="tx1"/>
                </a:solidFill>
                <a:effectLst/>
                <a:latin typeface="+mn-lt"/>
                <a:ea typeface="+mn-ea"/>
                <a:cs typeface="+mn-cs"/>
              </a:rPr>
              <a:t> qui après dissémination se développeront pour former de nouveaux mycéliums (dissémination des spores par formation d'un "sporocyste de germination").</a:t>
            </a:r>
            <a:endParaRPr lang="fr-FR" dirty="0"/>
          </a:p>
        </p:txBody>
      </p:sp>
      <p:sp>
        <p:nvSpPr>
          <p:cNvPr id="4" name="Espace réservé du numéro de diapositive 3"/>
          <p:cNvSpPr>
            <a:spLocks noGrp="1"/>
          </p:cNvSpPr>
          <p:nvPr>
            <p:ph type="sldNum" sz="quarter" idx="10"/>
          </p:nvPr>
        </p:nvSpPr>
        <p:spPr/>
        <p:txBody>
          <a:bodyPr/>
          <a:lstStyle/>
          <a:p>
            <a:fld id="{0F1BBBC1-9BD9-41B8-B0CF-19B0B9179CAA}" type="slidenum">
              <a:rPr lang="fr-FR" smtClean="0"/>
              <a:pPr/>
              <a:t>30</a:t>
            </a:fld>
            <a:endParaRPr lang="fr-FR"/>
          </a:p>
        </p:txBody>
      </p:sp>
    </p:spTree>
    <p:extLst>
      <p:ext uri="{BB962C8B-B14F-4D97-AF65-F5344CB8AC3E}">
        <p14:creationId xmlns="" xmlns:p14="http://schemas.microsoft.com/office/powerpoint/2010/main" val="331613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1BBBC1-9BD9-41B8-B0CF-19B0B9179CAA}" type="slidenum">
              <a:rPr lang="fr-FR" smtClean="0"/>
              <a:pPr/>
              <a:t>31</a:t>
            </a:fld>
            <a:endParaRPr lang="fr-FR"/>
          </a:p>
        </p:txBody>
      </p:sp>
    </p:spTree>
    <p:extLst>
      <p:ext uri="{BB962C8B-B14F-4D97-AF65-F5344CB8AC3E}">
        <p14:creationId xmlns="" xmlns:p14="http://schemas.microsoft.com/office/powerpoint/2010/main" val="3314505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Chez les basidiomycètes, comme les coprins par exemple, la génération gamétophytique est représentée par des filaments mycéliens haploïdes. Ces filaments (= le mycélium primaire) réalisent la reproduction sexuée en s'unissant deux à deux, c'est une </a:t>
            </a:r>
            <a:r>
              <a:rPr lang="fr-CA" sz="1200" b="0" i="0" kern="1200" dirty="0" err="1" smtClean="0">
                <a:solidFill>
                  <a:schemeClr val="tx1"/>
                </a:solidFill>
                <a:effectLst/>
                <a:latin typeface="+mn-lt"/>
                <a:ea typeface="+mn-ea"/>
                <a:cs typeface="+mn-cs"/>
              </a:rPr>
              <a:t>somatogamie</a:t>
            </a:r>
            <a:r>
              <a:rPr lang="fr-CA" sz="1200" b="0" i="0" kern="1200" dirty="0" smtClean="0">
                <a:solidFill>
                  <a:schemeClr val="tx1"/>
                </a:solidFill>
                <a:effectLst/>
                <a:latin typeface="+mn-lt"/>
                <a:ea typeface="+mn-ea"/>
                <a:cs typeface="+mn-cs"/>
              </a:rPr>
              <a:t> ou </a:t>
            </a:r>
            <a:r>
              <a:rPr lang="fr-CA" sz="1200" b="0" i="0" kern="1200" dirty="0" err="1" smtClean="0">
                <a:solidFill>
                  <a:schemeClr val="tx1"/>
                </a:solidFill>
                <a:effectLst/>
                <a:latin typeface="+mn-lt"/>
                <a:ea typeface="+mn-ea"/>
                <a:cs typeface="+mn-cs"/>
              </a:rPr>
              <a:t>périttogamie</a:t>
            </a:r>
            <a:r>
              <a:rPr lang="fr-CA" sz="1200" b="0" i="0" kern="1200" dirty="0" smtClean="0">
                <a:solidFill>
                  <a:schemeClr val="tx1"/>
                </a:solidFill>
                <a:effectLst/>
                <a:latin typeface="+mn-lt"/>
                <a:ea typeface="+mn-ea"/>
                <a:cs typeface="+mn-cs"/>
              </a:rPr>
              <a:t>.</a:t>
            </a:r>
          </a:p>
          <a:p>
            <a:r>
              <a:rPr lang="fr-CA" sz="1200" b="0" i="0" kern="1200" dirty="0" smtClean="0">
                <a:solidFill>
                  <a:schemeClr val="tx1"/>
                </a:solidFill>
                <a:effectLst/>
                <a:latin typeface="+mn-lt"/>
                <a:ea typeface="+mn-ea"/>
                <a:cs typeface="+mn-cs"/>
              </a:rPr>
              <a:t>Dans un premier temps, seuls les cytoplasmes des cellules fusionnent, on dit qu'il y a </a:t>
            </a:r>
            <a:r>
              <a:rPr lang="fr-CA" sz="1200" b="1" i="0" kern="1200" dirty="0" err="1" smtClean="0">
                <a:solidFill>
                  <a:schemeClr val="tx1"/>
                </a:solidFill>
                <a:effectLst/>
                <a:latin typeface="+mn-lt"/>
                <a:ea typeface="+mn-ea"/>
                <a:cs typeface="+mn-cs"/>
              </a:rPr>
              <a:t>plasmogamie</a:t>
            </a:r>
            <a:r>
              <a:rPr lang="fr-CA" sz="1200" b="0" i="0" kern="1200" dirty="0" smtClean="0">
                <a:solidFill>
                  <a:schemeClr val="tx1"/>
                </a:solidFill>
                <a:effectLst/>
                <a:latin typeface="+mn-lt"/>
                <a:ea typeface="+mn-ea"/>
                <a:cs typeface="+mn-cs"/>
              </a:rPr>
              <a:t>. Ceci donne naissance à un </a:t>
            </a:r>
            <a:r>
              <a:rPr lang="fr-CA" sz="1200" b="1" i="0" kern="1200" dirty="0" smtClean="0">
                <a:solidFill>
                  <a:schemeClr val="tx1"/>
                </a:solidFill>
                <a:effectLst/>
                <a:latin typeface="+mn-lt"/>
                <a:ea typeface="+mn-ea"/>
                <a:cs typeface="+mn-cs"/>
              </a:rPr>
              <a:t>mycélium dicaryotique</a:t>
            </a:r>
            <a:r>
              <a:rPr lang="fr-CA" sz="1200" b="0" i="0" kern="1200" dirty="0" smtClean="0">
                <a:solidFill>
                  <a:schemeClr val="tx1"/>
                </a:solidFill>
                <a:effectLst/>
                <a:latin typeface="+mn-lt"/>
                <a:ea typeface="+mn-ea"/>
                <a:cs typeface="+mn-cs"/>
              </a:rPr>
              <a:t> (=mycélium secondaire), c'est à dire constitué de cellules à deux noyaux haploïdes. Cette phase dicaryotique spécifique des champignons constitue la génération </a:t>
            </a:r>
            <a:r>
              <a:rPr lang="fr-CA" sz="1200" b="0" i="0" kern="1200" dirty="0" err="1" smtClean="0">
                <a:solidFill>
                  <a:schemeClr val="tx1"/>
                </a:solidFill>
                <a:effectLst/>
                <a:latin typeface="+mn-lt"/>
                <a:ea typeface="+mn-ea"/>
                <a:cs typeface="+mn-cs"/>
              </a:rPr>
              <a:t>sporophytique</a:t>
            </a:r>
            <a:r>
              <a:rPr lang="fr-CA" sz="1200" b="0" i="0" kern="1200" dirty="0" smtClean="0">
                <a:solidFill>
                  <a:schemeClr val="tx1"/>
                </a:solidFill>
                <a:effectLst/>
                <a:latin typeface="+mn-lt"/>
                <a:ea typeface="+mn-ea"/>
                <a:cs typeface="+mn-cs"/>
              </a:rPr>
              <a:t>. Le mycélium dicaryotique s'organise en </a:t>
            </a:r>
            <a:r>
              <a:rPr lang="fr-CA" sz="1200" b="0" i="0" kern="1200" dirty="0" err="1" smtClean="0">
                <a:solidFill>
                  <a:schemeClr val="tx1"/>
                </a:solidFill>
                <a:effectLst/>
                <a:latin typeface="+mn-lt"/>
                <a:ea typeface="+mn-ea"/>
                <a:cs typeface="+mn-cs"/>
              </a:rPr>
              <a:t>pseudotissus</a:t>
            </a:r>
            <a:r>
              <a:rPr lang="fr-CA" sz="1200" b="0" i="0" kern="1200" dirty="0" smtClean="0">
                <a:solidFill>
                  <a:schemeClr val="tx1"/>
                </a:solidFill>
                <a:effectLst/>
                <a:latin typeface="+mn-lt"/>
                <a:ea typeface="+mn-ea"/>
                <a:cs typeface="+mn-cs"/>
              </a:rPr>
              <a:t> et forme le </a:t>
            </a:r>
            <a:r>
              <a:rPr lang="fr-CA" sz="1200" b="1" i="0" kern="1200" dirty="0" err="1" smtClean="0">
                <a:solidFill>
                  <a:schemeClr val="tx1"/>
                </a:solidFill>
                <a:effectLst/>
                <a:latin typeface="+mn-lt"/>
                <a:ea typeface="+mn-ea"/>
                <a:cs typeface="+mn-cs"/>
              </a:rPr>
              <a:t>carpophore</a:t>
            </a:r>
            <a:r>
              <a:rPr lang="fr-CA" sz="1200" b="0" i="0" kern="1200" dirty="0" smtClean="0">
                <a:solidFill>
                  <a:schemeClr val="tx1"/>
                </a:solidFill>
                <a:effectLst/>
                <a:latin typeface="+mn-lt"/>
                <a:ea typeface="+mn-ea"/>
                <a:cs typeface="+mn-cs"/>
              </a:rPr>
              <a:t>.</a:t>
            </a:r>
          </a:p>
          <a:p>
            <a:r>
              <a:rPr lang="fr-CA" sz="1200" b="0" i="0" kern="1200" dirty="0" smtClean="0">
                <a:solidFill>
                  <a:schemeClr val="tx1"/>
                </a:solidFill>
                <a:effectLst/>
                <a:latin typeface="+mn-lt"/>
                <a:ea typeface="+mn-ea"/>
                <a:cs typeface="+mn-cs"/>
              </a:rPr>
              <a:t>Au niveau des sporocystes a lieu la fusion de deux noyaux haploïdes, ou </a:t>
            </a:r>
            <a:r>
              <a:rPr lang="fr-CA" sz="1200" b="1" i="0" kern="1200" dirty="0" smtClean="0">
                <a:solidFill>
                  <a:schemeClr val="tx1"/>
                </a:solidFill>
                <a:effectLst/>
                <a:latin typeface="+mn-lt"/>
                <a:ea typeface="+mn-ea"/>
                <a:cs typeface="+mn-cs"/>
              </a:rPr>
              <a:t>caryogamie</a:t>
            </a:r>
            <a:r>
              <a:rPr lang="fr-CA" sz="1200" b="0" i="0" kern="1200" dirty="0" smtClean="0">
                <a:solidFill>
                  <a:schemeClr val="tx1"/>
                </a:solidFill>
                <a:effectLst/>
                <a:latin typeface="+mn-lt"/>
                <a:ea typeface="+mn-ea"/>
                <a:cs typeface="+mn-cs"/>
              </a:rPr>
              <a:t>, bientôt suivie d'une méiose qui génèrera quatre spores méiotiques exogènes. Les </a:t>
            </a:r>
            <a:r>
              <a:rPr lang="fr-CA" sz="1200" b="0" i="0" kern="1200" dirty="0" err="1" smtClean="0">
                <a:solidFill>
                  <a:schemeClr val="tx1"/>
                </a:solidFill>
                <a:effectLst/>
                <a:latin typeface="+mn-lt"/>
                <a:ea typeface="+mn-ea"/>
                <a:cs typeface="+mn-cs"/>
              </a:rPr>
              <a:t>sporocytes</a:t>
            </a:r>
            <a:r>
              <a:rPr lang="fr-CA" sz="1200" b="0" i="0" kern="1200" dirty="0" smtClean="0">
                <a:solidFill>
                  <a:schemeClr val="tx1"/>
                </a:solidFill>
                <a:effectLst/>
                <a:latin typeface="+mn-lt"/>
                <a:ea typeface="+mn-ea"/>
                <a:cs typeface="+mn-cs"/>
              </a:rPr>
              <a:t> sont des basides et les spores méiotiques des basidiospores. Ces spores seront à l'origine du mycélium gamétophytique haploïde et le cycle est bouclé.</a:t>
            </a:r>
          </a:p>
          <a:p>
            <a:endParaRPr lang="fr-FR" dirty="0"/>
          </a:p>
        </p:txBody>
      </p:sp>
      <p:sp>
        <p:nvSpPr>
          <p:cNvPr id="4" name="Espace réservé du numéro de diapositive 3"/>
          <p:cNvSpPr>
            <a:spLocks noGrp="1"/>
          </p:cNvSpPr>
          <p:nvPr>
            <p:ph type="sldNum" sz="quarter" idx="10"/>
          </p:nvPr>
        </p:nvSpPr>
        <p:spPr/>
        <p:txBody>
          <a:bodyPr/>
          <a:lstStyle/>
          <a:p>
            <a:fld id="{0F1BBBC1-9BD9-41B8-B0CF-19B0B9179CAA}" type="slidenum">
              <a:rPr lang="fr-FR" smtClean="0"/>
              <a:pPr/>
              <a:t>32</a:t>
            </a:fld>
            <a:endParaRPr lang="fr-FR"/>
          </a:p>
        </p:txBody>
      </p:sp>
    </p:spTree>
    <p:extLst>
      <p:ext uri="{BB962C8B-B14F-4D97-AF65-F5344CB8AC3E}">
        <p14:creationId xmlns="" xmlns:p14="http://schemas.microsoft.com/office/powerpoint/2010/main" val="54274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Chez les ascomycètes, comme la pézize par exemple, la génération gamétophytique est représentée par un mycélium primaire haploïde. La </a:t>
            </a:r>
            <a:r>
              <a:rPr lang="fr-CA" sz="1200" b="1" i="0" kern="1200" dirty="0" err="1" smtClean="0">
                <a:solidFill>
                  <a:schemeClr val="tx1"/>
                </a:solidFill>
                <a:effectLst/>
                <a:latin typeface="+mn-lt"/>
                <a:ea typeface="+mn-ea"/>
                <a:cs typeface="+mn-cs"/>
              </a:rPr>
              <a:t>plasmogamie</a:t>
            </a:r>
            <a:r>
              <a:rPr lang="fr-CA" sz="1200" b="0" i="0" kern="1200" dirty="0" smtClean="0">
                <a:solidFill>
                  <a:schemeClr val="tx1"/>
                </a:solidFill>
                <a:effectLst/>
                <a:latin typeface="+mn-lt"/>
                <a:ea typeface="+mn-ea"/>
                <a:cs typeface="+mn-cs"/>
              </a:rPr>
              <a:t> donne naissance à une structure très particulière, un mycélium </a:t>
            </a:r>
            <a:r>
              <a:rPr lang="fr-CA" sz="1200" b="0" i="0" kern="1200" dirty="0" err="1" smtClean="0">
                <a:solidFill>
                  <a:schemeClr val="tx1"/>
                </a:solidFill>
                <a:effectLst/>
                <a:latin typeface="+mn-lt"/>
                <a:ea typeface="+mn-ea"/>
                <a:cs typeface="+mn-cs"/>
              </a:rPr>
              <a:t>myctohaploïde</a:t>
            </a:r>
            <a:r>
              <a:rPr lang="fr-CA" sz="1200" b="0" i="0" kern="1200" dirty="0" smtClean="0">
                <a:solidFill>
                  <a:schemeClr val="tx1"/>
                </a:solidFill>
                <a:effectLst/>
                <a:latin typeface="+mn-lt"/>
                <a:ea typeface="+mn-ea"/>
                <a:cs typeface="+mn-cs"/>
              </a:rPr>
              <a:t> qui représente la première génération </a:t>
            </a:r>
            <a:r>
              <a:rPr lang="fr-CA" sz="1200" b="0" i="0" kern="1200" dirty="0" err="1" smtClean="0">
                <a:solidFill>
                  <a:schemeClr val="tx1"/>
                </a:solidFill>
                <a:effectLst/>
                <a:latin typeface="+mn-lt"/>
                <a:ea typeface="+mn-ea"/>
                <a:cs typeface="+mn-cs"/>
              </a:rPr>
              <a:t>sporophytique</a:t>
            </a:r>
            <a:r>
              <a:rPr lang="fr-CA" sz="1200" b="0" i="0" kern="1200" dirty="0" smtClean="0">
                <a:solidFill>
                  <a:schemeClr val="tx1"/>
                </a:solidFill>
                <a:effectLst/>
                <a:latin typeface="+mn-lt"/>
                <a:ea typeface="+mn-ea"/>
                <a:cs typeface="+mn-cs"/>
              </a:rPr>
              <a:t>. De cette première génération </a:t>
            </a:r>
            <a:r>
              <a:rPr lang="fr-CA" sz="1200" b="0" i="0" kern="1200" dirty="0" err="1" smtClean="0">
                <a:solidFill>
                  <a:schemeClr val="tx1"/>
                </a:solidFill>
                <a:effectLst/>
                <a:latin typeface="+mn-lt"/>
                <a:ea typeface="+mn-ea"/>
                <a:cs typeface="+mn-cs"/>
              </a:rPr>
              <a:t>sporophytique</a:t>
            </a:r>
            <a:r>
              <a:rPr lang="fr-CA" sz="1200" b="0" i="0" kern="1200" dirty="0" smtClean="0">
                <a:solidFill>
                  <a:schemeClr val="tx1"/>
                </a:solidFill>
                <a:effectLst/>
                <a:latin typeface="+mn-lt"/>
                <a:ea typeface="+mn-ea"/>
                <a:cs typeface="+mn-cs"/>
              </a:rPr>
              <a:t> est issue la seconde génération </a:t>
            </a:r>
            <a:r>
              <a:rPr lang="fr-CA" sz="1200" b="0" i="0" kern="1200" dirty="0" err="1" smtClean="0">
                <a:solidFill>
                  <a:schemeClr val="tx1"/>
                </a:solidFill>
                <a:effectLst/>
                <a:latin typeface="+mn-lt"/>
                <a:ea typeface="+mn-ea"/>
                <a:cs typeface="+mn-cs"/>
              </a:rPr>
              <a:t>sporophytique</a:t>
            </a:r>
            <a:r>
              <a:rPr lang="fr-CA" sz="1200" b="0" i="0" kern="1200" dirty="0" smtClean="0">
                <a:solidFill>
                  <a:schemeClr val="tx1"/>
                </a:solidFill>
                <a:effectLst/>
                <a:latin typeface="+mn-lt"/>
                <a:ea typeface="+mn-ea"/>
                <a:cs typeface="+mn-cs"/>
              </a:rPr>
              <a:t> constituée d'un mycélium dicaryotique.</a:t>
            </a:r>
          </a:p>
          <a:p>
            <a:r>
              <a:rPr lang="fr-CA" sz="1200" b="0" i="0" kern="1200" dirty="0" smtClean="0">
                <a:solidFill>
                  <a:schemeClr val="tx1"/>
                </a:solidFill>
                <a:effectLst/>
                <a:latin typeface="+mn-lt"/>
                <a:ea typeface="+mn-ea"/>
                <a:cs typeface="+mn-cs"/>
              </a:rPr>
              <a:t>Au niveau des sporocystes ou </a:t>
            </a:r>
            <a:r>
              <a:rPr lang="fr-CA" sz="1200" b="1" i="0" kern="1200" dirty="0" smtClean="0">
                <a:solidFill>
                  <a:schemeClr val="tx1"/>
                </a:solidFill>
                <a:effectLst/>
                <a:latin typeface="+mn-lt"/>
                <a:ea typeface="+mn-ea"/>
                <a:cs typeface="+mn-cs"/>
              </a:rPr>
              <a:t>asques</a:t>
            </a:r>
            <a:r>
              <a:rPr lang="fr-CA" sz="1200" b="0" i="0" kern="1200" dirty="0" smtClean="0">
                <a:solidFill>
                  <a:schemeClr val="tx1"/>
                </a:solidFill>
                <a:effectLst/>
                <a:latin typeface="+mn-lt"/>
                <a:ea typeface="+mn-ea"/>
                <a:cs typeface="+mn-cs"/>
              </a:rPr>
              <a:t>, a lieu la fusion des noyaux ou </a:t>
            </a:r>
            <a:r>
              <a:rPr lang="fr-CA" sz="1200" b="1" i="0" kern="1200" dirty="0" smtClean="0">
                <a:solidFill>
                  <a:schemeClr val="tx1"/>
                </a:solidFill>
                <a:effectLst/>
                <a:latin typeface="+mn-lt"/>
                <a:ea typeface="+mn-ea"/>
                <a:cs typeface="+mn-cs"/>
              </a:rPr>
              <a:t>caryogamie</a:t>
            </a:r>
            <a:r>
              <a:rPr lang="fr-CA" sz="1200" b="0" i="0" kern="1200" dirty="0" smtClean="0">
                <a:solidFill>
                  <a:schemeClr val="tx1"/>
                </a:solidFill>
                <a:effectLst/>
                <a:latin typeface="+mn-lt"/>
                <a:ea typeface="+mn-ea"/>
                <a:cs typeface="+mn-cs"/>
              </a:rPr>
              <a:t> suivie d'une méiose et d'une mitose complémentaire pour engendrer huit spores </a:t>
            </a:r>
            <a:r>
              <a:rPr lang="fr-CA" sz="1200" b="0" i="0" kern="1200" dirty="0" err="1" smtClean="0">
                <a:solidFill>
                  <a:schemeClr val="tx1"/>
                </a:solidFill>
                <a:effectLst/>
                <a:latin typeface="+mn-lt"/>
                <a:ea typeface="+mn-ea"/>
                <a:cs typeface="+mn-cs"/>
              </a:rPr>
              <a:t>méïotiques</a:t>
            </a:r>
            <a:r>
              <a:rPr lang="fr-CA" sz="1200" b="0" i="0" kern="1200" dirty="0" smtClean="0">
                <a:solidFill>
                  <a:schemeClr val="tx1"/>
                </a:solidFill>
                <a:effectLst/>
                <a:latin typeface="+mn-lt"/>
                <a:ea typeface="+mn-ea"/>
                <a:cs typeface="+mn-cs"/>
              </a:rPr>
              <a:t> endogènes, les </a:t>
            </a:r>
            <a:r>
              <a:rPr lang="fr-CA" sz="1200" b="1" i="0" kern="1200" dirty="0" smtClean="0">
                <a:solidFill>
                  <a:schemeClr val="tx1"/>
                </a:solidFill>
                <a:effectLst/>
                <a:latin typeface="+mn-lt"/>
                <a:ea typeface="+mn-ea"/>
                <a:cs typeface="+mn-cs"/>
              </a:rPr>
              <a:t>ascospores</a:t>
            </a:r>
            <a:r>
              <a:rPr lang="fr-CA" sz="1200" b="0" i="0" kern="1200" dirty="0" smtClean="0">
                <a:solidFill>
                  <a:schemeClr val="tx1"/>
                </a:solidFill>
                <a:effectLst/>
                <a:latin typeface="+mn-lt"/>
                <a:ea typeface="+mn-ea"/>
                <a:cs typeface="+mn-cs"/>
              </a:rPr>
              <a:t>. Chaque ascospore sera à l'origine d'un mycélium primaire haploïde.</a:t>
            </a:r>
          </a:p>
          <a:p>
            <a:r>
              <a:rPr lang="fr-CA" sz="1200" b="0" i="0"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0F1BBBC1-9BD9-41B8-B0CF-19B0B9179CAA}" type="slidenum">
              <a:rPr lang="fr-FR" smtClean="0"/>
              <a:pPr/>
              <a:t>34</a:t>
            </a:fld>
            <a:endParaRPr lang="fr-FR"/>
          </a:p>
        </p:txBody>
      </p:sp>
    </p:spTree>
    <p:extLst>
      <p:ext uri="{BB962C8B-B14F-4D97-AF65-F5344CB8AC3E}">
        <p14:creationId xmlns="" xmlns:p14="http://schemas.microsoft.com/office/powerpoint/2010/main" val="1351026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4A3B5C6-C9ED-43D9-9111-9840BB9FDCF2}" type="datetimeFigureOut">
              <a:rPr lang="fr-FR" smtClean="0"/>
              <a:pPr/>
              <a:t>19/12/2020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DE7DAD-F45D-45CD-AF3F-5BB1EF375FCA}" type="slidenum">
              <a:rPr lang="fr-FR" smtClean="0"/>
              <a:pPr/>
              <a:t>‹N°›</a:t>
            </a:fld>
            <a:endParaRPr lang="fr-FR"/>
          </a:p>
        </p:txBody>
      </p:sp>
    </p:spTree>
    <p:extLst>
      <p:ext uri="{BB962C8B-B14F-4D97-AF65-F5344CB8AC3E}">
        <p14:creationId xmlns="" xmlns:p14="http://schemas.microsoft.com/office/powerpoint/2010/main" val="111760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A3B5C6-C9ED-43D9-9111-9840BB9FDCF2}" type="datetimeFigureOut">
              <a:rPr lang="fr-FR" smtClean="0"/>
              <a:pPr/>
              <a:t>19/12/2020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DE7DAD-F45D-45CD-AF3F-5BB1EF375FCA}" type="slidenum">
              <a:rPr lang="fr-FR" smtClean="0"/>
              <a:pPr/>
              <a:t>‹N°›</a:t>
            </a:fld>
            <a:endParaRPr lang="fr-FR"/>
          </a:p>
        </p:txBody>
      </p:sp>
    </p:spTree>
    <p:extLst>
      <p:ext uri="{BB962C8B-B14F-4D97-AF65-F5344CB8AC3E}">
        <p14:creationId xmlns="" xmlns:p14="http://schemas.microsoft.com/office/powerpoint/2010/main" val="5557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A3B5C6-C9ED-43D9-9111-9840BB9FDCF2}" type="datetimeFigureOut">
              <a:rPr lang="fr-FR" smtClean="0"/>
              <a:pPr/>
              <a:t>19/12/2020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DE7DAD-F45D-45CD-AF3F-5BB1EF375FCA}" type="slidenum">
              <a:rPr lang="fr-FR" smtClean="0"/>
              <a:pPr/>
              <a:t>‹N°›</a:t>
            </a:fld>
            <a:endParaRPr lang="fr-FR"/>
          </a:p>
        </p:txBody>
      </p:sp>
    </p:spTree>
    <p:extLst>
      <p:ext uri="{BB962C8B-B14F-4D97-AF65-F5344CB8AC3E}">
        <p14:creationId xmlns="" xmlns:p14="http://schemas.microsoft.com/office/powerpoint/2010/main" val="162906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A3B5C6-C9ED-43D9-9111-9840BB9FDCF2}" type="datetimeFigureOut">
              <a:rPr lang="fr-FR" smtClean="0"/>
              <a:pPr/>
              <a:t>19/12/2020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DE7DAD-F45D-45CD-AF3F-5BB1EF375FCA}" type="slidenum">
              <a:rPr lang="fr-FR" smtClean="0"/>
              <a:pPr/>
              <a:t>‹N°›</a:t>
            </a:fld>
            <a:endParaRPr lang="fr-FR"/>
          </a:p>
        </p:txBody>
      </p:sp>
    </p:spTree>
    <p:extLst>
      <p:ext uri="{BB962C8B-B14F-4D97-AF65-F5344CB8AC3E}">
        <p14:creationId xmlns="" xmlns:p14="http://schemas.microsoft.com/office/powerpoint/2010/main" val="39665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4A3B5C6-C9ED-43D9-9111-9840BB9FDCF2}" type="datetimeFigureOut">
              <a:rPr lang="fr-FR" smtClean="0"/>
              <a:pPr/>
              <a:t>19/12/2020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DE7DAD-F45D-45CD-AF3F-5BB1EF375FCA}" type="slidenum">
              <a:rPr lang="fr-FR" smtClean="0"/>
              <a:pPr/>
              <a:t>‹N°›</a:t>
            </a:fld>
            <a:endParaRPr lang="fr-FR"/>
          </a:p>
        </p:txBody>
      </p:sp>
    </p:spTree>
    <p:extLst>
      <p:ext uri="{BB962C8B-B14F-4D97-AF65-F5344CB8AC3E}">
        <p14:creationId xmlns="" xmlns:p14="http://schemas.microsoft.com/office/powerpoint/2010/main" val="142908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4A3B5C6-C9ED-43D9-9111-9840BB9FDCF2}" type="datetimeFigureOut">
              <a:rPr lang="fr-FR" smtClean="0"/>
              <a:pPr/>
              <a:t>19/12/2020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DE7DAD-F45D-45CD-AF3F-5BB1EF375FCA}" type="slidenum">
              <a:rPr lang="fr-FR" smtClean="0"/>
              <a:pPr/>
              <a:t>‹N°›</a:t>
            </a:fld>
            <a:endParaRPr lang="fr-FR"/>
          </a:p>
        </p:txBody>
      </p:sp>
    </p:spTree>
    <p:extLst>
      <p:ext uri="{BB962C8B-B14F-4D97-AF65-F5344CB8AC3E}">
        <p14:creationId xmlns="" xmlns:p14="http://schemas.microsoft.com/office/powerpoint/2010/main" val="17487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4A3B5C6-C9ED-43D9-9111-9840BB9FDCF2}" type="datetimeFigureOut">
              <a:rPr lang="fr-FR" smtClean="0"/>
              <a:pPr/>
              <a:t>19/12/2020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9DE7DAD-F45D-45CD-AF3F-5BB1EF375FCA}" type="slidenum">
              <a:rPr lang="fr-FR" smtClean="0"/>
              <a:pPr/>
              <a:t>‹N°›</a:t>
            </a:fld>
            <a:endParaRPr lang="fr-FR"/>
          </a:p>
        </p:txBody>
      </p:sp>
    </p:spTree>
    <p:extLst>
      <p:ext uri="{BB962C8B-B14F-4D97-AF65-F5344CB8AC3E}">
        <p14:creationId xmlns="" xmlns:p14="http://schemas.microsoft.com/office/powerpoint/2010/main" val="146282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4A3B5C6-C9ED-43D9-9111-9840BB9FDCF2}" type="datetimeFigureOut">
              <a:rPr lang="fr-FR" smtClean="0"/>
              <a:pPr/>
              <a:t>19/12/2020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9DE7DAD-F45D-45CD-AF3F-5BB1EF375FCA}" type="slidenum">
              <a:rPr lang="fr-FR" smtClean="0"/>
              <a:pPr/>
              <a:t>‹N°›</a:t>
            </a:fld>
            <a:endParaRPr lang="fr-FR"/>
          </a:p>
        </p:txBody>
      </p:sp>
    </p:spTree>
    <p:extLst>
      <p:ext uri="{BB962C8B-B14F-4D97-AF65-F5344CB8AC3E}">
        <p14:creationId xmlns="" xmlns:p14="http://schemas.microsoft.com/office/powerpoint/2010/main" val="423193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4A3B5C6-C9ED-43D9-9111-9840BB9FDCF2}" type="datetimeFigureOut">
              <a:rPr lang="fr-FR" smtClean="0"/>
              <a:pPr/>
              <a:t>19/12/2020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9DE7DAD-F45D-45CD-AF3F-5BB1EF375FCA}" type="slidenum">
              <a:rPr lang="fr-FR" smtClean="0"/>
              <a:pPr/>
              <a:t>‹N°›</a:t>
            </a:fld>
            <a:endParaRPr lang="fr-FR"/>
          </a:p>
        </p:txBody>
      </p:sp>
    </p:spTree>
    <p:extLst>
      <p:ext uri="{BB962C8B-B14F-4D97-AF65-F5344CB8AC3E}">
        <p14:creationId xmlns="" xmlns:p14="http://schemas.microsoft.com/office/powerpoint/2010/main" val="352930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4A3B5C6-C9ED-43D9-9111-9840BB9FDCF2}" type="datetimeFigureOut">
              <a:rPr lang="fr-FR" smtClean="0"/>
              <a:pPr/>
              <a:t>19/12/2020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DE7DAD-F45D-45CD-AF3F-5BB1EF375FCA}" type="slidenum">
              <a:rPr lang="fr-FR" smtClean="0"/>
              <a:pPr/>
              <a:t>‹N°›</a:t>
            </a:fld>
            <a:endParaRPr lang="fr-FR"/>
          </a:p>
        </p:txBody>
      </p:sp>
    </p:spTree>
    <p:extLst>
      <p:ext uri="{BB962C8B-B14F-4D97-AF65-F5344CB8AC3E}">
        <p14:creationId xmlns="" xmlns:p14="http://schemas.microsoft.com/office/powerpoint/2010/main" val="176976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4A3B5C6-C9ED-43D9-9111-9840BB9FDCF2}" type="datetimeFigureOut">
              <a:rPr lang="fr-FR" smtClean="0"/>
              <a:pPr/>
              <a:t>19/12/2020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DE7DAD-F45D-45CD-AF3F-5BB1EF375FCA}" type="slidenum">
              <a:rPr lang="fr-FR" smtClean="0"/>
              <a:pPr/>
              <a:t>‹N°›</a:t>
            </a:fld>
            <a:endParaRPr lang="fr-FR"/>
          </a:p>
        </p:txBody>
      </p:sp>
    </p:spTree>
    <p:extLst>
      <p:ext uri="{BB962C8B-B14F-4D97-AF65-F5344CB8AC3E}">
        <p14:creationId xmlns="" xmlns:p14="http://schemas.microsoft.com/office/powerpoint/2010/main" val="388300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3B5C6-C9ED-43D9-9111-9840BB9FDCF2}" type="datetimeFigureOut">
              <a:rPr lang="fr-FR" smtClean="0"/>
              <a:pPr/>
              <a:t>19/12/2020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E7DAD-F45D-45CD-AF3F-5BB1EF375FCA}" type="slidenum">
              <a:rPr lang="fr-FR" smtClean="0"/>
              <a:pPr/>
              <a:t>‹N°›</a:t>
            </a:fld>
            <a:endParaRPr lang="fr-FR"/>
          </a:p>
        </p:txBody>
      </p:sp>
    </p:spTree>
    <p:extLst>
      <p:ext uri="{BB962C8B-B14F-4D97-AF65-F5344CB8AC3E}">
        <p14:creationId xmlns="" xmlns:p14="http://schemas.microsoft.com/office/powerpoint/2010/main" val="3243504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s://www.wikiwand.com/fr/Diplo%C3%AFd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wikiwand.com/fr/Zygot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85710" y="3143248"/>
            <a:ext cx="11620581" cy="18145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smtClean="0">
                <a:solidFill>
                  <a:srgbClr val="002060"/>
                </a:solidFill>
                <a:latin typeface="Calisto MT" pitchFamily="18" charset="0"/>
                <a:cs typeface="Times New Roman" pitchFamily="18" charset="0"/>
              </a:rPr>
              <a:t>cours</a:t>
            </a:r>
            <a:r>
              <a:rPr lang="fr-FR" sz="2600" dirty="0" smtClean="0">
                <a:solidFill>
                  <a:srgbClr val="002060"/>
                </a:solidFill>
                <a:latin typeface="Calisto MT" pitchFamily="18" charset="0"/>
                <a:cs typeface="Times New Roman" pitchFamily="18" charset="0"/>
              </a:rPr>
              <a:t> </a:t>
            </a:r>
          </a:p>
          <a:p>
            <a:r>
              <a:rPr lang="fr-FR" sz="2600" b="1" dirty="0" smtClean="0">
                <a:solidFill>
                  <a:srgbClr val="002060"/>
                </a:solidFill>
                <a:latin typeface="Calisto MT" pitchFamily="18" charset="0"/>
                <a:cs typeface="Times New Roman" pitchFamily="18" charset="0"/>
              </a:rPr>
              <a:t/>
            </a:r>
            <a:br>
              <a:rPr lang="fr-FR" sz="2600" b="1" dirty="0" smtClean="0">
                <a:solidFill>
                  <a:srgbClr val="002060"/>
                </a:solidFill>
                <a:latin typeface="Calisto MT" pitchFamily="18" charset="0"/>
                <a:cs typeface="Times New Roman" pitchFamily="18" charset="0"/>
              </a:rPr>
            </a:br>
            <a:r>
              <a:rPr lang="fr-FR" sz="2600" b="1" dirty="0" smtClean="0">
                <a:solidFill>
                  <a:srgbClr val="002060"/>
                </a:solidFill>
                <a:latin typeface="Calisto MT" pitchFamily="18" charset="0"/>
                <a:cs typeface="Times New Roman" pitchFamily="18" charset="0"/>
              </a:rPr>
              <a:t>" Mycologie-Algologie-Virologie " </a:t>
            </a:r>
            <a:r>
              <a:rPr lang="fr-FR" sz="2600" dirty="0" smtClean="0">
                <a:solidFill>
                  <a:srgbClr val="002060"/>
                </a:solidFill>
                <a:latin typeface="Calisto MT" pitchFamily="18" charset="0"/>
                <a:cs typeface="Times New Roman" pitchFamily="18" charset="0"/>
              </a:rPr>
              <a:t/>
            </a:r>
            <a:br>
              <a:rPr lang="fr-FR" sz="2600" dirty="0" smtClean="0">
                <a:solidFill>
                  <a:srgbClr val="002060"/>
                </a:solidFill>
                <a:latin typeface="Calisto MT" pitchFamily="18" charset="0"/>
                <a:cs typeface="Times New Roman" pitchFamily="18" charset="0"/>
              </a:rPr>
            </a:br>
            <a:r>
              <a:rPr lang="fr-FR" sz="2600" dirty="0" smtClean="0">
                <a:solidFill>
                  <a:srgbClr val="002060"/>
                </a:solidFill>
                <a:latin typeface="Calisto MT" pitchFamily="18" charset="0"/>
                <a:cs typeface="Times New Roman" pitchFamily="18" charset="0"/>
              </a:rPr>
              <a:t/>
            </a:r>
            <a:br>
              <a:rPr lang="fr-FR" sz="2600" dirty="0" smtClean="0">
                <a:solidFill>
                  <a:srgbClr val="002060"/>
                </a:solidFill>
                <a:latin typeface="Calisto MT" pitchFamily="18" charset="0"/>
                <a:cs typeface="Times New Roman" pitchFamily="18" charset="0"/>
              </a:rPr>
            </a:br>
            <a:r>
              <a:rPr lang="fr-FR" sz="2600" b="1" dirty="0" smtClean="0">
                <a:solidFill>
                  <a:srgbClr val="002060"/>
                </a:solidFill>
                <a:latin typeface="Calisto MT" pitchFamily="18" charset="0"/>
                <a:cs typeface="Times New Roman" pitchFamily="18" charset="0"/>
              </a:rPr>
              <a:t>" Troisième année Licence (L3) "</a:t>
            </a:r>
            <a:r>
              <a:rPr lang="fr-FR" sz="2600" dirty="0" smtClean="0">
                <a:solidFill>
                  <a:srgbClr val="002060"/>
                </a:solidFill>
                <a:latin typeface="Calisto MT" pitchFamily="18" charset="0"/>
                <a:cs typeface="Times New Roman" pitchFamily="18" charset="0"/>
              </a:rPr>
              <a:t/>
            </a:r>
            <a:br>
              <a:rPr lang="fr-FR" sz="2600" dirty="0" smtClean="0">
                <a:solidFill>
                  <a:srgbClr val="002060"/>
                </a:solidFill>
                <a:latin typeface="Calisto MT" pitchFamily="18" charset="0"/>
                <a:cs typeface="Times New Roman" pitchFamily="18" charset="0"/>
              </a:rPr>
            </a:br>
            <a:endParaRPr lang="fr-FR" sz="2600" dirty="0">
              <a:solidFill>
                <a:srgbClr val="002060"/>
              </a:solidFill>
              <a:latin typeface="Calisto MT" pitchFamily="18" charset="0"/>
              <a:cs typeface="Times New Roman" pitchFamily="18" charset="0"/>
            </a:endParaRPr>
          </a:p>
        </p:txBody>
      </p:sp>
      <p:pic>
        <p:nvPicPr>
          <p:cNvPr id="5" name="Image 6"/>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4762491" y="1428736"/>
            <a:ext cx="2458228" cy="828660"/>
          </a:xfrm>
          <a:prstGeom prst="rect">
            <a:avLst/>
          </a:prstGeom>
          <a:noFill/>
        </p:spPr>
      </p:pic>
      <p:sp>
        <p:nvSpPr>
          <p:cNvPr id="7" name="Rectangle 2"/>
          <p:cNvSpPr>
            <a:spLocks noChangeArrowheads="1"/>
          </p:cNvSpPr>
          <p:nvPr/>
        </p:nvSpPr>
        <p:spPr bwMode="auto">
          <a:xfrm>
            <a:off x="3644094" y="219242"/>
            <a:ext cx="5429435"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Ministère de l’enseignement supérieur et de la recherche scientifique</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Université Abderrahmane MIRA de Bejaia</a:t>
            </a:r>
          </a:p>
          <a:p>
            <a:pPr lvl="0" algn="ctr" fontAlgn="base">
              <a:spcBef>
                <a:spcPct val="0"/>
              </a:spcBef>
              <a:spcAft>
                <a:spcPct val="0"/>
              </a:spcAf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Facult</a:t>
            </a:r>
            <a:r>
              <a:rPr lang="fr-FR" sz="1400" b="1" dirty="0">
                <a:latin typeface="Times New Roman" pitchFamily="18" charset="0"/>
                <a:ea typeface="Calibri" pitchFamily="34" charset="0"/>
                <a:cs typeface="Times New Roman" pitchFamily="18" charset="0"/>
              </a:rPr>
              <a:t>é</a:t>
            </a: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des Sciences de la Nature et de la Vie</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ctr" eaLnBrk="0" fontAlgn="base" hangingPunct="0">
              <a:spcBef>
                <a:spcPct val="0"/>
              </a:spcBef>
              <a:spcAft>
                <a:spcPct val="0"/>
              </a:spcAf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lang="fr-FR" sz="1400" b="1" dirty="0">
                <a:latin typeface="Times New Roman" pitchFamily="18" charset="0"/>
                <a:ea typeface="Calibri" pitchFamily="34" charset="0"/>
                <a:cs typeface="Times New Roman" pitchFamily="18" charset="0"/>
              </a:rPr>
              <a:t>é</a:t>
            </a: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partement de</a:t>
            </a:r>
            <a:r>
              <a:rPr kumimoji="0" lang="fr-FR" sz="1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Microbiologie</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le 6"/>
          <p:cNvSpPr>
            <a:spLocks noChangeArrowheads="1"/>
          </p:cNvSpPr>
          <p:nvPr/>
        </p:nvSpPr>
        <p:spPr bwMode="auto">
          <a:xfrm>
            <a:off x="4571990" y="6286520"/>
            <a:ext cx="214994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Ann</a:t>
            </a:r>
            <a:r>
              <a:rPr kumimoji="0" lang="fr-FR" sz="12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acad</a:t>
            </a:r>
            <a:r>
              <a:rPr kumimoji="0" lang="fr-FR" sz="12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mique 2020-2021</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285709" y="5357827"/>
            <a:ext cx="2830300" cy="1500174"/>
          </a:xfrm>
          <a:prstGeom prst="ellipse">
            <a:avLst/>
          </a:prstGeom>
          <a:ln>
            <a:noFill/>
          </a:ln>
          <a:effectLst>
            <a:softEdge rad="112500"/>
          </a:effectLst>
        </p:spPr>
      </p:pic>
      <p:pic>
        <p:nvPicPr>
          <p:cNvPr id="1027" name="Picture 3"/>
          <p:cNvPicPr>
            <a:picLocks noChangeAspect="1" noChangeArrowheads="1"/>
          </p:cNvPicPr>
          <p:nvPr/>
        </p:nvPicPr>
        <p:blipFill>
          <a:blip r:embed="rId4"/>
          <a:srcRect/>
          <a:stretch>
            <a:fillRect/>
          </a:stretch>
        </p:blipFill>
        <p:spPr bwMode="auto">
          <a:xfrm>
            <a:off x="8858270" y="5379274"/>
            <a:ext cx="3062605" cy="1478726"/>
          </a:xfrm>
          <a:prstGeom prst="ellipse">
            <a:avLst/>
          </a:prstGeom>
          <a:ln>
            <a:noFill/>
          </a:ln>
          <a:effectLst>
            <a:softEdge rad="112500"/>
          </a:effectLst>
        </p:spPr>
      </p:pic>
      <p:pic>
        <p:nvPicPr>
          <p:cNvPr id="1028" name="Picture 4"/>
          <p:cNvPicPr>
            <a:picLocks noChangeAspect="1" noChangeArrowheads="1"/>
          </p:cNvPicPr>
          <p:nvPr/>
        </p:nvPicPr>
        <p:blipFill>
          <a:blip r:embed="rId5"/>
          <a:srcRect/>
          <a:stretch>
            <a:fillRect/>
          </a:stretch>
        </p:blipFill>
        <p:spPr bwMode="auto">
          <a:xfrm>
            <a:off x="4667241" y="5214951"/>
            <a:ext cx="2857521" cy="1094967"/>
          </a:xfrm>
          <a:prstGeom prst="ellipse">
            <a:avLst/>
          </a:prstGeom>
          <a:ln>
            <a:noFill/>
          </a:ln>
          <a:effectLst>
            <a:softEdge rad="112500"/>
          </a:effectLst>
        </p:spPr>
      </p:pic>
    </p:spTree>
    <p:extLst>
      <p:ext uri="{BB962C8B-B14F-4D97-AF65-F5344CB8AC3E}">
        <p14:creationId xmlns="" xmlns:p14="http://schemas.microsoft.com/office/powerpoint/2010/main" val="2477803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77887" y="2402006"/>
            <a:ext cx="11814113" cy="2884653"/>
          </a:xfrm>
          <a:prstGeom prst="rect">
            <a:avLst/>
          </a:prstGeom>
        </p:spPr>
      </p:pic>
      <p:sp>
        <p:nvSpPr>
          <p:cNvPr id="5" name="ZoneTexte 4"/>
          <p:cNvSpPr txBox="1"/>
          <p:nvPr/>
        </p:nvSpPr>
        <p:spPr>
          <a:xfrm>
            <a:off x="958856" y="723331"/>
            <a:ext cx="10427855" cy="461665"/>
          </a:xfrm>
          <a:prstGeom prst="rect">
            <a:avLst/>
          </a:prstGeom>
          <a:noFill/>
        </p:spPr>
        <p:txBody>
          <a:bodyPr wrap="none" rtlCol="0">
            <a:spAutoFit/>
          </a:bodyPr>
          <a:lstStyle/>
          <a:p>
            <a:r>
              <a:rPr lang="fr-FR" sz="2400" dirty="0" err="1" smtClean="0">
                <a:latin typeface="Comic Sans MS" panose="030F0702030302020204" pitchFamily="66" charset="0"/>
              </a:rPr>
              <a:t>Exospores</a:t>
            </a:r>
            <a:r>
              <a:rPr lang="fr-FR" sz="2400" dirty="0" smtClean="0">
                <a:latin typeface="Comic Sans MS" panose="030F0702030302020204" pitchFamily="66" charset="0"/>
              </a:rPr>
              <a:t> générées en continue à l’extrémité des filaments spécialisés </a:t>
            </a:r>
            <a:endParaRPr lang="fr-FR" sz="2400" dirty="0">
              <a:latin typeface="Comic Sans MS" panose="030F0702030302020204" pitchFamily="66" charset="0"/>
            </a:endParaRPr>
          </a:p>
        </p:txBody>
      </p:sp>
    </p:spTree>
    <p:extLst>
      <p:ext uri="{BB962C8B-B14F-4D97-AF65-F5344CB8AC3E}">
        <p14:creationId xmlns="" xmlns:p14="http://schemas.microsoft.com/office/powerpoint/2010/main" val="422040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63562"/>
          </a:xfrm>
        </p:spPr>
        <p:txBody>
          <a:bodyPr/>
          <a:lstStyle/>
          <a:p>
            <a:pPr>
              <a:defRPr/>
            </a:pPr>
            <a:r>
              <a:rPr lang="fr-FR" sz="2400" b="1" dirty="0">
                <a:latin typeface="+mn-lt"/>
              </a:rPr>
              <a:t>La levure/ champignon unicellulaire</a:t>
            </a:r>
          </a:p>
        </p:txBody>
      </p:sp>
      <p:pic>
        <p:nvPicPr>
          <p:cNvPr id="9219" name="Picture 2" descr="Image associé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77922" y="722526"/>
            <a:ext cx="5699078" cy="5540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0" name="Picture 4" descr="Résultat de recherche d'images pour &quot;thalle des levure&quo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20922" y="1037231"/>
            <a:ext cx="5176516" cy="5500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5408049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1981200" y="274638"/>
            <a:ext cx="8229600" cy="715962"/>
          </a:xfrm>
          <a:prstGeom prst="rect">
            <a:avLst/>
          </a:prstGeom>
          <a:noFill/>
          <a:ln w="9525">
            <a:noFill/>
            <a:miter lim="800000"/>
            <a:headEnd/>
            <a:tailEnd/>
          </a:ln>
        </p:spPr>
        <p:txBody>
          <a:bodyPr anchor="ctr"/>
          <a:lstStyle/>
          <a:p>
            <a:pPr algn="ctr" eaLnBrk="0" hangingPunct="0">
              <a:defRPr/>
            </a:pPr>
            <a:r>
              <a:rPr lang="fr-FR" sz="2800" b="1" kern="0" dirty="0">
                <a:solidFill>
                  <a:schemeClr val="tx2"/>
                </a:solidFill>
                <a:latin typeface="+mj-lt"/>
                <a:ea typeface="+mj-ea"/>
                <a:cs typeface="+mj-cs"/>
              </a:rPr>
              <a:t>Multiplication végétative chez les levures </a:t>
            </a:r>
          </a:p>
        </p:txBody>
      </p:sp>
      <p:pic>
        <p:nvPicPr>
          <p:cNvPr id="9220" name="Picture 4" descr="Résultat de recherche d'images pour &quot;Bourgeonement&quo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1999" y="1002555"/>
            <a:ext cx="5759355" cy="22168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1310184" y="1217724"/>
            <a:ext cx="288081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solidFill>
                  <a:schemeClr val="tx1"/>
                </a:solidFill>
              </a:rPr>
              <a:t>Bourgeonnement</a:t>
            </a:r>
            <a:r>
              <a:rPr lang="fr-FR" sz="2800" dirty="0"/>
              <a:t> </a:t>
            </a:r>
          </a:p>
        </p:txBody>
      </p:sp>
      <p:sp>
        <p:nvSpPr>
          <p:cNvPr id="10" name="Rectangle à coins arrondis 9"/>
          <p:cNvSpPr/>
          <p:nvPr/>
        </p:nvSpPr>
        <p:spPr>
          <a:xfrm>
            <a:off x="1310184" y="3219450"/>
            <a:ext cx="372583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solidFill>
                  <a:schemeClr val="tx1"/>
                </a:solidFill>
              </a:rPr>
              <a:t>Scission / Scissiparité</a:t>
            </a:r>
          </a:p>
        </p:txBody>
      </p:sp>
      <p:pic>
        <p:nvPicPr>
          <p:cNvPr id="9222" name="Picture 6" descr="Résultat de recherche d'images pour &quot;Scission et bourgeon levure&quo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90748" y="4056174"/>
            <a:ext cx="7710779" cy="2420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036301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 calcmode="lin" valueType="num">
                                      <p:cBhvr additive="base">
                                        <p:cTn id="10" dur="500" fill="hold"/>
                                        <p:tgtEl>
                                          <p:spTgt spid="9220"/>
                                        </p:tgtEl>
                                        <p:attrNameLst>
                                          <p:attrName>ppt_x</p:attrName>
                                        </p:attrNameLst>
                                      </p:cBhvr>
                                      <p:tavLst>
                                        <p:tav tm="0">
                                          <p:val>
                                            <p:strVal val="#ppt_x"/>
                                          </p:val>
                                        </p:tav>
                                        <p:tav tm="100000">
                                          <p:val>
                                            <p:strVal val="#ppt_x"/>
                                          </p:val>
                                        </p:tav>
                                      </p:tavLst>
                                    </p:anim>
                                    <p:anim calcmode="lin" valueType="num">
                                      <p:cBhvr additive="base">
                                        <p:cTn id="11"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par>
                                <p:cTn id="17" presetID="2" presetClass="entr" presetSubtype="4" fill="hold" nodeType="with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additive="base">
                                        <p:cTn id="19" dur="500" fill="hold"/>
                                        <p:tgtEl>
                                          <p:spTgt spid="9222"/>
                                        </p:tgtEl>
                                        <p:attrNameLst>
                                          <p:attrName>ppt_x</p:attrName>
                                        </p:attrNameLst>
                                      </p:cBhvr>
                                      <p:tavLst>
                                        <p:tav tm="0">
                                          <p:val>
                                            <p:strVal val="#ppt_x"/>
                                          </p:val>
                                        </p:tav>
                                        <p:tav tm="100000">
                                          <p:val>
                                            <p:strVal val="#ppt_x"/>
                                          </p:val>
                                        </p:tav>
                                      </p:tavLst>
                                    </p:anim>
                                    <p:anim calcmode="lin" valueType="num">
                                      <p:cBhvr additive="base">
                                        <p:cTn id="20"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95758" y="750627"/>
            <a:ext cx="11213693" cy="5162621"/>
          </a:xfrm>
          <a:prstGeom prst="rect">
            <a:avLst/>
          </a:prstGeom>
        </p:spPr>
      </p:pic>
    </p:spTree>
    <p:extLst>
      <p:ext uri="{BB962C8B-B14F-4D97-AF65-F5344CB8AC3E}">
        <p14:creationId xmlns="" xmlns:p14="http://schemas.microsoft.com/office/powerpoint/2010/main" val="2936113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81465" y="353702"/>
            <a:ext cx="4463081" cy="584775"/>
          </a:xfrm>
          <a:prstGeom prst="rect">
            <a:avLst/>
          </a:prstGeom>
          <a:noFill/>
        </p:spPr>
        <p:txBody>
          <a:bodyPr wrap="none" rtlCol="0">
            <a:spAutoFit/>
          </a:bodyPr>
          <a:lstStyle/>
          <a:p>
            <a:r>
              <a:rPr lang="fr-FR" sz="3200" b="1" u="sng" dirty="0" smtClean="0">
                <a:latin typeface="Arial" pitchFamily="34" charset="0"/>
                <a:cs typeface="Arial" pitchFamily="34" charset="0"/>
              </a:rPr>
              <a:t>Reproduction sexuée </a:t>
            </a:r>
            <a:endParaRPr lang="fr-FR" sz="3200" b="1" u="sng" dirty="0">
              <a:latin typeface="Arial" pitchFamily="34" charset="0"/>
              <a:cs typeface="Arial" pitchFamily="34" charset="0"/>
            </a:endParaRPr>
          </a:p>
        </p:txBody>
      </p:sp>
      <p:sp>
        <p:nvSpPr>
          <p:cNvPr id="5" name="ZoneTexte 4"/>
          <p:cNvSpPr txBox="1"/>
          <p:nvPr/>
        </p:nvSpPr>
        <p:spPr>
          <a:xfrm>
            <a:off x="656268" y="1272345"/>
            <a:ext cx="10940646" cy="4832092"/>
          </a:xfrm>
          <a:prstGeom prst="rect">
            <a:avLst/>
          </a:prstGeom>
          <a:noFill/>
        </p:spPr>
        <p:txBody>
          <a:bodyPr wrap="square" rtlCol="0">
            <a:spAutoFit/>
          </a:bodyPr>
          <a:lstStyle/>
          <a:p>
            <a:pPr algn="just"/>
            <a:r>
              <a:rPr lang="fr-FR" sz="2800" dirty="0" smtClean="0">
                <a:latin typeface="Arial" pitchFamily="34" charset="0"/>
                <a:cs typeface="Arial" pitchFamily="34" charset="0"/>
              </a:rPr>
              <a:t>Pour qu’une reproduction sexuée se réalise, il est nécessaire d’avoir deux </a:t>
            </a:r>
            <a:r>
              <a:rPr lang="fr-FR" sz="2800" dirty="0" smtClean="0">
                <a:solidFill>
                  <a:srgbClr val="FF0000"/>
                </a:solidFill>
                <a:latin typeface="Arial" pitchFamily="34" charset="0"/>
                <a:cs typeface="Arial" pitchFamily="34" charset="0"/>
              </a:rPr>
              <a:t>noyaux haploïdes </a:t>
            </a:r>
            <a:r>
              <a:rPr lang="fr-FR" sz="2800" dirty="0" smtClean="0">
                <a:latin typeface="Arial" pitchFamily="34" charset="0"/>
                <a:cs typeface="Arial" pitchFamily="34" charset="0"/>
              </a:rPr>
              <a:t>capables de s’accoupler, ou un seul </a:t>
            </a:r>
            <a:r>
              <a:rPr lang="fr-FR" sz="2800" dirty="0" smtClean="0">
                <a:solidFill>
                  <a:srgbClr val="FF0000"/>
                </a:solidFill>
                <a:latin typeface="Arial" pitchFamily="34" charset="0"/>
                <a:cs typeface="Arial" pitchFamily="34" charset="0"/>
              </a:rPr>
              <a:t>noyau diploïde</a:t>
            </a:r>
            <a:r>
              <a:rPr lang="fr-FR" sz="2800" dirty="0" smtClean="0">
                <a:latin typeface="Arial" pitchFamily="34" charset="0"/>
                <a:cs typeface="Arial" pitchFamily="34" charset="0"/>
              </a:rPr>
              <a:t>. </a:t>
            </a:r>
          </a:p>
          <a:p>
            <a:pPr algn="just"/>
            <a:endParaRPr lang="fr-FR" sz="2800" dirty="0" smtClean="0">
              <a:latin typeface="Arial" pitchFamily="34" charset="0"/>
              <a:cs typeface="Arial" pitchFamily="34" charset="0"/>
            </a:endParaRPr>
          </a:p>
          <a:p>
            <a:pPr algn="just"/>
            <a:r>
              <a:rPr lang="fr-FR" sz="2800" dirty="0" smtClean="0">
                <a:latin typeface="Arial" pitchFamily="34" charset="0"/>
                <a:cs typeface="Arial" pitchFamily="34" charset="0"/>
              </a:rPr>
              <a:t>Les deux noyaux haploïdes  doivent d’abord fusionner pour donner un noyaux diploïde qui subit par la suite une méiose. Cette méiose est à l’origine de la variation au sein de la progéniture fongique.</a:t>
            </a:r>
          </a:p>
          <a:p>
            <a:pPr algn="just"/>
            <a:endParaRPr lang="fr-FR" sz="2800" dirty="0" smtClean="0">
              <a:latin typeface="Arial" pitchFamily="34" charset="0"/>
              <a:cs typeface="Arial" pitchFamily="34" charset="0"/>
            </a:endParaRPr>
          </a:p>
          <a:p>
            <a:pPr algn="just"/>
            <a:r>
              <a:rPr lang="fr-FR" sz="2800" dirty="0" smtClean="0">
                <a:latin typeface="Arial" pitchFamily="34" charset="0"/>
                <a:cs typeface="Arial" pitchFamily="34" charset="0"/>
              </a:rPr>
              <a:t>Ces évènements sont suivi par la formation de spores (les ascospores, les basidiospores, zygospores), dont le processus</a:t>
            </a:r>
          </a:p>
          <a:p>
            <a:pPr algn="just"/>
            <a:r>
              <a:rPr lang="fr-FR" sz="2800" dirty="0" smtClean="0">
                <a:latin typeface="Arial" pitchFamily="34" charset="0"/>
                <a:cs typeface="Arial" pitchFamily="34" charset="0"/>
              </a:rPr>
              <a:t>Varie en fonction des différentes classes de champignons.</a:t>
            </a:r>
            <a:endParaRPr lang="fr-FR" sz="28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047165" y="1676067"/>
            <a:ext cx="8284191"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hangingPunct="1"/>
            <a:r>
              <a:rPr lang="fr-FR" sz="3600" b="1" dirty="0">
                <a:solidFill>
                  <a:srgbClr val="FF0066"/>
                </a:solidFill>
                <a:latin typeface="Times New Roman" panose="02020603050405020304" pitchFamily="18" charset="0"/>
                <a:cs typeface="Times New Roman" panose="02020603050405020304" pitchFamily="18" charset="0"/>
              </a:rPr>
              <a:t>A</a:t>
            </a:r>
            <a:r>
              <a:rPr lang="fr-FR" sz="3600" b="1" dirty="0" smtClean="0">
                <a:solidFill>
                  <a:srgbClr val="FF0066"/>
                </a:solidFill>
                <a:latin typeface="Times New Roman" panose="02020603050405020304" pitchFamily="18" charset="0"/>
                <a:cs typeface="Times New Roman" panose="02020603050405020304" pitchFamily="18" charset="0"/>
              </a:rPr>
              <a:t>) </a:t>
            </a:r>
            <a:r>
              <a:rPr lang="fr-FR" sz="3600" b="1" dirty="0">
                <a:solidFill>
                  <a:srgbClr val="FF0066"/>
                </a:solidFill>
                <a:latin typeface="Times New Roman" panose="02020603050405020304" pitchFamily="18" charset="0"/>
                <a:cs typeface="Times New Roman" panose="02020603050405020304" pitchFamily="18" charset="0"/>
              </a:rPr>
              <a:t>Les différents modes de fécondation</a:t>
            </a:r>
          </a:p>
          <a:p>
            <a:pPr algn="ctr" eaLnBrk="1" hangingPunct="1"/>
            <a:endParaRPr lang="fr-FR" sz="3600" b="1" dirty="0">
              <a:latin typeface="Times New Roman" panose="02020603050405020304" pitchFamily="18" charset="0"/>
              <a:cs typeface="Times New Roman" panose="02020603050405020304" pitchFamily="18" charset="0"/>
            </a:endParaRPr>
          </a:p>
          <a:p>
            <a:pPr algn="ctr" eaLnBrk="1" hangingPunct="1"/>
            <a:r>
              <a:rPr lang="fr-FR" sz="3600" b="1" dirty="0">
                <a:latin typeface="Times New Roman" panose="02020603050405020304" pitchFamily="18" charset="0"/>
                <a:cs typeface="Times New Roman" panose="02020603050405020304" pitchFamily="18" charset="0"/>
              </a:rPr>
              <a:t>Fécondation: </a:t>
            </a:r>
            <a:r>
              <a:rPr lang="fr-FR" sz="3600" dirty="0">
                <a:latin typeface="Times New Roman" panose="02020603050405020304" pitchFamily="18" charset="0"/>
                <a:cs typeface="Times New Roman" panose="02020603050405020304" pitchFamily="18" charset="0"/>
              </a:rPr>
              <a:t>union de </a:t>
            </a:r>
            <a:r>
              <a:rPr lang="fr-FR" sz="3600" dirty="0">
                <a:solidFill>
                  <a:srgbClr val="00B050"/>
                </a:solidFill>
                <a:latin typeface="Times New Roman" panose="02020603050405020304" pitchFamily="18" charset="0"/>
                <a:cs typeface="Times New Roman" panose="02020603050405020304" pitchFamily="18" charset="0"/>
              </a:rPr>
              <a:t>deux gamètes </a:t>
            </a:r>
            <a:r>
              <a:rPr lang="fr-FR" sz="3600" dirty="0">
                <a:latin typeface="Times New Roman" panose="02020603050405020304" pitchFamily="18" charset="0"/>
                <a:cs typeface="Times New Roman" panose="02020603050405020304" pitchFamily="18" charset="0"/>
              </a:rPr>
              <a:t>haploïdes (n) en </a:t>
            </a:r>
            <a:r>
              <a:rPr lang="fr-FR" sz="3600" dirty="0">
                <a:solidFill>
                  <a:srgbClr val="00B050"/>
                </a:solidFill>
                <a:latin typeface="Times New Roman" panose="02020603050405020304" pitchFamily="18" charset="0"/>
                <a:cs typeface="Times New Roman" panose="02020603050405020304" pitchFamily="18" charset="0"/>
              </a:rPr>
              <a:t>un zygote </a:t>
            </a:r>
            <a:r>
              <a:rPr lang="fr-FR" sz="3600" dirty="0">
                <a:latin typeface="Times New Roman" panose="02020603050405020304" pitchFamily="18" charset="0"/>
                <a:cs typeface="Times New Roman" panose="02020603050405020304" pitchFamily="18" charset="0"/>
              </a:rPr>
              <a:t>diploïde (2n</a:t>
            </a:r>
            <a:r>
              <a:rPr lang="fr-FR" sz="3600" dirty="0" smtClean="0">
                <a:latin typeface="Times New Roman" panose="02020603050405020304" pitchFamily="18" charset="0"/>
                <a:cs typeface="Times New Roman" panose="02020603050405020304" pitchFamily="18" charset="0"/>
              </a:rPr>
              <a:t>)</a:t>
            </a:r>
            <a:endParaRPr lang="fr-FR" sz="3600" dirty="0">
              <a:latin typeface="Times New Roman" panose="02020603050405020304" pitchFamily="18" charset="0"/>
              <a:cs typeface="Times New Roman" panose="02020603050405020304" pitchFamily="18" charset="0"/>
            </a:endParaRPr>
          </a:p>
          <a:p>
            <a:pPr algn="just" eaLnBrk="1" hangingPunct="1"/>
            <a:endParaRPr lang="fr-FR" sz="3600" dirty="0">
              <a:latin typeface="Times New Roman" panose="02020603050405020304" pitchFamily="18" charset="0"/>
              <a:cs typeface="Times New Roman" panose="02020603050405020304" pitchFamily="18" charset="0"/>
            </a:endParaRPr>
          </a:p>
        </p:txBody>
      </p:sp>
      <p:sp>
        <p:nvSpPr>
          <p:cNvPr id="6" name="Titre 1"/>
          <p:cNvSpPr>
            <a:spLocks noGrp="1"/>
          </p:cNvSpPr>
          <p:nvPr>
            <p:ph type="title"/>
          </p:nvPr>
        </p:nvSpPr>
        <p:spPr>
          <a:xfrm>
            <a:off x="979875" y="700088"/>
            <a:ext cx="3832746" cy="411162"/>
          </a:xfrm>
        </p:spPr>
        <p:txBody>
          <a:bodyPr>
            <a:normAutofit fontScale="90000"/>
          </a:bodyPr>
          <a:lstStyle/>
          <a:p>
            <a:r>
              <a:rPr lang="fr-FR" sz="3200" b="1" dirty="0">
                <a:latin typeface="Comic Sans MS" panose="030F0702030302020204" pitchFamily="66" charset="0"/>
                <a:cs typeface="Times New Roman" panose="02020603050405020304" pitchFamily="18" charset="0"/>
              </a:rPr>
              <a:t>Reproduction sexuée</a:t>
            </a:r>
          </a:p>
        </p:txBody>
      </p:sp>
    </p:spTree>
    <p:extLst>
      <p:ext uri="{BB962C8B-B14F-4D97-AF65-F5344CB8AC3E}">
        <p14:creationId xmlns="" xmlns:p14="http://schemas.microsoft.com/office/powerpoint/2010/main" val="28524574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box(in)">
                                      <p:cBhvr>
                                        <p:cTn id="7" dur="500"/>
                                        <p:tgtEl>
                                          <p:spTgt spid="11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xEl>
                                              <p:pRg st="2" end="2"/>
                                            </p:txEl>
                                          </p:spTgt>
                                        </p:tgtEl>
                                        <p:attrNameLst>
                                          <p:attrName>style.visibility</p:attrName>
                                        </p:attrNameLst>
                                      </p:cBhvr>
                                      <p:to>
                                        <p:strVal val="visible"/>
                                      </p:to>
                                    </p:set>
                                    <p:anim calcmode="lin" valueType="num">
                                      <p:cBhvr additive="base">
                                        <p:cTn id="12" dur="500" fill="hold"/>
                                        <p:tgtEl>
                                          <p:spTgt spid="1126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037230" y="838200"/>
            <a:ext cx="9249770" cy="5715000"/>
          </a:xfrm>
        </p:spPr>
        <p:txBody>
          <a:bodyPr>
            <a:normAutofit fontScale="90000"/>
          </a:bodyPr>
          <a:lstStyle/>
          <a:p>
            <a:r>
              <a:rPr lang="fr-FR" sz="2400" b="1" dirty="0">
                <a:latin typeface="Times New Roman" panose="02020603050405020304" pitchFamily="18" charset="0"/>
                <a:cs typeface="Times New Roman" panose="02020603050405020304" pitchFamily="18" charset="0"/>
              </a:rPr>
              <a:t/>
            </a:r>
            <a:br>
              <a:rPr lang="fr-FR" sz="2400" b="1" dirty="0">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cs typeface="Times New Roman" panose="02020603050405020304" pitchFamily="18" charset="0"/>
              </a:rPr>
              <a:t/>
            </a:r>
            <a:br>
              <a:rPr lang="fr-FR" sz="2400" b="1" dirty="0">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cs typeface="Times New Roman" panose="02020603050405020304" pitchFamily="18" charset="0"/>
              </a:rPr>
              <a:t/>
            </a:r>
            <a:br>
              <a:rPr lang="fr-FR" sz="2400" b="1" dirty="0">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cs typeface="Times New Roman" panose="02020603050405020304" pitchFamily="18" charset="0"/>
              </a:rPr>
              <a:t/>
            </a:r>
            <a:br>
              <a:rPr lang="fr-FR" sz="2400" b="1" dirty="0">
                <a:latin typeface="Times New Roman" panose="02020603050405020304" pitchFamily="18" charset="0"/>
                <a:cs typeface="Times New Roman" panose="02020603050405020304" pitchFamily="18" charset="0"/>
              </a:rPr>
            </a:br>
            <a:r>
              <a:rPr lang="fr-FR" sz="3600" b="1" dirty="0" err="1">
                <a:solidFill>
                  <a:srgbClr val="FF0000"/>
                </a:solidFill>
                <a:latin typeface="Comic Sans MS" panose="030F0702030302020204" pitchFamily="66" charset="0"/>
                <a:cs typeface="Times New Roman" panose="02020603050405020304" pitchFamily="18" charset="0"/>
              </a:rPr>
              <a:t>Cystogamie</a:t>
            </a:r>
            <a:r>
              <a:rPr lang="fr-FR" sz="3600" b="1" dirty="0">
                <a:solidFill>
                  <a:srgbClr val="FF0000"/>
                </a:solidFill>
                <a:latin typeface="Comic Sans MS" panose="030F0702030302020204" pitchFamily="66" charset="0"/>
                <a:cs typeface="Times New Roman" panose="02020603050405020304" pitchFamily="18" charset="0"/>
              </a:rPr>
              <a:t> = </a:t>
            </a:r>
            <a:r>
              <a:rPr lang="fr-FR" sz="3600" b="1" dirty="0" err="1">
                <a:solidFill>
                  <a:srgbClr val="FF0000"/>
                </a:solidFill>
                <a:latin typeface="Comic Sans MS" panose="030F0702030302020204" pitchFamily="66" charset="0"/>
                <a:cs typeface="Times New Roman" panose="02020603050405020304" pitchFamily="18" charset="0"/>
              </a:rPr>
              <a:t>Plasmogamie</a:t>
            </a:r>
            <a:r>
              <a:rPr lang="fr-FR" sz="3600" b="1" dirty="0">
                <a:latin typeface="Comic Sans MS" panose="030F0702030302020204" pitchFamily="66" charset="0"/>
                <a:cs typeface="Times New Roman" panose="02020603050405020304" pitchFamily="18" charset="0"/>
              </a:rPr>
              <a:t/>
            </a:r>
            <a:br>
              <a:rPr lang="fr-FR" sz="3600" b="1" dirty="0">
                <a:latin typeface="Comic Sans MS" panose="030F0702030302020204" pitchFamily="66" charset="0"/>
                <a:cs typeface="Times New Roman" panose="02020603050405020304" pitchFamily="18" charset="0"/>
              </a:rPr>
            </a:br>
            <a:r>
              <a:rPr lang="fr-FR" sz="3600" b="1" dirty="0">
                <a:latin typeface="Comic Sans MS" panose="030F0702030302020204" pitchFamily="66" charset="0"/>
                <a:cs typeface="Times New Roman" panose="02020603050405020304" pitchFamily="18" charset="0"/>
              </a:rPr>
              <a:t> </a:t>
            </a:r>
            <a:r>
              <a:rPr lang="fr-FR" sz="3600" dirty="0">
                <a:latin typeface="Comic Sans MS" panose="030F0702030302020204" pitchFamily="66" charset="0"/>
                <a:cs typeface="Times New Roman" panose="02020603050405020304" pitchFamily="18" charset="0"/>
              </a:rPr>
              <a:t/>
            </a:r>
            <a:br>
              <a:rPr lang="fr-FR" sz="3600" dirty="0">
                <a:latin typeface="Comic Sans MS" panose="030F0702030302020204" pitchFamily="66" charset="0"/>
                <a:cs typeface="Times New Roman" panose="02020603050405020304" pitchFamily="18" charset="0"/>
              </a:rPr>
            </a:br>
            <a:r>
              <a:rPr lang="fr-FR" sz="3600" dirty="0">
                <a:latin typeface="Comic Sans MS" panose="030F0702030302020204" pitchFamily="66" charset="0"/>
                <a:cs typeface="Times New Roman" panose="02020603050405020304" pitchFamily="18" charset="0"/>
              </a:rPr>
              <a:t>Fécondation par </a:t>
            </a:r>
            <a:r>
              <a:rPr lang="fr-FR" sz="3600" b="1" dirty="0">
                <a:latin typeface="Comic Sans MS" panose="030F0702030302020204" pitchFamily="66" charset="0"/>
                <a:cs typeface="Times New Roman" panose="02020603050405020304" pitchFamily="18" charset="0"/>
              </a:rPr>
              <a:t>fusion simultanée de la totalité des contenus </a:t>
            </a:r>
            <a:r>
              <a:rPr lang="fr-FR" sz="3600" dirty="0">
                <a:latin typeface="Comic Sans MS" panose="030F0702030302020204" pitchFamily="66" charset="0"/>
                <a:cs typeface="Times New Roman" panose="02020603050405020304" pitchFamily="18" charset="0"/>
              </a:rPr>
              <a:t>des 2</a:t>
            </a:r>
            <a:r>
              <a:rPr lang="fr-FR" sz="3600" b="1" dirty="0">
                <a:latin typeface="Comic Sans MS" panose="030F0702030302020204" pitchFamily="66" charset="0"/>
                <a:cs typeface="Times New Roman" panose="02020603050405020304" pitchFamily="18" charset="0"/>
              </a:rPr>
              <a:t> </a:t>
            </a:r>
            <a:r>
              <a:rPr lang="fr-FR" sz="3600" dirty="0">
                <a:latin typeface="Comic Sans MS" panose="030F0702030302020204" pitchFamily="66" charset="0"/>
                <a:cs typeface="Times New Roman" panose="02020603050405020304" pitchFamily="18" charset="0"/>
              </a:rPr>
              <a:t>gamétocystes complémentaires</a:t>
            </a:r>
            <a:br>
              <a:rPr lang="fr-FR" sz="3600" dirty="0">
                <a:latin typeface="Comic Sans MS" panose="030F0702030302020204" pitchFamily="66" charset="0"/>
                <a:cs typeface="Times New Roman" panose="02020603050405020304" pitchFamily="18" charset="0"/>
              </a:rPr>
            </a:br>
            <a:r>
              <a:rPr lang="fr-FR" sz="2400" dirty="0">
                <a:latin typeface="Comic Sans MS" panose="030F0702030302020204" pitchFamily="66" charset="0"/>
                <a:cs typeface="Times New Roman" panose="02020603050405020304" pitchFamily="18" charset="0"/>
              </a:rPr>
              <a:t/>
            </a:r>
            <a:br>
              <a:rPr lang="fr-FR" sz="2400" dirty="0">
                <a:latin typeface="Comic Sans MS" panose="030F0702030302020204" pitchFamily="66" charset="0"/>
                <a:cs typeface="Times New Roman" panose="02020603050405020304" pitchFamily="18" charset="0"/>
              </a:rPr>
            </a:br>
            <a:r>
              <a:rPr lang="fr-FR" sz="2400" dirty="0">
                <a:latin typeface="Comic Sans MS" panose="030F0702030302020204" pitchFamily="66" charset="0"/>
                <a:cs typeface="Times New Roman" panose="02020603050405020304" pitchFamily="18" charset="0"/>
              </a:rPr>
              <a:t/>
            </a:r>
            <a:br>
              <a:rPr lang="fr-FR" sz="2400" dirty="0">
                <a:latin typeface="Comic Sans MS" panose="030F0702030302020204" pitchFamily="66" charset="0"/>
                <a:cs typeface="Times New Roman" panose="02020603050405020304" pitchFamily="18" charset="0"/>
              </a:rPr>
            </a:br>
            <a:r>
              <a:rPr lang="fr-FR" sz="2400" dirty="0">
                <a:latin typeface="Comic Sans MS" panose="030F0702030302020204" pitchFamily="66" charset="0"/>
                <a:cs typeface="Times New Roman" panose="02020603050405020304" pitchFamily="18" charset="0"/>
              </a:rPr>
              <a:t/>
            </a:r>
            <a:br>
              <a:rPr lang="fr-FR" sz="2400" dirty="0">
                <a:latin typeface="Comic Sans MS" panose="030F0702030302020204" pitchFamily="66" charset="0"/>
                <a:cs typeface="Times New Roman" panose="02020603050405020304" pitchFamily="18" charset="0"/>
              </a:rPr>
            </a:br>
            <a:r>
              <a:rPr lang="fr-FR" sz="2400" dirty="0">
                <a:latin typeface="Comic Sans MS" panose="030F0702030302020204" pitchFamily="66" charset="0"/>
                <a:cs typeface="Times New Roman" panose="02020603050405020304" pitchFamily="18" charset="0"/>
              </a:rPr>
              <a:t/>
            </a:r>
            <a:br>
              <a:rPr lang="fr-FR" sz="2400" dirty="0">
                <a:latin typeface="Comic Sans MS" panose="030F0702030302020204" pitchFamily="66" charset="0"/>
                <a:cs typeface="Times New Roman" panose="02020603050405020304" pitchFamily="18" charset="0"/>
              </a:rPr>
            </a:br>
            <a:r>
              <a:rPr lang="fr-FR" sz="2400" dirty="0">
                <a:latin typeface="Comic Sans MS" panose="030F0702030302020204" pitchFamily="66" charset="0"/>
                <a:cs typeface="Times New Roman" panose="02020603050405020304" pitchFamily="18" charset="0"/>
              </a:rPr>
              <a:t/>
            </a:r>
            <a:br>
              <a:rPr lang="fr-FR" sz="2400" dirty="0">
                <a:latin typeface="Comic Sans MS" panose="030F0702030302020204" pitchFamily="66" charset="0"/>
                <a:cs typeface="Times New Roman" panose="02020603050405020304" pitchFamily="18" charset="0"/>
              </a:rPr>
            </a:br>
            <a:r>
              <a:rPr lang="fr-FR" sz="2400" dirty="0">
                <a:latin typeface="Comic Sans MS" panose="030F0702030302020204" pitchFamily="66" charset="0"/>
                <a:cs typeface="Times New Roman" panose="02020603050405020304" pitchFamily="18" charset="0"/>
              </a:rPr>
              <a:t/>
            </a:r>
            <a:br>
              <a:rPr lang="fr-FR" sz="2400" dirty="0">
                <a:latin typeface="Comic Sans MS" panose="030F0702030302020204" pitchFamily="66" charset="0"/>
                <a:cs typeface="Times New Roman" panose="02020603050405020304" pitchFamily="18" charset="0"/>
              </a:rPr>
            </a:br>
            <a:r>
              <a:rPr lang="fr-FR" sz="2400" dirty="0">
                <a:latin typeface="Comic Sans MS" panose="030F0702030302020204" pitchFamily="66" charset="0"/>
                <a:cs typeface="Times New Roman" panose="02020603050405020304" pitchFamily="18" charset="0"/>
              </a:rPr>
              <a:t/>
            </a:r>
            <a:br>
              <a:rPr lang="fr-FR" sz="2400" dirty="0">
                <a:latin typeface="Comic Sans MS" panose="030F0702030302020204" pitchFamily="66" charset="0"/>
                <a:cs typeface="Times New Roman" panose="02020603050405020304" pitchFamily="18" charset="0"/>
              </a:rPr>
            </a:br>
            <a:r>
              <a:rPr lang="fr-FR" sz="2400" dirty="0" smtClean="0">
                <a:latin typeface="Comic Sans MS" panose="030F0702030302020204" pitchFamily="66" charset="0"/>
                <a:cs typeface="Times New Roman" panose="02020603050405020304" pitchFamily="18" charset="0"/>
              </a:rPr>
              <a:t> </a:t>
            </a:r>
            <a:r>
              <a:rPr lang="fr-FR" sz="3100" dirty="0" smtClean="0">
                <a:latin typeface="Comic Sans MS" panose="030F0702030302020204" pitchFamily="66" charset="0"/>
                <a:cs typeface="Times New Roman" panose="02020603050405020304" pitchFamily="18" charset="0"/>
              </a:rPr>
              <a:t>2 </a:t>
            </a:r>
            <a:r>
              <a:rPr lang="fr-FR" sz="3100" dirty="0">
                <a:latin typeface="Comic Sans MS" panose="030F0702030302020204" pitchFamily="66" charset="0"/>
                <a:cs typeface="Times New Roman" panose="02020603050405020304" pitchFamily="18" charset="0"/>
              </a:rPr>
              <a:t>filaments issu de la même spore:  </a:t>
            </a:r>
            <a:r>
              <a:rPr lang="fr-FR" sz="3100" b="1" dirty="0" err="1">
                <a:latin typeface="Comic Sans MS" panose="030F0702030302020204" pitchFamily="66" charset="0"/>
                <a:cs typeface="Times New Roman" panose="02020603050405020304" pitchFamily="18" charset="0"/>
              </a:rPr>
              <a:t>Homothalliques</a:t>
            </a:r>
            <a:r>
              <a:rPr lang="fr-FR" sz="3100" b="1" dirty="0">
                <a:latin typeface="Comic Sans MS" panose="030F0702030302020204" pitchFamily="66" charset="0"/>
                <a:cs typeface="Times New Roman" panose="02020603050405020304" pitchFamily="18" charset="0"/>
              </a:rPr>
              <a:t/>
            </a:r>
            <a:br>
              <a:rPr lang="fr-FR" sz="3100" b="1" dirty="0">
                <a:latin typeface="Comic Sans MS" panose="030F0702030302020204" pitchFamily="66" charset="0"/>
                <a:cs typeface="Times New Roman" panose="02020603050405020304" pitchFamily="18" charset="0"/>
              </a:rPr>
            </a:br>
            <a:r>
              <a:rPr lang="fr-FR" sz="3100" dirty="0">
                <a:latin typeface="Comic Sans MS" panose="030F0702030302020204" pitchFamily="66" charset="0"/>
                <a:cs typeface="Times New Roman" panose="02020603050405020304" pitchFamily="18" charset="0"/>
              </a:rPr>
              <a:t> </a:t>
            </a:r>
            <a:r>
              <a:rPr lang="fr-FR" sz="3100" dirty="0" smtClean="0">
                <a:latin typeface="Comic Sans MS" panose="030F0702030302020204" pitchFamily="66" charset="0"/>
                <a:cs typeface="Times New Roman" panose="02020603050405020304" pitchFamily="18" charset="0"/>
              </a:rPr>
              <a:t>2 </a:t>
            </a:r>
            <a:r>
              <a:rPr lang="fr-FR" sz="3100" dirty="0">
                <a:latin typeface="Comic Sans MS" panose="030F0702030302020204" pitchFamily="66" charset="0"/>
                <a:cs typeface="Times New Roman" panose="02020603050405020304" pitchFamily="18" charset="0"/>
              </a:rPr>
              <a:t>filaments complémentaires: </a:t>
            </a:r>
            <a:r>
              <a:rPr lang="fr-FR" sz="3100" b="1" dirty="0" err="1">
                <a:latin typeface="Comic Sans MS" panose="030F0702030302020204" pitchFamily="66" charset="0"/>
                <a:cs typeface="Times New Roman" panose="02020603050405020304" pitchFamily="18" charset="0"/>
              </a:rPr>
              <a:t>Hétérothalliques</a:t>
            </a:r>
            <a:r>
              <a:rPr lang="fr-FR" sz="3100" b="1" dirty="0">
                <a:latin typeface="Comic Sans MS" panose="030F0702030302020204" pitchFamily="66" charset="0"/>
                <a:cs typeface="Times New Roman" panose="02020603050405020304" pitchFamily="18" charset="0"/>
              </a:rPr>
              <a:t> </a:t>
            </a:r>
            <a:br>
              <a:rPr lang="fr-FR" sz="3100" b="1" dirty="0">
                <a:latin typeface="Comic Sans MS" panose="030F0702030302020204" pitchFamily="66" charset="0"/>
                <a:cs typeface="Times New Roman" panose="02020603050405020304" pitchFamily="18" charset="0"/>
              </a:rPr>
            </a:br>
            <a:r>
              <a:rPr lang="fr-FR" sz="3100" dirty="0" smtClean="0">
                <a:latin typeface="Comic Sans MS" panose="030F0702030302020204" pitchFamily="66" charset="0"/>
              </a:rPr>
              <a:t> </a:t>
            </a:r>
            <a:r>
              <a:rPr lang="fr-FR" sz="3100" dirty="0">
                <a:latin typeface="Comic Sans MS" panose="030F0702030302020204" pitchFamily="66" charset="0"/>
              </a:rPr>
              <a:t>(</a:t>
            </a:r>
            <a:r>
              <a:rPr lang="fr-FR" sz="3100" dirty="0">
                <a:latin typeface="Comic Sans MS" panose="030F0702030302020204" pitchFamily="66" charset="0"/>
                <a:cs typeface="Times New Roman" panose="02020603050405020304" pitchFamily="18" charset="0"/>
              </a:rPr>
              <a:t>2 sortes de thalles, chacun produit gamétocystes d’un seul sexe) </a:t>
            </a:r>
            <a:r>
              <a:rPr lang="fr-FR" sz="3100" b="1" dirty="0" smtClean="0">
                <a:latin typeface="Comic Sans MS" panose="030F0702030302020204" pitchFamily="66" charset="0"/>
                <a:cs typeface="Times New Roman" panose="02020603050405020304" pitchFamily="18" charset="0"/>
              </a:rPr>
              <a:t/>
            </a:r>
            <a:br>
              <a:rPr lang="fr-FR" sz="3100" b="1" dirty="0" smtClean="0">
                <a:latin typeface="Comic Sans MS" panose="030F0702030302020204" pitchFamily="66" charset="0"/>
                <a:cs typeface="Times New Roman" panose="02020603050405020304" pitchFamily="18" charset="0"/>
              </a:rPr>
            </a:br>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endParaRPr lang="fr-FR" dirty="0" smtClean="0"/>
          </a:p>
        </p:txBody>
      </p:sp>
      <p:sp>
        <p:nvSpPr>
          <p:cNvPr id="14339" name="Rectangle 2"/>
          <p:cNvSpPr>
            <a:spLocks noChangeArrowheads="1"/>
          </p:cNvSpPr>
          <p:nvPr/>
        </p:nvSpPr>
        <p:spPr bwMode="auto">
          <a:xfrm>
            <a:off x="2133600" y="1676401"/>
            <a:ext cx="7772400" cy="4708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algn="ctr" eaLnBrk="1" hangingPunct="1"/>
            <a:endParaRPr lang="fr-FR" sz="2400" dirty="0"/>
          </a:p>
          <a:p>
            <a:pPr algn="ctr" eaLnBrk="1" hangingPunct="1"/>
            <a:endParaRPr lang="fr-FR" sz="2400" b="1" dirty="0">
              <a:latin typeface="Times New Roman" panose="02020603050405020304" pitchFamily="18" charset="0"/>
              <a:cs typeface="Times New Roman" panose="02020603050405020304" pitchFamily="18" charset="0"/>
            </a:endParaRPr>
          </a:p>
          <a:p>
            <a:pPr eaLnBrk="1" hangingPunct="1"/>
            <a:endParaRPr lang="fr-FR" b="1" dirty="0"/>
          </a:p>
          <a:p>
            <a:pPr eaLnBrk="1" hangingPunct="1"/>
            <a:endParaRPr lang="fr-FR" b="1" dirty="0"/>
          </a:p>
          <a:p>
            <a:pPr eaLnBrk="1" hangingPunct="1"/>
            <a:endParaRPr lang="fr-FR" b="1" dirty="0"/>
          </a:p>
          <a:p>
            <a:pPr eaLnBrk="1" hangingPunct="1"/>
            <a:endParaRPr lang="fr-FR" b="1" dirty="0"/>
          </a:p>
          <a:p>
            <a:pPr eaLnBrk="1" hangingPunct="1"/>
            <a:endParaRPr lang="fr-FR" b="1" dirty="0"/>
          </a:p>
          <a:p>
            <a:pPr eaLnBrk="1" hangingPunct="1"/>
            <a:endParaRPr lang="fr-FR" b="1" dirty="0"/>
          </a:p>
          <a:p>
            <a:pPr eaLnBrk="1" hangingPunct="1"/>
            <a:endParaRPr lang="fr-FR" b="1" dirty="0"/>
          </a:p>
          <a:p>
            <a:pPr eaLnBrk="1" hangingPunct="1"/>
            <a:endParaRPr lang="fr-FR" b="1" dirty="0"/>
          </a:p>
          <a:p>
            <a:pPr eaLnBrk="1" hangingPunct="1"/>
            <a:endParaRPr lang="fr-FR" dirty="0"/>
          </a:p>
        </p:txBody>
      </p:sp>
      <p:sp>
        <p:nvSpPr>
          <p:cNvPr id="5" name="Titre 1"/>
          <p:cNvSpPr txBox="1">
            <a:spLocks/>
          </p:cNvSpPr>
          <p:nvPr/>
        </p:nvSpPr>
        <p:spPr bwMode="auto">
          <a:xfrm>
            <a:off x="1905000" y="251620"/>
            <a:ext cx="8229600" cy="411162"/>
          </a:xfrm>
          <a:prstGeom prst="rect">
            <a:avLst/>
          </a:prstGeom>
          <a:noFill/>
          <a:ln w="9525">
            <a:noFill/>
            <a:miter lim="800000"/>
            <a:headEnd/>
            <a:tailEnd/>
          </a:ln>
        </p:spPr>
        <p:txBody>
          <a:bodyPr anchor="ctr"/>
          <a:lstStyle/>
          <a:p>
            <a:pPr algn="ctr" eaLnBrk="0" hangingPunct="0">
              <a:defRPr/>
            </a:pPr>
            <a:r>
              <a:rPr lang="fr-FR" sz="2400" b="1" kern="0" dirty="0">
                <a:solidFill>
                  <a:schemeClr val="tx2"/>
                </a:solidFill>
                <a:latin typeface="Comic Sans MS" panose="030F0702030302020204" pitchFamily="66" charset="0"/>
                <a:ea typeface="+mj-ea"/>
                <a:cs typeface="Times New Roman" pitchFamily="18" charset="0"/>
              </a:rPr>
              <a:t>Reproduction sexuée / modes de reproduction sexuée</a:t>
            </a:r>
          </a:p>
        </p:txBody>
      </p:sp>
      <p:pic>
        <p:nvPicPr>
          <p:cNvPr id="12294" name="Picture 6" descr="Résultat de recherche d'images pour &quot;plasmogamie&quo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715034" y="3197365"/>
            <a:ext cx="3894161" cy="1580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6" name="Picture 8" descr="Image associé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514196" y="2583656"/>
            <a:ext cx="2057400" cy="222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85025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2294"/>
                                        </p:tgtEl>
                                        <p:attrNameLst>
                                          <p:attrName>style.visibility</p:attrName>
                                        </p:attrNameLst>
                                      </p:cBhvr>
                                      <p:to>
                                        <p:strVal val="visible"/>
                                      </p:to>
                                    </p:set>
                                    <p:anim calcmode="lin" valueType="num">
                                      <p:cBhvr additive="base">
                                        <p:cTn id="9" dur="500" fill="hold"/>
                                        <p:tgtEl>
                                          <p:spTgt spid="12294"/>
                                        </p:tgtEl>
                                        <p:attrNameLst>
                                          <p:attrName>ppt_x</p:attrName>
                                        </p:attrNameLst>
                                      </p:cBhvr>
                                      <p:tavLst>
                                        <p:tav tm="0">
                                          <p:val>
                                            <p:strVal val="#ppt_x"/>
                                          </p:val>
                                        </p:tav>
                                        <p:tav tm="100000">
                                          <p:val>
                                            <p:strVal val="#ppt_x"/>
                                          </p:val>
                                        </p:tav>
                                      </p:tavLst>
                                    </p:anim>
                                    <p:anim calcmode="lin" valueType="num">
                                      <p:cBhvr additive="base">
                                        <p:cTn id="10" dur="500" fill="hold"/>
                                        <p:tgtEl>
                                          <p:spTgt spid="12294"/>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2296"/>
                                        </p:tgtEl>
                                        <p:attrNameLst>
                                          <p:attrName>style.visibility</p:attrName>
                                        </p:attrNameLst>
                                      </p:cBhvr>
                                      <p:to>
                                        <p:strVal val="visible"/>
                                      </p:to>
                                    </p:set>
                                    <p:anim calcmode="lin" valueType="num">
                                      <p:cBhvr additive="base">
                                        <p:cTn id="13" dur="500" fill="hold"/>
                                        <p:tgtEl>
                                          <p:spTgt spid="12296"/>
                                        </p:tgtEl>
                                        <p:attrNameLst>
                                          <p:attrName>ppt_x</p:attrName>
                                        </p:attrNameLst>
                                      </p:cBhvr>
                                      <p:tavLst>
                                        <p:tav tm="0">
                                          <p:val>
                                            <p:strVal val="#ppt_x"/>
                                          </p:val>
                                        </p:tav>
                                        <p:tav tm="100000">
                                          <p:val>
                                            <p:strVal val="#ppt_x"/>
                                          </p:val>
                                        </p:tav>
                                      </p:tavLst>
                                    </p:anim>
                                    <p:anim calcmode="lin" valueType="num">
                                      <p:cBhvr additive="base">
                                        <p:cTn id="14"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1981200" y="304801"/>
            <a:ext cx="8229600" cy="411163"/>
          </a:xfrm>
          <a:prstGeom prst="rect">
            <a:avLst/>
          </a:prstGeom>
          <a:noFill/>
          <a:ln w="9525">
            <a:noFill/>
            <a:miter lim="800000"/>
            <a:headEnd/>
            <a:tailEnd/>
          </a:ln>
        </p:spPr>
        <p:txBody>
          <a:bodyPr anchor="ctr"/>
          <a:lstStyle/>
          <a:p>
            <a:pPr algn="ctr" eaLnBrk="0" hangingPunct="0">
              <a:defRPr/>
            </a:pPr>
            <a:r>
              <a:rPr lang="fr-FR" sz="2400" b="1" kern="0" dirty="0">
                <a:solidFill>
                  <a:schemeClr val="tx2"/>
                </a:solidFill>
                <a:latin typeface="Times New Roman" pitchFamily="18" charset="0"/>
                <a:ea typeface="+mj-ea"/>
                <a:cs typeface="Times New Roman" pitchFamily="18" charset="0"/>
              </a:rPr>
              <a:t>Reproduction sexuée / modes de reproduction sexuée</a:t>
            </a:r>
          </a:p>
        </p:txBody>
      </p:sp>
      <p:sp>
        <p:nvSpPr>
          <p:cNvPr id="4" name="Titre 1"/>
          <p:cNvSpPr txBox="1">
            <a:spLocks/>
          </p:cNvSpPr>
          <p:nvPr/>
        </p:nvSpPr>
        <p:spPr>
          <a:xfrm>
            <a:off x="388961" y="1351130"/>
            <a:ext cx="11414077" cy="432861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smtClean="0">
                <a:latin typeface="Times New Roman" panose="02020603050405020304" pitchFamily="18" charset="0"/>
                <a:cs typeface="Times New Roman" panose="02020603050405020304" pitchFamily="18" charset="0"/>
              </a:rPr>
              <a:t/>
            </a:r>
            <a:br>
              <a:rPr lang="fr-FR" sz="2400" b="1"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
            </a:r>
            <a:br>
              <a:rPr lang="fr-FR" sz="2400" b="1"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
            </a:r>
            <a:br>
              <a:rPr lang="fr-FR" sz="2400" b="1" dirty="0" smtClean="0">
                <a:latin typeface="Times New Roman" panose="02020603050405020304" pitchFamily="18" charset="0"/>
                <a:cs typeface="Times New Roman" panose="02020603050405020304" pitchFamily="18" charset="0"/>
              </a:rPr>
            </a:br>
            <a:r>
              <a:rPr lang="fr-FR" sz="5300" b="1" dirty="0" smtClean="0">
                <a:solidFill>
                  <a:srgbClr val="FF0000"/>
                </a:solidFill>
                <a:latin typeface="Comic Sans MS" panose="030F0702030302020204" pitchFamily="66" charset="0"/>
                <a:cs typeface="Times New Roman" panose="02020603050405020304" pitchFamily="18" charset="0"/>
              </a:rPr>
              <a:t/>
            </a:r>
            <a:br>
              <a:rPr lang="fr-FR" sz="5300" b="1" dirty="0" smtClean="0">
                <a:solidFill>
                  <a:srgbClr val="FF0000"/>
                </a:solidFill>
                <a:latin typeface="Comic Sans MS" panose="030F0702030302020204" pitchFamily="66" charset="0"/>
                <a:cs typeface="Times New Roman" panose="02020603050405020304" pitchFamily="18" charset="0"/>
              </a:rPr>
            </a:br>
            <a:r>
              <a:rPr lang="fr-FR" sz="12800" b="1" dirty="0" smtClean="0">
                <a:solidFill>
                  <a:srgbClr val="FF0000"/>
                </a:solidFill>
                <a:latin typeface="Comic Sans MS" panose="030F0702030302020204" pitchFamily="66" charset="0"/>
                <a:cs typeface="Times New Roman" panose="02020603050405020304" pitchFamily="18" charset="0"/>
              </a:rPr>
              <a:t>Caryogamie</a:t>
            </a:r>
          </a:p>
          <a:p>
            <a:endParaRPr lang="fr-FR" sz="12800" b="1" dirty="0">
              <a:latin typeface="Comic Sans MS" panose="030F0702030302020204" pitchFamily="66" charset="0"/>
              <a:cs typeface="Times New Roman" panose="02020603050405020304" pitchFamily="18" charset="0"/>
            </a:endParaRPr>
          </a:p>
          <a:p>
            <a:pPr algn="just"/>
            <a:r>
              <a:rPr lang="fr-CA" sz="12800" dirty="0">
                <a:latin typeface="Comic Sans MS" panose="030F0702030302020204" pitchFamily="66" charset="0"/>
              </a:rPr>
              <a:t>La caryogamie est la fusion des noyaux haploïdes du mycélium dicaryotique provenant de la </a:t>
            </a:r>
            <a:r>
              <a:rPr lang="fr-CA" sz="12800" dirty="0" err="1">
                <a:latin typeface="Comic Sans MS" panose="030F0702030302020204" pitchFamily="66" charset="0"/>
              </a:rPr>
              <a:t>plasmogamie</a:t>
            </a:r>
            <a:r>
              <a:rPr lang="fr-CA" sz="12800" dirty="0">
                <a:latin typeface="Comic Sans MS" panose="030F0702030302020204" pitchFamily="66" charset="0"/>
              </a:rPr>
              <a:t>. L'union des noyaux forme une cellule </a:t>
            </a:r>
            <a:r>
              <a:rPr lang="fr-CA" sz="12800" dirty="0">
                <a:latin typeface="Comic Sans MS" panose="030F0702030302020204" pitchFamily="66" charset="0"/>
                <a:hlinkClick r:id="rId3"/>
              </a:rPr>
              <a:t>diploïde</a:t>
            </a:r>
            <a:r>
              <a:rPr lang="fr-CA" sz="12800" dirty="0">
                <a:latin typeface="Comic Sans MS" panose="030F0702030302020204" pitchFamily="66" charset="0"/>
              </a:rPr>
              <a:t> (2n) qui correspond à un </a:t>
            </a:r>
            <a:r>
              <a:rPr lang="fr-CA" sz="12800" dirty="0" smtClean="0">
                <a:latin typeface="Comic Sans MS" panose="030F0702030302020204" pitchFamily="66" charset="0"/>
                <a:hlinkClick r:id="rId4"/>
              </a:rPr>
              <a:t>zygote</a:t>
            </a:r>
            <a:r>
              <a:rPr lang="fr-CA" sz="12800" dirty="0">
                <a:latin typeface="Comic Sans MS" panose="030F0702030302020204" pitchFamily="66" charset="0"/>
              </a:rPr>
              <a:t>.</a:t>
            </a:r>
            <a:endParaRPr lang="fr-FR" sz="12800" b="1" dirty="0" smtClean="0">
              <a:latin typeface="Comic Sans MS" panose="030F0702030302020204" pitchFamily="66" charset="0"/>
              <a:cs typeface="Times New Roman" panose="02020603050405020304" pitchFamily="18" charset="0"/>
            </a:endParaRPr>
          </a:p>
          <a:p>
            <a:pPr algn="just"/>
            <a:endParaRPr lang="fr-FR" sz="12800" b="1" dirty="0" smtClean="0">
              <a:latin typeface="Comic Sans MS" panose="030F0702030302020204" pitchFamily="66" charset="0"/>
              <a:cs typeface="Times New Roman" panose="02020603050405020304" pitchFamily="18" charset="0"/>
            </a:endParaRPr>
          </a:p>
          <a:p>
            <a:pPr algn="just"/>
            <a:r>
              <a:rPr lang="fr-FR" sz="12800" dirty="0" smtClean="0">
                <a:latin typeface="Comic Sans MS" panose="030F0702030302020204" pitchFamily="66" charset="0"/>
                <a:cs typeface="Times New Roman" panose="02020603050405020304" pitchFamily="18" charset="0"/>
              </a:rPr>
              <a:t>Fusion de deux noyaux des gamètes male et femelle pour former le noyau du zygote</a:t>
            </a:r>
          </a:p>
          <a:p>
            <a:pPr algn="just"/>
            <a:r>
              <a:rPr lang="fr-FR" sz="12800" dirty="0" smtClean="0">
                <a:latin typeface="Comic Sans MS" panose="030F0702030302020204" pitchFamily="66" charset="0"/>
                <a:cs typeface="Times New Roman" panose="02020603050405020304" pitchFamily="18" charset="0"/>
              </a:rPr>
              <a:t/>
            </a:r>
            <a:br>
              <a:rPr lang="fr-FR" sz="12800" dirty="0" smtClean="0">
                <a:latin typeface="Comic Sans MS" panose="030F0702030302020204" pitchFamily="66" charset="0"/>
                <a:cs typeface="Times New Roman" panose="02020603050405020304" pitchFamily="18" charset="0"/>
              </a:rPr>
            </a:br>
            <a:r>
              <a:rPr lang="fr-FR" sz="12800" dirty="0" smtClean="0">
                <a:latin typeface="Comic Sans MS" panose="030F0702030302020204" pitchFamily="66" charset="0"/>
                <a:cs typeface="Times New Roman" panose="02020603050405020304" pitchFamily="18" charset="0"/>
              </a:rPr>
              <a:t/>
            </a:r>
            <a:br>
              <a:rPr lang="fr-FR" sz="12800" dirty="0" smtClean="0">
                <a:latin typeface="Comic Sans MS" panose="030F0702030302020204" pitchFamily="66" charset="0"/>
                <a:cs typeface="Times New Roman" panose="02020603050405020304" pitchFamily="18" charset="0"/>
              </a:rPr>
            </a:br>
            <a:endParaRPr lang="fr-FR" sz="12800" dirty="0" smtClean="0">
              <a:latin typeface="Comic Sans MS" panose="030F0702030302020204" pitchFamily="66" charset="0"/>
            </a:endParaRPr>
          </a:p>
        </p:txBody>
      </p:sp>
    </p:spTree>
    <p:extLst>
      <p:ext uri="{BB962C8B-B14F-4D97-AF65-F5344CB8AC3E}">
        <p14:creationId xmlns="" xmlns:p14="http://schemas.microsoft.com/office/powerpoint/2010/main" val="15818739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378424" y="285215"/>
            <a:ext cx="8980369" cy="6110609"/>
          </a:xfrm>
          <a:prstGeom prst="rect">
            <a:avLst/>
          </a:prstGeom>
        </p:spPr>
      </p:pic>
    </p:spTree>
    <p:extLst>
      <p:ext uri="{BB962C8B-B14F-4D97-AF65-F5344CB8AC3E}">
        <p14:creationId xmlns="" xmlns:p14="http://schemas.microsoft.com/office/powerpoint/2010/main" val="2509118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2286000" y="1"/>
            <a:ext cx="8229600" cy="487363"/>
          </a:xfrm>
        </p:spPr>
        <p:txBody>
          <a:bodyPr/>
          <a:lstStyle/>
          <a:p>
            <a:r>
              <a:rPr lang="fr-FR" sz="2000" b="1">
                <a:solidFill>
                  <a:schemeClr val="bg1"/>
                </a:solidFill>
                <a:latin typeface="Times New Roman" panose="02020603050405020304" pitchFamily="18" charset="0"/>
                <a:cs typeface="Times New Roman" panose="02020603050405020304" pitchFamily="18" charset="0"/>
              </a:rPr>
              <a:t>Reproduction sexuée / modes de reproduction sexuée</a:t>
            </a:r>
          </a:p>
        </p:txBody>
      </p:sp>
      <p:sp>
        <p:nvSpPr>
          <p:cNvPr id="4" name="Titre 1"/>
          <p:cNvSpPr txBox="1">
            <a:spLocks/>
          </p:cNvSpPr>
          <p:nvPr/>
        </p:nvSpPr>
        <p:spPr bwMode="auto">
          <a:xfrm>
            <a:off x="2133600" y="990600"/>
            <a:ext cx="8229600" cy="5334000"/>
          </a:xfrm>
          <a:prstGeom prst="rect">
            <a:avLst/>
          </a:prstGeom>
          <a:noFill/>
          <a:ln w="9525">
            <a:noFill/>
            <a:miter lim="800000"/>
            <a:headEnd/>
            <a:tailEnd/>
          </a:ln>
        </p:spPr>
        <p:txBody>
          <a:bodyPr anchor="ctr"/>
          <a:lstStyle/>
          <a:p>
            <a:pPr algn="ctr" eaLnBrk="0" hangingPunct="0">
              <a:defRPr/>
            </a:pPr>
            <a:endParaRPr lang="fr-FR" sz="2400" b="1" kern="0" dirty="0">
              <a:solidFill>
                <a:schemeClr val="tx2"/>
              </a:solidFill>
              <a:latin typeface="Times New Roman" pitchFamily="18" charset="0"/>
              <a:ea typeface="+mj-ea"/>
              <a:cs typeface="Times New Roman" pitchFamily="18" charset="0"/>
            </a:endParaRPr>
          </a:p>
        </p:txBody>
      </p:sp>
      <p:pic>
        <p:nvPicPr>
          <p:cNvPr id="27652" name="Picture 2" descr="Résultat de recherche d'images pour &quot;oogamy&quo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08856" y="4303923"/>
            <a:ext cx="6892344" cy="2521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3" name="Rectangle 5"/>
          <p:cNvSpPr>
            <a:spLocks noChangeArrowheads="1"/>
          </p:cNvSpPr>
          <p:nvPr/>
        </p:nvSpPr>
        <p:spPr bwMode="auto">
          <a:xfrm>
            <a:off x="2362200" y="391309"/>
            <a:ext cx="73914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hangingPunct="1">
              <a:buFont typeface="Wingdings" panose="05000000000000000000" pitchFamily="2" charset="2"/>
              <a:buChar char="Ø"/>
            </a:pPr>
            <a:r>
              <a:rPr lang="fr-FR" sz="2400" b="1" dirty="0">
                <a:solidFill>
                  <a:schemeClr val="bg1"/>
                </a:solidFill>
                <a:latin typeface="Times New Roman" panose="02020603050405020304" pitchFamily="18" charset="0"/>
                <a:cs typeface="Times New Roman" panose="02020603050405020304" pitchFamily="18" charset="0"/>
              </a:rPr>
              <a:t> </a:t>
            </a:r>
            <a:r>
              <a:rPr lang="fr-FR" sz="2400" b="1" dirty="0">
                <a:solidFill>
                  <a:srgbClr val="FF0000"/>
                </a:solidFill>
                <a:latin typeface="Times New Roman" panose="02020603050405020304" pitchFamily="18" charset="0"/>
                <a:cs typeface="Times New Roman" panose="02020603050405020304" pitchFamily="18" charset="0"/>
              </a:rPr>
              <a:t>Isogamie </a:t>
            </a:r>
          </a:p>
          <a:p>
            <a:pPr algn="ctr" eaLnBrk="1" hangingPunct="1"/>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Fécondation mettant en présence 2 gamètes  flagellés </a:t>
            </a:r>
            <a:r>
              <a:rPr lang="fr-FR" sz="2400" b="1" dirty="0">
                <a:latin typeface="Times New Roman" panose="02020603050405020304" pitchFamily="18" charset="0"/>
                <a:cs typeface="Times New Roman" panose="02020603050405020304" pitchFamily="18" charset="0"/>
              </a:rPr>
              <a:t>morphologiquement et physiologiquement identiques</a:t>
            </a:r>
          </a:p>
        </p:txBody>
      </p:sp>
      <p:sp>
        <p:nvSpPr>
          <p:cNvPr id="27654" name="Rectangle 6"/>
          <p:cNvSpPr>
            <a:spLocks noChangeArrowheads="1"/>
          </p:cNvSpPr>
          <p:nvPr/>
        </p:nvSpPr>
        <p:spPr bwMode="auto">
          <a:xfrm>
            <a:off x="2743200" y="1600200"/>
            <a:ext cx="6858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hangingPunct="1">
              <a:buFont typeface="Wingdings" panose="05000000000000000000" pitchFamily="2" charset="2"/>
              <a:buChar char="Ø"/>
            </a:pPr>
            <a:r>
              <a:rPr lang="fr-FR" sz="2400" b="1" dirty="0">
                <a:solidFill>
                  <a:schemeClr val="bg1"/>
                </a:solidFill>
                <a:latin typeface="Times New Roman" panose="02020603050405020304" pitchFamily="18" charset="0"/>
                <a:cs typeface="Times New Roman" panose="02020603050405020304" pitchFamily="18" charset="0"/>
              </a:rPr>
              <a:t> </a:t>
            </a:r>
            <a:r>
              <a:rPr lang="fr-FR" sz="2400" b="1" dirty="0">
                <a:solidFill>
                  <a:srgbClr val="FF0000"/>
                </a:solidFill>
                <a:latin typeface="Times New Roman" panose="02020603050405020304" pitchFamily="18" charset="0"/>
                <a:cs typeface="Times New Roman" panose="02020603050405020304" pitchFamily="18" charset="0"/>
              </a:rPr>
              <a:t>Anisogamie</a:t>
            </a:r>
          </a:p>
          <a:p>
            <a:pPr algn="ctr" eaLnBrk="1" hangingPunct="1"/>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Fécondation mettant en présence 2 gamètes </a:t>
            </a:r>
            <a:r>
              <a:rPr lang="fr-FR" sz="2400" b="1" dirty="0">
                <a:latin typeface="Times New Roman" panose="02020603050405020304" pitchFamily="18" charset="0"/>
                <a:cs typeface="Times New Roman" panose="02020603050405020304" pitchFamily="18" charset="0"/>
              </a:rPr>
              <a:t>flagellés de taille différente</a:t>
            </a:r>
          </a:p>
        </p:txBody>
      </p:sp>
      <p:sp>
        <p:nvSpPr>
          <p:cNvPr id="27655" name="Rectangle 7"/>
          <p:cNvSpPr>
            <a:spLocks noChangeArrowheads="1"/>
          </p:cNvSpPr>
          <p:nvPr/>
        </p:nvSpPr>
        <p:spPr bwMode="auto">
          <a:xfrm>
            <a:off x="2819400" y="2849954"/>
            <a:ext cx="68580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hangingPunct="1"/>
            <a:r>
              <a:rPr lang="fr-FR" sz="2400" b="1" dirty="0">
                <a:solidFill>
                  <a:srgbClr val="FF0000"/>
                </a:solidFill>
                <a:latin typeface="Times New Roman" panose="02020603050405020304" pitchFamily="18" charset="0"/>
                <a:cs typeface="Times New Roman" panose="02020603050405020304" pitchFamily="18" charset="0"/>
              </a:rPr>
              <a:t> Oogamie</a:t>
            </a:r>
          </a:p>
          <a:p>
            <a:pPr algn="ctr" eaLnBrk="1" hangingPunct="1"/>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Fécondation mettant en présence 2 gamètes </a:t>
            </a:r>
            <a:r>
              <a:rPr lang="fr-FR" sz="2400" b="1" dirty="0">
                <a:latin typeface="Times New Roman" panose="02020603050405020304" pitchFamily="18" charset="0"/>
                <a:cs typeface="Times New Roman" panose="02020603050405020304" pitchFamily="18" charset="0"/>
              </a:rPr>
              <a:t>; femelle gros, sans flagelle et male nombreux, très petits et flagellés</a:t>
            </a:r>
          </a:p>
        </p:txBody>
      </p:sp>
    </p:spTree>
    <p:extLst>
      <p:ext uri="{BB962C8B-B14F-4D97-AF65-F5344CB8AC3E}">
        <p14:creationId xmlns="" xmlns:p14="http://schemas.microsoft.com/office/powerpoint/2010/main" val="39145508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20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checkerboard(across)">
                                      <p:cBhvr>
                                        <p:cTn id="12" dur="500"/>
                                        <p:tgtEl>
                                          <p:spTgt spid="27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checkerboard(across)">
                                      <p:cBhvr>
                                        <p:cTn id="17" dur="500"/>
                                        <p:tgtEl>
                                          <p:spTgt spid="276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7655"/>
                                        </p:tgtEl>
                                        <p:attrNameLst>
                                          <p:attrName>style.visibility</p:attrName>
                                        </p:attrNameLst>
                                      </p:cBhvr>
                                      <p:to>
                                        <p:strVal val="visible"/>
                                      </p:to>
                                    </p:set>
                                    <p:animEffect transition="in" filter="checkerboard(across)">
                                      <p:cBhvr>
                                        <p:cTn id="22"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4" grpId="0"/>
      <p:bldP spid="276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03967" y="2444035"/>
            <a:ext cx="7152920" cy="1107996"/>
          </a:xfrm>
          <a:prstGeom prst="rect">
            <a:avLst/>
          </a:prstGeom>
          <a:noFill/>
        </p:spPr>
        <p:txBody>
          <a:bodyPr wrap="none" rtlCol="0">
            <a:spAutoFit/>
          </a:bodyPr>
          <a:lstStyle/>
          <a:p>
            <a:pPr algn="ctr"/>
            <a:r>
              <a:rPr lang="fr-FR" sz="6600" b="1" dirty="0" smtClean="0">
                <a:effectLst>
                  <a:outerShdw blurRad="38100" dist="38100" dir="2700000" algn="tl">
                    <a:srgbClr val="000000">
                      <a:alpha val="43137"/>
                    </a:srgbClr>
                  </a:outerShdw>
                </a:effectLst>
                <a:latin typeface="Arial" pitchFamily="34" charset="0"/>
                <a:cs typeface="Arial" pitchFamily="34" charset="0"/>
              </a:rPr>
              <a:t>Partie Mycologie </a:t>
            </a:r>
            <a:endParaRPr lang="fr-FR" sz="66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www1.biologie.uni-hamburg.de/b-online/gd42/19.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70622" y="1856096"/>
            <a:ext cx="11032500" cy="2677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8825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283191" y="1902726"/>
            <a:ext cx="6581632" cy="3556379"/>
          </a:xfrm>
        </p:spPr>
        <p:txBody>
          <a:bodyPr>
            <a:noAutofit/>
          </a:bodyPr>
          <a:lstStyle/>
          <a:p>
            <a:pPr algn="just"/>
            <a:r>
              <a:rPr lang="fr-FR" sz="3200" b="1" dirty="0" smtClean="0">
                <a:solidFill>
                  <a:srgbClr val="FF0000"/>
                </a:solidFill>
                <a:latin typeface="Comic Sans MS" panose="030F0702030302020204" pitchFamily="66" charset="0"/>
                <a:cs typeface="Times New Roman" panose="02020603050405020304" pitchFamily="18" charset="0"/>
              </a:rPr>
              <a:t>Siphonogamie</a:t>
            </a:r>
            <a:br>
              <a:rPr lang="fr-FR" sz="3200" b="1" dirty="0" smtClean="0">
                <a:solidFill>
                  <a:srgbClr val="FF0000"/>
                </a:solidFill>
                <a:latin typeface="Comic Sans MS" panose="030F0702030302020204" pitchFamily="66" charset="0"/>
                <a:cs typeface="Times New Roman" panose="02020603050405020304" pitchFamily="18" charset="0"/>
              </a:rPr>
            </a:br>
            <a:r>
              <a:rPr lang="fr-FR" sz="3200" b="1" dirty="0">
                <a:latin typeface="Comic Sans MS" panose="030F0702030302020204" pitchFamily="66" charset="0"/>
              </a:rPr>
              <a:t/>
            </a:r>
            <a:br>
              <a:rPr lang="fr-FR" sz="3200" b="1" dirty="0">
                <a:latin typeface="Comic Sans MS" panose="030F0702030302020204" pitchFamily="66" charset="0"/>
              </a:rPr>
            </a:br>
            <a:r>
              <a:rPr lang="fr-FR" sz="3200" dirty="0">
                <a:latin typeface="Comic Sans MS" panose="030F0702030302020204" pitchFamily="66" charset="0"/>
                <a:cs typeface="Times New Roman" panose="02020603050405020304" pitchFamily="18" charset="0"/>
              </a:rPr>
              <a:t>Cheminement des gamètes mâles jusqu’au gamétocyste femelle en empruntant </a:t>
            </a:r>
            <a:r>
              <a:rPr lang="fr-FR" sz="3200" b="1" dirty="0">
                <a:latin typeface="Comic Sans MS" panose="030F0702030302020204" pitchFamily="66" charset="0"/>
                <a:cs typeface="Times New Roman" panose="02020603050405020304" pitchFamily="18" charset="0"/>
              </a:rPr>
              <a:t>un siphon copulateur qui les conduit jusqu’au contact direct avec les </a:t>
            </a:r>
            <a:r>
              <a:rPr lang="fr-FR" sz="3200" dirty="0">
                <a:latin typeface="Comic Sans MS" panose="030F0702030302020204" pitchFamily="66" charset="0"/>
                <a:cs typeface="Times New Roman" panose="02020603050405020304" pitchFamily="18" charset="0"/>
              </a:rPr>
              <a:t>cellules femelles  </a:t>
            </a:r>
            <a:r>
              <a:rPr lang="fr-FR" sz="3200" dirty="0" smtClean="0">
                <a:latin typeface="Comic Sans MS" panose="030F0702030302020204" pitchFamily="66" charset="0"/>
                <a:cs typeface="Times New Roman" panose="02020603050405020304" pitchFamily="18" charset="0"/>
              </a:rPr>
              <a:t>à féconder.</a:t>
            </a:r>
            <a:r>
              <a:rPr lang="fr-FR" sz="3200" dirty="0" smtClean="0">
                <a:latin typeface="Times New Roman" panose="02020603050405020304" pitchFamily="18" charset="0"/>
                <a:cs typeface="Times New Roman" panose="02020603050405020304" pitchFamily="18" charset="0"/>
              </a:rPr>
              <a:t/>
            </a:r>
            <a:br>
              <a:rPr lang="fr-FR" sz="3200" dirty="0" smtClean="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
            </a:r>
            <a:br>
              <a:rPr lang="fr-FR" sz="3200" dirty="0">
                <a:latin typeface="Times New Roman" panose="02020603050405020304" pitchFamily="18" charset="0"/>
                <a:cs typeface="Times New Roman" panose="02020603050405020304" pitchFamily="18" charset="0"/>
              </a:rPr>
            </a:br>
            <a:r>
              <a:rPr lang="fr-FR" sz="3200" dirty="0"/>
              <a:t/>
            </a:r>
            <a:br>
              <a:rPr lang="fr-FR" sz="3200" dirty="0"/>
            </a:br>
            <a:r>
              <a:rPr lang="fr-FR" sz="3200" b="1" dirty="0"/>
              <a:t/>
            </a:r>
            <a:br>
              <a:rPr lang="fr-FR" sz="3200" b="1" dirty="0"/>
            </a:br>
            <a:endParaRPr lang="fr-FR" sz="3200" b="1" dirty="0"/>
          </a:p>
        </p:txBody>
      </p:sp>
      <p:sp>
        <p:nvSpPr>
          <p:cNvPr id="3" name="Titre 1"/>
          <p:cNvSpPr txBox="1">
            <a:spLocks/>
          </p:cNvSpPr>
          <p:nvPr/>
        </p:nvSpPr>
        <p:spPr bwMode="auto">
          <a:xfrm>
            <a:off x="1981200" y="304801"/>
            <a:ext cx="8229600" cy="411163"/>
          </a:xfrm>
          <a:prstGeom prst="rect">
            <a:avLst/>
          </a:prstGeom>
          <a:noFill/>
          <a:ln w="9525">
            <a:noFill/>
            <a:miter lim="800000"/>
            <a:headEnd/>
            <a:tailEnd/>
          </a:ln>
        </p:spPr>
        <p:txBody>
          <a:bodyPr anchor="ctr"/>
          <a:lstStyle/>
          <a:p>
            <a:pPr algn="ctr" eaLnBrk="0" hangingPunct="0">
              <a:defRPr/>
            </a:pPr>
            <a:r>
              <a:rPr lang="fr-FR" sz="2400" b="1" kern="0" dirty="0">
                <a:solidFill>
                  <a:schemeClr val="tx2"/>
                </a:solidFill>
                <a:latin typeface="Times New Roman" pitchFamily="18" charset="0"/>
                <a:ea typeface="+mj-ea"/>
                <a:cs typeface="Times New Roman" pitchFamily="18" charset="0"/>
              </a:rPr>
              <a:t>Reproduction sexuée / modes de reproduction sexuée</a:t>
            </a:r>
          </a:p>
        </p:txBody>
      </p:sp>
      <p:pic>
        <p:nvPicPr>
          <p:cNvPr id="15364" name="Picture 5" descr="Résultat de recherche d'images pour &quot;siphonogamie&quo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67718" y="2320119"/>
            <a:ext cx="5200316" cy="37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069175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1981200" y="304801"/>
            <a:ext cx="8229600" cy="411163"/>
          </a:xfrm>
          <a:prstGeom prst="rect">
            <a:avLst/>
          </a:prstGeom>
          <a:noFill/>
          <a:ln w="9525">
            <a:noFill/>
            <a:miter lim="800000"/>
            <a:headEnd/>
            <a:tailEnd/>
          </a:ln>
        </p:spPr>
        <p:txBody>
          <a:bodyPr anchor="ctr"/>
          <a:lstStyle/>
          <a:p>
            <a:pPr algn="ctr" eaLnBrk="0" hangingPunct="0">
              <a:defRPr/>
            </a:pPr>
            <a:r>
              <a:rPr lang="fr-FR" sz="2400" b="1" kern="0" dirty="0">
                <a:solidFill>
                  <a:schemeClr val="bg1"/>
                </a:solidFill>
                <a:latin typeface="Times New Roman" pitchFamily="18" charset="0"/>
                <a:ea typeface="+mj-ea"/>
                <a:cs typeface="Times New Roman" pitchFamily="18" charset="0"/>
              </a:rPr>
              <a:t>Reproduction sexuée / modes de reproduction sexuée</a:t>
            </a:r>
          </a:p>
        </p:txBody>
      </p:sp>
      <p:pic>
        <p:nvPicPr>
          <p:cNvPr id="6" name="Picture 2"/>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 xmlns:a14="http://schemas.microsoft.com/office/drawing/2010/main" val="0"/>
              </a:ext>
            </a:extLst>
          </a:blip>
          <a:srcRect l="19387" t="28449" r="20028" b="11853"/>
          <a:stretch/>
        </p:blipFill>
        <p:spPr bwMode="auto">
          <a:xfrm>
            <a:off x="867144" y="304801"/>
            <a:ext cx="10457711" cy="6013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175960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ésultat de recherche d'images pour &quot;trichogyne&quo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37423" y="2961565"/>
            <a:ext cx="4161695" cy="3545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re 1"/>
          <p:cNvSpPr txBox="1">
            <a:spLocks/>
          </p:cNvSpPr>
          <p:nvPr/>
        </p:nvSpPr>
        <p:spPr bwMode="auto">
          <a:xfrm>
            <a:off x="1981200" y="304801"/>
            <a:ext cx="8229600" cy="411163"/>
          </a:xfrm>
          <a:prstGeom prst="rect">
            <a:avLst/>
          </a:prstGeom>
          <a:noFill/>
          <a:ln w="9525">
            <a:noFill/>
            <a:miter lim="800000"/>
            <a:headEnd/>
            <a:tailEnd/>
          </a:ln>
        </p:spPr>
        <p:txBody>
          <a:bodyPr anchor="ctr"/>
          <a:lstStyle/>
          <a:p>
            <a:pPr algn="ctr" eaLnBrk="0" hangingPunct="0">
              <a:defRPr/>
            </a:pPr>
            <a:r>
              <a:rPr lang="fr-FR" sz="2400" b="1" kern="0" dirty="0">
                <a:solidFill>
                  <a:schemeClr val="tx2"/>
                </a:solidFill>
                <a:latin typeface="Times New Roman" pitchFamily="18" charset="0"/>
                <a:ea typeface="+mj-ea"/>
                <a:cs typeface="Times New Roman" pitchFamily="18" charset="0"/>
              </a:rPr>
              <a:t>Reproduction sexuée / modes de reproduction sexuée</a:t>
            </a:r>
          </a:p>
        </p:txBody>
      </p:sp>
      <p:sp>
        <p:nvSpPr>
          <p:cNvPr id="5" name="Titre 1"/>
          <p:cNvSpPr txBox="1">
            <a:spLocks/>
          </p:cNvSpPr>
          <p:nvPr/>
        </p:nvSpPr>
        <p:spPr bwMode="auto">
          <a:xfrm>
            <a:off x="303664" y="1902725"/>
            <a:ext cx="7697337" cy="2442950"/>
          </a:xfrm>
          <a:prstGeom prst="rect">
            <a:avLst/>
          </a:prstGeom>
          <a:noFill/>
          <a:ln w="9525">
            <a:noFill/>
            <a:miter lim="800000"/>
            <a:headEnd/>
            <a:tailEnd/>
          </a:ln>
        </p:spPr>
        <p:txBody>
          <a:bodyPr anchor="ctr"/>
          <a:lstStyle/>
          <a:p>
            <a:pPr algn="ctr" eaLnBrk="0" hangingPunct="0">
              <a:defRPr/>
            </a:pPr>
            <a:endParaRPr lang="fr-FR" sz="1400" b="1" kern="0" dirty="0">
              <a:latin typeface="Times New Roman" pitchFamily="18" charset="0"/>
              <a:ea typeface="+mj-ea"/>
              <a:cs typeface="Times New Roman" pitchFamily="18" charset="0"/>
            </a:endParaRPr>
          </a:p>
          <a:p>
            <a:pPr algn="ctr" eaLnBrk="0" hangingPunct="0">
              <a:defRPr/>
            </a:pPr>
            <a:endParaRPr lang="fr-FR" sz="2000" b="1" kern="0" dirty="0">
              <a:ea typeface="+mj-ea"/>
              <a:cs typeface="Times New Roman" pitchFamily="18" charset="0"/>
            </a:endParaRPr>
          </a:p>
          <a:p>
            <a:pPr algn="ctr" eaLnBrk="0" hangingPunct="0">
              <a:defRPr/>
            </a:pPr>
            <a:r>
              <a:rPr lang="fr-FR" sz="3200" b="1" kern="0" dirty="0" err="1">
                <a:solidFill>
                  <a:srgbClr val="FF0000"/>
                </a:solidFill>
                <a:latin typeface="Comic Sans MS" panose="030F0702030302020204" pitchFamily="66" charset="0"/>
                <a:ea typeface="+mj-ea"/>
                <a:cs typeface="Times New Roman" pitchFamily="18" charset="0"/>
              </a:rPr>
              <a:t>Trichogamie</a:t>
            </a:r>
            <a:r>
              <a:rPr lang="fr-FR" sz="3200" dirty="0">
                <a:solidFill>
                  <a:srgbClr val="FF0000"/>
                </a:solidFill>
                <a:latin typeface="Comic Sans MS" panose="030F0702030302020204" pitchFamily="66" charset="0"/>
              </a:rPr>
              <a:t> </a:t>
            </a:r>
          </a:p>
          <a:p>
            <a:pPr algn="ctr" eaLnBrk="0" hangingPunct="0">
              <a:defRPr/>
            </a:pPr>
            <a:endParaRPr lang="fr-FR" sz="3200" dirty="0">
              <a:latin typeface="Comic Sans MS" panose="030F0702030302020204" pitchFamily="66" charset="0"/>
            </a:endParaRPr>
          </a:p>
          <a:p>
            <a:pPr algn="just" eaLnBrk="0" hangingPunct="0">
              <a:defRPr/>
            </a:pPr>
            <a:r>
              <a:rPr lang="fr-FR" sz="3200" dirty="0">
                <a:latin typeface="Comic Sans MS" panose="030F0702030302020204" pitchFamily="66" charset="0"/>
              </a:rPr>
              <a:t>Les gamètes mâles, non flagellés, viennent se fixer sur un prolongement du gamétocyste femelle, la </a:t>
            </a:r>
            <a:r>
              <a:rPr lang="fr-FR" sz="3200" dirty="0" err="1">
                <a:latin typeface="Comic Sans MS" panose="030F0702030302020204" pitchFamily="66" charset="0"/>
              </a:rPr>
              <a:t>trichogyne</a:t>
            </a:r>
            <a:r>
              <a:rPr lang="fr-FR" sz="3200" dirty="0">
                <a:latin typeface="Comic Sans MS" panose="030F0702030302020204" pitchFamily="66" charset="0"/>
              </a:rPr>
              <a:t>, avant de fusionner avec le gamète </a:t>
            </a:r>
            <a:r>
              <a:rPr lang="fr-FR" sz="3200" dirty="0" smtClean="0">
                <a:latin typeface="Comic Sans MS" panose="030F0702030302020204" pitchFamily="66" charset="0"/>
              </a:rPr>
              <a:t>femelle</a:t>
            </a:r>
          </a:p>
          <a:p>
            <a:pPr algn="just" eaLnBrk="0" hangingPunct="0">
              <a:defRPr/>
            </a:pPr>
            <a:r>
              <a:rPr lang="fr-FR" sz="2400" dirty="0">
                <a:latin typeface="Comic Sans MS" panose="030F0702030302020204" pitchFamily="66" charset="0"/>
              </a:rPr>
              <a:t/>
            </a:r>
            <a:br>
              <a:rPr lang="fr-FR" sz="2400" dirty="0">
                <a:latin typeface="Comic Sans MS" panose="030F0702030302020204" pitchFamily="66" charset="0"/>
              </a:rPr>
            </a:br>
            <a:endParaRPr lang="fr-FR" sz="2400" b="1" kern="0" dirty="0">
              <a:latin typeface="Comic Sans MS" panose="030F0702030302020204" pitchFamily="66" charset="0"/>
              <a:ea typeface="+mj-ea"/>
              <a:cs typeface="Times New Roman" pitchFamily="18" charset="0"/>
            </a:endParaRPr>
          </a:p>
          <a:p>
            <a:pPr algn="ctr" eaLnBrk="0" hangingPunct="0">
              <a:defRPr/>
            </a:pPr>
            <a:endParaRPr lang="fr-FR" sz="2400" b="1" kern="0" dirty="0">
              <a:latin typeface="Times New Roman" pitchFamily="18" charset="0"/>
              <a:ea typeface="+mj-ea"/>
              <a:cs typeface="Times New Roman" pitchFamily="18" charset="0"/>
            </a:endParaRPr>
          </a:p>
        </p:txBody>
      </p:sp>
      <p:sp>
        <p:nvSpPr>
          <p:cNvPr id="6" name="Titre 1"/>
          <p:cNvSpPr txBox="1">
            <a:spLocks/>
          </p:cNvSpPr>
          <p:nvPr/>
        </p:nvSpPr>
        <p:spPr bwMode="auto">
          <a:xfrm>
            <a:off x="2133600" y="2057400"/>
            <a:ext cx="7696200" cy="1066800"/>
          </a:xfrm>
          <a:prstGeom prst="rect">
            <a:avLst/>
          </a:prstGeom>
          <a:noFill/>
          <a:ln w="9525">
            <a:noFill/>
            <a:miter lim="800000"/>
            <a:headEnd/>
            <a:tailEnd/>
          </a:ln>
        </p:spPr>
        <p:txBody>
          <a:bodyPr anchor="ctr"/>
          <a:lstStyle/>
          <a:p>
            <a:pPr algn="ctr" eaLnBrk="0" hangingPunct="0">
              <a:defRPr/>
            </a:pPr>
            <a:endParaRPr lang="fr-FR" sz="2400" b="1" kern="0" dirty="0">
              <a:solidFill>
                <a:schemeClr val="tx2"/>
              </a:solidFill>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6643464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1981200" y="304801"/>
            <a:ext cx="8229600" cy="411163"/>
          </a:xfrm>
          <a:prstGeom prst="rect">
            <a:avLst/>
          </a:prstGeom>
          <a:noFill/>
          <a:ln w="9525">
            <a:noFill/>
            <a:miter lim="800000"/>
            <a:headEnd/>
            <a:tailEnd/>
          </a:ln>
        </p:spPr>
        <p:txBody>
          <a:bodyPr anchor="ctr"/>
          <a:lstStyle/>
          <a:p>
            <a:pPr algn="ctr" eaLnBrk="0" hangingPunct="0">
              <a:defRPr/>
            </a:pPr>
            <a:r>
              <a:rPr lang="fr-FR" sz="2400" b="1" kern="0" dirty="0">
                <a:solidFill>
                  <a:schemeClr val="bg1"/>
                </a:solidFill>
                <a:latin typeface="Times New Roman" pitchFamily="18" charset="0"/>
                <a:ea typeface="+mj-ea"/>
                <a:cs typeface="Times New Roman" pitchFamily="18" charset="0"/>
              </a:rPr>
              <a:t>Reproduction sexuée / modes de reproduction sexuée</a:t>
            </a:r>
          </a:p>
        </p:txBody>
      </p:sp>
      <p:sp>
        <p:nvSpPr>
          <p:cNvPr id="5" name="Titre 1"/>
          <p:cNvSpPr txBox="1">
            <a:spLocks/>
          </p:cNvSpPr>
          <p:nvPr/>
        </p:nvSpPr>
        <p:spPr bwMode="auto">
          <a:xfrm>
            <a:off x="452651" y="632622"/>
            <a:ext cx="7620000" cy="1693861"/>
          </a:xfrm>
          <a:prstGeom prst="rect">
            <a:avLst/>
          </a:prstGeom>
          <a:noFill/>
          <a:ln w="9525">
            <a:noFill/>
            <a:miter lim="800000"/>
            <a:headEnd/>
            <a:tailEnd/>
          </a:ln>
        </p:spPr>
        <p:txBody>
          <a:bodyPr anchor="ctr"/>
          <a:lstStyle/>
          <a:p>
            <a:pPr algn="ctr" eaLnBrk="0" hangingPunct="0">
              <a:defRPr/>
            </a:pPr>
            <a:endParaRPr lang="fr-FR" sz="1400" b="1" kern="0" dirty="0">
              <a:latin typeface="Times New Roman" pitchFamily="18" charset="0"/>
              <a:ea typeface="+mj-ea"/>
              <a:cs typeface="Times New Roman" pitchFamily="18" charset="0"/>
            </a:endParaRPr>
          </a:p>
          <a:p>
            <a:pPr algn="ctr" eaLnBrk="0" hangingPunct="0">
              <a:defRPr/>
            </a:pPr>
            <a:endParaRPr lang="fr-FR" sz="3200" b="1" kern="0" dirty="0">
              <a:latin typeface="Comic Sans MS" panose="030F0702030302020204" pitchFamily="66" charset="0"/>
              <a:ea typeface="+mj-ea"/>
              <a:cs typeface="Times New Roman" pitchFamily="18" charset="0"/>
            </a:endParaRPr>
          </a:p>
          <a:p>
            <a:pPr algn="ctr" eaLnBrk="0" hangingPunct="0">
              <a:defRPr/>
            </a:pPr>
            <a:r>
              <a:rPr lang="fr-FR" sz="3200" b="1" kern="0" dirty="0" err="1">
                <a:solidFill>
                  <a:srgbClr val="FF0000"/>
                </a:solidFill>
                <a:latin typeface="Comic Sans MS" panose="030F0702030302020204" pitchFamily="66" charset="0"/>
                <a:ea typeface="+mj-ea"/>
                <a:cs typeface="Times New Roman" pitchFamily="18" charset="0"/>
              </a:rPr>
              <a:t>Trichogamie</a:t>
            </a:r>
            <a:r>
              <a:rPr lang="fr-FR" sz="3200" dirty="0">
                <a:solidFill>
                  <a:srgbClr val="FF0000"/>
                </a:solidFill>
                <a:latin typeface="Comic Sans MS" panose="030F0702030302020204" pitchFamily="66" charset="0"/>
              </a:rPr>
              <a:t> </a:t>
            </a:r>
          </a:p>
          <a:p>
            <a:pPr algn="just" eaLnBrk="0" hangingPunct="0">
              <a:defRPr/>
            </a:pPr>
            <a:endParaRPr lang="fr-FR" sz="3200" dirty="0">
              <a:latin typeface="Comic Sans MS" panose="030F0702030302020204" pitchFamily="66" charset="0"/>
            </a:endParaRPr>
          </a:p>
          <a:p>
            <a:pPr eaLnBrk="0" hangingPunct="0">
              <a:defRPr/>
            </a:pPr>
            <a:r>
              <a:rPr lang="fr-FR" sz="3200" dirty="0">
                <a:latin typeface="Comic Sans MS" panose="030F0702030302020204" pitchFamily="66" charset="0"/>
              </a:rPr>
              <a:t>Le petit gamète mâle est capté par le </a:t>
            </a:r>
            <a:r>
              <a:rPr lang="fr-FR" sz="3200" dirty="0" err="1">
                <a:latin typeface="Comic Sans MS" panose="030F0702030302020204" pitchFamily="66" charset="0"/>
              </a:rPr>
              <a:t>trichogyne</a:t>
            </a:r>
            <a:r>
              <a:rPr lang="fr-FR" sz="3200" dirty="0">
                <a:latin typeface="Comic Sans MS" panose="030F0702030302020204" pitchFamily="66" charset="0"/>
              </a:rPr>
              <a:t> qui surmonte le gamète femelle</a:t>
            </a:r>
            <a:br>
              <a:rPr lang="fr-FR" sz="3200" dirty="0">
                <a:latin typeface="Comic Sans MS" panose="030F0702030302020204" pitchFamily="66" charset="0"/>
              </a:rPr>
            </a:br>
            <a:endParaRPr lang="fr-FR" sz="3200" b="1" kern="0" dirty="0">
              <a:latin typeface="Comic Sans MS" panose="030F0702030302020204" pitchFamily="66" charset="0"/>
              <a:ea typeface="+mj-ea"/>
              <a:cs typeface="Times New Roman" pitchFamily="18" charset="0"/>
            </a:endParaRPr>
          </a:p>
          <a:p>
            <a:pPr algn="ctr" eaLnBrk="0" hangingPunct="0">
              <a:defRPr/>
            </a:pPr>
            <a:endParaRPr lang="fr-FR" sz="2400" b="1" kern="0" dirty="0">
              <a:latin typeface="Times New Roman" pitchFamily="18" charset="0"/>
              <a:ea typeface="+mj-ea"/>
              <a:cs typeface="Times New Roman" pitchFamily="18" charset="0"/>
            </a:endParaRPr>
          </a:p>
        </p:txBody>
      </p:sp>
      <p:sp>
        <p:nvSpPr>
          <p:cNvPr id="6" name="Titre 1"/>
          <p:cNvSpPr txBox="1">
            <a:spLocks/>
          </p:cNvSpPr>
          <p:nvPr/>
        </p:nvSpPr>
        <p:spPr bwMode="auto">
          <a:xfrm>
            <a:off x="2133600" y="2057400"/>
            <a:ext cx="7696200" cy="1066800"/>
          </a:xfrm>
          <a:prstGeom prst="rect">
            <a:avLst/>
          </a:prstGeom>
          <a:noFill/>
          <a:ln w="9525">
            <a:noFill/>
            <a:miter lim="800000"/>
            <a:headEnd/>
            <a:tailEnd/>
          </a:ln>
        </p:spPr>
        <p:txBody>
          <a:bodyPr anchor="ctr"/>
          <a:lstStyle/>
          <a:p>
            <a:pPr algn="ctr" eaLnBrk="0" hangingPunct="0">
              <a:defRPr/>
            </a:pPr>
            <a:endParaRPr lang="fr-FR" sz="2400" b="1" kern="0" dirty="0">
              <a:solidFill>
                <a:schemeClr val="tx2"/>
              </a:solidFill>
              <a:latin typeface="Times New Roman" pitchFamily="18" charset="0"/>
              <a:ea typeface="+mj-ea"/>
              <a:cs typeface="Times New Roman" pitchFamily="18" charset="0"/>
            </a:endParaRPr>
          </a:p>
        </p:txBody>
      </p:sp>
      <p:pic>
        <p:nvPicPr>
          <p:cNvPr id="28677" name="Picture 7" descr="Résultat de recherche d'images pour &quot;trichogyne&quo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2937" y="2538484"/>
            <a:ext cx="9731656" cy="4155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113170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1981200" y="304801"/>
            <a:ext cx="8229600" cy="411163"/>
          </a:xfrm>
          <a:prstGeom prst="rect">
            <a:avLst/>
          </a:prstGeom>
          <a:noFill/>
          <a:ln w="9525">
            <a:noFill/>
            <a:miter lim="800000"/>
            <a:headEnd/>
            <a:tailEnd/>
          </a:ln>
        </p:spPr>
        <p:txBody>
          <a:bodyPr anchor="ctr"/>
          <a:lstStyle/>
          <a:p>
            <a:pPr algn="ctr" eaLnBrk="0" hangingPunct="0">
              <a:defRPr/>
            </a:pPr>
            <a:r>
              <a:rPr lang="fr-FR" sz="2400" b="1" kern="0" dirty="0">
                <a:solidFill>
                  <a:schemeClr val="tx2"/>
                </a:solidFill>
                <a:latin typeface="Times New Roman" pitchFamily="18" charset="0"/>
                <a:ea typeface="+mj-ea"/>
                <a:cs typeface="Times New Roman" pitchFamily="18" charset="0"/>
              </a:rPr>
              <a:t>Reproduction sexuée / modes de reproduction sexuée</a:t>
            </a:r>
          </a:p>
        </p:txBody>
      </p:sp>
      <p:sp>
        <p:nvSpPr>
          <p:cNvPr id="4" name="Titre 1"/>
          <p:cNvSpPr txBox="1">
            <a:spLocks/>
          </p:cNvSpPr>
          <p:nvPr/>
        </p:nvSpPr>
        <p:spPr bwMode="auto">
          <a:xfrm>
            <a:off x="791570" y="1368772"/>
            <a:ext cx="2937681" cy="381000"/>
          </a:xfrm>
          <a:prstGeom prst="rect">
            <a:avLst/>
          </a:prstGeom>
          <a:noFill/>
          <a:ln w="9525">
            <a:noFill/>
            <a:miter lim="800000"/>
            <a:headEnd/>
            <a:tailEnd/>
          </a:ln>
        </p:spPr>
        <p:txBody>
          <a:bodyPr anchor="ctr"/>
          <a:lstStyle/>
          <a:p>
            <a:pPr algn="ctr" eaLnBrk="0" hangingPunct="0">
              <a:defRPr/>
            </a:pPr>
            <a:r>
              <a:rPr lang="fr-FR" sz="3200" b="1" kern="0" dirty="0" err="1">
                <a:solidFill>
                  <a:srgbClr val="FF0000"/>
                </a:solidFill>
                <a:latin typeface="Comic Sans MS" panose="030F0702030302020204" pitchFamily="66" charset="0"/>
                <a:ea typeface="+mj-ea"/>
                <a:cs typeface="Times New Roman" pitchFamily="18" charset="0"/>
              </a:rPr>
              <a:t>Périttogamie</a:t>
            </a:r>
            <a:endParaRPr lang="fr-FR" sz="3200" b="1" kern="0" dirty="0">
              <a:solidFill>
                <a:srgbClr val="FF0000"/>
              </a:solidFill>
              <a:latin typeface="Comic Sans MS" panose="030F0702030302020204" pitchFamily="66" charset="0"/>
              <a:ea typeface="+mj-ea"/>
              <a:cs typeface="Times New Roman" pitchFamily="18" charset="0"/>
            </a:endParaRPr>
          </a:p>
        </p:txBody>
      </p:sp>
      <p:sp>
        <p:nvSpPr>
          <p:cNvPr id="5" name="Titre 1"/>
          <p:cNvSpPr txBox="1">
            <a:spLocks/>
          </p:cNvSpPr>
          <p:nvPr/>
        </p:nvSpPr>
        <p:spPr bwMode="auto">
          <a:xfrm>
            <a:off x="936577" y="2411123"/>
            <a:ext cx="6629400" cy="1905000"/>
          </a:xfrm>
          <a:prstGeom prst="rect">
            <a:avLst/>
          </a:prstGeom>
          <a:noFill/>
          <a:ln w="9525">
            <a:noFill/>
            <a:miter lim="800000"/>
            <a:headEnd/>
            <a:tailEnd/>
          </a:ln>
        </p:spPr>
        <p:txBody>
          <a:bodyPr anchor="ctr"/>
          <a:lstStyle/>
          <a:p>
            <a:pPr algn="just" eaLnBrk="0" hangingPunct="0">
              <a:defRPr/>
            </a:pPr>
            <a:r>
              <a:rPr lang="fr-FR" sz="3200" dirty="0">
                <a:latin typeface="Comic Sans MS" panose="030F0702030302020204" pitchFamily="66" charset="0"/>
              </a:rPr>
              <a:t>Fusion de </a:t>
            </a:r>
            <a:r>
              <a:rPr lang="fr-FR" sz="3200" b="1" dirty="0">
                <a:latin typeface="Comic Sans MS" panose="030F0702030302020204" pitchFamily="66" charset="0"/>
              </a:rPr>
              <a:t>2 filaments haploïdes </a:t>
            </a:r>
            <a:r>
              <a:rPr lang="fr-FR" sz="3200" dirty="0">
                <a:latin typeface="Comic Sans MS" panose="030F0702030302020204" pitchFamily="66" charset="0"/>
              </a:rPr>
              <a:t>issus de </a:t>
            </a:r>
            <a:r>
              <a:rPr lang="fr-FR" sz="3200" b="1" dirty="0">
                <a:latin typeface="Comic Sans MS" panose="030F0702030302020204" pitchFamily="66" charset="0"/>
              </a:rPr>
              <a:t>spores distinctes </a:t>
            </a:r>
            <a:r>
              <a:rPr lang="fr-FR" sz="3200" dirty="0">
                <a:latin typeface="Comic Sans MS" panose="030F0702030302020204" pitchFamily="66" charset="0"/>
              </a:rPr>
              <a:t>(</a:t>
            </a:r>
            <a:r>
              <a:rPr lang="fr-FR" sz="3200" dirty="0" err="1">
                <a:latin typeface="Comic Sans MS" panose="030F0702030302020204" pitchFamily="66" charset="0"/>
              </a:rPr>
              <a:t>hétérothallisme</a:t>
            </a:r>
            <a:r>
              <a:rPr lang="fr-FR" sz="3200" dirty="0">
                <a:latin typeface="Comic Sans MS" panose="030F0702030302020204" pitchFamily="66" charset="0"/>
              </a:rPr>
              <a:t>) en un </a:t>
            </a:r>
            <a:r>
              <a:rPr lang="fr-FR" sz="3200" b="1" dirty="0">
                <a:latin typeface="Comic Sans MS" panose="030F0702030302020204" pitchFamily="66" charset="0"/>
              </a:rPr>
              <a:t>filament </a:t>
            </a:r>
            <a:r>
              <a:rPr lang="fr-FR" sz="3200" b="1" dirty="0" smtClean="0">
                <a:latin typeface="Comic Sans MS" panose="030F0702030302020204" pitchFamily="66" charset="0"/>
              </a:rPr>
              <a:t>dicaryotique </a:t>
            </a:r>
            <a:endParaRPr lang="fr-FR" sz="3200" b="1" kern="0" dirty="0">
              <a:solidFill>
                <a:srgbClr val="CC0000"/>
              </a:solidFill>
              <a:latin typeface="Comic Sans MS" panose="030F0702030302020204" pitchFamily="66" charset="0"/>
              <a:ea typeface="+mj-ea"/>
              <a:cs typeface="Times New Roman" pitchFamily="18" charset="0"/>
            </a:endParaRPr>
          </a:p>
        </p:txBody>
      </p:sp>
      <p:pic>
        <p:nvPicPr>
          <p:cNvPr id="6" name="Picture 6" descr="Image associé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69083" y="3098042"/>
            <a:ext cx="4554594" cy="3599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37954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ypes de fécondatio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52600" y="533400"/>
            <a:ext cx="8534400" cy="594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951476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Résultat de recherche d'images pour &quot;somatogamie&quot;"/>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endParaRPr lang="fr-FR"/>
          </a:p>
        </p:txBody>
      </p:sp>
      <p:sp>
        <p:nvSpPr>
          <p:cNvPr id="18435" name="AutoShape 4" descr="Résultat de recherche d'images pour &quot;somatogamie&quot;"/>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endParaRPr lang="fr-FR"/>
          </a:p>
        </p:txBody>
      </p:sp>
      <p:pic>
        <p:nvPicPr>
          <p:cNvPr id="18436" name="Picture 6" descr="Résultat de recherche d'images pour &quot;somatogamie&quo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0" y="381000"/>
            <a:ext cx="7543800" cy="586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732724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671016" y="247343"/>
            <a:ext cx="3832746" cy="411162"/>
          </a:xfrm>
        </p:spPr>
        <p:txBody>
          <a:bodyPr>
            <a:normAutofit fontScale="90000"/>
          </a:bodyPr>
          <a:lstStyle/>
          <a:p>
            <a:r>
              <a:rPr lang="fr-FR" sz="3200" b="1" dirty="0">
                <a:latin typeface="Comic Sans MS" panose="030F0702030302020204" pitchFamily="66" charset="0"/>
                <a:cs typeface="Times New Roman" panose="02020603050405020304" pitchFamily="18" charset="0"/>
              </a:rPr>
              <a:t>Reproduction sexuée</a:t>
            </a:r>
          </a:p>
        </p:txBody>
      </p:sp>
      <p:sp>
        <p:nvSpPr>
          <p:cNvPr id="3" name="Rectangle 2"/>
          <p:cNvSpPr/>
          <p:nvPr/>
        </p:nvSpPr>
        <p:spPr>
          <a:xfrm>
            <a:off x="1680372" y="452924"/>
            <a:ext cx="8667482" cy="6001643"/>
          </a:xfrm>
          <a:prstGeom prst="rect">
            <a:avLst/>
          </a:prstGeom>
        </p:spPr>
        <p:txBody>
          <a:bodyPr wrap="square">
            <a:spAutoFit/>
          </a:bodyPr>
          <a:lstStyle/>
          <a:p>
            <a:pPr>
              <a:defRPr/>
            </a:pPr>
            <a:endParaRPr lang="fr-FR" sz="3200" b="1" dirty="0">
              <a:latin typeface="Comic Sans MS" panose="030F0702030302020204" pitchFamily="66" charset="0"/>
            </a:endParaRPr>
          </a:p>
          <a:p>
            <a:pPr>
              <a:defRPr/>
            </a:pPr>
            <a:r>
              <a:rPr lang="fr-FR" sz="3200" b="1" dirty="0">
                <a:latin typeface="Comic Sans MS" panose="030F0702030302020204" pitchFamily="66" charset="0"/>
              </a:rPr>
              <a:t>		</a:t>
            </a:r>
            <a:r>
              <a:rPr lang="fr-FR" sz="3200" b="1" dirty="0">
                <a:solidFill>
                  <a:srgbClr val="FF0066"/>
                </a:solidFill>
                <a:latin typeface="Comic Sans MS" panose="030F0702030302020204" pitchFamily="66" charset="0"/>
                <a:cs typeface="Times New Roman" pitchFamily="18" charset="0"/>
              </a:rPr>
              <a:t>  </a:t>
            </a:r>
            <a:r>
              <a:rPr lang="fr-FR" sz="3200" b="1" dirty="0" smtClean="0">
                <a:solidFill>
                  <a:srgbClr val="FF0066"/>
                </a:solidFill>
                <a:latin typeface="Comic Sans MS" panose="030F0702030302020204" pitchFamily="66" charset="0"/>
                <a:cs typeface="Times New Roman" pitchFamily="18" charset="0"/>
              </a:rPr>
              <a:t>B </a:t>
            </a:r>
            <a:r>
              <a:rPr lang="fr-FR" sz="3200" b="1" dirty="0">
                <a:solidFill>
                  <a:srgbClr val="FF0066"/>
                </a:solidFill>
                <a:latin typeface="Comic Sans MS" panose="030F0702030302020204" pitchFamily="66" charset="0"/>
                <a:cs typeface="Times New Roman" pitchFamily="18" charset="0"/>
              </a:rPr>
              <a:t>) Cycles de </a:t>
            </a:r>
            <a:r>
              <a:rPr lang="fr-FR" sz="3200" b="1" dirty="0" smtClean="0">
                <a:solidFill>
                  <a:srgbClr val="FF0066"/>
                </a:solidFill>
                <a:latin typeface="Comic Sans MS" panose="030F0702030302020204" pitchFamily="66" charset="0"/>
                <a:cs typeface="Times New Roman" pitchFamily="18" charset="0"/>
              </a:rPr>
              <a:t>reproduction</a:t>
            </a:r>
          </a:p>
          <a:p>
            <a:pPr>
              <a:defRPr/>
            </a:pPr>
            <a:endParaRPr lang="fr-FR" sz="3200" b="1" dirty="0">
              <a:latin typeface="Comic Sans MS" panose="030F0702030302020204" pitchFamily="66" charset="0"/>
            </a:endParaRPr>
          </a:p>
          <a:p>
            <a:pPr algn="ctr">
              <a:buFont typeface="Wingdings" pitchFamily="2" charset="2"/>
              <a:buChar char="v"/>
              <a:defRPr/>
            </a:pPr>
            <a:r>
              <a:rPr lang="fr-FR" sz="3200" b="1" dirty="0" err="1" smtClean="0">
                <a:solidFill>
                  <a:schemeClr val="accent2">
                    <a:lumMod val="75000"/>
                  </a:schemeClr>
                </a:solidFill>
                <a:latin typeface="Comic Sans MS" panose="030F0702030302020204" pitchFamily="66" charset="0"/>
                <a:cs typeface="Times New Roman" pitchFamily="18" charset="0"/>
              </a:rPr>
              <a:t>Monogénétique</a:t>
            </a:r>
            <a:r>
              <a:rPr lang="fr-FR" sz="3200" b="1" dirty="0" smtClean="0">
                <a:solidFill>
                  <a:schemeClr val="accent2">
                    <a:lumMod val="75000"/>
                  </a:schemeClr>
                </a:solidFill>
                <a:latin typeface="Comic Sans MS" panose="030F0702030302020204" pitchFamily="66" charset="0"/>
                <a:cs typeface="Times New Roman" pitchFamily="18" charset="0"/>
              </a:rPr>
              <a:t>  </a:t>
            </a:r>
            <a:endParaRPr lang="fr-FR" sz="3200" b="1" dirty="0">
              <a:latin typeface="Comic Sans MS" panose="030F0702030302020204" pitchFamily="66" charset="0"/>
              <a:cs typeface="Times New Roman" pitchFamily="18" charset="0"/>
            </a:endParaRPr>
          </a:p>
          <a:p>
            <a:pPr algn="ctr">
              <a:defRPr/>
            </a:pPr>
            <a:r>
              <a:rPr lang="fr-FR" sz="3200" b="1" dirty="0">
                <a:latin typeface="Comic Sans MS" panose="030F0702030302020204" pitchFamily="66" charset="0"/>
                <a:cs typeface="Times New Roman" pitchFamily="18" charset="0"/>
              </a:rPr>
              <a:t> </a:t>
            </a:r>
            <a:r>
              <a:rPr lang="fr-FR" sz="3200" b="1" dirty="0" err="1">
                <a:latin typeface="Comic Sans MS" panose="030F0702030302020204" pitchFamily="66" charset="0"/>
                <a:cs typeface="Times New Roman" pitchFamily="18" charset="0"/>
              </a:rPr>
              <a:t>Chitridiomycètes</a:t>
            </a:r>
            <a:r>
              <a:rPr lang="fr-FR" sz="3200" b="1" dirty="0">
                <a:latin typeface="Comic Sans MS" panose="030F0702030302020204" pitchFamily="66" charset="0"/>
                <a:cs typeface="Times New Roman" pitchFamily="18" charset="0"/>
              </a:rPr>
              <a:t>, Oomycètes et Zygomycètes </a:t>
            </a:r>
          </a:p>
          <a:p>
            <a:pPr algn="just">
              <a:defRPr/>
            </a:pPr>
            <a:endParaRPr lang="fr-FR" sz="3200" dirty="0">
              <a:latin typeface="Comic Sans MS" panose="030F0702030302020204" pitchFamily="66" charset="0"/>
              <a:cs typeface="Times New Roman" pitchFamily="18" charset="0"/>
            </a:endParaRPr>
          </a:p>
          <a:p>
            <a:pPr algn="ctr">
              <a:buFont typeface="Wingdings" pitchFamily="2" charset="2"/>
              <a:buChar char="v"/>
              <a:defRPr/>
            </a:pPr>
            <a:r>
              <a:rPr lang="fr-FR" sz="3200" b="1" dirty="0" err="1">
                <a:solidFill>
                  <a:schemeClr val="accent2">
                    <a:lumMod val="75000"/>
                  </a:schemeClr>
                </a:solidFill>
                <a:latin typeface="Comic Sans MS" panose="030F0702030302020204" pitchFamily="66" charset="0"/>
                <a:cs typeface="Times New Roman" pitchFamily="18" charset="0"/>
              </a:rPr>
              <a:t>Digénétique</a:t>
            </a:r>
            <a:r>
              <a:rPr lang="fr-FR" sz="3200" b="1" dirty="0">
                <a:latin typeface="Comic Sans MS" panose="030F0702030302020204" pitchFamily="66" charset="0"/>
                <a:cs typeface="Times New Roman" pitchFamily="18" charset="0"/>
              </a:rPr>
              <a:t>  </a:t>
            </a:r>
          </a:p>
          <a:p>
            <a:pPr algn="ctr">
              <a:defRPr/>
            </a:pPr>
            <a:r>
              <a:rPr lang="fr-FR" sz="3200" b="1" dirty="0">
                <a:latin typeface="Comic Sans MS" panose="030F0702030302020204" pitchFamily="66" charset="0"/>
                <a:cs typeface="Times New Roman" pitchFamily="18" charset="0"/>
              </a:rPr>
              <a:t>Tous sauf Ascomycètes</a:t>
            </a:r>
          </a:p>
          <a:p>
            <a:pPr algn="just">
              <a:defRPr/>
            </a:pPr>
            <a:endParaRPr lang="fr-FR" sz="3200" b="1" dirty="0">
              <a:latin typeface="Comic Sans MS" panose="030F0702030302020204" pitchFamily="66" charset="0"/>
              <a:cs typeface="Times New Roman" pitchFamily="18" charset="0"/>
            </a:endParaRPr>
          </a:p>
          <a:p>
            <a:pPr algn="ctr">
              <a:buFont typeface="Wingdings" pitchFamily="2" charset="2"/>
              <a:buChar char="v"/>
              <a:defRPr/>
            </a:pPr>
            <a:r>
              <a:rPr lang="fr-FR" sz="3200" b="1" dirty="0" err="1">
                <a:solidFill>
                  <a:schemeClr val="accent2">
                    <a:lumMod val="75000"/>
                  </a:schemeClr>
                </a:solidFill>
                <a:latin typeface="Comic Sans MS" panose="030F0702030302020204" pitchFamily="66" charset="0"/>
                <a:cs typeface="Times New Roman" pitchFamily="18" charset="0"/>
              </a:rPr>
              <a:t>Trigénétique</a:t>
            </a:r>
            <a:r>
              <a:rPr lang="fr-FR" sz="3200" b="1" dirty="0">
                <a:latin typeface="Comic Sans MS" panose="030F0702030302020204" pitchFamily="66" charset="0"/>
                <a:cs typeface="Times New Roman" pitchFamily="18" charset="0"/>
              </a:rPr>
              <a:t>       </a:t>
            </a:r>
          </a:p>
          <a:p>
            <a:pPr algn="ctr">
              <a:defRPr/>
            </a:pPr>
            <a:r>
              <a:rPr lang="fr-FR" sz="3200" b="1" dirty="0">
                <a:latin typeface="Comic Sans MS" panose="030F0702030302020204" pitchFamily="66" charset="0"/>
                <a:cs typeface="Times New Roman" pitchFamily="18" charset="0"/>
              </a:rPr>
              <a:t>Ascomycètes et certains Basidiomycètes</a:t>
            </a:r>
          </a:p>
        </p:txBody>
      </p:sp>
    </p:spTree>
    <p:extLst>
      <p:ext uri="{BB962C8B-B14F-4D97-AF65-F5344CB8AC3E}">
        <p14:creationId xmlns="" xmlns:p14="http://schemas.microsoft.com/office/powerpoint/2010/main" val="15452802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296537" y="143589"/>
            <a:ext cx="8593896" cy="6470529"/>
          </a:xfrm>
          <a:prstGeom prst="rect">
            <a:avLst/>
          </a:prstGeom>
        </p:spPr>
      </p:pic>
    </p:spTree>
    <p:extLst>
      <p:ext uri="{BB962C8B-B14F-4D97-AF65-F5344CB8AC3E}">
        <p14:creationId xmlns="" xmlns:p14="http://schemas.microsoft.com/office/powerpoint/2010/main" val="2332418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65615" y="2485623"/>
            <a:ext cx="7533922" cy="830997"/>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fr-FR" sz="4800" b="1" dirty="0" smtClean="0"/>
              <a:t>Reproduction Champignons  </a:t>
            </a:r>
            <a:endParaRPr lang="fr-FR" sz="4800" b="1" dirty="0"/>
          </a:p>
        </p:txBody>
      </p:sp>
    </p:spTree>
    <p:extLst>
      <p:ext uri="{BB962C8B-B14F-4D97-AF65-F5344CB8AC3E}">
        <p14:creationId xmlns="" xmlns:p14="http://schemas.microsoft.com/office/powerpoint/2010/main" val="3795064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2129051" y="-158086"/>
            <a:ext cx="7402915" cy="6874136"/>
          </a:xfrm>
          <a:prstGeom prst="rect">
            <a:avLst/>
          </a:prstGeom>
        </p:spPr>
      </p:pic>
      <p:cxnSp>
        <p:nvCxnSpPr>
          <p:cNvPr id="4" name="Connecteur droit 3"/>
          <p:cNvCxnSpPr/>
          <p:nvPr/>
        </p:nvCxnSpPr>
        <p:spPr>
          <a:xfrm flipV="1">
            <a:off x="4162567" y="6373504"/>
            <a:ext cx="2579427" cy="65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7632759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458766" y="163773"/>
            <a:ext cx="8461522" cy="6370377"/>
          </a:xfrm>
          <a:prstGeom prst="rect">
            <a:avLst/>
          </a:prstGeom>
        </p:spPr>
      </p:pic>
    </p:spTree>
    <p:extLst>
      <p:ext uri="{BB962C8B-B14F-4D97-AF65-F5344CB8AC3E}">
        <p14:creationId xmlns="" xmlns:p14="http://schemas.microsoft.com/office/powerpoint/2010/main" val="858727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810135" y="0"/>
            <a:ext cx="8877696" cy="6625703"/>
          </a:xfrm>
          <a:prstGeom prst="rect">
            <a:avLst/>
          </a:prstGeom>
        </p:spPr>
      </p:pic>
      <p:cxnSp>
        <p:nvCxnSpPr>
          <p:cNvPr id="6" name="Connecteur droit 5"/>
          <p:cNvCxnSpPr/>
          <p:nvPr/>
        </p:nvCxnSpPr>
        <p:spPr>
          <a:xfrm>
            <a:off x="3875964" y="6604946"/>
            <a:ext cx="14330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58180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53228" y="245659"/>
            <a:ext cx="8527991" cy="6158339"/>
          </a:xfrm>
          <a:prstGeom prst="rect">
            <a:avLst/>
          </a:prstGeom>
        </p:spPr>
      </p:pic>
    </p:spTree>
    <p:extLst>
      <p:ext uri="{BB962C8B-B14F-4D97-AF65-F5344CB8AC3E}">
        <p14:creationId xmlns="" xmlns:p14="http://schemas.microsoft.com/office/powerpoint/2010/main" val="3185977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078173" y="129172"/>
            <a:ext cx="9202998" cy="6596971"/>
          </a:xfrm>
          <a:prstGeom prst="rect">
            <a:avLst/>
          </a:prstGeom>
        </p:spPr>
      </p:pic>
      <p:cxnSp>
        <p:nvCxnSpPr>
          <p:cNvPr id="4" name="Connecteur droit 3"/>
          <p:cNvCxnSpPr/>
          <p:nvPr/>
        </p:nvCxnSpPr>
        <p:spPr>
          <a:xfrm>
            <a:off x="3480180" y="6243566"/>
            <a:ext cx="14330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42426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426" y="100150"/>
            <a:ext cx="9692985" cy="6555641"/>
          </a:xfrm>
          <a:prstGeom prst="rect">
            <a:avLst/>
          </a:prstGeom>
        </p:spPr>
        <p:txBody>
          <a:bodyPr wrap="square">
            <a:spAutoFit/>
          </a:bodyPr>
          <a:lstStyle/>
          <a:p>
            <a:pPr marL="342900" indent="-342900" algn="just">
              <a:buFont typeface="Wingdings" panose="05000000000000000000" pitchFamily="2" charset="2"/>
              <a:buChar char="v"/>
            </a:pPr>
            <a:r>
              <a:rPr lang="fr-CA" sz="2800" dirty="0">
                <a:solidFill>
                  <a:srgbClr val="000000"/>
                </a:solidFill>
                <a:latin typeface="Comic Sans MS" panose="030F0702030302020204" pitchFamily="66" charset="0"/>
              </a:rPr>
              <a:t>La reproduction des champignons est complexe, reflétant ainsi l'hétérogénéité de leur mode de </a:t>
            </a:r>
            <a:r>
              <a:rPr lang="fr-CA" sz="2800" dirty="0" smtClean="0">
                <a:solidFill>
                  <a:srgbClr val="000000"/>
                </a:solidFill>
                <a:latin typeface="Comic Sans MS" panose="030F0702030302020204" pitchFamily="66" charset="0"/>
              </a:rPr>
              <a:t>vie. </a:t>
            </a:r>
          </a:p>
          <a:p>
            <a:pPr algn="just"/>
            <a:endParaRPr lang="fr-CA" sz="2800" dirty="0">
              <a:solidFill>
                <a:srgbClr val="000000"/>
              </a:solidFill>
              <a:latin typeface="Comic Sans MS" panose="030F0702030302020204" pitchFamily="66" charset="0"/>
            </a:endParaRPr>
          </a:p>
          <a:p>
            <a:pPr marL="342900" indent="-342900" algn="just">
              <a:buFont typeface="Wingdings" panose="05000000000000000000" pitchFamily="2" charset="2"/>
              <a:buChar char="v"/>
            </a:pPr>
            <a:r>
              <a:rPr lang="fr-CA" sz="2800" dirty="0" smtClean="0">
                <a:solidFill>
                  <a:srgbClr val="000000"/>
                </a:solidFill>
                <a:latin typeface="Comic Sans MS" panose="030F0702030302020204" pitchFamily="66" charset="0"/>
              </a:rPr>
              <a:t>Elle </a:t>
            </a:r>
            <a:r>
              <a:rPr lang="fr-CA" sz="2800" dirty="0">
                <a:solidFill>
                  <a:srgbClr val="000000"/>
                </a:solidFill>
                <a:latin typeface="Comic Sans MS" panose="030F0702030302020204" pitchFamily="66" charset="0"/>
              </a:rPr>
              <a:t>peut être </a:t>
            </a:r>
            <a:r>
              <a:rPr lang="fr-CA" sz="2800" dirty="0" smtClean="0">
                <a:solidFill>
                  <a:srgbClr val="FF0000"/>
                </a:solidFill>
                <a:latin typeface="Comic Sans MS" panose="030F0702030302020204" pitchFamily="66" charset="0"/>
              </a:rPr>
              <a:t>sexuée </a:t>
            </a:r>
            <a:r>
              <a:rPr lang="fr-CA" sz="2800" dirty="0" smtClean="0">
                <a:latin typeface="Comic Sans MS" panose="030F0702030302020204" pitchFamily="66" charset="0"/>
              </a:rPr>
              <a:t>(mycètes </a:t>
            </a:r>
            <a:r>
              <a:rPr lang="fr-CA" sz="2800" dirty="0" err="1" smtClean="0">
                <a:solidFill>
                  <a:srgbClr val="FF0000"/>
                </a:solidFill>
                <a:latin typeface="Comic Sans MS" panose="030F0702030302020204" pitchFamily="66" charset="0"/>
              </a:rPr>
              <a:t>téléomorphe</a:t>
            </a:r>
            <a:r>
              <a:rPr lang="fr-CA" sz="2800" dirty="0" smtClean="0">
                <a:latin typeface="Comic Sans MS" panose="030F0702030302020204" pitchFamily="66" charset="0"/>
              </a:rPr>
              <a:t>) </a:t>
            </a:r>
            <a:r>
              <a:rPr lang="fr-CA" sz="2800" dirty="0">
                <a:solidFill>
                  <a:srgbClr val="000000"/>
                </a:solidFill>
                <a:latin typeface="Comic Sans MS" panose="030F0702030302020204" pitchFamily="66" charset="0"/>
              </a:rPr>
              <a:t>ou </a:t>
            </a:r>
            <a:r>
              <a:rPr lang="fr-CA" sz="2800" dirty="0" smtClean="0">
                <a:solidFill>
                  <a:srgbClr val="FF0000"/>
                </a:solidFill>
                <a:latin typeface="Comic Sans MS" panose="030F0702030302020204" pitchFamily="66" charset="0"/>
              </a:rPr>
              <a:t>asexuée </a:t>
            </a:r>
            <a:r>
              <a:rPr lang="fr-CA" sz="2800" dirty="0" smtClean="0">
                <a:latin typeface="Comic Sans MS" panose="030F0702030302020204" pitchFamily="66" charset="0"/>
              </a:rPr>
              <a:t>(mycètes </a:t>
            </a:r>
            <a:r>
              <a:rPr lang="fr-CA" sz="2800" dirty="0" err="1" smtClean="0">
                <a:solidFill>
                  <a:srgbClr val="FF0000"/>
                </a:solidFill>
                <a:latin typeface="Comic Sans MS" panose="030F0702030302020204" pitchFamily="66" charset="0"/>
              </a:rPr>
              <a:t>anamorphe</a:t>
            </a:r>
            <a:r>
              <a:rPr lang="fr-CA" sz="2800" dirty="0" smtClean="0">
                <a:solidFill>
                  <a:srgbClr val="FF0000"/>
                </a:solidFill>
                <a:latin typeface="Comic Sans MS" panose="030F0702030302020204" pitchFamily="66" charset="0"/>
              </a:rPr>
              <a:t>)</a:t>
            </a:r>
            <a:r>
              <a:rPr lang="fr-CA" sz="2800" dirty="0" smtClean="0">
                <a:solidFill>
                  <a:srgbClr val="000000"/>
                </a:solidFill>
                <a:latin typeface="Comic Sans MS" panose="030F0702030302020204" pitchFamily="66" charset="0"/>
              </a:rPr>
              <a:t>, </a:t>
            </a:r>
            <a:r>
              <a:rPr lang="fr-CA" sz="2800" dirty="0">
                <a:solidFill>
                  <a:srgbClr val="000000"/>
                </a:solidFill>
                <a:latin typeface="Comic Sans MS" panose="030F0702030302020204" pitchFamily="66" charset="0"/>
              </a:rPr>
              <a:t>bien que certains champignons alternent entre les deux types de </a:t>
            </a:r>
            <a:r>
              <a:rPr lang="fr-CA" sz="2800" dirty="0" smtClean="0">
                <a:solidFill>
                  <a:srgbClr val="000000"/>
                </a:solidFill>
                <a:latin typeface="Comic Sans MS" panose="030F0702030302020204" pitchFamily="66" charset="0"/>
              </a:rPr>
              <a:t>reproduction.</a:t>
            </a:r>
          </a:p>
          <a:p>
            <a:pPr marL="342900" indent="-342900" algn="just">
              <a:buFont typeface="Wingdings" panose="05000000000000000000" pitchFamily="2" charset="2"/>
              <a:buChar char="v"/>
            </a:pPr>
            <a:endParaRPr lang="fr-CA" sz="2800" dirty="0">
              <a:solidFill>
                <a:srgbClr val="000000"/>
              </a:solidFill>
              <a:latin typeface="Comic Sans MS" panose="030F0702030302020204" pitchFamily="66" charset="0"/>
            </a:endParaRPr>
          </a:p>
          <a:p>
            <a:pPr marL="342900" indent="-342900" algn="just">
              <a:buFont typeface="Wingdings" panose="05000000000000000000" pitchFamily="2" charset="2"/>
              <a:buChar char="v"/>
            </a:pPr>
            <a:r>
              <a:rPr lang="fr-CA" sz="2800" dirty="0">
                <a:latin typeface="Comic Sans MS" panose="030F0702030302020204" pitchFamily="66" charset="0"/>
              </a:rPr>
              <a:t>Les champignons qui comprennent ces deux types de reproduction sont des </a:t>
            </a:r>
            <a:r>
              <a:rPr lang="fr-CA" sz="2800" dirty="0" smtClean="0">
                <a:latin typeface="Comic Sans MS" panose="030F0702030302020204" pitchFamily="66" charset="0"/>
              </a:rPr>
              <a:t>mycètes </a:t>
            </a:r>
            <a:r>
              <a:rPr lang="fr-CA" sz="2800" dirty="0" smtClean="0">
                <a:solidFill>
                  <a:srgbClr val="FF0000"/>
                </a:solidFill>
                <a:latin typeface="Comic Sans MS" panose="030F0702030302020204" pitchFamily="66" charset="0"/>
              </a:rPr>
              <a:t>holomorphes.</a:t>
            </a:r>
          </a:p>
          <a:p>
            <a:pPr marL="342900" indent="-342900" algn="just">
              <a:buFont typeface="Wingdings" panose="05000000000000000000" pitchFamily="2" charset="2"/>
              <a:buChar char="v"/>
            </a:pPr>
            <a:endParaRPr lang="fr-CA" sz="2800" dirty="0">
              <a:latin typeface="Comic Sans MS" panose="030F0702030302020204" pitchFamily="66" charset="0"/>
            </a:endParaRPr>
          </a:p>
          <a:p>
            <a:pPr marL="342900" indent="-342900" algn="just">
              <a:buFont typeface="Wingdings" panose="05000000000000000000" pitchFamily="2" charset="2"/>
              <a:buChar char="v"/>
            </a:pPr>
            <a:r>
              <a:rPr lang="fr-CA" sz="2800" dirty="0" smtClean="0">
                <a:latin typeface="Comic Sans MS" panose="030F0702030302020204" pitchFamily="66" charset="0"/>
              </a:rPr>
              <a:t>Durant </a:t>
            </a:r>
            <a:r>
              <a:rPr lang="fr-CA" sz="2800" dirty="0">
                <a:latin typeface="Comic Sans MS" panose="030F0702030302020204" pitchFamily="66" charset="0"/>
              </a:rPr>
              <a:t>la phase asexuée, les spores sont </a:t>
            </a:r>
            <a:r>
              <a:rPr lang="fr-CA" sz="2800" dirty="0" smtClean="0">
                <a:latin typeface="Comic Sans MS" panose="030F0702030302020204" pitchFamily="66" charset="0"/>
              </a:rPr>
              <a:t>appelées </a:t>
            </a:r>
            <a:r>
              <a:rPr lang="fr-CA" sz="2800" dirty="0" err="1" smtClean="0">
                <a:solidFill>
                  <a:srgbClr val="FF0000"/>
                </a:solidFill>
                <a:latin typeface="Comic Sans MS" panose="030F0702030302020204" pitchFamily="66" charset="0"/>
              </a:rPr>
              <a:t>mitospores</a:t>
            </a:r>
            <a:r>
              <a:rPr lang="fr-CA" sz="2800" dirty="0">
                <a:latin typeface="Comic Sans MS" panose="030F0702030302020204" pitchFamily="66" charset="0"/>
              </a:rPr>
              <a:t> </a:t>
            </a:r>
            <a:r>
              <a:rPr lang="fr-CA" sz="2800" dirty="0" smtClean="0">
                <a:latin typeface="Comic Sans MS" panose="030F0702030302020204" pitchFamily="66" charset="0"/>
              </a:rPr>
              <a:t>car </a:t>
            </a:r>
            <a:r>
              <a:rPr lang="fr-CA" sz="2800" dirty="0">
                <a:latin typeface="Comic Sans MS" panose="030F0702030302020204" pitchFamily="66" charset="0"/>
              </a:rPr>
              <a:t>elles sont produites par la </a:t>
            </a:r>
            <a:r>
              <a:rPr lang="fr-CA" sz="2800" dirty="0">
                <a:solidFill>
                  <a:srgbClr val="FF0000"/>
                </a:solidFill>
                <a:latin typeface="Comic Sans MS" panose="030F0702030302020204" pitchFamily="66" charset="0"/>
              </a:rPr>
              <a:t>mitose</a:t>
            </a:r>
            <a:r>
              <a:rPr lang="fr-CA" sz="2800" dirty="0">
                <a:latin typeface="Comic Sans MS" panose="030F0702030302020204" pitchFamily="66" charset="0"/>
              </a:rPr>
              <a:t>. Les spores formées via la reproduction sexuée sont </a:t>
            </a:r>
            <a:r>
              <a:rPr lang="fr-CA" sz="2800" dirty="0" smtClean="0">
                <a:latin typeface="Comic Sans MS" panose="030F0702030302020204" pitchFamily="66" charset="0"/>
              </a:rPr>
              <a:t>nommées </a:t>
            </a:r>
            <a:r>
              <a:rPr lang="fr-CA" sz="2800" dirty="0" err="1" smtClean="0">
                <a:solidFill>
                  <a:srgbClr val="FF0000"/>
                </a:solidFill>
                <a:latin typeface="Comic Sans MS" panose="030F0702030302020204" pitchFamily="66" charset="0"/>
              </a:rPr>
              <a:t>méiospores</a:t>
            </a:r>
            <a:r>
              <a:rPr lang="fr-CA" sz="2800" dirty="0" smtClean="0">
                <a:solidFill>
                  <a:srgbClr val="FF0000"/>
                </a:solidFill>
                <a:latin typeface="Comic Sans MS" panose="030F0702030302020204" pitchFamily="66" charset="0"/>
              </a:rPr>
              <a:t> (méiose).</a:t>
            </a:r>
            <a:endParaRPr lang="fr-FR" sz="2800" dirty="0">
              <a:latin typeface="Comic Sans MS" panose="030F0702030302020204" pitchFamily="66" charset="0"/>
            </a:endParaRPr>
          </a:p>
        </p:txBody>
      </p:sp>
    </p:spTree>
    <p:extLst>
      <p:ext uri="{BB962C8B-B14F-4D97-AF65-F5344CB8AC3E}">
        <p14:creationId xmlns="" xmlns:p14="http://schemas.microsoft.com/office/powerpoint/2010/main" val="268315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6380" y="571187"/>
            <a:ext cx="10515600" cy="897005"/>
          </a:xfrm>
        </p:spPr>
        <p:txBody>
          <a:bodyPr>
            <a:normAutofit/>
          </a:bodyPr>
          <a:lstStyle/>
          <a:p>
            <a:r>
              <a:rPr lang="fr-FR" sz="2800" dirty="0">
                <a:latin typeface="Comic Sans MS" panose="030F0702030302020204" pitchFamily="66" charset="0"/>
              </a:rPr>
              <a:t>La reproduction végétative (multiplication asexuée</a:t>
            </a:r>
            <a:r>
              <a:rPr lang="fr-FR" sz="2800" dirty="0" smtClean="0">
                <a:latin typeface="Comic Sans MS" panose="030F0702030302020204" pitchFamily="66" charset="0"/>
              </a:rPr>
              <a:t>)</a:t>
            </a:r>
            <a:endParaRPr lang="fr-FR" sz="2800" dirty="0">
              <a:latin typeface="Comic Sans MS" panose="030F0702030302020204" pitchFamily="66" charset="0"/>
            </a:endParaRPr>
          </a:p>
        </p:txBody>
      </p:sp>
      <p:sp>
        <p:nvSpPr>
          <p:cNvPr id="4" name="Titre 1"/>
          <p:cNvSpPr txBox="1">
            <a:spLocks/>
          </p:cNvSpPr>
          <p:nvPr/>
        </p:nvSpPr>
        <p:spPr>
          <a:xfrm>
            <a:off x="606380" y="1805412"/>
            <a:ext cx="10515600" cy="8970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800" dirty="0">
              <a:latin typeface="Comic Sans MS" panose="030F0702030302020204" pitchFamily="66" charset="0"/>
            </a:endParaRPr>
          </a:p>
        </p:txBody>
      </p:sp>
      <p:sp>
        <p:nvSpPr>
          <p:cNvPr id="5" name="Rectangle 4"/>
          <p:cNvSpPr/>
          <p:nvPr/>
        </p:nvSpPr>
        <p:spPr>
          <a:xfrm>
            <a:off x="838392" y="1708004"/>
            <a:ext cx="9839460" cy="4524315"/>
          </a:xfrm>
          <a:prstGeom prst="rect">
            <a:avLst/>
          </a:prstGeom>
          <a:solidFill>
            <a:srgbClr val="00B0F0"/>
          </a:solidFill>
          <a:ln w="28575">
            <a:noFill/>
          </a:ln>
        </p:spPr>
        <p:txBody>
          <a:bodyPr wrap="square">
            <a:spAutoFit/>
          </a:bodyPr>
          <a:lstStyle/>
          <a:p>
            <a:pPr algn="just"/>
            <a:r>
              <a:rPr lang="fr-CA" sz="3200" dirty="0">
                <a:solidFill>
                  <a:srgbClr val="000000"/>
                </a:solidFill>
                <a:latin typeface="Comic Sans MS" panose="030F0702030302020204" pitchFamily="66" charset="0"/>
              </a:rPr>
              <a:t>La reproduction asexuée se fait sans fusion de gamètes. </a:t>
            </a:r>
            <a:endParaRPr lang="fr-CA" sz="3200" dirty="0" smtClean="0">
              <a:solidFill>
                <a:srgbClr val="000000"/>
              </a:solidFill>
              <a:latin typeface="Comic Sans MS" panose="030F0702030302020204" pitchFamily="66" charset="0"/>
            </a:endParaRPr>
          </a:p>
          <a:p>
            <a:pPr algn="just"/>
            <a:endParaRPr lang="fr-CA" sz="3200" dirty="0">
              <a:solidFill>
                <a:srgbClr val="000000"/>
              </a:solidFill>
              <a:latin typeface="Comic Sans MS" panose="030F0702030302020204" pitchFamily="66" charset="0"/>
            </a:endParaRPr>
          </a:p>
          <a:p>
            <a:pPr algn="just"/>
            <a:r>
              <a:rPr lang="fr-CA" sz="3200" dirty="0" smtClean="0">
                <a:solidFill>
                  <a:srgbClr val="000000"/>
                </a:solidFill>
                <a:latin typeface="Comic Sans MS" panose="030F0702030302020204" pitchFamily="66" charset="0"/>
              </a:rPr>
              <a:t>C'est </a:t>
            </a:r>
            <a:r>
              <a:rPr lang="fr-CA" sz="3200" dirty="0">
                <a:solidFill>
                  <a:srgbClr val="000000"/>
                </a:solidFill>
                <a:latin typeface="Comic Sans MS" panose="030F0702030302020204" pitchFamily="66" charset="0"/>
              </a:rPr>
              <a:t>un mode de reproduction commun à presque tous les champignons. </a:t>
            </a:r>
            <a:endParaRPr lang="fr-CA" sz="3200" dirty="0" smtClean="0">
              <a:solidFill>
                <a:srgbClr val="000000"/>
              </a:solidFill>
              <a:latin typeface="Comic Sans MS" panose="030F0702030302020204" pitchFamily="66" charset="0"/>
            </a:endParaRPr>
          </a:p>
          <a:p>
            <a:pPr algn="just"/>
            <a:endParaRPr lang="fr-CA" sz="3200" dirty="0">
              <a:solidFill>
                <a:srgbClr val="000000"/>
              </a:solidFill>
              <a:latin typeface="Comic Sans MS" panose="030F0702030302020204" pitchFamily="66" charset="0"/>
            </a:endParaRPr>
          </a:p>
          <a:p>
            <a:pPr algn="just"/>
            <a:r>
              <a:rPr lang="fr-CA" sz="3200" dirty="0" smtClean="0">
                <a:solidFill>
                  <a:srgbClr val="000000"/>
                </a:solidFill>
                <a:latin typeface="Comic Sans MS" panose="030F0702030302020204" pitchFamily="66" charset="0"/>
              </a:rPr>
              <a:t>La </a:t>
            </a:r>
            <a:r>
              <a:rPr lang="fr-CA" sz="3200" dirty="0">
                <a:solidFill>
                  <a:srgbClr val="000000"/>
                </a:solidFill>
                <a:latin typeface="Comic Sans MS" panose="030F0702030302020204" pitchFamily="66" charset="0"/>
              </a:rPr>
              <a:t>reproduction asexuée chez les champignons peut se faire par bourgeonnement, fission binaire, fragmentation, ou par formation de </a:t>
            </a:r>
            <a:r>
              <a:rPr lang="fr-CA" sz="3200" dirty="0" smtClean="0">
                <a:solidFill>
                  <a:srgbClr val="000000"/>
                </a:solidFill>
                <a:latin typeface="Comic Sans MS" panose="030F0702030302020204" pitchFamily="66" charset="0"/>
              </a:rPr>
              <a:t>spores.</a:t>
            </a:r>
            <a:endParaRPr lang="fr-FR" sz="3200" dirty="0">
              <a:latin typeface="Comic Sans MS" panose="030F0702030302020204" pitchFamily="66" charset="0"/>
            </a:endParaRPr>
          </a:p>
        </p:txBody>
      </p:sp>
    </p:spTree>
    <p:extLst>
      <p:ext uri="{BB962C8B-B14F-4D97-AF65-F5344CB8AC3E}">
        <p14:creationId xmlns="" xmlns:p14="http://schemas.microsoft.com/office/powerpoint/2010/main" val="29397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93949" y="389812"/>
            <a:ext cx="8170035" cy="5826525"/>
          </a:xfrm>
          <a:prstGeom prst="rect">
            <a:avLst/>
          </a:prstGeom>
        </p:spPr>
      </p:pic>
    </p:spTree>
    <p:extLst>
      <p:ext uri="{BB962C8B-B14F-4D97-AF65-F5344CB8AC3E}">
        <p14:creationId xmlns="" xmlns:p14="http://schemas.microsoft.com/office/powerpoint/2010/main" val="1169100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55904" y="136477"/>
            <a:ext cx="9127472" cy="6465769"/>
          </a:xfrm>
          <a:prstGeom prst="rect">
            <a:avLst/>
          </a:prstGeom>
        </p:spPr>
      </p:pic>
    </p:spTree>
    <p:extLst>
      <p:ext uri="{BB962C8B-B14F-4D97-AF65-F5344CB8AC3E}">
        <p14:creationId xmlns="" xmlns:p14="http://schemas.microsoft.com/office/powerpoint/2010/main" val="751228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50627" y="24281"/>
            <a:ext cx="8869055" cy="6833720"/>
          </a:xfrm>
          <a:prstGeom prst="rect">
            <a:avLst/>
          </a:prstGeom>
        </p:spPr>
      </p:pic>
    </p:spTree>
    <p:extLst>
      <p:ext uri="{BB962C8B-B14F-4D97-AF65-F5344CB8AC3E}">
        <p14:creationId xmlns="" xmlns:p14="http://schemas.microsoft.com/office/powerpoint/2010/main" val="2180968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46012" y="2060812"/>
            <a:ext cx="12769330" cy="3125907"/>
          </a:xfrm>
          <a:prstGeom prst="rect">
            <a:avLst/>
          </a:prstGeom>
        </p:spPr>
      </p:pic>
      <p:sp>
        <p:nvSpPr>
          <p:cNvPr id="5" name="ZoneTexte 4"/>
          <p:cNvSpPr txBox="1"/>
          <p:nvPr/>
        </p:nvSpPr>
        <p:spPr>
          <a:xfrm>
            <a:off x="2378223" y="559557"/>
            <a:ext cx="7120860" cy="461665"/>
          </a:xfrm>
          <a:prstGeom prst="rect">
            <a:avLst/>
          </a:prstGeom>
          <a:noFill/>
        </p:spPr>
        <p:txBody>
          <a:bodyPr wrap="none" rtlCol="0">
            <a:spAutoFit/>
          </a:bodyPr>
          <a:lstStyle/>
          <a:p>
            <a:r>
              <a:rPr lang="fr-FR" sz="2400" dirty="0" smtClean="0">
                <a:latin typeface="Comic Sans MS" panose="030F0702030302020204" pitchFamily="66" charset="0"/>
              </a:rPr>
              <a:t>Endospores produites à l’</a:t>
            </a:r>
            <a:r>
              <a:rPr lang="fr-FR" sz="2400" dirty="0" err="1" smtClean="0">
                <a:latin typeface="Comic Sans MS" panose="030F0702030302020204" pitchFamily="66" charset="0"/>
              </a:rPr>
              <a:t>interieur</a:t>
            </a:r>
            <a:r>
              <a:rPr lang="fr-FR" sz="2400" dirty="0" smtClean="0">
                <a:latin typeface="Comic Sans MS" panose="030F0702030302020204" pitchFamily="66" charset="0"/>
              </a:rPr>
              <a:t> du sporocyste</a:t>
            </a:r>
            <a:endParaRPr lang="fr-FR" sz="2400" dirty="0">
              <a:latin typeface="Comic Sans MS" panose="030F0702030302020204" pitchFamily="66" charset="0"/>
            </a:endParaRPr>
          </a:p>
        </p:txBody>
      </p:sp>
    </p:spTree>
    <p:extLst>
      <p:ext uri="{BB962C8B-B14F-4D97-AF65-F5344CB8AC3E}">
        <p14:creationId xmlns="" xmlns:p14="http://schemas.microsoft.com/office/powerpoint/2010/main" val="334687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5801</TotalTime>
  <Words>767</Words>
  <Application>Microsoft Office PowerPoint</Application>
  <PresentationFormat>Personnalisé</PresentationFormat>
  <Paragraphs>123</Paragraphs>
  <Slides>34</Slides>
  <Notes>8</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Diapositive 1</vt:lpstr>
      <vt:lpstr>Diapositive 2</vt:lpstr>
      <vt:lpstr>Diapositive 3</vt:lpstr>
      <vt:lpstr>Diapositive 4</vt:lpstr>
      <vt:lpstr>La reproduction végétative (multiplication asexuée)</vt:lpstr>
      <vt:lpstr>Diapositive 6</vt:lpstr>
      <vt:lpstr>Diapositive 7</vt:lpstr>
      <vt:lpstr>Diapositive 8</vt:lpstr>
      <vt:lpstr>Diapositive 9</vt:lpstr>
      <vt:lpstr>Diapositive 10</vt:lpstr>
      <vt:lpstr>La levure/ champignon unicellulaire</vt:lpstr>
      <vt:lpstr>Diapositive 12</vt:lpstr>
      <vt:lpstr>Diapositive 13</vt:lpstr>
      <vt:lpstr>Diapositive 14</vt:lpstr>
      <vt:lpstr>Reproduction sexuée</vt:lpstr>
      <vt:lpstr>    Cystogamie = Plasmogamie   Fécondation par fusion simultanée de la totalité des contenus des 2 gamétocystes complémentaires         2 filaments issu de la même spore:  Homothalliques  2 filaments complémentaires: Hétérothalliques   (2 sortes de thalles, chacun produit gamétocystes d’un seul sexe)   </vt:lpstr>
      <vt:lpstr>Diapositive 17</vt:lpstr>
      <vt:lpstr>Diapositive 18</vt:lpstr>
      <vt:lpstr>Reproduction sexuée / modes de reproduction sexuée</vt:lpstr>
      <vt:lpstr>Diapositive 20</vt:lpstr>
      <vt:lpstr>Siphonogamie  Cheminement des gamètes mâles jusqu’au gamétocyste femelle en empruntant un siphon copulateur qui les conduit jusqu’au contact direct avec les cellules femelles  à féconder.    </vt:lpstr>
      <vt:lpstr>Diapositive 22</vt:lpstr>
      <vt:lpstr>Diapositive 23</vt:lpstr>
      <vt:lpstr>Diapositive 24</vt:lpstr>
      <vt:lpstr>Diapositive 25</vt:lpstr>
      <vt:lpstr>Diapositive 26</vt:lpstr>
      <vt:lpstr>Diapositive 27</vt:lpstr>
      <vt:lpstr>Reproduction sexuée</vt:lpstr>
      <vt:lpstr>Diapositive 29</vt:lpstr>
      <vt:lpstr>Diapositive 30</vt:lpstr>
      <vt:lpstr>Diapositive 31</vt:lpstr>
      <vt:lpstr>Diapositive 32</vt:lpstr>
      <vt:lpstr>Diapositive 33</vt:lpstr>
      <vt:lpstr>Diapositive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VMI</cp:lastModifiedBy>
  <cp:revision>100</cp:revision>
  <dcterms:created xsi:type="dcterms:W3CDTF">2019-09-16T13:39:21Z</dcterms:created>
  <dcterms:modified xsi:type="dcterms:W3CDTF">2020-12-19T10:53:55Z</dcterms:modified>
</cp:coreProperties>
</file>