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Archivo Black" charset="1" panose="020B0A03020202020B04"/>
      <p:regular r:id="rId24"/>
    </p:embeddedFont>
    <p:embeddedFont>
      <p:font typeface="Bree Serif" charset="1" panose="02000503040000020004"/>
      <p:regular r:id="rId25"/>
    </p:embeddedFont>
    <p:embeddedFont>
      <p:font typeface="Open Sans" charset="1" panose="020B0606030504020204"/>
      <p:regular r:id="rId26"/>
    </p:embeddedFont>
    <p:embeddedFont>
      <p:font typeface="Canva Sans" charset="1" panose="020B0503030501040103"/>
      <p:regular r:id="rId27"/>
    </p:embeddedFont>
    <p:embeddedFont>
      <p:font typeface="Yeseva One" charset="1" panose="00000500000000000000"/>
      <p:regular r:id="rId28"/>
    </p:embeddedFont>
    <p:embeddedFont>
      <p:font typeface="Open Sans Bold" charset="1" panose="020B0806030504020204"/>
      <p:regular r:id="rId29"/>
    </p:embeddedFont>
    <p:embeddedFont>
      <p:font typeface="Canva Sans Bold Italics" charset="1" panose="020B08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jpeg" Type="http://schemas.openxmlformats.org/officeDocument/2006/relationships/image"/><Relationship Id="rId5" Target="../media/image44.jpe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1350063"/>
            <a:ext cx="8185485" cy="818548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alpha val="20784"/>
                </a:srgbClr>
              </a:solidFill>
              <a:prstDash val="solid"/>
              <a:miter/>
            </a:ln>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5427389" y="1762500"/>
            <a:ext cx="7325539" cy="732553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6050207" y="6003074"/>
            <a:ext cx="782540" cy="78254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A6A6">
                    <a:alpha val="100000"/>
                  </a:srgbClr>
                </a:gs>
                <a:gs pos="100000">
                  <a:srgbClr val="FFFFFF">
                    <a:alpha val="100000"/>
                  </a:srgbClr>
                </a:gs>
              </a:gsLst>
              <a:lin ang="0"/>
            </a:gradFill>
            <a:ln cap="sq">
              <a:noFill/>
              <a:prstDash val="solid"/>
              <a:miter/>
            </a:ln>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458026" y="3619145"/>
            <a:ext cx="5086592" cy="4767858"/>
            <a:chOff x="0" y="0"/>
            <a:chExt cx="1339678" cy="1255732"/>
          </a:xfrm>
        </p:grpSpPr>
        <p:sp>
          <p:nvSpPr>
            <p:cNvPr name="Freeform 12" id="12"/>
            <p:cNvSpPr/>
            <p:nvPr/>
          </p:nvSpPr>
          <p:spPr>
            <a:xfrm flipH="false" flipV="false" rot="0">
              <a:off x="0" y="0"/>
              <a:ext cx="1339678" cy="1255732"/>
            </a:xfrm>
            <a:custGeom>
              <a:avLst/>
              <a:gdLst/>
              <a:ahLst/>
              <a:cxnLst/>
              <a:rect r="r" b="b" t="t" l="l"/>
              <a:pathLst>
                <a:path h="1255732" w="1339678">
                  <a:moveTo>
                    <a:pt x="0" y="0"/>
                  </a:moveTo>
                  <a:lnTo>
                    <a:pt x="1339678" y="0"/>
                  </a:lnTo>
                  <a:lnTo>
                    <a:pt x="1339678" y="1255732"/>
                  </a:lnTo>
                  <a:lnTo>
                    <a:pt x="0" y="1255732"/>
                  </a:lnTo>
                  <a:close/>
                </a:path>
              </a:pathLst>
            </a:custGeom>
            <a:solidFill>
              <a:srgbClr val="000000">
                <a:alpha val="0"/>
              </a:srgbClr>
            </a:solidFill>
            <a:ln w="19050" cap="sq">
              <a:solidFill>
                <a:srgbClr val="FFFFFF"/>
              </a:solidFill>
              <a:prstDash val="solid"/>
              <a:miter/>
            </a:ln>
          </p:spPr>
        </p:sp>
        <p:sp>
          <p:nvSpPr>
            <p:cNvPr name="TextBox 13" id="13"/>
            <p:cNvSpPr txBox="true"/>
            <p:nvPr/>
          </p:nvSpPr>
          <p:spPr>
            <a:xfrm>
              <a:off x="0" y="-57150"/>
              <a:ext cx="1339678" cy="1312882"/>
            </a:xfrm>
            <a:prstGeom prst="rect">
              <a:avLst/>
            </a:prstGeom>
          </p:spPr>
          <p:txBody>
            <a:bodyPr anchor="ctr" rtlCol="false" tIns="50800" lIns="50800" bIns="50800" rIns="50800"/>
            <a:lstStyle/>
            <a:p>
              <a:pPr algn="ctr">
                <a:lnSpc>
                  <a:spcPts val="3919"/>
                </a:lnSpc>
              </a:pPr>
              <a:r>
                <a:rPr lang="en-US" sz="2799" b="true">
                  <a:solidFill>
                    <a:srgbClr val="FFFFFF"/>
                  </a:solidFill>
                  <a:latin typeface="Canva Sans Bold"/>
                  <a:ea typeface="Canva Sans Bold"/>
                  <a:cs typeface="Canva Sans Bold"/>
                  <a:sym typeface="Canva Sans Bold"/>
                </a:rPr>
                <a:t>NOMBRES DE GROUPE:</a:t>
              </a:r>
            </a:p>
            <a:p>
              <a:pPr algn="ctr">
                <a:lnSpc>
                  <a:spcPts val="3919"/>
                </a:lnSpc>
              </a:pPr>
            </a:p>
          </p:txBody>
        </p:sp>
      </p:grpSp>
      <p:grpSp>
        <p:nvGrpSpPr>
          <p:cNvPr name="Group 14" id="14"/>
          <p:cNvGrpSpPr/>
          <p:nvPr/>
        </p:nvGrpSpPr>
        <p:grpSpPr>
          <a:xfrm rot="0">
            <a:off x="14968142" y="2137293"/>
            <a:ext cx="459247" cy="459247"/>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A6A6">
                    <a:alpha val="100000"/>
                  </a:srgbClr>
                </a:gs>
                <a:gs pos="100000">
                  <a:srgbClr val="FFFFFF">
                    <a:alpha val="100000"/>
                  </a:srgbClr>
                </a:gs>
              </a:gsLst>
              <a:lin ang="0"/>
            </a:gradFill>
            <a:ln cap="sq">
              <a:no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89000"/>
            </a:blip>
            <a:stretch>
              <a:fillRect l="0" t="-2034" r="-4210" b="-1762"/>
            </a:stretch>
          </a:blipFill>
        </p:spPr>
      </p:sp>
      <p:grpSp>
        <p:nvGrpSpPr>
          <p:cNvPr name="Group 18" id="18"/>
          <p:cNvGrpSpPr/>
          <p:nvPr/>
        </p:nvGrpSpPr>
        <p:grpSpPr>
          <a:xfrm rot="0">
            <a:off x="12454203" y="6003074"/>
            <a:ext cx="782540" cy="78254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A6A6">
                    <a:alpha val="100000"/>
                  </a:srgbClr>
                </a:gs>
                <a:gs pos="100000">
                  <a:srgbClr val="FFFFFF">
                    <a:alpha val="100000"/>
                  </a:srgbClr>
                </a:gs>
              </a:gsLst>
              <a:lin ang="0"/>
            </a:gradFill>
            <a:ln cap="sq">
              <a:no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11210611" y="2979725"/>
            <a:ext cx="6829238" cy="6829238"/>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10962461" y="2731575"/>
            <a:ext cx="7325539" cy="732553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FFFFFF"/>
              </a:solidFill>
              <a:prstDash val="solid"/>
              <a:round/>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12002046" y="3771159"/>
            <a:ext cx="5246370" cy="5246370"/>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6024" t="0" r="-52461" b="0"/>
              </a:stretch>
            </a:blipFill>
          </p:spPr>
        </p:sp>
      </p:grpSp>
      <p:grpSp>
        <p:nvGrpSpPr>
          <p:cNvPr name="Group 29" id="29"/>
          <p:cNvGrpSpPr/>
          <p:nvPr/>
        </p:nvGrpSpPr>
        <p:grpSpPr>
          <a:xfrm rot="0">
            <a:off x="12350469" y="9088039"/>
            <a:ext cx="886274" cy="802357"/>
            <a:chOff x="0" y="0"/>
            <a:chExt cx="812800" cy="735840"/>
          </a:xfrm>
        </p:grpSpPr>
        <p:sp>
          <p:nvSpPr>
            <p:cNvPr name="Freeform 30" id="30"/>
            <p:cNvSpPr/>
            <p:nvPr/>
          </p:nvSpPr>
          <p:spPr>
            <a:xfrm flipH="false" flipV="false" rot="0">
              <a:off x="0" y="0"/>
              <a:ext cx="812800" cy="735840"/>
            </a:xfrm>
            <a:custGeom>
              <a:avLst/>
              <a:gdLst/>
              <a:ahLst/>
              <a:cxnLst/>
              <a:rect r="r" b="b" t="t" l="l"/>
              <a:pathLst>
                <a:path h="735840" w="812800">
                  <a:moveTo>
                    <a:pt x="406400" y="0"/>
                  </a:moveTo>
                  <a:cubicBezTo>
                    <a:pt x="181951" y="0"/>
                    <a:pt x="0" y="164723"/>
                    <a:pt x="0" y="367920"/>
                  </a:cubicBezTo>
                  <a:cubicBezTo>
                    <a:pt x="0" y="571117"/>
                    <a:pt x="181951" y="735840"/>
                    <a:pt x="406400" y="735840"/>
                  </a:cubicBezTo>
                  <a:cubicBezTo>
                    <a:pt x="630849" y="735840"/>
                    <a:pt x="812800" y="571117"/>
                    <a:pt x="812800" y="367920"/>
                  </a:cubicBezTo>
                  <a:cubicBezTo>
                    <a:pt x="812800" y="164723"/>
                    <a:pt x="630849" y="0"/>
                    <a:pt x="406400" y="0"/>
                  </a:cubicBezTo>
                  <a:close/>
                </a:path>
              </a:pathLst>
            </a:custGeom>
            <a:solidFill>
              <a:srgbClr val="E8E8E8"/>
            </a:solidFill>
          </p:spPr>
        </p:sp>
        <p:sp>
          <p:nvSpPr>
            <p:cNvPr name="TextBox 31" id="31"/>
            <p:cNvSpPr txBox="true"/>
            <p:nvPr/>
          </p:nvSpPr>
          <p:spPr>
            <a:xfrm>
              <a:off x="76200" y="30885"/>
              <a:ext cx="660400" cy="635970"/>
            </a:xfrm>
            <a:prstGeom prst="rect">
              <a:avLst/>
            </a:prstGeom>
          </p:spPr>
          <p:txBody>
            <a:bodyPr anchor="ctr" rtlCol="false" tIns="50800" lIns="50800" bIns="50800" rIns="50800"/>
            <a:lstStyle/>
            <a:p>
              <a:pPr algn="ctr">
                <a:lnSpc>
                  <a:spcPts val="2659"/>
                </a:lnSpc>
              </a:pPr>
            </a:p>
          </p:txBody>
        </p:sp>
      </p:grpSp>
      <p:grpSp>
        <p:nvGrpSpPr>
          <p:cNvPr name="Group 32" id="32"/>
          <p:cNvGrpSpPr/>
          <p:nvPr/>
        </p:nvGrpSpPr>
        <p:grpSpPr>
          <a:xfrm rot="0">
            <a:off x="16805279" y="3369980"/>
            <a:ext cx="524206" cy="474572"/>
            <a:chOff x="0" y="0"/>
            <a:chExt cx="812800" cy="735840"/>
          </a:xfrm>
        </p:grpSpPr>
        <p:sp>
          <p:nvSpPr>
            <p:cNvPr name="Freeform 33" id="33"/>
            <p:cNvSpPr/>
            <p:nvPr/>
          </p:nvSpPr>
          <p:spPr>
            <a:xfrm flipH="false" flipV="false" rot="0">
              <a:off x="0" y="0"/>
              <a:ext cx="812800" cy="735840"/>
            </a:xfrm>
            <a:custGeom>
              <a:avLst/>
              <a:gdLst/>
              <a:ahLst/>
              <a:cxnLst/>
              <a:rect r="r" b="b" t="t" l="l"/>
              <a:pathLst>
                <a:path h="735840" w="812800">
                  <a:moveTo>
                    <a:pt x="406400" y="0"/>
                  </a:moveTo>
                  <a:cubicBezTo>
                    <a:pt x="181951" y="0"/>
                    <a:pt x="0" y="164723"/>
                    <a:pt x="0" y="367920"/>
                  </a:cubicBezTo>
                  <a:cubicBezTo>
                    <a:pt x="0" y="571117"/>
                    <a:pt x="181951" y="735840"/>
                    <a:pt x="406400" y="735840"/>
                  </a:cubicBezTo>
                  <a:cubicBezTo>
                    <a:pt x="630849" y="735840"/>
                    <a:pt x="812800" y="571117"/>
                    <a:pt x="812800" y="367920"/>
                  </a:cubicBezTo>
                  <a:cubicBezTo>
                    <a:pt x="812800" y="164723"/>
                    <a:pt x="630849" y="0"/>
                    <a:pt x="406400" y="0"/>
                  </a:cubicBezTo>
                  <a:close/>
                </a:path>
              </a:pathLst>
            </a:custGeom>
            <a:solidFill>
              <a:srgbClr val="E8E8E8"/>
            </a:solidFill>
          </p:spPr>
        </p:sp>
        <p:sp>
          <p:nvSpPr>
            <p:cNvPr name="TextBox 34" id="34"/>
            <p:cNvSpPr txBox="true"/>
            <p:nvPr/>
          </p:nvSpPr>
          <p:spPr>
            <a:xfrm>
              <a:off x="76200" y="30885"/>
              <a:ext cx="660400" cy="635970"/>
            </a:xfrm>
            <a:prstGeom prst="rect">
              <a:avLst/>
            </a:prstGeom>
          </p:spPr>
          <p:txBody>
            <a:bodyPr anchor="ctr" rtlCol="false" tIns="50800" lIns="50800" bIns="50800" rIns="50800"/>
            <a:lstStyle/>
            <a:p>
              <a:pPr algn="ctr">
                <a:lnSpc>
                  <a:spcPts val="2659"/>
                </a:lnSpc>
              </a:pPr>
            </a:p>
          </p:txBody>
        </p:sp>
      </p:grpSp>
      <p:grpSp>
        <p:nvGrpSpPr>
          <p:cNvPr name="Group 35" id="35"/>
          <p:cNvGrpSpPr/>
          <p:nvPr/>
        </p:nvGrpSpPr>
        <p:grpSpPr>
          <a:xfrm rot="0">
            <a:off x="12069172" y="3905412"/>
            <a:ext cx="5112117" cy="5112117"/>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FFFFFF"/>
              </a:solidFill>
              <a:prstDash val="solid"/>
              <a:round/>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8" id="38"/>
          <p:cNvGrpSpPr/>
          <p:nvPr/>
        </p:nvGrpSpPr>
        <p:grpSpPr>
          <a:xfrm rot="0">
            <a:off x="12237365" y="2979725"/>
            <a:ext cx="1112481" cy="1112481"/>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A6A6">
                    <a:alpha val="100000"/>
                  </a:srgbClr>
                </a:gs>
                <a:gs pos="100000">
                  <a:srgbClr val="FFFFFF">
                    <a:alpha val="100000"/>
                  </a:srgbClr>
                </a:gs>
              </a:gsLst>
              <a:lin ang="0"/>
            </a:gra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1" id="41"/>
          <p:cNvGrpSpPr/>
          <p:nvPr/>
        </p:nvGrpSpPr>
        <p:grpSpPr>
          <a:xfrm rot="0">
            <a:off x="16441477" y="7568144"/>
            <a:ext cx="569262" cy="569262"/>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8E73"/>
            </a:solidFill>
          </p:spPr>
        </p:sp>
        <p:sp>
          <p:nvSpPr>
            <p:cNvPr name="TextBox 43" id="4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4" id="44"/>
          <p:cNvGrpSpPr/>
          <p:nvPr/>
        </p:nvGrpSpPr>
        <p:grpSpPr>
          <a:xfrm rot="0">
            <a:off x="0" y="2234176"/>
            <a:ext cx="8454589" cy="8454589"/>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8E73"/>
            </a:solidFill>
          </p:spPr>
        </p:sp>
        <p:sp>
          <p:nvSpPr>
            <p:cNvPr name="TextBox 46" id="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 id="47"/>
          <p:cNvSpPr txBox="true"/>
          <p:nvPr/>
        </p:nvSpPr>
        <p:spPr>
          <a:xfrm rot="0">
            <a:off x="0" y="190125"/>
            <a:ext cx="14160939" cy="1766685"/>
          </a:xfrm>
          <a:prstGeom prst="rect">
            <a:avLst/>
          </a:prstGeom>
        </p:spPr>
        <p:txBody>
          <a:bodyPr anchor="t" rtlCol="false" tIns="0" lIns="0" bIns="0" rIns="0">
            <a:spAutoFit/>
          </a:bodyPr>
          <a:lstStyle/>
          <a:p>
            <a:pPr algn="ctr">
              <a:lnSpc>
                <a:spcPts val="7098"/>
              </a:lnSpc>
              <a:spcBef>
                <a:spcPct val="0"/>
              </a:spcBef>
            </a:pPr>
            <a:r>
              <a:rPr lang="en-US" sz="5070">
                <a:solidFill>
                  <a:srgbClr val="FFFFFF"/>
                </a:solidFill>
                <a:latin typeface="Archivo Black"/>
                <a:ea typeface="Archivo Black"/>
                <a:cs typeface="Archivo Black"/>
                <a:sym typeface="Archivo Black"/>
              </a:rPr>
              <a:t>IMPACT ENVIRONNEMENTALES DES MATÉRIAUX DEMBALLAGR      </a:t>
            </a:r>
          </a:p>
        </p:txBody>
      </p:sp>
      <p:sp>
        <p:nvSpPr>
          <p:cNvPr name="TextBox 48" id="48"/>
          <p:cNvSpPr txBox="true"/>
          <p:nvPr/>
        </p:nvSpPr>
        <p:spPr>
          <a:xfrm rot="0">
            <a:off x="1028700" y="3514370"/>
            <a:ext cx="6401591" cy="6091868"/>
          </a:xfrm>
          <a:prstGeom prst="rect">
            <a:avLst/>
          </a:prstGeom>
        </p:spPr>
        <p:txBody>
          <a:bodyPr anchor="t" rtlCol="false" tIns="0" lIns="0" bIns="0" rIns="0">
            <a:spAutoFit/>
          </a:bodyPr>
          <a:lstStyle/>
          <a:p>
            <a:pPr algn="ctr">
              <a:lnSpc>
                <a:spcPts val="6902"/>
              </a:lnSpc>
              <a:spcBef>
                <a:spcPct val="0"/>
              </a:spcBef>
            </a:pPr>
            <a:r>
              <a:rPr lang="en-US" sz="4930">
                <a:solidFill>
                  <a:srgbClr val="F6F6F6"/>
                </a:solidFill>
                <a:latin typeface="Archivo Black"/>
                <a:ea typeface="Archivo Black"/>
                <a:cs typeface="Archivo Black"/>
                <a:sym typeface="Archivo Black"/>
              </a:rPr>
              <a:t>nombr</a:t>
            </a:r>
            <a:r>
              <a:rPr lang="en-US" sz="4930">
                <a:solidFill>
                  <a:srgbClr val="F6F6F6"/>
                </a:solidFill>
                <a:latin typeface="Archivo Black"/>
                <a:ea typeface="Archivo Black"/>
                <a:cs typeface="Archivo Black"/>
                <a:sym typeface="Archivo Black"/>
              </a:rPr>
              <a:t>e de groupe:</a:t>
            </a:r>
          </a:p>
          <a:p>
            <a:pPr algn="ctr">
              <a:lnSpc>
                <a:spcPts val="6902"/>
              </a:lnSpc>
              <a:spcBef>
                <a:spcPct val="0"/>
              </a:spcBef>
            </a:pPr>
            <a:r>
              <a:rPr lang="en-US" sz="4930">
                <a:solidFill>
                  <a:srgbClr val="F6F6F6"/>
                </a:solidFill>
                <a:latin typeface="Bree Serif"/>
                <a:ea typeface="Bree Serif"/>
                <a:cs typeface="Bree Serif"/>
                <a:sym typeface="Bree Serif"/>
              </a:rPr>
              <a:t>NASRI OMAIMA</a:t>
            </a:r>
          </a:p>
          <a:p>
            <a:pPr algn="ctr">
              <a:lnSpc>
                <a:spcPts val="6902"/>
              </a:lnSpc>
              <a:spcBef>
                <a:spcPct val="0"/>
              </a:spcBef>
            </a:pPr>
            <a:r>
              <a:rPr lang="en-US" sz="4930">
                <a:solidFill>
                  <a:srgbClr val="F6F6F6"/>
                </a:solidFill>
                <a:latin typeface="Bree Serif"/>
                <a:ea typeface="Bree Serif"/>
                <a:cs typeface="Bree Serif"/>
                <a:sym typeface="Bree Serif"/>
              </a:rPr>
              <a:t>LARBI AFFAF</a:t>
            </a:r>
          </a:p>
          <a:p>
            <a:pPr algn="ctr">
              <a:lnSpc>
                <a:spcPts val="6902"/>
              </a:lnSpc>
              <a:spcBef>
                <a:spcPct val="0"/>
              </a:spcBef>
            </a:pPr>
            <a:r>
              <a:rPr lang="en-US" sz="4930">
                <a:solidFill>
                  <a:srgbClr val="F6F6F6"/>
                </a:solidFill>
                <a:latin typeface="Bree Serif"/>
                <a:ea typeface="Bree Serif"/>
                <a:cs typeface="Bree Serif"/>
                <a:sym typeface="Bree Serif"/>
              </a:rPr>
              <a:t>TAMERT SARA</a:t>
            </a:r>
          </a:p>
          <a:p>
            <a:pPr algn="ctr">
              <a:lnSpc>
                <a:spcPts val="6902"/>
              </a:lnSpc>
              <a:spcBef>
                <a:spcPct val="0"/>
              </a:spcBef>
            </a:pPr>
            <a:r>
              <a:rPr lang="en-US" sz="4930">
                <a:solidFill>
                  <a:srgbClr val="F6F6F6"/>
                </a:solidFill>
                <a:latin typeface="Bree Serif"/>
                <a:ea typeface="Bree Serif"/>
                <a:cs typeface="Bree Serif"/>
                <a:sym typeface="Bree Serif"/>
              </a:rPr>
              <a:t>AIMEN AMEL</a:t>
            </a:r>
          </a:p>
          <a:p>
            <a:pPr algn="ctr">
              <a:lnSpc>
                <a:spcPts val="6902"/>
              </a:lnSpc>
              <a:spcBef>
                <a:spcPct val="0"/>
              </a:spcBef>
            </a:pPr>
            <a:r>
              <a:rPr lang="en-US" sz="4930">
                <a:solidFill>
                  <a:srgbClr val="F6F6F6"/>
                </a:solidFill>
                <a:latin typeface="Bree Serif"/>
                <a:ea typeface="Bree Serif"/>
                <a:cs typeface="Bree Serif"/>
                <a:sym typeface="Bree Serif"/>
              </a:rPr>
              <a:t>SAADI LAYACHI</a:t>
            </a:r>
          </a:p>
          <a:p>
            <a:pPr algn="ctr">
              <a:lnSpc>
                <a:spcPts val="6902"/>
              </a:lnSpc>
              <a:spcBef>
                <a:spcPct val="0"/>
              </a:spcBef>
            </a:pPr>
            <a:r>
              <a:rPr lang="en-US" sz="4930">
                <a:solidFill>
                  <a:srgbClr val="F6F6F6"/>
                </a:solidFill>
                <a:latin typeface="Bree Serif"/>
                <a:ea typeface="Bree Serif"/>
                <a:cs typeface="Bree Serif"/>
                <a:sym typeface="Bree Serif"/>
              </a:rPr>
              <a:t>ZAIOUNE MOUAD</a:t>
            </a:r>
          </a:p>
        </p:txBody>
      </p:sp>
      <p:sp>
        <p:nvSpPr>
          <p:cNvPr name="TextBox 49" id="4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0" y="962025"/>
            <a:ext cx="15495119" cy="7527974"/>
          </a:xfrm>
          <a:prstGeom prst="rect">
            <a:avLst/>
          </a:prstGeom>
        </p:spPr>
        <p:txBody>
          <a:bodyPr anchor="t" rtlCol="false" tIns="0" lIns="0" bIns="0" rIns="0">
            <a:spAutoFit/>
          </a:bodyPr>
          <a:lstStyle/>
          <a:p>
            <a:pPr algn="ctr">
              <a:lnSpc>
                <a:spcPts val="4827"/>
              </a:lnSpc>
            </a:pPr>
            <a:r>
              <a:rPr lang="en-US" sz="3448" b="true">
                <a:solidFill>
                  <a:srgbClr val="000000"/>
                </a:solidFill>
                <a:latin typeface="Canva Sans Bold"/>
                <a:ea typeface="Canva Sans Bold"/>
                <a:cs typeface="Canva Sans Bold"/>
                <a:sym typeface="Canva Sans Bold"/>
              </a:rPr>
              <a:t>5. Matériaux Biodégradables et Compostables :</a:t>
            </a:r>
          </a:p>
          <a:p>
            <a:pPr algn="ctr">
              <a:lnSpc>
                <a:spcPts val="4267"/>
              </a:lnSpc>
            </a:pPr>
            <a:r>
              <a:rPr lang="en-US" sz="3048">
                <a:solidFill>
                  <a:srgbClr val="000000"/>
                </a:solidFill>
                <a:latin typeface="Canva Sans"/>
                <a:ea typeface="Canva Sans"/>
                <a:cs typeface="Canva Sans"/>
                <a:sym typeface="Canva Sans"/>
              </a:rPr>
              <a:t> Ces matériaux comprennent des options biodégradables et compostables qui se décomposent plus rapidement que les plastiques traditionnels, notamment les bio plastiques et les matériaux naturels d'origine végétale.</a:t>
            </a:r>
          </a:p>
          <a:p>
            <a:pPr algn="ctr">
              <a:lnSpc>
                <a:spcPts val="4267"/>
              </a:lnSpc>
            </a:pPr>
            <a:r>
              <a:rPr lang="en-US" sz="3048">
                <a:solidFill>
                  <a:srgbClr val="38522F"/>
                </a:solidFill>
                <a:latin typeface="Canva Sans"/>
                <a:ea typeface="Canva Sans"/>
                <a:cs typeface="Canva Sans"/>
                <a:sym typeface="Canva Sans"/>
              </a:rPr>
              <a:t>Types courants</a:t>
            </a:r>
            <a:r>
              <a:rPr lang="en-US" sz="3048">
                <a:solidFill>
                  <a:srgbClr val="000000"/>
                </a:solidFill>
                <a:latin typeface="Canva Sans"/>
                <a:ea typeface="Canva Sans"/>
                <a:cs typeface="Canva Sans"/>
                <a:sym typeface="Canva Sans"/>
              </a:rPr>
              <a:t> : PLA (acide polylactique, issu de maïs), pulpe de canne à sucre, fibres de maïs.   </a:t>
            </a:r>
          </a:p>
          <a:p>
            <a:pPr algn="ctr">
              <a:lnSpc>
                <a:spcPts val="4267"/>
              </a:lnSpc>
            </a:pPr>
            <a:r>
              <a:rPr lang="en-US" sz="3048">
                <a:solidFill>
                  <a:srgbClr val="000000"/>
                </a:solidFill>
                <a:latin typeface="Canva Sans"/>
                <a:ea typeface="Canva Sans"/>
                <a:cs typeface="Canva Sans"/>
                <a:sym typeface="Canva Sans"/>
              </a:rPr>
              <a:t>                 </a:t>
            </a:r>
          </a:p>
          <a:p>
            <a:pPr algn="ctr">
              <a:lnSpc>
                <a:spcPts val="4267"/>
              </a:lnSpc>
            </a:pPr>
            <a:r>
              <a:rPr lang="en-US" sz="3048">
                <a:solidFill>
                  <a:srgbClr val="38522F"/>
                </a:solidFill>
                <a:latin typeface="Canva Sans"/>
                <a:ea typeface="Canva Sans"/>
                <a:cs typeface="Canva Sans"/>
                <a:sym typeface="Canva Sans"/>
              </a:rPr>
              <a:t>Impact environnemental :</a:t>
            </a:r>
            <a:r>
              <a:rPr lang="en-US" sz="3048">
                <a:solidFill>
                  <a:srgbClr val="000000"/>
                </a:solidFill>
                <a:latin typeface="Canva Sans"/>
                <a:ea typeface="Canva Sans"/>
                <a:cs typeface="Canva Sans"/>
                <a:sym typeface="Canva Sans"/>
              </a:rPr>
              <a:t>                                                                                                           </a:t>
            </a:r>
          </a:p>
          <a:p>
            <a:pPr algn="ctr">
              <a:lnSpc>
                <a:spcPts val="4267"/>
              </a:lnSpc>
            </a:pPr>
            <a:r>
              <a:rPr lang="en-US" sz="3048">
                <a:solidFill>
                  <a:srgbClr val="000000"/>
                </a:solidFill>
                <a:latin typeface="Canva Sans"/>
                <a:ea typeface="Canva Sans"/>
                <a:cs typeface="Canva Sans"/>
                <a:sym typeface="Canva Sans"/>
              </a:rPr>
              <a:t>Bien que ces matériaux se décomposent plus rapidement que les plastiques, ils nécessitent souvent des conditions de compostage spécifiques (température, humidité) pour une dégradation optimale. De plus, leur production est parfois énergivore, et ils sont plus coûteux que les plastiques classiques, ce qui limite leur adoption à grande échelle.</a:t>
            </a:r>
          </a:p>
          <a:p>
            <a:pPr algn="ctr">
              <a:lnSpc>
                <a:spcPts val="4267"/>
              </a:lnSpc>
              <a:spcBef>
                <a:spcPct val="0"/>
              </a:spcBef>
            </a:pPr>
          </a:p>
        </p:txBody>
      </p:sp>
      <p:sp>
        <p:nvSpPr>
          <p:cNvPr name="TextBox 3" id="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10</a:t>
            </a:r>
          </a:p>
        </p:txBody>
      </p:sp>
      <p:grpSp>
        <p:nvGrpSpPr>
          <p:cNvPr name="Group 4" id="4"/>
          <p:cNvGrpSpPr/>
          <p:nvPr/>
        </p:nvGrpSpPr>
        <p:grpSpPr>
          <a:xfrm rot="0">
            <a:off x="16599327" y="4759350"/>
            <a:ext cx="6901328" cy="6901328"/>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6751727" y="4911750"/>
            <a:ext cx="6901328" cy="690132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4367050" y="7177355"/>
            <a:ext cx="6901328" cy="690132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0">
            <a:off x="-4717185" y="7443403"/>
            <a:ext cx="6901328" cy="690132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6" id="16"/>
          <p:cNvGrpSpPr/>
          <p:nvPr/>
        </p:nvGrpSpPr>
        <p:grpSpPr>
          <a:xfrm rot="0">
            <a:off x="-4949076" y="7891411"/>
            <a:ext cx="6901328" cy="690132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5400000">
            <a:off x="10423186" y="2156168"/>
            <a:ext cx="11039616" cy="5222049"/>
          </a:xfrm>
          <a:custGeom>
            <a:avLst/>
            <a:gdLst/>
            <a:ahLst/>
            <a:cxnLst/>
            <a:rect r="r" b="b" t="t" l="l"/>
            <a:pathLst>
              <a:path h="5222049" w="11039616">
                <a:moveTo>
                  <a:pt x="0" y="0"/>
                </a:moveTo>
                <a:lnTo>
                  <a:pt x="11039616" y="0"/>
                </a:lnTo>
                <a:lnTo>
                  <a:pt x="11039616" y="5222048"/>
                </a:lnTo>
                <a:lnTo>
                  <a:pt x="0" y="5222048"/>
                </a:lnTo>
                <a:lnTo>
                  <a:pt x="0" y="0"/>
                </a:lnTo>
                <a:close/>
              </a:path>
            </a:pathLst>
          </a:custGeom>
          <a:blipFill>
            <a:blip r:embed="rId2"/>
            <a:stretch>
              <a:fillRect l="0" t="-9193" r="0" b="-9193"/>
            </a:stretch>
          </a:blipFill>
        </p:spPr>
      </p:sp>
      <p:sp>
        <p:nvSpPr>
          <p:cNvPr name="TextBox 3" id="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11</a:t>
            </a:r>
          </a:p>
        </p:txBody>
      </p:sp>
      <p:sp>
        <p:nvSpPr>
          <p:cNvPr name="TextBox 4" id="4"/>
          <p:cNvSpPr txBox="true"/>
          <p:nvPr/>
        </p:nvSpPr>
        <p:spPr>
          <a:xfrm rot="0">
            <a:off x="295999" y="411544"/>
            <a:ext cx="15098420" cy="2597915"/>
          </a:xfrm>
          <a:prstGeom prst="rect">
            <a:avLst/>
          </a:prstGeom>
        </p:spPr>
        <p:txBody>
          <a:bodyPr anchor="t" rtlCol="false" tIns="0" lIns="0" bIns="0" rIns="0">
            <a:spAutoFit/>
          </a:bodyPr>
          <a:lstStyle/>
          <a:p>
            <a:pPr algn="ctr">
              <a:lnSpc>
                <a:spcPts val="6957"/>
              </a:lnSpc>
            </a:pPr>
            <a:r>
              <a:rPr lang="en-US" sz="4969" b="true">
                <a:solidFill>
                  <a:srgbClr val="000000"/>
                </a:solidFill>
                <a:latin typeface="Canva Sans Bold"/>
                <a:ea typeface="Canva Sans Bold"/>
                <a:cs typeface="Canva Sans Bold"/>
                <a:sym typeface="Canva Sans Bold"/>
              </a:rPr>
              <a:t>Comparaison des impacts environnementaux des matériaux d'emballage :</a:t>
            </a:r>
          </a:p>
          <a:p>
            <a:pPr algn="ctr">
              <a:lnSpc>
                <a:spcPts val="6957"/>
              </a:lnSpc>
              <a:spcBef>
                <a:spcPct val="0"/>
              </a:spcBef>
            </a:pPr>
          </a:p>
        </p:txBody>
      </p:sp>
      <p:sp>
        <p:nvSpPr>
          <p:cNvPr name="TextBox 5" id="5"/>
          <p:cNvSpPr txBox="true"/>
          <p:nvPr/>
        </p:nvSpPr>
        <p:spPr>
          <a:xfrm rot="0">
            <a:off x="1267671" y="2242849"/>
            <a:ext cx="9104719" cy="8382024"/>
          </a:xfrm>
          <a:prstGeom prst="rect">
            <a:avLst/>
          </a:prstGeom>
        </p:spPr>
        <p:txBody>
          <a:bodyPr anchor="t" rtlCol="false" tIns="0" lIns="0" bIns="0" rIns="0">
            <a:spAutoFit/>
          </a:bodyPr>
          <a:lstStyle/>
          <a:p>
            <a:pPr algn="ctr">
              <a:lnSpc>
                <a:spcPts val="4338"/>
              </a:lnSpc>
            </a:pPr>
            <a:r>
              <a:rPr lang="en-US" sz="3099" b="true">
                <a:solidFill>
                  <a:srgbClr val="55833D"/>
                </a:solidFill>
                <a:latin typeface="Open Sans Bold"/>
                <a:ea typeface="Open Sans Bold"/>
                <a:cs typeface="Open Sans Bold"/>
                <a:sym typeface="Open Sans Bold"/>
              </a:rPr>
              <a:t>Matériau d’emballage</a:t>
            </a:r>
            <a:r>
              <a:rPr lang="en-US" sz="3099" b="true">
                <a:solidFill>
                  <a:srgbClr val="55833D"/>
                </a:solidFill>
                <a:latin typeface="Open Sans Bold"/>
                <a:ea typeface="Open Sans Bold"/>
                <a:cs typeface="Open Sans Bold"/>
                <a:sym typeface="Open Sans Bold"/>
              </a:rPr>
              <a:t> Impact environnemental </a:t>
            </a:r>
          </a:p>
          <a:p>
            <a:pPr algn="ctr">
              <a:lnSpc>
                <a:spcPts val="4338"/>
              </a:lnSpc>
            </a:pPr>
            <a:r>
              <a:rPr lang="en-US" sz="3099" b="true">
                <a:solidFill>
                  <a:srgbClr val="55833D"/>
                </a:solidFill>
                <a:latin typeface="Open Sans Bold"/>
                <a:ea typeface="Open Sans Bold"/>
                <a:cs typeface="Open Sans Bold"/>
                <a:sym typeface="Open Sans Bold"/>
              </a:rPr>
              <a:t> </a:t>
            </a:r>
            <a:r>
              <a:rPr lang="en-US" sz="3099" b="true">
                <a:solidFill>
                  <a:srgbClr val="55833D"/>
                </a:solidFill>
                <a:latin typeface="Open Sans Bold"/>
                <a:ea typeface="Open Sans Bold"/>
                <a:cs typeface="Open Sans Bold"/>
                <a:sym typeface="Open Sans Bold"/>
              </a:rPr>
              <a:t>Plastique :                                                            </a:t>
            </a:r>
          </a:p>
          <a:p>
            <a:pPr algn="ctr">
              <a:lnSpc>
                <a:spcPts val="4058"/>
              </a:lnSpc>
            </a:pPr>
            <a:r>
              <a:rPr lang="en-US" sz="2899">
                <a:solidFill>
                  <a:srgbClr val="000000"/>
                </a:solidFill>
                <a:latin typeface="Open Sans"/>
                <a:ea typeface="Open Sans"/>
                <a:cs typeface="Open Sans"/>
                <a:sym typeface="Open Sans"/>
              </a:rPr>
              <a:t>Fort impact environnemental en termes de pollution et de durée de dégradation </a:t>
            </a:r>
          </a:p>
          <a:p>
            <a:pPr algn="ctr">
              <a:lnSpc>
                <a:spcPts val="4338"/>
              </a:lnSpc>
            </a:pPr>
            <a:r>
              <a:rPr lang="en-US" sz="3099" b="true">
                <a:solidFill>
                  <a:srgbClr val="55833D"/>
                </a:solidFill>
                <a:latin typeface="Open Sans Bold"/>
                <a:ea typeface="Open Sans Bold"/>
                <a:cs typeface="Open Sans Bold"/>
                <a:sym typeface="Open Sans Bold"/>
              </a:rPr>
              <a:t>Papier/ carton :     </a:t>
            </a:r>
            <a:r>
              <a:rPr lang="en-US" sz="3099">
                <a:solidFill>
                  <a:srgbClr val="000000"/>
                </a:solidFill>
                <a:latin typeface="Open Sans"/>
                <a:ea typeface="Open Sans"/>
                <a:cs typeface="Open Sans"/>
                <a:sym typeface="Open Sans"/>
              </a:rPr>
              <a:t>                                                    </a:t>
            </a:r>
          </a:p>
          <a:p>
            <a:pPr algn="ctr">
              <a:lnSpc>
                <a:spcPts val="4058"/>
              </a:lnSpc>
            </a:pPr>
            <a:r>
              <a:rPr lang="en-US" sz="2899">
                <a:solidFill>
                  <a:srgbClr val="000000"/>
                </a:solidFill>
                <a:latin typeface="Open Sans"/>
                <a:ea typeface="Open Sans"/>
                <a:cs typeface="Open Sans"/>
                <a:sym typeface="Open Sans"/>
              </a:rPr>
              <a:t>Impact moins important que le plastique, mais nécessite une grande quantité d’eau pour sa production</a:t>
            </a:r>
          </a:p>
          <a:p>
            <a:pPr algn="ctr">
              <a:lnSpc>
                <a:spcPts val="4338"/>
              </a:lnSpc>
            </a:pPr>
            <a:r>
              <a:rPr lang="en-US" sz="3099" b="true">
                <a:solidFill>
                  <a:srgbClr val="55833D"/>
                </a:solidFill>
                <a:latin typeface="Open Sans Bold"/>
                <a:ea typeface="Open Sans Bold"/>
                <a:cs typeface="Open Sans Bold"/>
                <a:sym typeface="Open Sans Bold"/>
              </a:rPr>
              <a:t>Verre :    </a:t>
            </a:r>
            <a:r>
              <a:rPr lang="en-US" sz="3099">
                <a:solidFill>
                  <a:srgbClr val="000000"/>
                </a:solidFill>
                <a:latin typeface="Open Sans"/>
                <a:ea typeface="Open Sans"/>
                <a:cs typeface="Open Sans"/>
                <a:sym typeface="Open Sans"/>
              </a:rPr>
              <a:t>                                                                  </a:t>
            </a:r>
          </a:p>
          <a:p>
            <a:pPr algn="ctr">
              <a:lnSpc>
                <a:spcPts val="4058"/>
              </a:lnSpc>
            </a:pPr>
            <a:r>
              <a:rPr lang="en-US" sz="2899">
                <a:solidFill>
                  <a:srgbClr val="000000"/>
                </a:solidFill>
                <a:latin typeface="Open Sans"/>
                <a:ea typeface="Open Sans"/>
                <a:cs typeface="Open Sans"/>
                <a:sym typeface="Open Sans"/>
              </a:rPr>
              <a:t>Matériau recyclable à l’infini mais nécessite beaucoup d’énergie pour sa fabrication </a:t>
            </a:r>
          </a:p>
          <a:p>
            <a:pPr algn="ctr">
              <a:lnSpc>
                <a:spcPts val="4338"/>
              </a:lnSpc>
            </a:pPr>
            <a:r>
              <a:rPr lang="en-US" sz="3099" b="true">
                <a:solidFill>
                  <a:srgbClr val="55833D"/>
                </a:solidFill>
                <a:latin typeface="Open Sans Bold"/>
                <a:ea typeface="Open Sans Bold"/>
                <a:cs typeface="Open Sans Bold"/>
                <a:sym typeface="Open Sans Bold"/>
              </a:rPr>
              <a:t>Métal:                </a:t>
            </a:r>
            <a:r>
              <a:rPr lang="en-US" sz="3099">
                <a:solidFill>
                  <a:srgbClr val="000000"/>
                </a:solidFill>
                <a:latin typeface="Open Sans"/>
                <a:ea typeface="Open Sans"/>
                <a:cs typeface="Open Sans"/>
                <a:sym typeface="Open Sans"/>
              </a:rPr>
              <a:t>                                                      </a:t>
            </a:r>
          </a:p>
          <a:p>
            <a:pPr algn="ctr">
              <a:lnSpc>
                <a:spcPts val="4058"/>
              </a:lnSpc>
            </a:pPr>
            <a:r>
              <a:rPr lang="en-US" sz="2899">
                <a:solidFill>
                  <a:srgbClr val="000000"/>
                </a:solidFill>
                <a:latin typeface="Open Sans"/>
                <a:ea typeface="Open Sans"/>
                <a:cs typeface="Open Sans"/>
                <a:sym typeface="Open Sans"/>
              </a:rPr>
              <a:t>Faible impact environnemental car facilement recyclable </a:t>
            </a:r>
          </a:p>
          <a:p>
            <a:pPr algn="ctr">
              <a:lnSpc>
                <a:spcPts val="4058"/>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555727" y="388958"/>
            <a:ext cx="15043895" cy="7040542"/>
          </a:xfrm>
          <a:prstGeom prst="rect">
            <a:avLst/>
          </a:prstGeom>
        </p:spPr>
        <p:txBody>
          <a:bodyPr anchor="t" rtlCol="false" tIns="0" lIns="0" bIns="0" rIns="0">
            <a:spAutoFit/>
          </a:bodyPr>
          <a:lstStyle/>
          <a:p>
            <a:pPr algn="ctr">
              <a:lnSpc>
                <a:spcPts val="5478"/>
              </a:lnSpc>
            </a:pPr>
            <a:r>
              <a:rPr lang="en-US" sz="3913" b="true">
                <a:solidFill>
                  <a:srgbClr val="000000"/>
                </a:solidFill>
                <a:latin typeface="Canva Sans Bold"/>
                <a:ea typeface="Canva Sans Bold"/>
                <a:cs typeface="Canva Sans Bold"/>
                <a:sym typeface="Canva Sans Bold"/>
              </a:rPr>
              <a:t>                                                                                                             </a:t>
            </a:r>
          </a:p>
          <a:p>
            <a:pPr algn="ctr">
              <a:lnSpc>
                <a:spcPts val="5058"/>
              </a:lnSpc>
            </a:pPr>
          </a:p>
          <a:p>
            <a:pPr algn="ctr">
              <a:lnSpc>
                <a:spcPts val="3798"/>
              </a:lnSpc>
            </a:pPr>
            <a:r>
              <a:rPr lang="en-US" sz="2713">
                <a:solidFill>
                  <a:srgbClr val="000000"/>
                </a:solidFill>
                <a:latin typeface="Canva Sans"/>
                <a:ea typeface="Canva Sans"/>
                <a:cs typeface="Canva Sans"/>
                <a:sym typeface="Canva Sans"/>
              </a:rPr>
              <a:t>Le choix des matériaux d’emballage joue un rôle crucial dans la réduction de l’impact environnemental. Différents matériaux d’emballage ont des impacts variés sur l’environnement. Par conséquent, il est essentiel de comprendre ces impacts pour faire des choix informés.</a:t>
            </a:r>
          </a:p>
          <a:p>
            <a:pPr algn="ctr">
              <a:lnSpc>
                <a:spcPts val="3798"/>
              </a:lnSpc>
            </a:pPr>
            <a:r>
              <a:rPr lang="en-US" sz="2713">
                <a:solidFill>
                  <a:srgbClr val="000000"/>
                </a:solidFill>
                <a:latin typeface="Canva Sans"/>
                <a:ea typeface="Canva Sans"/>
                <a:cs typeface="Canva Sans"/>
                <a:sym typeface="Canva Sans"/>
              </a:rPr>
              <a:t>-Les emballages en verre sont une alternative durable car ils sont recyclables à l’infini. </a:t>
            </a:r>
          </a:p>
          <a:p>
            <a:pPr algn="ctr">
              <a:lnSpc>
                <a:spcPts val="3798"/>
              </a:lnSpc>
            </a:pPr>
            <a:r>
              <a:rPr lang="en-US" sz="2713">
                <a:solidFill>
                  <a:srgbClr val="000000"/>
                </a:solidFill>
                <a:latin typeface="Canva Sans"/>
                <a:ea typeface="Canva Sans"/>
                <a:cs typeface="Canva Sans"/>
                <a:sym typeface="Canva Sans"/>
              </a:rPr>
              <a:t>-Les emballages en papier et en carton sont souvent perçus comme plus écologiques. Ils sont biodégradables et recyclables. Cependant, leur production implique la coupe d’arbres et peut nécessiter des produits chimiques, posant des problèmes écologiques supplémentaires.</a:t>
            </a:r>
          </a:p>
          <a:p>
            <a:pPr algn="ctr">
              <a:lnSpc>
                <a:spcPts val="3798"/>
              </a:lnSpc>
            </a:pPr>
            <a:r>
              <a:rPr lang="en-US" sz="2713">
                <a:solidFill>
                  <a:srgbClr val="000000"/>
                </a:solidFill>
                <a:latin typeface="Canva Sans"/>
                <a:ea typeface="Canva Sans"/>
                <a:cs typeface="Canva Sans"/>
                <a:sym typeface="Canva Sans"/>
              </a:rPr>
              <a:t>-Les matériaux métalliques  sont également recyclables, mais leur extraction et leur raffinage demandent beaucoup d’énergie.</a:t>
            </a:r>
          </a:p>
          <a:p>
            <a:pPr algn="ctr">
              <a:lnSpc>
                <a:spcPts val="3798"/>
              </a:lnSpc>
              <a:spcBef>
                <a:spcPct val="0"/>
              </a:spcBef>
            </a:pPr>
          </a:p>
        </p:txBody>
      </p:sp>
      <p:sp>
        <p:nvSpPr>
          <p:cNvPr name="Freeform 3" id="3"/>
          <p:cNvSpPr/>
          <p:nvPr/>
        </p:nvSpPr>
        <p:spPr>
          <a:xfrm flipH="false" flipV="false" rot="0">
            <a:off x="15599622" y="770799"/>
            <a:ext cx="3157174" cy="4114800"/>
          </a:xfrm>
          <a:custGeom>
            <a:avLst/>
            <a:gdLst/>
            <a:ahLst/>
            <a:cxnLst/>
            <a:rect r="r" b="b" t="t" l="l"/>
            <a:pathLst>
              <a:path h="4114800" w="3157174">
                <a:moveTo>
                  <a:pt x="0" y="0"/>
                </a:moveTo>
                <a:lnTo>
                  <a:pt x="3157173" y="0"/>
                </a:lnTo>
                <a:lnTo>
                  <a:pt x="31571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12</a:t>
            </a:r>
          </a:p>
        </p:txBody>
      </p:sp>
      <p:sp>
        <p:nvSpPr>
          <p:cNvPr name="TextBox 5" id="5"/>
          <p:cNvSpPr txBox="true"/>
          <p:nvPr/>
        </p:nvSpPr>
        <p:spPr>
          <a:xfrm rot="0">
            <a:off x="1028700" y="388958"/>
            <a:ext cx="14059329" cy="687482"/>
          </a:xfrm>
          <a:prstGeom prst="rect">
            <a:avLst/>
          </a:prstGeom>
        </p:spPr>
        <p:txBody>
          <a:bodyPr anchor="t" rtlCol="false" tIns="0" lIns="0" bIns="0" rIns="0">
            <a:spAutoFit/>
          </a:bodyPr>
          <a:lstStyle/>
          <a:p>
            <a:pPr algn="ctr">
              <a:lnSpc>
                <a:spcPts val="5682"/>
              </a:lnSpc>
              <a:spcBef>
                <a:spcPct val="0"/>
              </a:spcBef>
            </a:pPr>
            <a:r>
              <a:rPr lang="en-US" b="true" sz="4058">
                <a:solidFill>
                  <a:srgbClr val="000000"/>
                </a:solidFill>
                <a:latin typeface="Canva Sans Bold"/>
                <a:ea typeface="Canva Sans Bold"/>
                <a:cs typeface="Canva Sans Bold"/>
                <a:sym typeface="Canva Sans Bold"/>
              </a:rPr>
              <a:t> Alternatives écologiques aux matériaux d’emballage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891152" cy="10287000"/>
          </a:xfrm>
          <a:custGeom>
            <a:avLst/>
            <a:gdLst/>
            <a:ahLst/>
            <a:cxnLst/>
            <a:rect r="r" b="b" t="t" l="l"/>
            <a:pathLst>
              <a:path h="10287000" w="18891152">
                <a:moveTo>
                  <a:pt x="0" y="0"/>
                </a:moveTo>
                <a:lnTo>
                  <a:pt x="18891152" y="0"/>
                </a:lnTo>
                <a:lnTo>
                  <a:pt x="18891152" y="10287000"/>
                </a:lnTo>
                <a:lnTo>
                  <a:pt x="0" y="10287000"/>
                </a:lnTo>
                <a:lnTo>
                  <a:pt x="0" y="0"/>
                </a:lnTo>
                <a:close/>
              </a:path>
            </a:pathLst>
          </a:custGeom>
          <a:blipFill>
            <a:blip r:embed="rId2">
              <a:alphaModFix amt="28000"/>
            </a:blip>
            <a:stretch>
              <a:fillRect l="-2185" t="-8304" r="0" b="-16571"/>
            </a:stretch>
          </a:blipFill>
        </p:spPr>
      </p:sp>
      <p:sp>
        <p:nvSpPr>
          <p:cNvPr name="TextBox 3" id="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13</a:t>
            </a:r>
          </a:p>
        </p:txBody>
      </p:sp>
      <p:sp>
        <p:nvSpPr>
          <p:cNvPr name="TextBox 4" id="4"/>
          <p:cNvSpPr txBox="true"/>
          <p:nvPr/>
        </p:nvSpPr>
        <p:spPr>
          <a:xfrm rot="0">
            <a:off x="585287" y="306678"/>
            <a:ext cx="15917965" cy="2979447"/>
          </a:xfrm>
          <a:prstGeom prst="rect">
            <a:avLst/>
          </a:prstGeom>
        </p:spPr>
        <p:txBody>
          <a:bodyPr anchor="t" rtlCol="false" tIns="0" lIns="0" bIns="0" rIns="0">
            <a:spAutoFit/>
          </a:bodyPr>
          <a:lstStyle/>
          <a:p>
            <a:pPr algn="just">
              <a:lnSpc>
                <a:spcPts val="4303"/>
              </a:lnSpc>
            </a:pPr>
            <a:r>
              <a:rPr lang="en-US" sz="3073" b="true">
                <a:solidFill>
                  <a:srgbClr val="000000"/>
                </a:solidFill>
                <a:latin typeface="Open Sans Bold"/>
                <a:ea typeface="Open Sans Bold"/>
                <a:cs typeface="Open Sans Bold"/>
                <a:sym typeface="Open Sans Bold"/>
              </a:rPr>
              <a:t>Il existe plusieurs alternatives écologiques aux emballages. Ces solutions offrent des options plus durables et respectueuses de l’environnement :</a:t>
            </a:r>
          </a:p>
          <a:p>
            <a:pPr algn="just">
              <a:lnSpc>
                <a:spcPts val="4303"/>
              </a:lnSpc>
            </a:pPr>
          </a:p>
          <a:p>
            <a:pPr algn="ctr">
              <a:lnSpc>
                <a:spcPts val="6543"/>
              </a:lnSpc>
            </a:pPr>
            <a:r>
              <a:rPr lang="en-US" sz="4673" b="true">
                <a:solidFill>
                  <a:srgbClr val="38522F"/>
                </a:solidFill>
                <a:latin typeface="Open Sans Bold"/>
                <a:ea typeface="Open Sans Bold"/>
                <a:cs typeface="Open Sans Bold"/>
                <a:sym typeface="Open Sans Bold"/>
              </a:rPr>
              <a:t> </a:t>
            </a:r>
          </a:p>
          <a:p>
            <a:pPr algn="just">
              <a:lnSpc>
                <a:spcPts val="4303"/>
              </a:lnSpc>
              <a:spcBef>
                <a:spcPct val="0"/>
              </a:spcBef>
            </a:pPr>
          </a:p>
        </p:txBody>
      </p:sp>
      <p:sp>
        <p:nvSpPr>
          <p:cNvPr name="TextBox 5" id="5"/>
          <p:cNvSpPr txBox="true"/>
          <p:nvPr/>
        </p:nvSpPr>
        <p:spPr>
          <a:xfrm rot="0">
            <a:off x="-747949" y="4354091"/>
            <a:ext cx="10193524" cy="2541023"/>
          </a:xfrm>
          <a:prstGeom prst="rect">
            <a:avLst/>
          </a:prstGeom>
        </p:spPr>
        <p:txBody>
          <a:bodyPr anchor="t" rtlCol="false" tIns="0" lIns="0" bIns="0" rIns="0">
            <a:spAutoFit/>
          </a:bodyPr>
          <a:lstStyle/>
          <a:p>
            <a:pPr algn="ctr">
              <a:lnSpc>
                <a:spcPts val="5788"/>
              </a:lnSpc>
            </a:pPr>
            <a:r>
              <a:rPr lang="en-US" sz="4134" b="true">
                <a:solidFill>
                  <a:srgbClr val="38522F"/>
                </a:solidFill>
                <a:latin typeface="Open Sans Bold"/>
                <a:ea typeface="Open Sans Bold"/>
                <a:cs typeface="Open Sans Bold"/>
                <a:sym typeface="Open Sans Bold"/>
              </a:rPr>
              <a:t>·Bioplastiques</a:t>
            </a:r>
          </a:p>
          <a:p>
            <a:pPr algn="ctr">
              <a:lnSpc>
                <a:spcPts val="5788"/>
              </a:lnSpc>
            </a:pPr>
            <a:r>
              <a:rPr lang="en-US" sz="4134" b="true">
                <a:solidFill>
                  <a:srgbClr val="38522F"/>
                </a:solidFill>
                <a:latin typeface="Open Sans Bold"/>
                <a:ea typeface="Open Sans Bold"/>
                <a:cs typeface="Open Sans Bold"/>
                <a:sym typeface="Open Sans Bold"/>
              </a:rPr>
              <a:t> </a:t>
            </a:r>
          </a:p>
          <a:p>
            <a:pPr algn="ctr">
              <a:lnSpc>
                <a:spcPts val="5788"/>
              </a:lnSpc>
            </a:pPr>
            <a:r>
              <a:rPr lang="en-US" sz="4134">
                <a:solidFill>
                  <a:srgbClr val="38522F"/>
                </a:solidFill>
                <a:latin typeface="Open Sans"/>
                <a:ea typeface="Open Sans"/>
                <a:cs typeface="Open Sans"/>
                <a:sym typeface="Open Sans"/>
              </a:rPr>
              <a:t>·</a:t>
            </a:r>
            <a:r>
              <a:rPr lang="en-US" sz="4134" b="true">
                <a:solidFill>
                  <a:srgbClr val="38522F"/>
                </a:solidFill>
                <a:latin typeface="Open Sans Bold"/>
                <a:ea typeface="Open Sans Bold"/>
                <a:cs typeface="Open Sans Bold"/>
                <a:sym typeface="Open Sans Bold"/>
              </a:rPr>
              <a:t>Emballages compostables </a:t>
            </a:r>
          </a:p>
          <a:p>
            <a:pPr algn="ctr">
              <a:lnSpc>
                <a:spcPts val="2848"/>
              </a:lnSpc>
              <a:spcBef>
                <a:spcPct val="0"/>
              </a:spcBef>
            </a:pPr>
          </a:p>
        </p:txBody>
      </p:sp>
      <p:sp>
        <p:nvSpPr>
          <p:cNvPr name="TextBox 6" id="6"/>
          <p:cNvSpPr txBox="true"/>
          <p:nvPr/>
        </p:nvSpPr>
        <p:spPr>
          <a:xfrm rot="0">
            <a:off x="10526866" y="4344566"/>
            <a:ext cx="7022947" cy="3591561"/>
          </a:xfrm>
          <a:prstGeom prst="rect">
            <a:avLst/>
          </a:prstGeom>
        </p:spPr>
        <p:txBody>
          <a:bodyPr anchor="t" rtlCol="false" tIns="0" lIns="0" bIns="0" rIns="0">
            <a:spAutoFit/>
          </a:bodyPr>
          <a:lstStyle/>
          <a:p>
            <a:pPr algn="ctr">
              <a:lnSpc>
                <a:spcPts val="5739"/>
              </a:lnSpc>
            </a:pPr>
            <a:r>
              <a:rPr lang="en-US" sz="4099">
                <a:solidFill>
                  <a:srgbClr val="38522F"/>
                </a:solidFill>
                <a:latin typeface="Open Sans"/>
                <a:ea typeface="Open Sans"/>
                <a:cs typeface="Open Sans"/>
                <a:sym typeface="Open Sans"/>
              </a:rPr>
              <a:t>·</a:t>
            </a:r>
            <a:r>
              <a:rPr lang="en-US" sz="4099" b="true">
                <a:solidFill>
                  <a:srgbClr val="38522F"/>
                </a:solidFill>
                <a:latin typeface="Open Sans Bold"/>
                <a:ea typeface="Open Sans Bold"/>
                <a:cs typeface="Open Sans Bold"/>
                <a:sym typeface="Open Sans Bold"/>
              </a:rPr>
              <a:t>Emballages réutilisables</a:t>
            </a:r>
          </a:p>
          <a:p>
            <a:pPr algn="ctr">
              <a:lnSpc>
                <a:spcPts val="5739"/>
              </a:lnSpc>
            </a:pPr>
          </a:p>
          <a:p>
            <a:pPr algn="ctr">
              <a:lnSpc>
                <a:spcPts val="5739"/>
              </a:lnSpc>
            </a:pPr>
            <a:r>
              <a:rPr lang="en-US" sz="4099">
                <a:solidFill>
                  <a:srgbClr val="38522F"/>
                </a:solidFill>
                <a:latin typeface="Open Sans"/>
                <a:ea typeface="Open Sans"/>
                <a:cs typeface="Open Sans"/>
                <a:sym typeface="Open Sans"/>
              </a:rPr>
              <a:t>·</a:t>
            </a:r>
            <a:r>
              <a:rPr lang="en-US" sz="4099" b="true">
                <a:solidFill>
                  <a:srgbClr val="38522F"/>
                </a:solidFill>
                <a:latin typeface="Open Sans Bold"/>
                <a:ea typeface="Open Sans Bold"/>
                <a:cs typeface="Open Sans Bold"/>
                <a:sym typeface="Open Sans Bold"/>
              </a:rPr>
              <a:t>Matériaux à base de cellulose </a:t>
            </a:r>
          </a:p>
          <a:p>
            <a:pPr algn="ctr">
              <a:lnSpc>
                <a:spcPts val="573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076" y="5261402"/>
            <a:ext cx="19409107" cy="7787361"/>
            <a:chOff x="0" y="0"/>
            <a:chExt cx="5111864" cy="2050992"/>
          </a:xfrm>
        </p:grpSpPr>
        <p:sp>
          <p:nvSpPr>
            <p:cNvPr name="Freeform 3" id="3"/>
            <p:cNvSpPr/>
            <p:nvPr/>
          </p:nvSpPr>
          <p:spPr>
            <a:xfrm flipH="false" flipV="false" rot="0">
              <a:off x="0" y="0"/>
              <a:ext cx="5111864" cy="2050992"/>
            </a:xfrm>
            <a:custGeom>
              <a:avLst/>
              <a:gdLst/>
              <a:ahLst/>
              <a:cxnLst/>
              <a:rect r="r" b="b" t="t" l="l"/>
              <a:pathLst>
                <a:path h="2050992" w="5111864">
                  <a:moveTo>
                    <a:pt x="0" y="0"/>
                  </a:moveTo>
                  <a:lnTo>
                    <a:pt x="5111864" y="0"/>
                  </a:lnTo>
                  <a:lnTo>
                    <a:pt x="5111864" y="2050992"/>
                  </a:lnTo>
                  <a:lnTo>
                    <a:pt x="0" y="2050992"/>
                  </a:lnTo>
                  <a:close/>
                </a:path>
              </a:pathLst>
            </a:custGeom>
            <a:solidFill>
              <a:srgbClr val="E8E8E8"/>
            </a:solidFill>
          </p:spPr>
        </p:sp>
        <p:sp>
          <p:nvSpPr>
            <p:cNvPr name="TextBox 4" id="4"/>
            <p:cNvSpPr txBox="true"/>
            <p:nvPr/>
          </p:nvSpPr>
          <p:spPr>
            <a:xfrm>
              <a:off x="0" y="-38100"/>
              <a:ext cx="5111864" cy="208909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10222" y="1350063"/>
            <a:ext cx="455865" cy="482110"/>
          </a:xfrm>
          <a:custGeom>
            <a:avLst/>
            <a:gdLst/>
            <a:ahLst/>
            <a:cxnLst/>
            <a:rect r="r" b="b" t="t" l="l"/>
            <a:pathLst>
              <a:path h="482110" w="455865">
                <a:moveTo>
                  <a:pt x="0" y="0"/>
                </a:moveTo>
                <a:lnTo>
                  <a:pt x="455866" y="0"/>
                </a:lnTo>
                <a:lnTo>
                  <a:pt x="455866" y="482110"/>
                </a:lnTo>
                <a:lnTo>
                  <a:pt x="0" y="482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147062" y="1334598"/>
            <a:ext cx="2547040" cy="455890"/>
          </a:xfrm>
          <a:prstGeom prst="rect">
            <a:avLst/>
          </a:prstGeom>
        </p:spPr>
        <p:txBody>
          <a:bodyPr anchor="t" rtlCol="false" tIns="0" lIns="0" bIns="0" rIns="0">
            <a:spAutoFit/>
          </a:bodyPr>
          <a:lstStyle/>
          <a:p>
            <a:pPr algn="l">
              <a:lnSpc>
                <a:spcPts val="3738"/>
              </a:lnSpc>
              <a:spcBef>
                <a:spcPct val="0"/>
              </a:spcBef>
            </a:pPr>
            <a:r>
              <a:rPr lang="en-US" sz="2670">
                <a:solidFill>
                  <a:srgbClr val="FFFFFF"/>
                </a:solidFill>
                <a:latin typeface="Yeseva One"/>
                <a:ea typeface="Yeseva One"/>
                <a:cs typeface="Yeseva One"/>
                <a:sym typeface="Yeseva One"/>
              </a:rPr>
              <a:t>fradel &amp; spies</a:t>
            </a:r>
          </a:p>
        </p:txBody>
      </p:sp>
      <p:sp>
        <p:nvSpPr>
          <p:cNvPr name="TextBox 7" id="7"/>
          <p:cNvSpPr txBox="true"/>
          <p:nvPr/>
        </p:nvSpPr>
        <p:spPr>
          <a:xfrm rot="0">
            <a:off x="566453" y="-95250"/>
            <a:ext cx="15949078" cy="10292501"/>
          </a:xfrm>
          <a:prstGeom prst="rect">
            <a:avLst/>
          </a:prstGeom>
        </p:spPr>
        <p:txBody>
          <a:bodyPr anchor="t" rtlCol="false" tIns="0" lIns="0" bIns="0" rIns="0">
            <a:spAutoFit/>
          </a:bodyPr>
          <a:lstStyle/>
          <a:p>
            <a:pPr algn="ctr">
              <a:lnSpc>
                <a:spcPts val="6416"/>
              </a:lnSpc>
            </a:pPr>
            <a:r>
              <a:rPr lang="en-US" sz="4583" b="true">
                <a:solidFill>
                  <a:srgbClr val="000000"/>
                </a:solidFill>
                <a:latin typeface="Canva Sans Bold"/>
                <a:ea typeface="Canva Sans Bold"/>
                <a:cs typeface="Canva Sans Bold"/>
                <a:sym typeface="Canva Sans Bold"/>
              </a:rPr>
              <a:t>Etude de cas :                                                                        </a:t>
            </a:r>
          </a:p>
          <a:p>
            <a:pPr algn="ctr">
              <a:lnSpc>
                <a:spcPts val="3616"/>
              </a:lnSpc>
            </a:pPr>
            <a:r>
              <a:rPr lang="en-US" sz="2583">
                <a:solidFill>
                  <a:srgbClr val="000000"/>
                </a:solidFill>
                <a:latin typeface="Canva Sans"/>
                <a:ea typeface="Canva Sans"/>
                <a:cs typeface="Canva Sans"/>
                <a:sym typeface="Canva Sans"/>
              </a:rPr>
              <a:t>L’impact négatif des matérieaux sur l’environnement n’est plus à démontrer. ses matérieux fond des dégâts chaque jour et chaque second sur notre planète, les consommateurs et les gouvernements agissent de plus en plus pour réduire ces dégats. Les entreprises se doivent également de montrer la marche à suivre en repensant leur stratégie d’emballage.</a:t>
            </a:r>
          </a:p>
          <a:p>
            <a:pPr algn="ctr">
              <a:lnSpc>
                <a:spcPts val="3616"/>
              </a:lnSpc>
            </a:pPr>
            <a:r>
              <a:rPr lang="en-US" sz="2583">
                <a:solidFill>
                  <a:srgbClr val="000000"/>
                </a:solidFill>
                <a:latin typeface="Canva Sans"/>
                <a:ea typeface="Canva Sans"/>
                <a:cs typeface="Canva Sans"/>
                <a:sym typeface="Canva Sans"/>
              </a:rPr>
              <a:t>De nombreuses entreprises ont esseyer de réduire l’impact de leurs emballage sur l’envirennement, on cite ci-dusous quellques unes qui ont commancé a utiliser des emballages écologiques meilleurs pour la planète et capables de séduire les consommateurs :</a:t>
            </a:r>
          </a:p>
          <a:p>
            <a:pPr algn="ctr">
              <a:lnSpc>
                <a:spcPts val="4736"/>
              </a:lnSpc>
            </a:pPr>
            <a:r>
              <a:rPr lang="en-US" sz="3383" b="true">
                <a:solidFill>
                  <a:srgbClr val="000000"/>
                </a:solidFill>
                <a:latin typeface="Canva Sans Bold"/>
                <a:ea typeface="Canva Sans Bold"/>
                <a:cs typeface="Canva Sans Bold"/>
                <a:sym typeface="Canva Sans Bold"/>
              </a:rPr>
              <a:t>·CANDIA :                                                                                                                                       </a:t>
            </a:r>
          </a:p>
          <a:p>
            <a:pPr algn="ctr">
              <a:lnSpc>
                <a:spcPts val="3756"/>
              </a:lnSpc>
            </a:pPr>
            <a:r>
              <a:rPr lang="en-US" sz="2683">
                <a:solidFill>
                  <a:srgbClr val="000000"/>
                </a:solidFill>
                <a:latin typeface="Canva Sans"/>
                <a:ea typeface="Canva Sans"/>
                <a:cs typeface="Canva Sans"/>
                <a:sym typeface="Canva Sans"/>
              </a:rPr>
              <a:t>Une brique de lait est traditionnellement composée de trois éléments : du carton, de l’aluminium et du plastique. Le premier est recyclé, mais les deux autres sont généralement incinérés, entraînant une pollution conséquente. </a:t>
            </a:r>
          </a:p>
          <a:p>
            <a:pPr algn="ctr">
              <a:lnSpc>
                <a:spcPts val="3756"/>
              </a:lnSpc>
            </a:pPr>
            <a:r>
              <a:rPr lang="en-US" sz="2683">
                <a:solidFill>
                  <a:srgbClr val="000000"/>
                </a:solidFill>
                <a:latin typeface="Canva Sans"/>
                <a:ea typeface="Canva Sans"/>
                <a:cs typeface="Canva Sans"/>
                <a:sym typeface="Canva Sans"/>
              </a:rPr>
              <a:t>Candia, en tant qu’acteur clé dans l’industrie alimentaire, montre l’exemple à travers un emballage écologique. Sa nouvelle brique de lait est fabriquée sans aluminium et sans suremballage plastique. 75 % de l’emballage carton provient de carton recyclé issu de forêts gérées durablement. </a:t>
            </a:r>
          </a:p>
          <a:p>
            <a:pPr algn="ctr">
              <a:lnSpc>
                <a:spcPts val="3756"/>
              </a:lnSpc>
            </a:pPr>
            <a:r>
              <a:rPr lang="en-US" sz="2683">
                <a:solidFill>
                  <a:srgbClr val="000000"/>
                </a:solidFill>
                <a:latin typeface="Canva Sans"/>
                <a:ea typeface="Canva Sans"/>
                <a:cs typeface="Canva Sans"/>
                <a:sym typeface="Canva Sans"/>
              </a:rPr>
              <a:t>Une partie de l’emballage a déjà été remplacée par du plastique d’origine végétale, et ce n’est qu’un début. La marque Candia a opté pour l’éco-conception de ses emballages. L’objectif est de réduire toujours plus l’utilisation de plastique et d’énergies fossiles.</a:t>
            </a:r>
          </a:p>
          <a:p>
            <a:pPr algn="ctr">
              <a:lnSpc>
                <a:spcPts val="3756"/>
              </a:lnSpc>
            </a:pPr>
            <a:r>
              <a:rPr lang="en-US" sz="2683">
                <a:solidFill>
                  <a:srgbClr val="000000"/>
                </a:solidFill>
                <a:latin typeface="Canva Sans"/>
                <a:ea typeface="Canva Sans"/>
                <a:cs typeface="Canva Sans"/>
                <a:sym typeface="Canva Sans"/>
              </a:rPr>
              <a:t>D’ici 2025, elle s’engage à utiliser 100 % d’emballages recyclables ou réemployables.</a:t>
            </a:r>
          </a:p>
          <a:p>
            <a:pPr algn="ctr">
              <a:lnSpc>
                <a:spcPts val="3476"/>
              </a:lnSpc>
              <a:spcBef>
                <a:spcPct val="0"/>
              </a:spcBef>
            </a:pPr>
          </a:p>
        </p:txBody>
      </p:sp>
      <p:sp>
        <p:nvSpPr>
          <p:cNvPr name="Freeform 8" id="8"/>
          <p:cNvSpPr/>
          <p:nvPr/>
        </p:nvSpPr>
        <p:spPr>
          <a:xfrm flipH="false" flipV="false" rot="0">
            <a:off x="16515531" y="6172200"/>
            <a:ext cx="2236955" cy="4114800"/>
          </a:xfrm>
          <a:custGeom>
            <a:avLst/>
            <a:gdLst/>
            <a:ahLst/>
            <a:cxnLst/>
            <a:rect r="r" b="b" t="t" l="l"/>
            <a:pathLst>
              <a:path h="4114800" w="2236955">
                <a:moveTo>
                  <a:pt x="0" y="0"/>
                </a:moveTo>
                <a:lnTo>
                  <a:pt x="2236955" y="0"/>
                </a:lnTo>
                <a:lnTo>
                  <a:pt x="22369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515531" y="-225227"/>
            <a:ext cx="2566139" cy="4114800"/>
          </a:xfrm>
          <a:custGeom>
            <a:avLst/>
            <a:gdLst/>
            <a:ahLst/>
            <a:cxnLst/>
            <a:rect r="r" b="b" t="t" l="l"/>
            <a:pathLst>
              <a:path h="4114800" w="2566139">
                <a:moveTo>
                  <a:pt x="0" y="0"/>
                </a:moveTo>
                <a:lnTo>
                  <a:pt x="2566139" y="0"/>
                </a:lnTo>
                <a:lnTo>
                  <a:pt x="256613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14</a:t>
            </a:r>
          </a:p>
        </p:txBody>
      </p:sp>
    </p:spTree>
  </p:cSld>
  <p:clrMapOvr>
    <a:masterClrMapping/>
  </p:clrMapOvr>
</p:sld>
</file>

<file path=ppt/slides/slide15.xml><?xml version="1.0" encoding="utf-8"?>
<p:sld xmlns:p="http://schemas.openxmlformats.org/presentationml/2006/main" xmlns:a="http://schemas.openxmlformats.org/drawingml/2006/main">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6744950" y="7200900"/>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8E73"/>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15</a:t>
            </a:r>
          </a:p>
        </p:txBody>
      </p:sp>
      <p:grpSp>
        <p:nvGrpSpPr>
          <p:cNvPr name="Group 6" id="6"/>
          <p:cNvGrpSpPr/>
          <p:nvPr/>
        </p:nvGrpSpPr>
        <p:grpSpPr>
          <a:xfrm rot="0">
            <a:off x="-2057400" y="-923736"/>
            <a:ext cx="3086100" cy="308610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8E73"/>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5518" y="120215"/>
            <a:ext cx="16797295" cy="9327903"/>
          </a:xfrm>
          <a:prstGeom prst="rect">
            <a:avLst/>
          </a:prstGeom>
        </p:spPr>
        <p:txBody>
          <a:bodyPr anchor="t" rtlCol="false" tIns="0" lIns="0" bIns="0" rIns="0">
            <a:spAutoFit/>
          </a:bodyPr>
          <a:lstStyle/>
          <a:p>
            <a:pPr algn="ctr">
              <a:lnSpc>
                <a:spcPts val="4598"/>
              </a:lnSpc>
            </a:pPr>
            <a:r>
              <a:rPr lang="en-US" sz="3284" b="true">
                <a:solidFill>
                  <a:srgbClr val="000000"/>
                </a:solidFill>
                <a:latin typeface="Canva Sans Bold"/>
                <a:ea typeface="Canva Sans Bold"/>
                <a:cs typeface="Canva Sans Bold"/>
                <a:sym typeface="Canva Sans Bold"/>
              </a:rPr>
              <a:t>·</a:t>
            </a:r>
            <a:r>
              <a:rPr lang="en-US" sz="3284" b="true">
                <a:solidFill>
                  <a:srgbClr val="000000"/>
                </a:solidFill>
                <a:latin typeface="Canva Sans Bold"/>
                <a:ea typeface="Canva Sans Bold"/>
                <a:cs typeface="Canva Sans Bold"/>
                <a:sym typeface="Canva Sans Bold"/>
              </a:rPr>
              <a:t>MCDONALD’S</a:t>
            </a:r>
            <a:r>
              <a:rPr lang="en-US" sz="3284">
                <a:solidFill>
                  <a:srgbClr val="000000"/>
                </a:solidFill>
                <a:latin typeface="Canva Sans"/>
                <a:ea typeface="Canva Sans"/>
                <a:cs typeface="Canva Sans"/>
                <a:sym typeface="Canva Sans"/>
              </a:rPr>
              <a:t> </a:t>
            </a:r>
          </a:p>
          <a:p>
            <a:pPr algn="ctr">
              <a:lnSpc>
                <a:spcPts val="3478"/>
              </a:lnSpc>
            </a:pPr>
            <a:r>
              <a:rPr lang="en-US" sz="2484">
                <a:solidFill>
                  <a:srgbClr val="000000"/>
                </a:solidFill>
                <a:latin typeface="Canva Sans"/>
                <a:ea typeface="Canva Sans"/>
                <a:cs typeface="Canva Sans"/>
                <a:sym typeface="Canva Sans"/>
              </a:rPr>
              <a:t>McDonald’s, leader du takeout, aentrepris des changements écologiques depuis plus de deux décennies déjà. Il a d’ailleurs été l’une des premières enseignes à utiliser des sachets en papier pour les ventes à emporter. Cet emballage écologique est depuis une véritable norme dans la restauration rapide. </a:t>
            </a:r>
          </a:p>
          <a:p>
            <a:pPr algn="ctr">
              <a:lnSpc>
                <a:spcPts val="3478"/>
              </a:lnSpc>
            </a:pPr>
            <a:r>
              <a:rPr lang="en-US" sz="2484">
                <a:solidFill>
                  <a:srgbClr val="000000"/>
                </a:solidFill>
                <a:latin typeface="Canva Sans"/>
                <a:ea typeface="Canva Sans"/>
                <a:cs typeface="Canva Sans"/>
                <a:sym typeface="Canva Sans"/>
              </a:rPr>
              <a:t>Il fait aussi figure de pionnier en ayant réalisé un Bilan Carbone® dès 2005. Le géant de la restauration rapide a mis d’autres initiatives en place pour contribuer à réduire son empreinte carbone. Il incite par exemple ses clients à trier leurs emballages, grâce à des consignes de tri claires. Il met aussi en place des actions locales pour collecter les emballages abandonnés. </a:t>
            </a:r>
          </a:p>
          <a:p>
            <a:pPr algn="ctr">
              <a:lnSpc>
                <a:spcPts val="3478"/>
              </a:lnSpc>
            </a:pPr>
            <a:r>
              <a:rPr lang="en-US" sz="2484">
                <a:solidFill>
                  <a:srgbClr val="000000"/>
                </a:solidFill>
                <a:latin typeface="Canva Sans"/>
                <a:ea typeface="Canva Sans"/>
                <a:cs typeface="Canva Sans"/>
                <a:sym typeface="Canva Sans"/>
              </a:rPr>
              <a:t>Plus récemment, McDonald’s a fait un pas de plus dans l’emballage recyclable. Il a remplacé ses couvercles en plastique par d’autres en fibre naturelle de papier issus de bois certifié.</a:t>
            </a:r>
          </a:p>
          <a:p>
            <a:pPr algn="ctr">
              <a:lnSpc>
                <a:spcPts val="3478"/>
              </a:lnSpc>
            </a:pPr>
            <a:r>
              <a:rPr lang="en-US" sz="2484">
                <a:solidFill>
                  <a:srgbClr val="000000"/>
                </a:solidFill>
                <a:latin typeface="Canva Sans"/>
                <a:ea typeface="Canva Sans"/>
                <a:cs typeface="Canva Sans"/>
                <a:sym typeface="Canva Sans"/>
              </a:rPr>
              <a:t>Les pailles ont quant à elles été remplacées par des pailles en papier. Ces deux actions conjointes ont permis de supprimer 1 200 tonnes de déchets en plastique produites chaque année. </a:t>
            </a:r>
          </a:p>
          <a:p>
            <a:pPr algn="ctr">
              <a:lnSpc>
                <a:spcPts val="3478"/>
              </a:lnSpc>
            </a:pPr>
            <a:r>
              <a:rPr lang="en-US" sz="2484">
                <a:solidFill>
                  <a:srgbClr val="000000"/>
                </a:solidFill>
                <a:latin typeface="Canva Sans"/>
                <a:ea typeface="Canva Sans"/>
                <a:cs typeface="Canva Sans"/>
                <a:sym typeface="Canva Sans"/>
              </a:rPr>
              <a:t>McDonald’s travaille sur l’éco-conception des emballages depuis deux décennies, afin de réduire leurs tailles, poids et quantité. L’utilisation de matières recyclables est une priorité : 96 % sont déjà des emballages carton ou papier1. L’enseigne va plus loin et s’engage pour avoir 100 % d’emballages écologiques d’ici 2025 ! </a:t>
            </a:r>
          </a:p>
          <a:p>
            <a:pPr algn="ctr">
              <a:lnSpc>
                <a:spcPts val="3478"/>
              </a:lnSpc>
            </a:pPr>
            <a:r>
              <a:rPr lang="en-US" sz="2484">
                <a:solidFill>
                  <a:srgbClr val="000000"/>
                </a:solidFill>
                <a:latin typeface="Canva Sans"/>
                <a:ea typeface="Canva Sans"/>
                <a:cs typeface="Canva Sans"/>
                <a:sym typeface="Canva Sans"/>
              </a:rPr>
              <a:t>Ces différents exemples montrent la prise de conscience des grandes marques concernant leur rôle dans la préservation de l’environnement, Certaines de ces entreprises ont intégré les préoccupations écologiques dès leur conception, d’autres s’y sont intéressées plus tardivement. Dans tous les cas, elles ont toutes su faire de cette nécessité écologique un véritable levier de croissance.</a:t>
            </a:r>
          </a:p>
          <a:p>
            <a:pPr algn="ctr">
              <a:lnSpc>
                <a:spcPts val="3478"/>
              </a:lnSpc>
            </a:pPr>
          </a:p>
          <a:p>
            <a:pPr algn="ctr">
              <a:lnSpc>
                <a:spcPts val="3478"/>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7377" y="-185748"/>
            <a:ext cx="19102754" cy="3442893"/>
            <a:chOff x="0" y="0"/>
            <a:chExt cx="3052935" cy="550231"/>
          </a:xfrm>
        </p:grpSpPr>
        <p:sp>
          <p:nvSpPr>
            <p:cNvPr name="Freeform 3" id="3"/>
            <p:cNvSpPr/>
            <p:nvPr/>
          </p:nvSpPr>
          <p:spPr>
            <a:xfrm flipH="false" flipV="false" rot="0">
              <a:off x="0" y="0"/>
              <a:ext cx="3052935" cy="550231"/>
            </a:xfrm>
            <a:custGeom>
              <a:avLst/>
              <a:gdLst/>
              <a:ahLst/>
              <a:cxnLst/>
              <a:rect r="r" b="b" t="t" l="l"/>
              <a:pathLst>
                <a:path h="550231" w="3052935">
                  <a:moveTo>
                    <a:pt x="0" y="0"/>
                  </a:moveTo>
                  <a:lnTo>
                    <a:pt x="3052935" y="0"/>
                  </a:lnTo>
                  <a:lnTo>
                    <a:pt x="3052935" y="550231"/>
                  </a:lnTo>
                  <a:lnTo>
                    <a:pt x="0" y="550231"/>
                  </a:lnTo>
                  <a:close/>
                </a:path>
              </a:pathLst>
            </a:custGeom>
            <a:blipFill>
              <a:blip r:embed="rId2"/>
              <a:stretch>
                <a:fillRect l="0" t="-105356" r="0" b="-105356"/>
              </a:stretch>
            </a:blipFill>
          </p:spPr>
        </p:sp>
      </p:grpSp>
      <p:grpSp>
        <p:nvGrpSpPr>
          <p:cNvPr name="Group 4" id="4"/>
          <p:cNvGrpSpPr/>
          <p:nvPr/>
        </p:nvGrpSpPr>
        <p:grpSpPr>
          <a:xfrm rot="0">
            <a:off x="0" y="3257145"/>
            <a:ext cx="18288000" cy="7392616"/>
            <a:chOff x="0" y="0"/>
            <a:chExt cx="4816593" cy="1947026"/>
          </a:xfrm>
        </p:grpSpPr>
        <p:sp>
          <p:nvSpPr>
            <p:cNvPr name="Freeform 5" id="5"/>
            <p:cNvSpPr/>
            <p:nvPr/>
          </p:nvSpPr>
          <p:spPr>
            <a:xfrm flipH="false" flipV="false" rot="0">
              <a:off x="0" y="0"/>
              <a:ext cx="4816592" cy="1947027"/>
            </a:xfrm>
            <a:custGeom>
              <a:avLst/>
              <a:gdLst/>
              <a:ahLst/>
              <a:cxnLst/>
              <a:rect r="r" b="b" t="t" l="l"/>
              <a:pathLst>
                <a:path h="1947027" w="4816592">
                  <a:moveTo>
                    <a:pt x="0" y="0"/>
                  </a:moveTo>
                  <a:lnTo>
                    <a:pt x="4816592" y="0"/>
                  </a:lnTo>
                  <a:lnTo>
                    <a:pt x="4816592" y="1947027"/>
                  </a:lnTo>
                  <a:lnTo>
                    <a:pt x="0" y="1947027"/>
                  </a:lnTo>
                  <a:close/>
                </a:path>
              </a:pathLst>
            </a:custGeom>
            <a:gradFill rotWithShape="true">
              <a:gsLst>
                <a:gs pos="0">
                  <a:srgbClr val="A6A6A6">
                    <a:alpha val="100000"/>
                  </a:srgbClr>
                </a:gs>
                <a:gs pos="100000">
                  <a:srgbClr val="FFFFFF">
                    <a:alpha val="100000"/>
                  </a:srgbClr>
                </a:gs>
              </a:gsLst>
              <a:lin ang="0"/>
            </a:gradFill>
          </p:spPr>
        </p:sp>
        <p:sp>
          <p:nvSpPr>
            <p:cNvPr name="TextBox 6" id="6"/>
            <p:cNvSpPr txBox="true"/>
            <p:nvPr/>
          </p:nvSpPr>
          <p:spPr>
            <a:xfrm>
              <a:off x="0" y="-47625"/>
              <a:ext cx="4816593" cy="1994651"/>
            </a:xfrm>
            <a:prstGeom prst="rect">
              <a:avLst/>
            </a:prstGeom>
          </p:spPr>
          <p:txBody>
            <a:bodyPr anchor="ctr" rtlCol="false" tIns="50800" lIns="50800" bIns="50800" rIns="50800"/>
            <a:lstStyle/>
            <a:p>
              <a:pPr algn="ctr">
                <a:lnSpc>
                  <a:spcPts val="4199"/>
                </a:lnSpc>
              </a:pPr>
            </a:p>
          </p:txBody>
        </p:sp>
      </p:grpSp>
      <p:sp>
        <p:nvSpPr>
          <p:cNvPr name="TextBox 7" id="7"/>
          <p:cNvSpPr txBox="true"/>
          <p:nvPr/>
        </p:nvSpPr>
        <p:spPr>
          <a:xfrm rot="0">
            <a:off x="17013030" y="321371"/>
            <a:ext cx="690684" cy="285959"/>
          </a:xfrm>
          <a:prstGeom prst="rect">
            <a:avLst/>
          </a:prstGeom>
        </p:spPr>
        <p:txBody>
          <a:bodyPr anchor="t" rtlCol="false" tIns="0" lIns="0" bIns="0" rIns="0">
            <a:spAutoFit/>
          </a:bodyPr>
          <a:lstStyle/>
          <a:p>
            <a:pPr algn="r">
              <a:lnSpc>
                <a:spcPts val="2223"/>
              </a:lnSpc>
              <a:spcBef>
                <a:spcPct val="0"/>
              </a:spcBef>
            </a:pPr>
            <a:r>
              <a:rPr lang="en-US" sz="1588">
                <a:solidFill>
                  <a:srgbClr val="FFFFFF"/>
                </a:solidFill>
                <a:latin typeface="Yeseva One"/>
                <a:ea typeface="Yeseva One"/>
                <a:cs typeface="Yeseva One"/>
                <a:sym typeface="Yeseva One"/>
              </a:rPr>
              <a:t>1998</a:t>
            </a:r>
          </a:p>
        </p:txBody>
      </p:sp>
      <p:sp>
        <p:nvSpPr>
          <p:cNvPr name="TextBox 8" id="8"/>
          <p:cNvSpPr txBox="true"/>
          <p:nvPr/>
        </p:nvSpPr>
        <p:spPr>
          <a:xfrm rot="0">
            <a:off x="17117118" y="321371"/>
            <a:ext cx="353813" cy="285959"/>
          </a:xfrm>
          <a:prstGeom prst="rect">
            <a:avLst/>
          </a:prstGeom>
        </p:spPr>
        <p:txBody>
          <a:bodyPr anchor="t" rtlCol="false" tIns="0" lIns="0" bIns="0" rIns="0">
            <a:spAutoFit/>
          </a:bodyPr>
          <a:lstStyle/>
          <a:p>
            <a:pPr algn="r">
              <a:lnSpc>
                <a:spcPts val="2223"/>
              </a:lnSpc>
              <a:spcBef>
                <a:spcPct val="0"/>
              </a:spcBef>
            </a:pPr>
            <a:r>
              <a:rPr lang="en-US" sz="1588">
                <a:solidFill>
                  <a:srgbClr val="041109"/>
                </a:solidFill>
                <a:latin typeface="Yeseva One"/>
                <a:ea typeface="Yeseva One"/>
                <a:cs typeface="Yeseva One"/>
                <a:sym typeface="Yeseva One"/>
              </a:rPr>
              <a:t>09</a:t>
            </a:r>
          </a:p>
        </p:txBody>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16</a:t>
            </a:r>
          </a:p>
        </p:txBody>
      </p:sp>
      <p:sp>
        <p:nvSpPr>
          <p:cNvPr name="TextBox 10" id="10"/>
          <p:cNvSpPr txBox="true"/>
          <p:nvPr/>
        </p:nvSpPr>
        <p:spPr>
          <a:xfrm rot="0">
            <a:off x="555727" y="473980"/>
            <a:ext cx="5290542" cy="1235329"/>
          </a:xfrm>
          <a:prstGeom prst="rect">
            <a:avLst/>
          </a:prstGeom>
        </p:spPr>
        <p:txBody>
          <a:bodyPr anchor="t" rtlCol="false" tIns="0" lIns="0" bIns="0" rIns="0">
            <a:spAutoFit/>
          </a:bodyPr>
          <a:lstStyle/>
          <a:p>
            <a:pPr algn="ctr">
              <a:lnSpc>
                <a:spcPts val="10135"/>
              </a:lnSpc>
              <a:spcBef>
                <a:spcPct val="0"/>
              </a:spcBef>
            </a:pPr>
            <a:r>
              <a:rPr lang="en-US" b="true" sz="7239">
                <a:solidFill>
                  <a:srgbClr val="000000"/>
                </a:solidFill>
                <a:latin typeface="Open Sans Bold"/>
                <a:ea typeface="Open Sans Bold"/>
                <a:cs typeface="Open Sans Bold"/>
                <a:sym typeface="Open Sans Bold"/>
              </a:rPr>
              <a:t>Conclusion:</a:t>
            </a:r>
          </a:p>
        </p:txBody>
      </p:sp>
      <p:sp>
        <p:nvSpPr>
          <p:cNvPr name="TextBox 11" id="11"/>
          <p:cNvSpPr txBox="true"/>
          <p:nvPr/>
        </p:nvSpPr>
        <p:spPr>
          <a:xfrm rot="0">
            <a:off x="805454" y="3512410"/>
            <a:ext cx="12039497" cy="6543123"/>
          </a:xfrm>
          <a:prstGeom prst="rect">
            <a:avLst/>
          </a:prstGeom>
        </p:spPr>
        <p:txBody>
          <a:bodyPr anchor="t" rtlCol="false" tIns="0" lIns="0" bIns="0" rIns="0">
            <a:spAutoFit/>
          </a:bodyPr>
          <a:lstStyle/>
          <a:p>
            <a:pPr algn="l">
              <a:lnSpc>
                <a:spcPts val="4737"/>
              </a:lnSpc>
            </a:pPr>
            <a:r>
              <a:rPr lang="en-US" sz="3384">
                <a:solidFill>
                  <a:srgbClr val="000000"/>
                </a:solidFill>
                <a:latin typeface="Open Sans"/>
                <a:ea typeface="Open Sans"/>
                <a:cs typeface="Open Sans"/>
                <a:sym typeface="Open Sans"/>
              </a:rPr>
              <a:t>En conclusion, chaque matériau d’emballage présente des avantages et des inconvénients environnementaux. Les plastiques sont très polluants à long terme, le verre et les métaux sont recyclables mais énergivores à produire, tandis que le carton et les matériaux biodégradables sont souvent plus écologiques mais nécessitent une gestion appropriée pour maximiser leur durabilité. Pour réduire l’impact environnemental, il est essentiel de privilégier les matériaux recyclables et de limiter l’usage des emballages au strict nécessaire.</a:t>
            </a:r>
          </a:p>
          <a:p>
            <a:pPr algn="l">
              <a:lnSpc>
                <a:spcPts val="4737"/>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6F6F6"/>
        </a:solidFill>
      </p:bgPr>
    </p:bg>
    <p:spTree>
      <p:nvGrpSpPr>
        <p:cNvPr id="1" name=""/>
        <p:cNvGrpSpPr/>
        <p:nvPr/>
      </p:nvGrpSpPr>
      <p:grpSpPr>
        <a:xfrm>
          <a:off x="0" y="0"/>
          <a:ext cx="0" cy="0"/>
          <a:chOff x="0" y="0"/>
          <a:chExt cx="0" cy="0"/>
        </a:xfrm>
      </p:grpSpPr>
      <p:grpSp>
        <p:nvGrpSpPr>
          <p:cNvPr name="Group 2" id="2"/>
          <p:cNvGrpSpPr/>
          <p:nvPr/>
        </p:nvGrpSpPr>
        <p:grpSpPr>
          <a:xfrm rot="0">
            <a:off x="-9184965" y="-116520"/>
            <a:ext cx="19409107" cy="14298272"/>
            <a:chOff x="0" y="0"/>
            <a:chExt cx="5111864" cy="3765800"/>
          </a:xfrm>
        </p:grpSpPr>
        <p:sp>
          <p:nvSpPr>
            <p:cNvPr name="Freeform 3" id="3"/>
            <p:cNvSpPr/>
            <p:nvPr/>
          </p:nvSpPr>
          <p:spPr>
            <a:xfrm flipH="false" flipV="false" rot="0">
              <a:off x="0" y="0"/>
              <a:ext cx="5111864" cy="3765800"/>
            </a:xfrm>
            <a:custGeom>
              <a:avLst/>
              <a:gdLst/>
              <a:ahLst/>
              <a:cxnLst/>
              <a:rect r="r" b="b" t="t" l="l"/>
              <a:pathLst>
                <a:path h="3765800" w="5111864">
                  <a:moveTo>
                    <a:pt x="0" y="0"/>
                  </a:moveTo>
                  <a:lnTo>
                    <a:pt x="5111864" y="0"/>
                  </a:lnTo>
                  <a:lnTo>
                    <a:pt x="5111864" y="3765800"/>
                  </a:lnTo>
                  <a:lnTo>
                    <a:pt x="0" y="3765800"/>
                  </a:lnTo>
                  <a:close/>
                </a:path>
              </a:pathLst>
            </a:custGeom>
            <a:solidFill>
              <a:srgbClr val="E8E8E8"/>
            </a:solidFill>
          </p:spPr>
        </p:sp>
        <p:sp>
          <p:nvSpPr>
            <p:cNvPr name="TextBox 4" id="4"/>
            <p:cNvSpPr txBox="true"/>
            <p:nvPr/>
          </p:nvSpPr>
          <p:spPr>
            <a:xfrm>
              <a:off x="0" y="-38100"/>
              <a:ext cx="5111864" cy="3803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10222" y="1350063"/>
            <a:ext cx="455865" cy="482110"/>
          </a:xfrm>
          <a:custGeom>
            <a:avLst/>
            <a:gdLst/>
            <a:ahLst/>
            <a:cxnLst/>
            <a:rect r="r" b="b" t="t" l="l"/>
            <a:pathLst>
              <a:path h="482110" w="455865">
                <a:moveTo>
                  <a:pt x="0" y="0"/>
                </a:moveTo>
                <a:lnTo>
                  <a:pt x="455866" y="0"/>
                </a:lnTo>
                <a:lnTo>
                  <a:pt x="455866" y="482110"/>
                </a:lnTo>
                <a:lnTo>
                  <a:pt x="0" y="482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7648" y="4936255"/>
            <a:ext cx="5085833" cy="3442893"/>
            <a:chOff x="0" y="0"/>
            <a:chExt cx="812800" cy="550231"/>
          </a:xfrm>
        </p:grpSpPr>
        <p:sp>
          <p:nvSpPr>
            <p:cNvPr name="Freeform 7" id="7"/>
            <p:cNvSpPr/>
            <p:nvPr/>
          </p:nvSpPr>
          <p:spPr>
            <a:xfrm flipH="false" flipV="false" rot="0">
              <a:off x="0" y="0"/>
              <a:ext cx="812800" cy="550231"/>
            </a:xfrm>
            <a:custGeom>
              <a:avLst/>
              <a:gdLst/>
              <a:ahLst/>
              <a:cxnLst/>
              <a:rect r="r" b="b" t="t" l="l"/>
              <a:pathLst>
                <a:path h="550231" w="812800">
                  <a:moveTo>
                    <a:pt x="0" y="0"/>
                  </a:moveTo>
                  <a:lnTo>
                    <a:pt x="812800" y="0"/>
                  </a:lnTo>
                  <a:lnTo>
                    <a:pt x="812800" y="550231"/>
                  </a:lnTo>
                  <a:lnTo>
                    <a:pt x="0" y="550231"/>
                  </a:lnTo>
                  <a:close/>
                </a:path>
              </a:pathLst>
            </a:custGeom>
            <a:blipFill>
              <a:blip r:embed="rId4"/>
              <a:stretch>
                <a:fillRect l="-803" t="0" r="-803" b="0"/>
              </a:stretch>
            </a:blipFill>
          </p:spPr>
        </p:sp>
      </p:grpSp>
      <p:grpSp>
        <p:nvGrpSpPr>
          <p:cNvPr name="Group 8" id="8"/>
          <p:cNvGrpSpPr/>
          <p:nvPr/>
        </p:nvGrpSpPr>
        <p:grpSpPr>
          <a:xfrm rot="0">
            <a:off x="5093481" y="-516116"/>
            <a:ext cx="5130661" cy="5659616"/>
            <a:chOff x="0" y="0"/>
            <a:chExt cx="819964" cy="904500"/>
          </a:xfrm>
        </p:grpSpPr>
        <p:sp>
          <p:nvSpPr>
            <p:cNvPr name="Freeform 9" id="9"/>
            <p:cNvSpPr/>
            <p:nvPr/>
          </p:nvSpPr>
          <p:spPr>
            <a:xfrm flipH="false" flipV="false" rot="0">
              <a:off x="0" y="0"/>
              <a:ext cx="819964" cy="904500"/>
            </a:xfrm>
            <a:custGeom>
              <a:avLst/>
              <a:gdLst/>
              <a:ahLst/>
              <a:cxnLst/>
              <a:rect r="r" b="b" t="t" l="l"/>
              <a:pathLst>
                <a:path h="904500" w="819964">
                  <a:moveTo>
                    <a:pt x="0" y="0"/>
                  </a:moveTo>
                  <a:lnTo>
                    <a:pt x="819964" y="0"/>
                  </a:lnTo>
                  <a:lnTo>
                    <a:pt x="819964" y="904500"/>
                  </a:lnTo>
                  <a:lnTo>
                    <a:pt x="0" y="904500"/>
                  </a:lnTo>
                  <a:close/>
                </a:path>
              </a:pathLst>
            </a:custGeom>
            <a:blipFill>
              <a:blip r:embed="rId5"/>
              <a:stretch>
                <a:fillRect l="-32882" t="0" r="-32882" b="0"/>
              </a:stretch>
            </a:blipFill>
          </p:spPr>
        </p:sp>
      </p:grpSp>
      <p:sp>
        <p:nvSpPr>
          <p:cNvPr name="Freeform 10" id="10"/>
          <p:cNvSpPr/>
          <p:nvPr/>
        </p:nvSpPr>
        <p:spPr>
          <a:xfrm flipH="false" flipV="false" rot="0">
            <a:off x="5893188" y="6083733"/>
            <a:ext cx="3531247" cy="4114800"/>
          </a:xfrm>
          <a:custGeom>
            <a:avLst/>
            <a:gdLst/>
            <a:ahLst/>
            <a:cxnLst/>
            <a:rect r="r" b="b" t="t" l="l"/>
            <a:pathLst>
              <a:path h="4114800" w="3531247">
                <a:moveTo>
                  <a:pt x="0" y="0"/>
                </a:moveTo>
                <a:lnTo>
                  <a:pt x="3531246" y="0"/>
                </a:lnTo>
                <a:lnTo>
                  <a:pt x="353124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10474238" y="2313692"/>
            <a:ext cx="7315200" cy="1862051"/>
          </a:xfrm>
          <a:custGeom>
            <a:avLst/>
            <a:gdLst/>
            <a:ahLst/>
            <a:cxnLst/>
            <a:rect r="r" b="b" t="t" l="l"/>
            <a:pathLst>
              <a:path h="1862051" w="7315200">
                <a:moveTo>
                  <a:pt x="0" y="0"/>
                </a:moveTo>
                <a:lnTo>
                  <a:pt x="7315200" y="0"/>
                </a:lnTo>
                <a:lnTo>
                  <a:pt x="7315200" y="1862051"/>
                </a:lnTo>
                <a:lnTo>
                  <a:pt x="0" y="18620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17</a:t>
            </a:r>
          </a:p>
        </p:txBody>
      </p:sp>
      <p:sp>
        <p:nvSpPr>
          <p:cNvPr name="TextBox 13" id="13"/>
          <p:cNvSpPr txBox="true"/>
          <p:nvPr/>
        </p:nvSpPr>
        <p:spPr>
          <a:xfrm rot="0">
            <a:off x="10474238" y="4692332"/>
            <a:ext cx="7315200" cy="2050418"/>
          </a:xfrm>
          <a:prstGeom prst="rect">
            <a:avLst/>
          </a:prstGeom>
        </p:spPr>
        <p:txBody>
          <a:bodyPr anchor="t" rtlCol="false" tIns="0" lIns="0" bIns="0" rIns="0">
            <a:spAutoFit/>
          </a:bodyPr>
          <a:lstStyle/>
          <a:p>
            <a:pPr algn="ctr">
              <a:lnSpc>
                <a:spcPts val="8259"/>
              </a:lnSpc>
              <a:spcBef>
                <a:spcPct val="0"/>
              </a:spcBef>
            </a:pPr>
            <a:r>
              <a:rPr lang="en-US" b="true" sz="5899" i="true">
                <a:solidFill>
                  <a:srgbClr val="FFBA00"/>
                </a:solidFill>
                <a:latin typeface="Canva Sans Bold Italics"/>
                <a:ea typeface="Canva Sans Bold Italics"/>
                <a:cs typeface="Canva Sans Bold Italics"/>
                <a:sym typeface="Canva Sans Bold Italics"/>
              </a:rPr>
              <a:t>pour votre attention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5432524"/>
            <a:ext cx="18687059" cy="5049557"/>
            <a:chOff x="0" y="0"/>
            <a:chExt cx="4921695" cy="1329924"/>
          </a:xfrm>
        </p:grpSpPr>
        <p:sp>
          <p:nvSpPr>
            <p:cNvPr name="Freeform 3" id="3"/>
            <p:cNvSpPr/>
            <p:nvPr/>
          </p:nvSpPr>
          <p:spPr>
            <a:xfrm flipH="false" flipV="false" rot="0">
              <a:off x="0" y="0"/>
              <a:ext cx="4921695" cy="1329924"/>
            </a:xfrm>
            <a:custGeom>
              <a:avLst/>
              <a:gdLst/>
              <a:ahLst/>
              <a:cxnLst/>
              <a:rect r="r" b="b" t="t" l="l"/>
              <a:pathLst>
                <a:path h="1329924" w="4921695">
                  <a:moveTo>
                    <a:pt x="0" y="0"/>
                  </a:moveTo>
                  <a:lnTo>
                    <a:pt x="4921695" y="0"/>
                  </a:lnTo>
                  <a:lnTo>
                    <a:pt x="4921695" y="1329924"/>
                  </a:lnTo>
                  <a:lnTo>
                    <a:pt x="0" y="1329924"/>
                  </a:lnTo>
                  <a:close/>
                </a:path>
              </a:pathLst>
            </a:custGeom>
            <a:gradFill rotWithShape="true">
              <a:gsLst>
                <a:gs pos="0">
                  <a:srgbClr val="A6A6A6">
                    <a:alpha val="100000"/>
                  </a:srgbClr>
                </a:gs>
                <a:gs pos="100000">
                  <a:srgbClr val="FFFFFF">
                    <a:alpha val="100000"/>
                  </a:srgbClr>
                </a:gs>
              </a:gsLst>
              <a:lin ang="0"/>
            </a:gradFill>
          </p:spPr>
        </p:sp>
        <p:sp>
          <p:nvSpPr>
            <p:cNvPr name="TextBox 4" id="4"/>
            <p:cNvSpPr txBox="true"/>
            <p:nvPr/>
          </p:nvSpPr>
          <p:spPr>
            <a:xfrm>
              <a:off x="0" y="-38100"/>
              <a:ext cx="4921695" cy="1368024"/>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089710" y="6243219"/>
            <a:ext cx="5225060" cy="4480489"/>
          </a:xfrm>
          <a:custGeom>
            <a:avLst/>
            <a:gdLst/>
            <a:ahLst/>
            <a:cxnLst/>
            <a:rect r="r" b="b" t="t" l="l"/>
            <a:pathLst>
              <a:path h="4480489" w="5225060">
                <a:moveTo>
                  <a:pt x="0" y="0"/>
                </a:moveTo>
                <a:lnTo>
                  <a:pt x="5225060" y="0"/>
                </a:lnTo>
                <a:lnTo>
                  <a:pt x="5225060" y="4480489"/>
                </a:lnTo>
                <a:lnTo>
                  <a:pt x="0" y="4480489"/>
                </a:lnTo>
                <a:lnTo>
                  <a:pt x="0" y="0"/>
                </a:lnTo>
                <a:close/>
              </a:path>
            </a:pathLst>
          </a:custGeom>
          <a:blipFill>
            <a:blip r:embed="rId2">
              <a:alphaModFix amt="74000"/>
            </a:blip>
            <a:stretch>
              <a:fillRect l="0" t="0" r="0" b="0"/>
            </a:stretch>
          </a:blipFill>
        </p:spPr>
      </p:sp>
      <p:sp>
        <p:nvSpPr>
          <p:cNvPr name="Freeform 6" id="6"/>
          <p:cNvSpPr/>
          <p:nvPr/>
        </p:nvSpPr>
        <p:spPr>
          <a:xfrm flipH="false" flipV="false" rot="0">
            <a:off x="-769057" y="8071366"/>
            <a:ext cx="4784651" cy="4114800"/>
          </a:xfrm>
          <a:custGeom>
            <a:avLst/>
            <a:gdLst/>
            <a:ahLst/>
            <a:cxnLst/>
            <a:rect r="r" b="b" t="t" l="l"/>
            <a:pathLst>
              <a:path h="4114800" w="4784651">
                <a:moveTo>
                  <a:pt x="0" y="0"/>
                </a:moveTo>
                <a:lnTo>
                  <a:pt x="4784652" y="0"/>
                </a:lnTo>
                <a:lnTo>
                  <a:pt x="47846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15790420" y="152518"/>
            <a:ext cx="506593" cy="1752365"/>
          </a:xfrm>
          <a:custGeom>
            <a:avLst/>
            <a:gdLst/>
            <a:ahLst/>
            <a:cxnLst/>
            <a:rect r="r" b="b" t="t" l="l"/>
            <a:pathLst>
              <a:path h="1752365" w="506593">
                <a:moveTo>
                  <a:pt x="0" y="0"/>
                </a:moveTo>
                <a:lnTo>
                  <a:pt x="506592" y="0"/>
                </a:lnTo>
                <a:lnTo>
                  <a:pt x="506592" y="1752364"/>
                </a:lnTo>
                <a:lnTo>
                  <a:pt x="0" y="17523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028700" y="7468115"/>
            <a:ext cx="696693" cy="2606676"/>
          </a:xfrm>
          <a:custGeom>
            <a:avLst/>
            <a:gdLst/>
            <a:ahLst/>
            <a:cxnLst/>
            <a:rect r="r" b="b" t="t" l="l"/>
            <a:pathLst>
              <a:path h="2606676" w="696693">
                <a:moveTo>
                  <a:pt x="0" y="0"/>
                </a:moveTo>
                <a:lnTo>
                  <a:pt x="696693" y="0"/>
                </a:lnTo>
                <a:lnTo>
                  <a:pt x="696693" y="2606675"/>
                </a:lnTo>
                <a:lnTo>
                  <a:pt x="0" y="260667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4223060" y="0"/>
            <a:ext cx="4201038" cy="4114800"/>
          </a:xfrm>
          <a:custGeom>
            <a:avLst/>
            <a:gdLst/>
            <a:ahLst/>
            <a:cxnLst/>
            <a:rect r="r" b="b" t="t" l="l"/>
            <a:pathLst>
              <a:path h="4114800" w="4201038">
                <a:moveTo>
                  <a:pt x="0" y="0"/>
                </a:moveTo>
                <a:lnTo>
                  <a:pt x="4201038" y="0"/>
                </a:lnTo>
                <a:lnTo>
                  <a:pt x="4201038" y="4114800"/>
                </a:lnTo>
                <a:lnTo>
                  <a:pt x="0" y="4114800"/>
                </a:lnTo>
                <a:lnTo>
                  <a:pt x="0" y="0"/>
                </a:lnTo>
                <a:close/>
              </a:path>
            </a:pathLst>
          </a:custGeom>
          <a:blipFill>
            <a:blip r:embed="rId9">
              <a:alphaModFix amt="47000"/>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3000378" y="6041521"/>
            <a:ext cx="585806" cy="58580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794078" y="2572267"/>
            <a:ext cx="11012098" cy="755015"/>
          </a:xfrm>
          <a:prstGeom prst="rect">
            <a:avLst/>
          </a:prstGeom>
        </p:spPr>
        <p:txBody>
          <a:bodyPr anchor="t" rtlCol="false" tIns="0" lIns="0" bIns="0" rIns="0">
            <a:spAutoFit/>
          </a:bodyPr>
          <a:lstStyle/>
          <a:p>
            <a:pPr algn="ctr">
              <a:lnSpc>
                <a:spcPts val="6159"/>
              </a:lnSpc>
              <a:spcBef>
                <a:spcPct val="0"/>
              </a:spcBef>
            </a:pPr>
            <a:r>
              <a:rPr lang="en-US" b="true" sz="4399">
                <a:solidFill>
                  <a:srgbClr val="000000"/>
                </a:solidFill>
                <a:latin typeface="Canva Sans Bold"/>
                <a:ea typeface="Canva Sans Bold"/>
                <a:cs typeface="Canva Sans Bold"/>
                <a:sym typeface="Canva Sans Bold"/>
              </a:rPr>
              <a:t>2.Déffinition de l’ impact eviremontale</a:t>
            </a:r>
          </a:p>
        </p:txBody>
      </p:sp>
      <p:sp>
        <p:nvSpPr>
          <p:cNvPr name="TextBox 14" id="14"/>
          <p:cNvSpPr txBox="true"/>
          <p:nvPr/>
        </p:nvSpPr>
        <p:spPr>
          <a:xfrm rot="0">
            <a:off x="318741" y="3498732"/>
            <a:ext cx="13770969" cy="755015"/>
          </a:xfrm>
          <a:prstGeom prst="rect">
            <a:avLst/>
          </a:prstGeom>
        </p:spPr>
        <p:txBody>
          <a:bodyPr anchor="t" rtlCol="false" tIns="0" lIns="0" bIns="0" rIns="0">
            <a:spAutoFit/>
          </a:bodyPr>
          <a:lstStyle/>
          <a:p>
            <a:pPr algn="ctr">
              <a:lnSpc>
                <a:spcPts val="6159"/>
              </a:lnSpc>
              <a:spcBef>
                <a:spcPct val="0"/>
              </a:spcBef>
            </a:pPr>
            <a:r>
              <a:rPr lang="en-US" b="true" sz="4399">
                <a:solidFill>
                  <a:srgbClr val="000000"/>
                </a:solidFill>
                <a:latin typeface="Canva Sans Bold"/>
                <a:ea typeface="Canva Sans Bold"/>
                <a:cs typeface="Canva Sans Bold"/>
                <a:sym typeface="Canva Sans Bold"/>
              </a:rPr>
              <a:t>3.Types des matéraux et leur impacts</a:t>
            </a:r>
          </a:p>
        </p:txBody>
      </p:sp>
      <p:sp>
        <p:nvSpPr>
          <p:cNvPr name="TextBox 15" id="15"/>
          <p:cNvSpPr txBox="true"/>
          <p:nvPr/>
        </p:nvSpPr>
        <p:spPr>
          <a:xfrm rot="0">
            <a:off x="353405" y="4677509"/>
            <a:ext cx="12551419" cy="755015"/>
          </a:xfrm>
          <a:prstGeom prst="rect">
            <a:avLst/>
          </a:prstGeom>
        </p:spPr>
        <p:txBody>
          <a:bodyPr anchor="t" rtlCol="false" tIns="0" lIns="0" bIns="0" rIns="0">
            <a:spAutoFit/>
          </a:bodyPr>
          <a:lstStyle/>
          <a:p>
            <a:pPr algn="ctr">
              <a:lnSpc>
                <a:spcPts val="6160"/>
              </a:lnSpc>
              <a:spcBef>
                <a:spcPct val="0"/>
              </a:spcBef>
            </a:pPr>
            <a:r>
              <a:rPr lang="en-US" b="true" sz="4400">
                <a:solidFill>
                  <a:srgbClr val="000000"/>
                </a:solidFill>
                <a:latin typeface="Canva Sans Bold"/>
                <a:ea typeface="Canva Sans Bold"/>
                <a:cs typeface="Canva Sans Bold"/>
                <a:sym typeface="Canva Sans Bold"/>
              </a:rPr>
              <a:t>4.Comparaison des impact</a:t>
            </a:r>
          </a:p>
        </p:txBody>
      </p:sp>
      <p:sp>
        <p:nvSpPr>
          <p:cNvPr name="TextBox 16" id="16"/>
          <p:cNvSpPr txBox="true"/>
          <p:nvPr/>
        </p:nvSpPr>
        <p:spPr>
          <a:xfrm rot="0">
            <a:off x="5016723" y="8058179"/>
            <a:ext cx="6050732" cy="755017"/>
          </a:xfrm>
          <a:prstGeom prst="rect">
            <a:avLst/>
          </a:prstGeom>
        </p:spPr>
        <p:txBody>
          <a:bodyPr anchor="t" rtlCol="false" tIns="0" lIns="0" bIns="0" rIns="0">
            <a:spAutoFit/>
          </a:bodyPr>
          <a:lstStyle/>
          <a:p>
            <a:pPr algn="ctr">
              <a:lnSpc>
                <a:spcPts val="6159"/>
              </a:lnSpc>
              <a:spcBef>
                <a:spcPct val="0"/>
              </a:spcBef>
            </a:pPr>
            <a:r>
              <a:rPr lang="en-US" b="true" sz="4399">
                <a:solidFill>
                  <a:srgbClr val="000000"/>
                </a:solidFill>
                <a:latin typeface="Canva Sans Bold"/>
                <a:ea typeface="Canva Sans Bold"/>
                <a:cs typeface="Canva Sans Bold"/>
                <a:sym typeface="Canva Sans Bold"/>
              </a:rPr>
              <a:t>7</a:t>
            </a:r>
            <a:r>
              <a:rPr lang="en-US" b="true" sz="4399">
                <a:solidFill>
                  <a:srgbClr val="000000"/>
                </a:solidFill>
                <a:latin typeface="Canva Sans Bold"/>
                <a:ea typeface="Canva Sans Bold"/>
                <a:cs typeface="Canva Sans Bold"/>
                <a:sym typeface="Canva Sans Bold"/>
              </a:rPr>
              <a:t>.Conclusion</a:t>
            </a:r>
          </a:p>
        </p:txBody>
      </p:sp>
      <p:sp>
        <p:nvSpPr>
          <p:cNvPr name="TextBox 17" id="17"/>
          <p:cNvSpPr txBox="true"/>
          <p:nvPr/>
        </p:nvSpPr>
        <p:spPr>
          <a:xfrm rot="0">
            <a:off x="4015595" y="6968389"/>
            <a:ext cx="6560934" cy="755015"/>
          </a:xfrm>
          <a:prstGeom prst="rect">
            <a:avLst/>
          </a:prstGeom>
        </p:spPr>
        <p:txBody>
          <a:bodyPr anchor="t" rtlCol="false" tIns="0" lIns="0" bIns="0" rIns="0">
            <a:spAutoFit/>
          </a:bodyPr>
          <a:lstStyle/>
          <a:p>
            <a:pPr algn="ctr">
              <a:lnSpc>
                <a:spcPts val="6159"/>
              </a:lnSpc>
              <a:spcBef>
                <a:spcPct val="0"/>
              </a:spcBef>
            </a:pPr>
            <a:r>
              <a:rPr lang="en-US" b="true" sz="4399">
                <a:solidFill>
                  <a:srgbClr val="000000"/>
                </a:solidFill>
                <a:latin typeface="Canva Sans Bold"/>
                <a:ea typeface="Canva Sans Bold"/>
                <a:cs typeface="Canva Sans Bold"/>
                <a:sym typeface="Canva Sans Bold"/>
              </a:rPr>
              <a:t>6</a:t>
            </a:r>
            <a:r>
              <a:rPr lang="en-US" b="true" sz="4399">
                <a:solidFill>
                  <a:srgbClr val="000000"/>
                </a:solidFill>
                <a:latin typeface="Canva Sans Bold"/>
                <a:ea typeface="Canva Sans Bold"/>
                <a:cs typeface="Canva Sans Bold"/>
                <a:sym typeface="Canva Sans Bold"/>
              </a:rPr>
              <a:t>.Etude de cas</a:t>
            </a:r>
          </a:p>
        </p:txBody>
      </p:sp>
      <p:grpSp>
        <p:nvGrpSpPr>
          <p:cNvPr name="Group 18" id="18"/>
          <p:cNvGrpSpPr/>
          <p:nvPr/>
        </p:nvGrpSpPr>
        <p:grpSpPr>
          <a:xfrm rot="0">
            <a:off x="2072119" y="4930022"/>
            <a:ext cx="576363" cy="576363"/>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202782" y="3689232"/>
            <a:ext cx="522612" cy="52261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484305" y="2864031"/>
            <a:ext cx="463251" cy="463251"/>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0" y="1815662"/>
            <a:ext cx="484305" cy="484305"/>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5016723" y="8185646"/>
            <a:ext cx="585806" cy="585806"/>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4091534" y="7054114"/>
            <a:ext cx="585806" cy="585806"/>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D795B"/>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1202782" y="384787"/>
            <a:ext cx="7125086" cy="811233"/>
          </a:xfrm>
          <a:prstGeom prst="rect">
            <a:avLst/>
          </a:prstGeom>
        </p:spPr>
        <p:txBody>
          <a:bodyPr anchor="t" rtlCol="false" tIns="0" lIns="0" bIns="0" rIns="0">
            <a:spAutoFit/>
          </a:bodyPr>
          <a:lstStyle/>
          <a:p>
            <a:pPr algn="ctr">
              <a:lnSpc>
                <a:spcPts val="6736"/>
              </a:lnSpc>
            </a:pPr>
            <a:r>
              <a:rPr lang="en-US" sz="4811" b="true">
                <a:solidFill>
                  <a:srgbClr val="000000"/>
                </a:solidFill>
                <a:latin typeface="Canva Sans Bold"/>
                <a:ea typeface="Canva Sans Bold"/>
                <a:cs typeface="Canva Sans Bold"/>
                <a:sym typeface="Canva Sans Bold"/>
              </a:rPr>
              <a:t>PLAN DE TRAVAIL:</a:t>
            </a:r>
          </a:p>
        </p:txBody>
      </p:sp>
      <p:sp>
        <p:nvSpPr>
          <p:cNvPr name="TextBox 37" id="37"/>
          <p:cNvSpPr txBox="true"/>
          <p:nvPr/>
        </p:nvSpPr>
        <p:spPr>
          <a:xfrm rot="0">
            <a:off x="614406" y="1538921"/>
            <a:ext cx="3920430" cy="755017"/>
          </a:xfrm>
          <a:prstGeom prst="rect">
            <a:avLst/>
          </a:prstGeom>
        </p:spPr>
        <p:txBody>
          <a:bodyPr anchor="t" rtlCol="false" tIns="0" lIns="0" bIns="0" rIns="0">
            <a:spAutoFit/>
          </a:bodyPr>
          <a:lstStyle/>
          <a:p>
            <a:pPr algn="ctr">
              <a:lnSpc>
                <a:spcPts val="6159"/>
              </a:lnSpc>
              <a:spcBef>
                <a:spcPct val="0"/>
              </a:spcBef>
            </a:pPr>
            <a:r>
              <a:rPr lang="en-US" b="true" sz="4399">
                <a:solidFill>
                  <a:srgbClr val="000000"/>
                </a:solidFill>
                <a:latin typeface="Canva Sans Bold"/>
                <a:ea typeface="Canva Sans Bold"/>
                <a:cs typeface="Canva Sans Bold"/>
                <a:sym typeface="Canva Sans Bold"/>
              </a:rPr>
              <a:t>1.Introduction</a:t>
            </a:r>
          </a:p>
        </p:txBody>
      </p:sp>
      <p:sp>
        <p:nvSpPr>
          <p:cNvPr name="TextBox 38" id="38"/>
          <p:cNvSpPr txBox="true"/>
          <p:nvPr/>
        </p:nvSpPr>
        <p:spPr>
          <a:xfrm rot="0">
            <a:off x="2360300" y="5879999"/>
            <a:ext cx="10300577" cy="755015"/>
          </a:xfrm>
          <a:prstGeom prst="rect">
            <a:avLst/>
          </a:prstGeom>
        </p:spPr>
        <p:txBody>
          <a:bodyPr anchor="t" rtlCol="false" tIns="0" lIns="0" bIns="0" rIns="0">
            <a:spAutoFit/>
          </a:bodyPr>
          <a:lstStyle/>
          <a:p>
            <a:pPr algn="ctr">
              <a:lnSpc>
                <a:spcPts val="6160"/>
              </a:lnSpc>
              <a:spcBef>
                <a:spcPct val="0"/>
              </a:spcBef>
            </a:pPr>
            <a:r>
              <a:rPr lang="en-US" b="true" sz="4400">
                <a:solidFill>
                  <a:srgbClr val="000000"/>
                </a:solidFill>
                <a:latin typeface="Canva Sans Bold"/>
                <a:ea typeface="Canva Sans Bold"/>
                <a:cs typeface="Canva Sans Bold"/>
                <a:sym typeface="Canva Sans Bold"/>
              </a:rPr>
              <a:t>5</a:t>
            </a:r>
            <a:r>
              <a:rPr lang="en-US" b="true" sz="4400">
                <a:solidFill>
                  <a:srgbClr val="000000"/>
                </a:solidFill>
                <a:latin typeface="Canva Sans Bold"/>
                <a:ea typeface="Canva Sans Bold"/>
                <a:cs typeface="Canva Sans Bold"/>
                <a:sym typeface="Canva Sans Bold"/>
              </a:rPr>
              <a:t>.Alternatives écologiques</a:t>
            </a:r>
          </a:p>
        </p:txBody>
      </p:sp>
      <p:sp>
        <p:nvSpPr>
          <p:cNvPr name="TextBox 39" id="3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2</a:t>
            </a:r>
          </a:p>
        </p:txBody>
      </p:sp>
      <p:grpSp>
        <p:nvGrpSpPr>
          <p:cNvPr name="Group 40" id="40"/>
          <p:cNvGrpSpPr/>
          <p:nvPr/>
        </p:nvGrpSpPr>
        <p:grpSpPr>
          <a:xfrm rot="0">
            <a:off x="13596531" y="4522877"/>
            <a:ext cx="7325539" cy="7325539"/>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43" id="43"/>
          <p:cNvGrpSpPr/>
          <p:nvPr/>
        </p:nvGrpSpPr>
        <p:grpSpPr>
          <a:xfrm rot="0">
            <a:off x="13748931" y="4675277"/>
            <a:ext cx="7325539" cy="7325539"/>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45" id="45"/>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46" id="46"/>
          <p:cNvGrpSpPr/>
          <p:nvPr/>
        </p:nvGrpSpPr>
        <p:grpSpPr>
          <a:xfrm rot="0">
            <a:off x="13901331" y="4827677"/>
            <a:ext cx="7325539" cy="7325539"/>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48" id="4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6430" y="0"/>
            <a:ext cx="18360861" cy="10287000"/>
          </a:xfrm>
          <a:custGeom>
            <a:avLst/>
            <a:gdLst/>
            <a:ahLst/>
            <a:cxnLst/>
            <a:rect r="r" b="b" t="t" l="l"/>
            <a:pathLst>
              <a:path h="10287000" w="18360861">
                <a:moveTo>
                  <a:pt x="0" y="0"/>
                </a:moveTo>
                <a:lnTo>
                  <a:pt x="18360860" y="0"/>
                </a:lnTo>
                <a:lnTo>
                  <a:pt x="18360860" y="10287000"/>
                </a:lnTo>
                <a:lnTo>
                  <a:pt x="0" y="10287000"/>
                </a:lnTo>
                <a:lnTo>
                  <a:pt x="0" y="0"/>
                </a:lnTo>
                <a:close/>
              </a:path>
            </a:pathLst>
          </a:custGeom>
          <a:blipFill>
            <a:blip r:embed="rId2">
              <a:alphaModFix amt="7999"/>
            </a:blip>
            <a:stretch>
              <a:fillRect l="0" t="0" r="0" b="0"/>
            </a:stretch>
          </a:blipFill>
        </p:spPr>
      </p:sp>
      <p:sp>
        <p:nvSpPr>
          <p:cNvPr name="Freeform 3" id="3"/>
          <p:cNvSpPr/>
          <p:nvPr/>
        </p:nvSpPr>
        <p:spPr>
          <a:xfrm flipH="false" flipV="false" rot="-2872961">
            <a:off x="-3531539" y="7351712"/>
            <a:ext cx="4352192" cy="4114800"/>
          </a:xfrm>
          <a:custGeom>
            <a:avLst/>
            <a:gdLst/>
            <a:ahLst/>
            <a:cxnLst/>
            <a:rect r="r" b="b" t="t" l="l"/>
            <a:pathLst>
              <a:path h="4114800" w="4352192">
                <a:moveTo>
                  <a:pt x="0" y="0"/>
                </a:moveTo>
                <a:lnTo>
                  <a:pt x="4352193" y="0"/>
                </a:lnTo>
                <a:lnTo>
                  <a:pt x="435219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89997" y="224153"/>
            <a:ext cx="4211389" cy="804547"/>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Archivo Black"/>
                <a:ea typeface="Archivo Black"/>
                <a:cs typeface="Archivo Black"/>
                <a:sym typeface="Archivo Black"/>
              </a:rPr>
              <a:t>Introduction:</a:t>
            </a:r>
          </a:p>
        </p:txBody>
      </p:sp>
      <p:sp>
        <p:nvSpPr>
          <p:cNvPr name="TextBox 5" id="5"/>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3</a:t>
            </a:r>
          </a:p>
        </p:txBody>
      </p:sp>
      <p:grpSp>
        <p:nvGrpSpPr>
          <p:cNvPr name="Group 6" id="6"/>
          <p:cNvGrpSpPr/>
          <p:nvPr/>
        </p:nvGrpSpPr>
        <p:grpSpPr>
          <a:xfrm rot="0">
            <a:off x="17404556" y="-2182039"/>
            <a:ext cx="7325539" cy="7325539"/>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38522F"/>
              </a:solidFill>
              <a:prstDash val="solid"/>
              <a:round/>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5695456" y="7055378"/>
            <a:ext cx="7325539" cy="732553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543056" y="7207778"/>
            <a:ext cx="7325539" cy="732553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5390656" y="7360178"/>
            <a:ext cx="7325539" cy="732553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5238256" y="7512578"/>
            <a:ext cx="7325539" cy="732553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5085856" y="7664978"/>
            <a:ext cx="7325539" cy="732553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4933456" y="7817378"/>
            <a:ext cx="7325539" cy="7325539"/>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4781056" y="7969778"/>
            <a:ext cx="7325539" cy="7325539"/>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solidFill>
                <a:srgbClr val="AD795B"/>
              </a:solidFill>
              <a:prstDash val="solid"/>
              <a:round/>
            </a:ln>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0" id="30"/>
          <p:cNvGrpSpPr/>
          <p:nvPr/>
        </p:nvGrpSpPr>
        <p:grpSpPr>
          <a:xfrm rot="0">
            <a:off x="17899468" y="-2007525"/>
            <a:ext cx="8008202" cy="7325539"/>
            <a:chOff x="0" y="0"/>
            <a:chExt cx="888544" cy="812800"/>
          </a:xfrm>
        </p:grpSpPr>
        <p:sp>
          <p:nvSpPr>
            <p:cNvPr name="Freeform 31" id="31"/>
            <p:cNvSpPr/>
            <p:nvPr/>
          </p:nvSpPr>
          <p:spPr>
            <a:xfrm flipH="false" flipV="false" rot="0">
              <a:off x="0" y="0"/>
              <a:ext cx="888544" cy="812800"/>
            </a:xfrm>
            <a:custGeom>
              <a:avLst/>
              <a:gdLst/>
              <a:ahLst/>
              <a:cxnLst/>
              <a:rect r="r" b="b" t="t" l="l"/>
              <a:pathLst>
                <a:path h="812800" w="888544">
                  <a:moveTo>
                    <a:pt x="444272" y="0"/>
                  </a:moveTo>
                  <a:cubicBezTo>
                    <a:pt x="198907" y="0"/>
                    <a:pt x="0" y="181951"/>
                    <a:pt x="0" y="406400"/>
                  </a:cubicBezTo>
                  <a:cubicBezTo>
                    <a:pt x="0" y="630849"/>
                    <a:pt x="198907" y="812800"/>
                    <a:pt x="444272" y="812800"/>
                  </a:cubicBezTo>
                  <a:cubicBezTo>
                    <a:pt x="689637" y="812800"/>
                    <a:pt x="888544" y="630849"/>
                    <a:pt x="888544" y="406400"/>
                  </a:cubicBezTo>
                  <a:cubicBezTo>
                    <a:pt x="888544" y="181951"/>
                    <a:pt x="689637" y="0"/>
                    <a:pt x="444272" y="0"/>
                  </a:cubicBezTo>
                  <a:lnTo>
                    <a:pt x="444272" y="0"/>
                  </a:lnTo>
                  <a:close/>
                </a:path>
              </a:pathLst>
            </a:custGeom>
            <a:solidFill>
              <a:srgbClr val="000000">
                <a:alpha val="0"/>
              </a:srgbClr>
            </a:solidFill>
            <a:ln w="19050" cap="rnd">
              <a:solidFill>
                <a:srgbClr val="38522F"/>
              </a:solidFill>
              <a:prstDash val="solid"/>
              <a:round/>
            </a:ln>
          </p:spPr>
        </p:sp>
        <p:sp>
          <p:nvSpPr>
            <p:cNvPr name="TextBox 32" id="32"/>
            <p:cNvSpPr txBox="true"/>
            <p:nvPr/>
          </p:nvSpPr>
          <p:spPr>
            <a:xfrm>
              <a:off x="83301" y="38100"/>
              <a:ext cx="721942"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3" id="33"/>
          <p:cNvGrpSpPr/>
          <p:nvPr/>
        </p:nvGrpSpPr>
        <p:grpSpPr>
          <a:xfrm rot="0">
            <a:off x="17252156" y="7512578"/>
            <a:ext cx="7477939" cy="7325539"/>
            <a:chOff x="0" y="0"/>
            <a:chExt cx="829709" cy="812800"/>
          </a:xfrm>
        </p:grpSpPr>
        <p:sp>
          <p:nvSpPr>
            <p:cNvPr name="Freeform 34" id="34"/>
            <p:cNvSpPr/>
            <p:nvPr/>
          </p:nvSpPr>
          <p:spPr>
            <a:xfrm flipH="false" flipV="false" rot="0">
              <a:off x="0" y="0"/>
              <a:ext cx="829709" cy="812800"/>
            </a:xfrm>
            <a:custGeom>
              <a:avLst/>
              <a:gdLst/>
              <a:ahLst/>
              <a:cxnLst/>
              <a:rect r="r" b="b" t="t" l="l"/>
              <a:pathLst>
                <a:path h="812800" w="829709">
                  <a:moveTo>
                    <a:pt x="414855" y="0"/>
                  </a:moveTo>
                  <a:cubicBezTo>
                    <a:pt x="185737" y="0"/>
                    <a:pt x="0" y="181951"/>
                    <a:pt x="0" y="406400"/>
                  </a:cubicBezTo>
                  <a:cubicBezTo>
                    <a:pt x="0" y="630849"/>
                    <a:pt x="185737" y="812800"/>
                    <a:pt x="414855" y="812800"/>
                  </a:cubicBezTo>
                  <a:cubicBezTo>
                    <a:pt x="643973" y="812800"/>
                    <a:pt x="829709" y="630849"/>
                    <a:pt x="829709" y="406400"/>
                  </a:cubicBezTo>
                  <a:cubicBezTo>
                    <a:pt x="829709" y="181951"/>
                    <a:pt x="643973" y="0"/>
                    <a:pt x="414855" y="0"/>
                  </a:cubicBezTo>
                  <a:lnTo>
                    <a:pt x="414855" y="0"/>
                  </a:lnTo>
                  <a:close/>
                </a:path>
              </a:pathLst>
            </a:custGeom>
            <a:solidFill>
              <a:srgbClr val="000000">
                <a:alpha val="0"/>
              </a:srgbClr>
            </a:solidFill>
            <a:ln w="19050" cap="rnd">
              <a:solidFill>
                <a:srgbClr val="38522F"/>
              </a:solidFill>
              <a:prstDash val="solid"/>
              <a:round/>
            </a:ln>
          </p:spPr>
        </p:sp>
        <p:sp>
          <p:nvSpPr>
            <p:cNvPr name="TextBox 35" id="35"/>
            <p:cNvSpPr txBox="true"/>
            <p:nvPr/>
          </p:nvSpPr>
          <p:spPr>
            <a:xfrm>
              <a:off x="77785" y="38100"/>
              <a:ext cx="674139"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p:nvPr/>
        </p:nvGrpSpPr>
        <p:grpSpPr>
          <a:xfrm rot="0">
            <a:off x="16874293" y="5143500"/>
            <a:ext cx="7477939" cy="7325539"/>
            <a:chOff x="0" y="0"/>
            <a:chExt cx="829709" cy="812800"/>
          </a:xfrm>
        </p:grpSpPr>
        <p:sp>
          <p:nvSpPr>
            <p:cNvPr name="Freeform 37" id="37"/>
            <p:cNvSpPr/>
            <p:nvPr/>
          </p:nvSpPr>
          <p:spPr>
            <a:xfrm flipH="false" flipV="false" rot="0">
              <a:off x="0" y="0"/>
              <a:ext cx="829709" cy="812800"/>
            </a:xfrm>
            <a:custGeom>
              <a:avLst/>
              <a:gdLst/>
              <a:ahLst/>
              <a:cxnLst/>
              <a:rect r="r" b="b" t="t" l="l"/>
              <a:pathLst>
                <a:path h="812800" w="829709">
                  <a:moveTo>
                    <a:pt x="414855" y="0"/>
                  </a:moveTo>
                  <a:cubicBezTo>
                    <a:pt x="185737" y="0"/>
                    <a:pt x="0" y="181951"/>
                    <a:pt x="0" y="406400"/>
                  </a:cubicBezTo>
                  <a:cubicBezTo>
                    <a:pt x="0" y="630849"/>
                    <a:pt x="185737" y="812800"/>
                    <a:pt x="414855" y="812800"/>
                  </a:cubicBezTo>
                  <a:cubicBezTo>
                    <a:pt x="643973" y="812800"/>
                    <a:pt x="829709" y="630849"/>
                    <a:pt x="829709" y="406400"/>
                  </a:cubicBezTo>
                  <a:cubicBezTo>
                    <a:pt x="829709" y="181951"/>
                    <a:pt x="643973" y="0"/>
                    <a:pt x="414855" y="0"/>
                  </a:cubicBezTo>
                  <a:lnTo>
                    <a:pt x="414855" y="0"/>
                  </a:lnTo>
                  <a:close/>
                </a:path>
              </a:pathLst>
            </a:custGeom>
            <a:solidFill>
              <a:srgbClr val="000000">
                <a:alpha val="0"/>
              </a:srgbClr>
            </a:solidFill>
            <a:ln w="19050" cap="rnd">
              <a:solidFill>
                <a:srgbClr val="38522F"/>
              </a:solidFill>
              <a:prstDash val="solid"/>
              <a:round/>
            </a:ln>
          </p:spPr>
        </p:sp>
        <p:sp>
          <p:nvSpPr>
            <p:cNvPr name="TextBox 38" id="38"/>
            <p:cNvSpPr txBox="true"/>
            <p:nvPr/>
          </p:nvSpPr>
          <p:spPr>
            <a:xfrm>
              <a:off x="77785" y="38100"/>
              <a:ext cx="674139"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39" id="39"/>
          <p:cNvGrpSpPr/>
          <p:nvPr/>
        </p:nvGrpSpPr>
        <p:grpSpPr>
          <a:xfrm rot="0">
            <a:off x="17331928" y="3545008"/>
            <a:ext cx="7477939" cy="7325539"/>
            <a:chOff x="0" y="0"/>
            <a:chExt cx="829709" cy="812800"/>
          </a:xfrm>
        </p:grpSpPr>
        <p:sp>
          <p:nvSpPr>
            <p:cNvPr name="Freeform 40" id="40"/>
            <p:cNvSpPr/>
            <p:nvPr/>
          </p:nvSpPr>
          <p:spPr>
            <a:xfrm flipH="false" flipV="false" rot="0">
              <a:off x="0" y="0"/>
              <a:ext cx="829709" cy="812800"/>
            </a:xfrm>
            <a:custGeom>
              <a:avLst/>
              <a:gdLst/>
              <a:ahLst/>
              <a:cxnLst/>
              <a:rect r="r" b="b" t="t" l="l"/>
              <a:pathLst>
                <a:path h="812800" w="829709">
                  <a:moveTo>
                    <a:pt x="414855" y="0"/>
                  </a:moveTo>
                  <a:cubicBezTo>
                    <a:pt x="185737" y="0"/>
                    <a:pt x="0" y="181951"/>
                    <a:pt x="0" y="406400"/>
                  </a:cubicBezTo>
                  <a:cubicBezTo>
                    <a:pt x="0" y="630849"/>
                    <a:pt x="185737" y="812800"/>
                    <a:pt x="414855" y="812800"/>
                  </a:cubicBezTo>
                  <a:cubicBezTo>
                    <a:pt x="643973" y="812800"/>
                    <a:pt x="829709" y="630849"/>
                    <a:pt x="829709" y="406400"/>
                  </a:cubicBezTo>
                  <a:cubicBezTo>
                    <a:pt x="829709" y="181951"/>
                    <a:pt x="643973" y="0"/>
                    <a:pt x="414855" y="0"/>
                  </a:cubicBezTo>
                  <a:lnTo>
                    <a:pt x="414855" y="0"/>
                  </a:lnTo>
                  <a:close/>
                </a:path>
              </a:pathLst>
            </a:custGeom>
            <a:solidFill>
              <a:srgbClr val="000000">
                <a:alpha val="0"/>
              </a:srgbClr>
            </a:solidFill>
            <a:ln w="19050" cap="rnd">
              <a:solidFill>
                <a:srgbClr val="38522F"/>
              </a:solidFill>
              <a:prstDash val="solid"/>
              <a:round/>
            </a:ln>
          </p:spPr>
        </p:sp>
        <p:sp>
          <p:nvSpPr>
            <p:cNvPr name="TextBox 41" id="41"/>
            <p:cNvSpPr txBox="true"/>
            <p:nvPr/>
          </p:nvSpPr>
          <p:spPr>
            <a:xfrm>
              <a:off x="77785" y="38100"/>
              <a:ext cx="674139"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42" id="42"/>
          <p:cNvGrpSpPr/>
          <p:nvPr/>
        </p:nvGrpSpPr>
        <p:grpSpPr>
          <a:xfrm rot="0">
            <a:off x="16874293" y="2281788"/>
            <a:ext cx="7477939" cy="7325539"/>
            <a:chOff x="0" y="0"/>
            <a:chExt cx="829709" cy="812800"/>
          </a:xfrm>
        </p:grpSpPr>
        <p:sp>
          <p:nvSpPr>
            <p:cNvPr name="Freeform 43" id="43"/>
            <p:cNvSpPr/>
            <p:nvPr/>
          </p:nvSpPr>
          <p:spPr>
            <a:xfrm flipH="false" flipV="false" rot="0">
              <a:off x="0" y="0"/>
              <a:ext cx="829709" cy="812800"/>
            </a:xfrm>
            <a:custGeom>
              <a:avLst/>
              <a:gdLst/>
              <a:ahLst/>
              <a:cxnLst/>
              <a:rect r="r" b="b" t="t" l="l"/>
              <a:pathLst>
                <a:path h="812800" w="829709">
                  <a:moveTo>
                    <a:pt x="414855" y="0"/>
                  </a:moveTo>
                  <a:cubicBezTo>
                    <a:pt x="185737" y="0"/>
                    <a:pt x="0" y="181951"/>
                    <a:pt x="0" y="406400"/>
                  </a:cubicBezTo>
                  <a:cubicBezTo>
                    <a:pt x="0" y="630849"/>
                    <a:pt x="185737" y="812800"/>
                    <a:pt x="414855" y="812800"/>
                  </a:cubicBezTo>
                  <a:cubicBezTo>
                    <a:pt x="643973" y="812800"/>
                    <a:pt x="829709" y="630849"/>
                    <a:pt x="829709" y="406400"/>
                  </a:cubicBezTo>
                  <a:cubicBezTo>
                    <a:pt x="829709" y="181951"/>
                    <a:pt x="643973" y="0"/>
                    <a:pt x="414855" y="0"/>
                  </a:cubicBezTo>
                  <a:lnTo>
                    <a:pt x="414855" y="0"/>
                  </a:lnTo>
                  <a:close/>
                </a:path>
              </a:pathLst>
            </a:custGeom>
            <a:solidFill>
              <a:srgbClr val="000000">
                <a:alpha val="0"/>
              </a:srgbClr>
            </a:solidFill>
            <a:ln w="19050" cap="rnd">
              <a:solidFill>
                <a:srgbClr val="38522F"/>
              </a:solidFill>
              <a:prstDash val="solid"/>
              <a:round/>
            </a:ln>
          </p:spPr>
        </p:sp>
        <p:sp>
          <p:nvSpPr>
            <p:cNvPr name="TextBox 44" id="44"/>
            <p:cNvSpPr txBox="true"/>
            <p:nvPr/>
          </p:nvSpPr>
          <p:spPr>
            <a:xfrm>
              <a:off x="77785" y="38100"/>
              <a:ext cx="674139" cy="698500"/>
            </a:xfrm>
            <a:prstGeom prst="rect">
              <a:avLst/>
            </a:prstGeom>
          </p:spPr>
          <p:txBody>
            <a:bodyPr anchor="ctr" rtlCol="false" tIns="50800" lIns="50800" bIns="50800" rIns="50800"/>
            <a:lstStyle/>
            <a:p>
              <a:pPr algn="ctr">
                <a:lnSpc>
                  <a:spcPts val="2659"/>
                </a:lnSpc>
                <a:spcBef>
                  <a:spcPct val="0"/>
                </a:spcBef>
              </a:pPr>
            </a:p>
          </p:txBody>
        </p:sp>
      </p:grpSp>
      <p:sp>
        <p:nvSpPr>
          <p:cNvPr name="TextBox 45" id="45"/>
          <p:cNvSpPr txBox="true"/>
          <p:nvPr/>
        </p:nvSpPr>
        <p:spPr>
          <a:xfrm rot="0">
            <a:off x="893764" y="2215113"/>
            <a:ext cx="12667202" cy="4992665"/>
          </a:xfrm>
          <a:prstGeom prst="rect">
            <a:avLst/>
          </a:prstGeom>
        </p:spPr>
        <p:txBody>
          <a:bodyPr anchor="t" rtlCol="false" tIns="0" lIns="0" bIns="0" rIns="0">
            <a:spAutoFit/>
          </a:bodyPr>
          <a:lstStyle/>
          <a:p>
            <a:pPr algn="l">
              <a:lnSpc>
                <a:spcPts val="4959"/>
              </a:lnSpc>
              <a:spcBef>
                <a:spcPct val="0"/>
              </a:spcBef>
            </a:pPr>
            <a:r>
              <a:rPr lang="en-US" sz="3542">
                <a:solidFill>
                  <a:srgbClr val="000000"/>
                </a:solidFill>
                <a:latin typeface="Canva Sans"/>
                <a:ea typeface="Canva Sans"/>
                <a:cs typeface="Canva Sans"/>
                <a:sym typeface="Canva Sans"/>
              </a:rPr>
              <a:t>L'impact environnemental des matériaux d'emballage, surtout en plastique, suscite de plus en plus d'inquiétudes. Chaque année, des millions de tonnes de déchets contribuent à la pollution des océans. Cet exposé examinera les types d'emballage, leurs avantages et inconvénients, ainsi que des alternatives durables pour réduire notre empreinte écologique. Nous aborderons aussi la définition de l'impact environnemental.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989496" y="-140280"/>
            <a:ext cx="13849799" cy="10567559"/>
            <a:chOff x="0" y="0"/>
            <a:chExt cx="3647684" cy="2783226"/>
          </a:xfrm>
        </p:grpSpPr>
        <p:sp>
          <p:nvSpPr>
            <p:cNvPr name="Freeform 3" id="3"/>
            <p:cNvSpPr/>
            <p:nvPr/>
          </p:nvSpPr>
          <p:spPr>
            <a:xfrm flipH="false" flipV="false" rot="0">
              <a:off x="0" y="0"/>
              <a:ext cx="3647684" cy="2783225"/>
            </a:xfrm>
            <a:custGeom>
              <a:avLst/>
              <a:gdLst/>
              <a:ahLst/>
              <a:cxnLst/>
              <a:rect r="r" b="b" t="t" l="l"/>
              <a:pathLst>
                <a:path h="2783225" w="3647684">
                  <a:moveTo>
                    <a:pt x="0" y="0"/>
                  </a:moveTo>
                  <a:lnTo>
                    <a:pt x="3647684" y="0"/>
                  </a:lnTo>
                  <a:lnTo>
                    <a:pt x="3647684" y="2783225"/>
                  </a:lnTo>
                  <a:lnTo>
                    <a:pt x="0" y="2783225"/>
                  </a:lnTo>
                  <a:close/>
                </a:path>
              </a:pathLst>
            </a:custGeom>
            <a:solidFill>
              <a:srgbClr val="F6F6F6">
                <a:alpha val="77647"/>
              </a:srgbClr>
            </a:solidFill>
          </p:spPr>
        </p:sp>
        <p:sp>
          <p:nvSpPr>
            <p:cNvPr name="TextBox 4" id="4"/>
            <p:cNvSpPr txBox="true"/>
            <p:nvPr/>
          </p:nvSpPr>
          <p:spPr>
            <a:xfrm>
              <a:off x="0" y="-38100"/>
              <a:ext cx="3647684" cy="2821326"/>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887297" y="656141"/>
            <a:ext cx="11973006" cy="6608076"/>
          </a:xfrm>
          <a:prstGeom prst="rect">
            <a:avLst/>
          </a:prstGeom>
        </p:spPr>
        <p:txBody>
          <a:bodyPr anchor="t" rtlCol="false" tIns="0" lIns="0" bIns="0" rIns="0">
            <a:spAutoFit/>
          </a:bodyPr>
          <a:lstStyle/>
          <a:p>
            <a:pPr algn="l">
              <a:lnSpc>
                <a:spcPts val="6004"/>
              </a:lnSpc>
            </a:pPr>
            <a:r>
              <a:rPr lang="en-US" sz="4842" b="true">
                <a:solidFill>
                  <a:srgbClr val="000000"/>
                </a:solidFill>
                <a:latin typeface="Canva Sans Bold"/>
                <a:ea typeface="Canva Sans Bold"/>
                <a:cs typeface="Canva Sans Bold"/>
                <a:sym typeface="Canva Sans Bold"/>
              </a:rPr>
              <a:t>L’IMPACT ENVIRONNEMENTAL :</a:t>
            </a:r>
          </a:p>
          <a:p>
            <a:pPr algn="l">
              <a:lnSpc>
                <a:spcPts val="4405"/>
              </a:lnSpc>
            </a:pPr>
          </a:p>
          <a:p>
            <a:pPr algn="l">
              <a:lnSpc>
                <a:spcPts val="4157"/>
              </a:lnSpc>
            </a:pPr>
            <a:r>
              <a:rPr lang="en-US" sz="3353">
                <a:solidFill>
                  <a:srgbClr val="000000"/>
                </a:solidFill>
                <a:latin typeface="Canva Sans"/>
                <a:ea typeface="Canva Sans"/>
                <a:cs typeface="Canva Sans"/>
                <a:sym typeface="Canva Sans"/>
              </a:rPr>
              <a:t>L'impact environnemental se réfère aux effets que les activités humaines, les produits ou les processus ont sur l'environnement. Cela inclut l'évaluation des conséquences sur les écosystèmes, la biodiversité, l'air, l'eau et le sol. L'impact environnemental peut être positif ou négatif , il s'agit d'une mesure de la façon dont nos actions affectent la santé de notre planète et la qualité de vie des générations futures.</a:t>
            </a:r>
          </a:p>
          <a:p>
            <a:pPr algn="l">
              <a:lnSpc>
                <a:spcPts val="4405"/>
              </a:lnSpc>
            </a:pPr>
          </a:p>
          <a:p>
            <a:pPr algn="l">
              <a:lnSpc>
                <a:spcPts val="4405"/>
              </a:lnSpc>
            </a:pPr>
          </a:p>
        </p:txBody>
      </p:sp>
      <p:grpSp>
        <p:nvGrpSpPr>
          <p:cNvPr name="Group 6" id="6"/>
          <p:cNvGrpSpPr/>
          <p:nvPr/>
        </p:nvGrpSpPr>
        <p:grpSpPr>
          <a:xfrm rot="0">
            <a:off x="12860302" y="4125856"/>
            <a:ext cx="5790825" cy="5790825"/>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369" t="0" r="-25369" b="0"/>
              </a:stretch>
            </a:blipFill>
          </p:spPr>
        </p:sp>
      </p:grpSp>
      <p:sp>
        <p:nvSpPr>
          <p:cNvPr name="TextBox 8" id="8"/>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4</a:t>
            </a:r>
          </a:p>
        </p:txBody>
      </p:sp>
      <p:grpSp>
        <p:nvGrpSpPr>
          <p:cNvPr name="Group 9" id="9"/>
          <p:cNvGrpSpPr/>
          <p:nvPr/>
        </p:nvGrpSpPr>
        <p:grpSpPr>
          <a:xfrm rot="0">
            <a:off x="12305051" y="3570604"/>
            <a:ext cx="6901328" cy="690132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2708968" y="3974521"/>
            <a:ext cx="6093494" cy="609349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18288000" y="-1757828"/>
            <a:ext cx="6901328" cy="6901328"/>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9050" cap="rnd">
              <a:gradFill>
                <a:gsLst>
                  <a:gs pos="0">
                    <a:srgbClr val="000000">
                      <a:alpha val="100000"/>
                    </a:srgbClr>
                  </a:gs>
                  <a:gs pos="100000">
                    <a:srgbClr val="C89116">
                      <a:alpha val="100000"/>
                    </a:srgbClr>
                  </a:gs>
                </a:gsLst>
                <a:lin ang="0"/>
              </a:gradFill>
              <a:prstDash val="solid"/>
              <a:round/>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7259300" y="3570604"/>
            <a:ext cx="841320" cy="84132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7B54"/>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126930" y="3848230"/>
            <a:ext cx="555252" cy="55525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B6"/>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2860302" y="8991110"/>
            <a:ext cx="925571" cy="925571"/>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B6"/>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7259300" y="9409112"/>
            <a:ext cx="658903" cy="65890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B6"/>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2860302" y="4636454"/>
            <a:ext cx="555252" cy="55525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E5B6"/>
            </a:solidFill>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61036" y="3061077"/>
            <a:ext cx="19409107" cy="8380580"/>
            <a:chOff x="0" y="0"/>
            <a:chExt cx="5111864" cy="2207231"/>
          </a:xfrm>
        </p:grpSpPr>
        <p:sp>
          <p:nvSpPr>
            <p:cNvPr name="Freeform 3" id="3"/>
            <p:cNvSpPr/>
            <p:nvPr/>
          </p:nvSpPr>
          <p:spPr>
            <a:xfrm flipH="false" flipV="false" rot="0">
              <a:off x="0" y="0"/>
              <a:ext cx="5111864" cy="2207231"/>
            </a:xfrm>
            <a:custGeom>
              <a:avLst/>
              <a:gdLst/>
              <a:ahLst/>
              <a:cxnLst/>
              <a:rect r="r" b="b" t="t" l="l"/>
              <a:pathLst>
                <a:path h="2207231" w="5111864">
                  <a:moveTo>
                    <a:pt x="0" y="0"/>
                  </a:moveTo>
                  <a:lnTo>
                    <a:pt x="5111864" y="0"/>
                  </a:lnTo>
                  <a:lnTo>
                    <a:pt x="5111864" y="2207231"/>
                  </a:lnTo>
                  <a:lnTo>
                    <a:pt x="0" y="2207231"/>
                  </a:lnTo>
                  <a:close/>
                </a:path>
              </a:pathLst>
            </a:custGeom>
            <a:gradFill rotWithShape="true">
              <a:gsLst>
                <a:gs pos="0">
                  <a:srgbClr val="A6A6A6">
                    <a:alpha val="100000"/>
                  </a:srgbClr>
                </a:gs>
                <a:gs pos="100000">
                  <a:srgbClr val="FFFFFF">
                    <a:alpha val="100000"/>
                  </a:srgbClr>
                </a:gs>
              </a:gsLst>
              <a:lin ang="0"/>
            </a:gradFill>
          </p:spPr>
        </p:sp>
        <p:sp>
          <p:nvSpPr>
            <p:cNvPr name="TextBox 4" id="4"/>
            <p:cNvSpPr txBox="true"/>
            <p:nvPr/>
          </p:nvSpPr>
          <p:spPr>
            <a:xfrm>
              <a:off x="0" y="-38100"/>
              <a:ext cx="5111864" cy="224533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00965" y="-3330032"/>
            <a:ext cx="18888965" cy="7874723"/>
            <a:chOff x="0" y="0"/>
            <a:chExt cx="25185286" cy="10499630"/>
          </a:xfrm>
        </p:grpSpPr>
        <p:pic>
          <p:nvPicPr>
            <p:cNvPr name="Picture 6" id="6"/>
            <p:cNvPicPr>
              <a:picLocks noChangeAspect="true"/>
            </p:cNvPicPr>
            <p:nvPr/>
          </p:nvPicPr>
          <p:blipFill>
            <a:blip r:embed="rId2">
              <a:alphaModFix amt="80000"/>
            </a:blip>
            <a:srcRect l="0" t="12794" r="0" b="12794"/>
            <a:stretch>
              <a:fillRect/>
            </a:stretch>
          </p:blipFill>
          <p:spPr>
            <a:xfrm flipH="false" flipV="false">
              <a:off x="0" y="0"/>
              <a:ext cx="25185286" cy="10499630"/>
            </a:xfrm>
            <a:prstGeom prst="rect">
              <a:avLst/>
            </a:prstGeom>
          </p:spPr>
        </p:pic>
      </p:grpSp>
      <p:sp>
        <p:nvSpPr>
          <p:cNvPr name="Freeform 7" id="7"/>
          <p:cNvSpPr/>
          <p:nvPr/>
        </p:nvSpPr>
        <p:spPr>
          <a:xfrm flipH="false" flipV="false" rot="0">
            <a:off x="1310222" y="1350063"/>
            <a:ext cx="455865" cy="482110"/>
          </a:xfrm>
          <a:custGeom>
            <a:avLst/>
            <a:gdLst/>
            <a:ahLst/>
            <a:cxnLst/>
            <a:rect r="r" b="b" t="t" l="l"/>
            <a:pathLst>
              <a:path h="482110" w="455865">
                <a:moveTo>
                  <a:pt x="0" y="0"/>
                </a:moveTo>
                <a:lnTo>
                  <a:pt x="455866" y="0"/>
                </a:lnTo>
                <a:lnTo>
                  <a:pt x="455866" y="482110"/>
                </a:lnTo>
                <a:lnTo>
                  <a:pt x="0" y="4821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117118" y="321371"/>
            <a:ext cx="353813" cy="285959"/>
          </a:xfrm>
          <a:prstGeom prst="rect">
            <a:avLst/>
          </a:prstGeom>
        </p:spPr>
        <p:txBody>
          <a:bodyPr anchor="t" rtlCol="false" tIns="0" lIns="0" bIns="0" rIns="0">
            <a:spAutoFit/>
          </a:bodyPr>
          <a:lstStyle/>
          <a:p>
            <a:pPr algn="r">
              <a:lnSpc>
                <a:spcPts val="2223"/>
              </a:lnSpc>
              <a:spcBef>
                <a:spcPct val="0"/>
              </a:spcBef>
            </a:pPr>
            <a:r>
              <a:rPr lang="en-US" sz="1588">
                <a:solidFill>
                  <a:srgbClr val="FFFFFF"/>
                </a:solidFill>
                <a:latin typeface="Yeseva One"/>
                <a:ea typeface="Yeseva One"/>
                <a:cs typeface="Yeseva One"/>
                <a:sym typeface="Yeseva One"/>
              </a:rPr>
              <a:t>03</a:t>
            </a:r>
          </a:p>
        </p:txBody>
      </p:sp>
      <p:grpSp>
        <p:nvGrpSpPr>
          <p:cNvPr name="Group 9" id="9"/>
          <p:cNvGrpSpPr/>
          <p:nvPr/>
        </p:nvGrpSpPr>
        <p:grpSpPr>
          <a:xfrm rot="0">
            <a:off x="17117118" y="-1420039"/>
            <a:ext cx="8374977" cy="7325539"/>
            <a:chOff x="0" y="0"/>
            <a:chExt cx="929240" cy="812800"/>
          </a:xfrm>
        </p:grpSpPr>
        <p:sp>
          <p:nvSpPr>
            <p:cNvPr name="Freeform 10" id="10"/>
            <p:cNvSpPr/>
            <p:nvPr/>
          </p:nvSpPr>
          <p:spPr>
            <a:xfrm flipH="false" flipV="false" rot="0">
              <a:off x="0" y="0"/>
              <a:ext cx="929240" cy="812800"/>
            </a:xfrm>
            <a:custGeom>
              <a:avLst/>
              <a:gdLst/>
              <a:ahLst/>
              <a:cxnLst/>
              <a:rect r="r" b="b" t="t" l="l"/>
              <a:pathLst>
                <a:path h="812800" w="929240">
                  <a:moveTo>
                    <a:pt x="464620" y="0"/>
                  </a:moveTo>
                  <a:cubicBezTo>
                    <a:pt x="208017" y="0"/>
                    <a:pt x="0" y="181951"/>
                    <a:pt x="0" y="406400"/>
                  </a:cubicBezTo>
                  <a:cubicBezTo>
                    <a:pt x="0" y="630849"/>
                    <a:pt x="208017" y="812800"/>
                    <a:pt x="464620" y="812800"/>
                  </a:cubicBezTo>
                  <a:cubicBezTo>
                    <a:pt x="721222" y="812800"/>
                    <a:pt x="929240" y="630849"/>
                    <a:pt x="929240" y="406400"/>
                  </a:cubicBezTo>
                  <a:cubicBezTo>
                    <a:pt x="929240" y="181951"/>
                    <a:pt x="721222" y="0"/>
                    <a:pt x="464620" y="0"/>
                  </a:cubicBezTo>
                  <a:lnTo>
                    <a:pt x="464620" y="0"/>
                  </a:lnTo>
                  <a:close/>
                </a:path>
              </a:pathLst>
            </a:custGeom>
            <a:solidFill>
              <a:srgbClr val="000000">
                <a:alpha val="0"/>
              </a:srgbClr>
            </a:solidFill>
            <a:ln w="19050" cap="rnd">
              <a:solidFill>
                <a:srgbClr val="38522F"/>
              </a:solidFill>
              <a:prstDash val="solid"/>
              <a:round/>
            </a:ln>
          </p:spPr>
        </p:sp>
        <p:sp>
          <p:nvSpPr>
            <p:cNvPr name="TextBox 11" id="11"/>
            <p:cNvSpPr txBox="true"/>
            <p:nvPr/>
          </p:nvSpPr>
          <p:spPr>
            <a:xfrm>
              <a:off x="87116" y="38100"/>
              <a:ext cx="755007" cy="698500"/>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638556" y="650894"/>
            <a:ext cx="11501233" cy="2324458"/>
          </a:xfrm>
          <a:prstGeom prst="rect">
            <a:avLst/>
          </a:prstGeom>
        </p:spPr>
        <p:txBody>
          <a:bodyPr anchor="t" rtlCol="false" tIns="0" lIns="0" bIns="0" rIns="0">
            <a:spAutoFit/>
          </a:bodyPr>
          <a:lstStyle/>
          <a:p>
            <a:pPr algn="l">
              <a:lnSpc>
                <a:spcPts val="9212"/>
              </a:lnSpc>
            </a:pPr>
            <a:r>
              <a:rPr lang="en-US" b="true" sz="7429">
                <a:solidFill>
                  <a:srgbClr val="000000"/>
                </a:solidFill>
                <a:latin typeface="Canva Sans Bold"/>
                <a:ea typeface="Canva Sans Bold"/>
                <a:cs typeface="Canva Sans Bold"/>
                <a:sym typeface="Canva Sans Bold"/>
              </a:rPr>
              <a:t>TYPES DES MATÉRIAUX EL LEURS IMPACTS:</a:t>
            </a:r>
          </a:p>
        </p:txBody>
      </p:sp>
      <p:sp>
        <p:nvSpPr>
          <p:cNvPr name="TextBox 13" id="13"/>
          <p:cNvSpPr txBox="true"/>
          <p:nvPr/>
        </p:nvSpPr>
        <p:spPr>
          <a:xfrm rot="0">
            <a:off x="1310222" y="5302236"/>
            <a:ext cx="12771677" cy="2380527"/>
          </a:xfrm>
          <a:prstGeom prst="rect">
            <a:avLst/>
          </a:prstGeom>
        </p:spPr>
        <p:txBody>
          <a:bodyPr anchor="t" rtlCol="false" tIns="0" lIns="0" bIns="0" rIns="0">
            <a:spAutoFit/>
          </a:bodyPr>
          <a:lstStyle/>
          <a:p>
            <a:pPr algn="ctr" marL="734808" indent="-367404" lvl="1">
              <a:lnSpc>
                <a:spcPts val="4764"/>
              </a:lnSpc>
              <a:buFont typeface="Arial"/>
              <a:buChar char="•"/>
            </a:pPr>
            <a:r>
              <a:rPr lang="en-US" sz="3403">
                <a:solidFill>
                  <a:srgbClr val="000000"/>
                </a:solidFill>
                <a:latin typeface="Canva Sans"/>
                <a:ea typeface="Canva Sans"/>
                <a:cs typeface="Canva Sans"/>
                <a:sym typeface="Canva Sans"/>
              </a:rPr>
              <a:t>L’emballage sert à protéger, transporter et préserver la qualité des produits </a:t>
            </a:r>
          </a:p>
          <a:p>
            <a:pPr algn="ctr">
              <a:lnSpc>
                <a:spcPts val="4764"/>
              </a:lnSpc>
              <a:spcBef>
                <a:spcPct val="0"/>
              </a:spcBef>
            </a:pPr>
            <a:r>
              <a:rPr lang="en-US" sz="3403">
                <a:solidFill>
                  <a:srgbClr val="000000"/>
                </a:solidFill>
                <a:latin typeface="Canva Sans"/>
                <a:ea typeface="Canva Sans"/>
                <a:cs typeface="Canva Sans"/>
                <a:sym typeface="Canva Sans"/>
              </a:rPr>
              <a:t>Il est fabriqué à partir de différents matériaux aux caractéristiques spécifiques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6</a:t>
            </a:r>
          </a:p>
        </p:txBody>
      </p:sp>
      <p:sp>
        <p:nvSpPr>
          <p:cNvPr name="Freeform 3" id="3"/>
          <p:cNvSpPr/>
          <p:nvPr/>
        </p:nvSpPr>
        <p:spPr>
          <a:xfrm flipH="false" flipV="false" rot="0">
            <a:off x="182201" y="0"/>
            <a:ext cx="18288000" cy="11343495"/>
          </a:xfrm>
          <a:custGeom>
            <a:avLst/>
            <a:gdLst/>
            <a:ahLst/>
            <a:cxnLst/>
            <a:rect r="r" b="b" t="t" l="l"/>
            <a:pathLst>
              <a:path h="11343495" w="18288000">
                <a:moveTo>
                  <a:pt x="0" y="0"/>
                </a:moveTo>
                <a:lnTo>
                  <a:pt x="18288000" y="0"/>
                </a:lnTo>
                <a:lnTo>
                  <a:pt x="18288000" y="11343495"/>
                </a:lnTo>
                <a:lnTo>
                  <a:pt x="0" y="11343495"/>
                </a:lnTo>
                <a:lnTo>
                  <a:pt x="0" y="0"/>
                </a:lnTo>
                <a:close/>
              </a:path>
            </a:pathLst>
          </a:custGeom>
          <a:blipFill>
            <a:blip r:embed="rId2">
              <a:alphaModFix amt="40000"/>
            </a:blip>
            <a:stretch>
              <a:fillRect l="0" t="-1965" r="0" b="-5318"/>
            </a:stretch>
          </a:blipFill>
        </p:spPr>
      </p:sp>
      <p:sp>
        <p:nvSpPr>
          <p:cNvPr name="TextBox 4" id="4"/>
          <p:cNvSpPr txBox="true"/>
          <p:nvPr/>
        </p:nvSpPr>
        <p:spPr>
          <a:xfrm rot="0">
            <a:off x="1848456" y="1600742"/>
            <a:ext cx="13153427" cy="6971216"/>
          </a:xfrm>
          <a:prstGeom prst="rect">
            <a:avLst/>
          </a:prstGeom>
        </p:spPr>
        <p:txBody>
          <a:bodyPr anchor="t" rtlCol="false" tIns="0" lIns="0" bIns="0" rIns="0">
            <a:spAutoFit/>
          </a:bodyPr>
          <a:lstStyle/>
          <a:p>
            <a:pPr algn="ctr" marL="1223648" indent="-611824" lvl="1">
              <a:lnSpc>
                <a:spcPts val="7934"/>
              </a:lnSpc>
              <a:buFont typeface="Arial"/>
              <a:buChar char="•"/>
            </a:pPr>
            <a:r>
              <a:rPr lang="en-US" b="true" sz="5667">
                <a:solidFill>
                  <a:srgbClr val="FFE5B6"/>
                </a:solidFill>
                <a:latin typeface="Canva Sans Bold"/>
                <a:ea typeface="Canva Sans Bold"/>
                <a:cs typeface="Canva Sans Bold"/>
                <a:sym typeface="Canva Sans Bold"/>
              </a:rPr>
              <a:t>Plastique                                                  </a:t>
            </a:r>
          </a:p>
          <a:p>
            <a:pPr algn="ctr" marL="1223648" indent="-611824" lvl="1">
              <a:lnSpc>
                <a:spcPts val="7934"/>
              </a:lnSpc>
              <a:buFont typeface="Arial"/>
              <a:buChar char="•"/>
            </a:pPr>
            <a:r>
              <a:rPr lang="en-US" b="true" sz="5667">
                <a:solidFill>
                  <a:srgbClr val="FFE5B6"/>
                </a:solidFill>
                <a:latin typeface="Canva Sans Bold"/>
                <a:ea typeface="Canva Sans Bold"/>
                <a:cs typeface="Canva Sans Bold"/>
                <a:sym typeface="Canva Sans Bold"/>
              </a:rPr>
              <a:t>Papier et carton                                     </a:t>
            </a:r>
          </a:p>
          <a:p>
            <a:pPr algn="ctr" marL="1223648" indent="-611824" lvl="1">
              <a:lnSpc>
                <a:spcPts val="7934"/>
              </a:lnSpc>
              <a:buFont typeface="Arial"/>
              <a:buChar char="•"/>
            </a:pPr>
            <a:r>
              <a:rPr lang="en-US" b="true" sz="5667">
                <a:solidFill>
                  <a:srgbClr val="FFE5B6"/>
                </a:solidFill>
                <a:latin typeface="Canva Sans Bold"/>
                <a:ea typeface="Canva Sans Bold"/>
                <a:cs typeface="Canva Sans Bold"/>
                <a:sym typeface="Canva Sans Bold"/>
              </a:rPr>
              <a:t>Verre                                                         </a:t>
            </a:r>
          </a:p>
          <a:p>
            <a:pPr algn="l" marL="1223648" indent="-611824" lvl="1">
              <a:lnSpc>
                <a:spcPts val="7934"/>
              </a:lnSpc>
              <a:buFont typeface="Arial"/>
              <a:buChar char="•"/>
            </a:pPr>
            <a:r>
              <a:rPr lang="en-US" b="true" sz="5667">
                <a:solidFill>
                  <a:srgbClr val="FFE5B6"/>
                </a:solidFill>
                <a:latin typeface="Canva Sans Bold"/>
                <a:ea typeface="Canva Sans Bold"/>
                <a:cs typeface="Canva Sans Bold"/>
                <a:sym typeface="Canva Sans Bold"/>
              </a:rPr>
              <a:t>Métaux                                                      </a:t>
            </a:r>
          </a:p>
          <a:p>
            <a:pPr algn="ctr" marL="1223648" indent="-611824" lvl="1">
              <a:lnSpc>
                <a:spcPts val="7934"/>
              </a:lnSpc>
              <a:buFont typeface="Arial"/>
              <a:buChar char="•"/>
            </a:pPr>
            <a:r>
              <a:rPr lang="en-US" b="true" sz="5667">
                <a:solidFill>
                  <a:srgbClr val="FFE5B6"/>
                </a:solidFill>
                <a:latin typeface="Canva Sans Bold"/>
                <a:ea typeface="Canva Sans Bold"/>
                <a:cs typeface="Canva Sans Bold"/>
                <a:sym typeface="Canva Sans Bold"/>
              </a:rPr>
              <a:t>Matériaux Biodégradables                     Compostables                                                           </a:t>
            </a:r>
          </a:p>
          <a:p>
            <a:pPr algn="ctr">
              <a:lnSpc>
                <a:spcPts val="7934"/>
              </a:lnSpc>
            </a:pPr>
            <a:r>
              <a:rPr lang="en-US" b="true" sz="5667">
                <a:solidFill>
                  <a:srgbClr val="FFE5B6"/>
                </a:solidFill>
                <a:latin typeface="Canva Sans Bold"/>
                <a:ea typeface="Canva Sans Bold"/>
                <a:cs typeface="Canva Sans Bold"/>
                <a:sym typeface="Canva Sans Bold"/>
              </a:rPr>
              <a:t> </a:t>
            </a:r>
          </a:p>
        </p:txBody>
      </p:sp>
      <p:sp>
        <p:nvSpPr>
          <p:cNvPr name="Freeform 5" id="5"/>
          <p:cNvSpPr/>
          <p:nvPr/>
        </p:nvSpPr>
        <p:spPr>
          <a:xfrm flipH="false" flipV="false" rot="0">
            <a:off x="505766" y="460602"/>
            <a:ext cx="1045868" cy="2875239"/>
          </a:xfrm>
          <a:custGeom>
            <a:avLst/>
            <a:gdLst/>
            <a:ahLst/>
            <a:cxnLst/>
            <a:rect r="r" b="b" t="t" l="l"/>
            <a:pathLst>
              <a:path h="2875239" w="1045868">
                <a:moveTo>
                  <a:pt x="0" y="0"/>
                </a:moveTo>
                <a:lnTo>
                  <a:pt x="1045868" y="0"/>
                </a:lnTo>
                <a:lnTo>
                  <a:pt x="1045868" y="2875239"/>
                </a:lnTo>
                <a:lnTo>
                  <a:pt x="0" y="2875239"/>
                </a:lnTo>
                <a:lnTo>
                  <a:pt x="0" y="0"/>
                </a:lnTo>
                <a:close/>
              </a:path>
            </a:pathLst>
          </a:custGeom>
          <a:blipFill>
            <a:blip r:embed="rId3"/>
            <a:stretch>
              <a:fillRect l="0" t="0" r="0" b="0"/>
            </a:stretch>
          </a:blipFill>
        </p:spPr>
      </p:sp>
      <p:sp>
        <p:nvSpPr>
          <p:cNvPr name="Freeform 6" id="6"/>
          <p:cNvSpPr/>
          <p:nvPr/>
        </p:nvSpPr>
        <p:spPr>
          <a:xfrm flipH="false" flipV="false" rot="0">
            <a:off x="182201" y="7629810"/>
            <a:ext cx="4599166" cy="3558605"/>
          </a:xfrm>
          <a:custGeom>
            <a:avLst/>
            <a:gdLst/>
            <a:ahLst/>
            <a:cxnLst/>
            <a:rect r="r" b="b" t="t" l="l"/>
            <a:pathLst>
              <a:path h="3558605" w="4599166">
                <a:moveTo>
                  <a:pt x="0" y="0"/>
                </a:moveTo>
                <a:lnTo>
                  <a:pt x="4599166" y="0"/>
                </a:lnTo>
                <a:lnTo>
                  <a:pt x="4599166" y="3558605"/>
                </a:lnTo>
                <a:lnTo>
                  <a:pt x="0" y="3558605"/>
                </a:lnTo>
                <a:lnTo>
                  <a:pt x="0" y="0"/>
                </a:lnTo>
                <a:close/>
              </a:path>
            </a:pathLst>
          </a:custGeom>
          <a:blipFill>
            <a:blip r:embed="rId4"/>
            <a:stretch>
              <a:fillRect l="0" t="0" r="0" b="0"/>
            </a:stretch>
          </a:blipFill>
        </p:spPr>
      </p:sp>
      <p:sp>
        <p:nvSpPr>
          <p:cNvPr name="Freeform 7" id="7"/>
          <p:cNvSpPr/>
          <p:nvPr/>
        </p:nvSpPr>
        <p:spPr>
          <a:xfrm flipH="false" flipV="false" rot="0">
            <a:off x="13976606" y="6172200"/>
            <a:ext cx="3805628" cy="4114800"/>
          </a:xfrm>
          <a:custGeom>
            <a:avLst/>
            <a:gdLst/>
            <a:ahLst/>
            <a:cxnLst/>
            <a:rect r="r" b="b" t="t" l="l"/>
            <a:pathLst>
              <a:path h="4114800" w="3805628">
                <a:moveTo>
                  <a:pt x="0" y="0"/>
                </a:moveTo>
                <a:lnTo>
                  <a:pt x="3805628" y="0"/>
                </a:lnTo>
                <a:lnTo>
                  <a:pt x="380562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559920" y="-514005"/>
            <a:ext cx="3728080" cy="4458093"/>
          </a:xfrm>
          <a:custGeom>
            <a:avLst/>
            <a:gdLst/>
            <a:ahLst/>
            <a:cxnLst/>
            <a:rect r="r" b="b" t="t" l="l"/>
            <a:pathLst>
              <a:path h="4458093" w="3728080">
                <a:moveTo>
                  <a:pt x="0" y="0"/>
                </a:moveTo>
                <a:lnTo>
                  <a:pt x="3728080" y="0"/>
                </a:lnTo>
                <a:lnTo>
                  <a:pt x="3728080" y="4458093"/>
                </a:lnTo>
                <a:lnTo>
                  <a:pt x="0" y="4458093"/>
                </a:lnTo>
                <a:lnTo>
                  <a:pt x="0" y="0"/>
                </a:lnTo>
                <a:close/>
              </a:path>
            </a:pathLst>
          </a:custGeom>
          <a:blipFill>
            <a:blip r:embed="rId7"/>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915598" y="7787238"/>
            <a:ext cx="2983143" cy="2942125"/>
          </a:xfrm>
          <a:custGeom>
            <a:avLst/>
            <a:gdLst/>
            <a:ahLst/>
            <a:cxnLst/>
            <a:rect r="r" b="b" t="t" l="l"/>
            <a:pathLst>
              <a:path h="2942125" w="2983143">
                <a:moveTo>
                  <a:pt x="0" y="0"/>
                </a:moveTo>
                <a:lnTo>
                  <a:pt x="2983143" y="0"/>
                </a:lnTo>
                <a:lnTo>
                  <a:pt x="2983143" y="2942124"/>
                </a:lnTo>
                <a:lnTo>
                  <a:pt x="0" y="2942124"/>
                </a:lnTo>
                <a:lnTo>
                  <a:pt x="0" y="0"/>
                </a:lnTo>
                <a:close/>
              </a:path>
            </a:pathLst>
          </a:custGeom>
          <a:blipFill>
            <a:blip r:embed="rId2"/>
            <a:stretch>
              <a:fillRect l="0" t="0" r="0" b="0"/>
            </a:stretch>
          </a:blipFill>
        </p:spPr>
      </p:sp>
      <p:sp>
        <p:nvSpPr>
          <p:cNvPr name="Freeform 3" id="3"/>
          <p:cNvSpPr/>
          <p:nvPr/>
        </p:nvSpPr>
        <p:spPr>
          <a:xfrm flipH="false" flipV="false" rot="0">
            <a:off x="14373918" y="0"/>
            <a:ext cx="5486400" cy="4114800"/>
          </a:xfrm>
          <a:custGeom>
            <a:avLst/>
            <a:gdLst/>
            <a:ahLst/>
            <a:cxnLst/>
            <a:rect r="r" b="b" t="t" l="l"/>
            <a:pathLst>
              <a:path h="4114800" w="5486400">
                <a:moveTo>
                  <a:pt x="0" y="0"/>
                </a:moveTo>
                <a:lnTo>
                  <a:pt x="5486400" y="0"/>
                </a:lnTo>
                <a:lnTo>
                  <a:pt x="5486400" y="4114800"/>
                </a:lnTo>
                <a:lnTo>
                  <a:pt x="0" y="4114800"/>
                </a:lnTo>
                <a:lnTo>
                  <a:pt x="0" y="0"/>
                </a:lnTo>
                <a:close/>
              </a:path>
            </a:pathLst>
          </a:custGeom>
          <a:blipFill>
            <a:blip r:embed="rId3"/>
            <a:stretch>
              <a:fillRect l="0" t="0" r="0" b="0"/>
            </a:stretch>
          </a:blipFill>
        </p:spPr>
      </p:sp>
      <p:sp>
        <p:nvSpPr>
          <p:cNvPr name="TextBox 4" id="4"/>
          <p:cNvSpPr txBox="true"/>
          <p:nvPr/>
        </p:nvSpPr>
        <p:spPr>
          <a:xfrm rot="0">
            <a:off x="17117118" y="321371"/>
            <a:ext cx="353813" cy="285959"/>
          </a:xfrm>
          <a:prstGeom prst="rect">
            <a:avLst/>
          </a:prstGeom>
        </p:spPr>
        <p:txBody>
          <a:bodyPr anchor="t" rtlCol="false" tIns="0" lIns="0" bIns="0" rIns="0">
            <a:spAutoFit/>
          </a:bodyPr>
          <a:lstStyle/>
          <a:p>
            <a:pPr algn="r">
              <a:lnSpc>
                <a:spcPts val="2223"/>
              </a:lnSpc>
              <a:spcBef>
                <a:spcPct val="0"/>
              </a:spcBef>
            </a:pPr>
            <a:r>
              <a:rPr lang="en-US" sz="1588">
                <a:solidFill>
                  <a:srgbClr val="FFFFFF"/>
                </a:solidFill>
                <a:latin typeface="Yeseva One"/>
                <a:ea typeface="Yeseva One"/>
                <a:cs typeface="Yeseva One"/>
                <a:sym typeface="Yeseva One"/>
              </a:rPr>
              <a:t>04</a:t>
            </a:r>
          </a:p>
        </p:txBody>
      </p:sp>
      <p:sp>
        <p:nvSpPr>
          <p:cNvPr name="TextBox 5" id="5"/>
          <p:cNvSpPr txBox="true"/>
          <p:nvPr/>
        </p:nvSpPr>
        <p:spPr>
          <a:xfrm rot="0">
            <a:off x="0" y="421488"/>
            <a:ext cx="14097399" cy="7934525"/>
          </a:xfrm>
          <a:prstGeom prst="rect">
            <a:avLst/>
          </a:prstGeom>
        </p:spPr>
        <p:txBody>
          <a:bodyPr anchor="t" rtlCol="false" tIns="0" lIns="0" bIns="0" rIns="0">
            <a:spAutoFit/>
          </a:bodyPr>
          <a:lstStyle/>
          <a:p>
            <a:pPr algn="ctr">
              <a:lnSpc>
                <a:spcPts val="5133"/>
              </a:lnSpc>
            </a:pPr>
            <a:r>
              <a:rPr lang="en-US" sz="3667" b="true">
                <a:solidFill>
                  <a:srgbClr val="000000"/>
                </a:solidFill>
                <a:latin typeface="Canva Sans Bold"/>
                <a:ea typeface="Canva Sans Bold"/>
                <a:cs typeface="Canva Sans Bold"/>
                <a:sym typeface="Canva Sans Bold"/>
              </a:rPr>
              <a:t>1. Les plastiques</a:t>
            </a:r>
          </a:p>
          <a:p>
            <a:pPr algn="ctr">
              <a:lnSpc>
                <a:spcPts val="5133"/>
              </a:lnSpc>
            </a:pPr>
          </a:p>
          <a:p>
            <a:pPr algn="ctr" marL="662197" indent="-331099" lvl="1">
              <a:lnSpc>
                <a:spcPts val="4294"/>
              </a:lnSpc>
              <a:buFont typeface="Arial"/>
              <a:buChar char="•"/>
            </a:pPr>
            <a:r>
              <a:rPr lang="en-US" b="true" sz="3067">
                <a:solidFill>
                  <a:srgbClr val="38522F"/>
                </a:solidFill>
                <a:latin typeface="Canva Sans Bold"/>
                <a:ea typeface="Canva Sans Bold"/>
                <a:cs typeface="Canva Sans Bold"/>
                <a:sym typeface="Canva Sans Bold"/>
              </a:rPr>
              <a:t>Avantages </a:t>
            </a:r>
            <a:r>
              <a:rPr lang="en-US" sz="3067">
                <a:solidFill>
                  <a:srgbClr val="000000"/>
                </a:solidFill>
                <a:latin typeface="Canva Sans"/>
                <a:ea typeface="Canva Sans"/>
                <a:cs typeface="Canva Sans"/>
                <a:sym typeface="Canva Sans"/>
              </a:rPr>
              <a:t>: Légers, économiques, protecteurs et polyvalents.          Types principaux :                                                                                                       </a:t>
            </a:r>
          </a:p>
          <a:p>
            <a:pPr algn="l">
              <a:lnSpc>
                <a:spcPts val="4573"/>
              </a:lnSpc>
            </a:pPr>
            <a:r>
              <a:rPr lang="en-US" sz="3267">
                <a:solidFill>
                  <a:srgbClr val="55833D"/>
                </a:solidFill>
                <a:latin typeface="Canva Sans"/>
                <a:ea typeface="Canva Sans"/>
                <a:cs typeface="Canva Sans"/>
                <a:sym typeface="Canva Sans"/>
              </a:rPr>
              <a:t>                                                   </a:t>
            </a:r>
            <a:r>
              <a:rPr lang="en-US" sz="3267" b="true">
                <a:solidFill>
                  <a:srgbClr val="55833D"/>
                </a:solidFill>
                <a:latin typeface="Canva Sans Bold"/>
                <a:ea typeface="Canva Sans Bold"/>
                <a:cs typeface="Canva Sans Bold"/>
                <a:sym typeface="Canva Sans Bold"/>
              </a:rPr>
              <a:t>1.Polyéthylène (PE)</a:t>
            </a:r>
          </a:p>
          <a:p>
            <a:pPr algn="l">
              <a:lnSpc>
                <a:spcPts val="4573"/>
              </a:lnSpc>
            </a:pPr>
            <a:r>
              <a:rPr lang="en-US" sz="3267" b="true">
                <a:solidFill>
                  <a:srgbClr val="55833D"/>
                </a:solidFill>
                <a:latin typeface="Canva Sans Bold"/>
                <a:ea typeface="Canva Sans Bold"/>
                <a:cs typeface="Canva Sans Bold"/>
                <a:sym typeface="Canva Sans Bold"/>
              </a:rPr>
              <a:t>                                                                                                    </a:t>
            </a:r>
            <a:r>
              <a:rPr lang="en-US" sz="3267" b="true">
                <a:solidFill>
                  <a:srgbClr val="55833D"/>
                </a:solidFill>
                <a:latin typeface="Canva Sans Bold"/>
                <a:ea typeface="Canva Sans Bold"/>
                <a:cs typeface="Canva Sans Bold"/>
                <a:sym typeface="Canva Sans Bold"/>
              </a:rPr>
              <a:t>2.Polypropylène (PP)                    </a:t>
            </a:r>
          </a:p>
          <a:p>
            <a:pPr algn="l">
              <a:lnSpc>
                <a:spcPts val="4573"/>
              </a:lnSpc>
            </a:pPr>
            <a:r>
              <a:rPr lang="en-US" sz="3267" b="true">
                <a:solidFill>
                  <a:srgbClr val="55833D"/>
                </a:solidFill>
                <a:latin typeface="Canva Sans Bold"/>
                <a:ea typeface="Canva Sans Bold"/>
                <a:cs typeface="Canva Sans Bold"/>
                <a:sym typeface="Canva Sans Bold"/>
              </a:rPr>
              <a:t>3.Polystyrène (PS</a:t>
            </a:r>
          </a:p>
          <a:p>
            <a:pPr algn="l">
              <a:lnSpc>
                <a:spcPts val="4573"/>
              </a:lnSpc>
            </a:pPr>
            <a:r>
              <a:rPr lang="en-US" sz="3267" b="true">
                <a:solidFill>
                  <a:srgbClr val="55833D"/>
                </a:solidFill>
                <a:latin typeface="Canva Sans Bold"/>
                <a:ea typeface="Canva Sans Bold"/>
                <a:cs typeface="Canva Sans Bold"/>
                <a:sym typeface="Canva Sans Bold"/>
              </a:rPr>
              <a:t>                                                                 </a:t>
            </a:r>
            <a:r>
              <a:rPr lang="en-US" sz="3267" b="true">
                <a:solidFill>
                  <a:srgbClr val="55833D"/>
                </a:solidFill>
                <a:latin typeface="Canva Sans Bold"/>
                <a:ea typeface="Canva Sans Bold"/>
                <a:cs typeface="Canva Sans Bold"/>
                <a:sym typeface="Canva Sans Bold"/>
              </a:rPr>
              <a:t>4.PET</a:t>
            </a:r>
          </a:p>
          <a:p>
            <a:pPr algn="l">
              <a:lnSpc>
                <a:spcPts val="4573"/>
              </a:lnSpc>
            </a:pPr>
            <a:r>
              <a:rPr lang="en-US" sz="3267" b="true">
                <a:solidFill>
                  <a:srgbClr val="55833D"/>
                </a:solidFill>
                <a:latin typeface="Canva Sans Bold"/>
                <a:ea typeface="Canva Sans Bold"/>
                <a:cs typeface="Canva Sans Bold"/>
                <a:sym typeface="Canva Sans Bold"/>
              </a:rPr>
              <a:t> </a:t>
            </a:r>
          </a:p>
          <a:p>
            <a:pPr algn="ctr" marL="662197" indent="-331099" lvl="1">
              <a:lnSpc>
                <a:spcPts val="4294"/>
              </a:lnSpc>
              <a:buFont typeface="Arial"/>
              <a:buChar char="•"/>
            </a:pPr>
            <a:r>
              <a:rPr lang="en-US" b="true" sz="3067">
                <a:solidFill>
                  <a:srgbClr val="38522F"/>
                </a:solidFill>
                <a:latin typeface="Canva Sans Bold"/>
                <a:ea typeface="Canva Sans Bold"/>
                <a:cs typeface="Canva Sans Bold"/>
                <a:sym typeface="Canva Sans Bold"/>
              </a:rPr>
              <a:t>Impact environnemental :</a:t>
            </a:r>
            <a:r>
              <a:rPr lang="en-US" b="true" sz="3067">
                <a:solidFill>
                  <a:srgbClr val="000000"/>
                </a:solidFill>
                <a:latin typeface="Canva Sans Bold"/>
                <a:ea typeface="Canva Sans Bold"/>
                <a:cs typeface="Canva Sans Bold"/>
                <a:sym typeface="Canva Sans Bold"/>
              </a:rPr>
              <a:t>                                                                                   </a:t>
            </a:r>
          </a:p>
          <a:p>
            <a:pPr algn="ctr" marL="1324394" indent="-441465" lvl="2">
              <a:lnSpc>
                <a:spcPts val="4294"/>
              </a:lnSpc>
              <a:buFont typeface="Arial"/>
              <a:buChar char="⚬"/>
            </a:pPr>
            <a:r>
              <a:rPr lang="en-US" sz="3067">
                <a:solidFill>
                  <a:srgbClr val="000000"/>
                </a:solidFill>
                <a:latin typeface="Canva Sans"/>
                <a:ea typeface="Canva Sans"/>
                <a:cs typeface="Canva Sans"/>
                <a:sym typeface="Canva Sans"/>
              </a:rPr>
              <a:t>Biodégradabilité limitée, création de microplastiques.                        </a:t>
            </a:r>
          </a:p>
          <a:p>
            <a:pPr algn="ctr" marL="1324394" indent="-441465" lvl="2">
              <a:lnSpc>
                <a:spcPts val="4294"/>
              </a:lnSpc>
              <a:buFont typeface="Arial"/>
              <a:buChar char="⚬"/>
            </a:pPr>
            <a:r>
              <a:rPr lang="en-US" sz="3067">
                <a:solidFill>
                  <a:srgbClr val="000000"/>
                </a:solidFill>
                <a:latin typeface="Canva Sans"/>
                <a:ea typeface="Canva Sans"/>
                <a:cs typeface="Canva Sans"/>
                <a:sym typeface="Canva Sans"/>
              </a:rPr>
              <a:t>Pollution des océans et contamination des écosystèmes.  </a:t>
            </a:r>
          </a:p>
          <a:p>
            <a:pPr algn="ctr">
              <a:lnSpc>
                <a:spcPts val="4294"/>
              </a:lnSpc>
              <a:spcBef>
                <a:spcPct val="0"/>
              </a:spcBef>
            </a:pPr>
            <a:r>
              <a:rPr lang="en-US" sz="3067">
                <a:solidFill>
                  <a:srgbClr val="000000"/>
                </a:solidFill>
                <a:latin typeface="Canva Sans"/>
                <a:ea typeface="Canva Sans"/>
                <a:cs typeface="Canva Sans"/>
                <a:sym typeface="Canva Sans"/>
              </a:rPr>
              <a:t>                         </a:t>
            </a:r>
            <a:r>
              <a:rPr lang="en-US" sz="3067">
                <a:solidFill>
                  <a:srgbClr val="000000"/>
                </a:solidFill>
                <a:latin typeface="Canva Sans"/>
                <a:ea typeface="Canva Sans"/>
                <a:cs typeface="Canva Sans"/>
                <a:sym typeface="Canva Sans"/>
              </a:rPr>
              <a:t>Faible taux de recyclage à cause d’infrastructures insuffisantes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894856" y="1369919"/>
            <a:ext cx="11812411" cy="7461437"/>
          </a:xfrm>
          <a:prstGeom prst="rect">
            <a:avLst/>
          </a:prstGeom>
        </p:spPr>
        <p:txBody>
          <a:bodyPr anchor="t" rtlCol="false" tIns="0" lIns="0" bIns="0" rIns="0">
            <a:spAutoFit/>
          </a:bodyPr>
          <a:lstStyle/>
          <a:p>
            <a:pPr algn="l">
              <a:lnSpc>
                <a:spcPts val="5204"/>
              </a:lnSpc>
            </a:pPr>
            <a:r>
              <a:rPr lang="en-US" sz="3717" b="true">
                <a:solidFill>
                  <a:srgbClr val="000000"/>
                </a:solidFill>
                <a:latin typeface="Canva Sans Bold"/>
                <a:ea typeface="Canva Sans Bold"/>
                <a:cs typeface="Canva Sans Bold"/>
                <a:sym typeface="Canva Sans Bold"/>
              </a:rPr>
              <a:t>2. Papier et carton:</a:t>
            </a:r>
          </a:p>
          <a:p>
            <a:pPr algn="l" marL="759459" indent="-379730" lvl="1">
              <a:lnSpc>
                <a:spcPts val="4924"/>
              </a:lnSpc>
              <a:buFont typeface="Arial"/>
              <a:buChar char="•"/>
            </a:pPr>
            <a:r>
              <a:rPr lang="en-US" sz="3517">
                <a:solidFill>
                  <a:srgbClr val="38522F"/>
                </a:solidFill>
                <a:latin typeface="Canva Sans"/>
                <a:ea typeface="Canva Sans"/>
                <a:cs typeface="Canva Sans"/>
                <a:sym typeface="Canva Sans"/>
              </a:rPr>
              <a:t>Avantages </a:t>
            </a:r>
            <a:r>
              <a:rPr lang="en-US" sz="3517">
                <a:solidFill>
                  <a:srgbClr val="000000"/>
                </a:solidFill>
                <a:latin typeface="Canva Sans"/>
                <a:ea typeface="Canva Sans"/>
                <a:cs typeface="Canva Sans"/>
                <a:sym typeface="Canva Sans"/>
              </a:rPr>
              <a:t>: Légers, biodégradables, recyclables  .</a:t>
            </a:r>
          </a:p>
          <a:p>
            <a:pPr algn="l">
              <a:lnSpc>
                <a:spcPts val="4924"/>
              </a:lnSpc>
            </a:pPr>
          </a:p>
          <a:p>
            <a:pPr algn="l" marL="759459" indent="-379730" lvl="1">
              <a:lnSpc>
                <a:spcPts val="4924"/>
              </a:lnSpc>
              <a:buFont typeface="Arial"/>
              <a:buChar char="•"/>
            </a:pPr>
            <a:r>
              <a:rPr lang="en-US" sz="3517">
                <a:solidFill>
                  <a:srgbClr val="38522F"/>
                </a:solidFill>
                <a:latin typeface="Canva Sans"/>
                <a:ea typeface="Canva Sans"/>
                <a:cs typeface="Canva Sans"/>
                <a:sym typeface="Canva Sans"/>
              </a:rPr>
              <a:t>Applications</a:t>
            </a:r>
            <a:r>
              <a:rPr lang="en-US" sz="3517">
                <a:solidFill>
                  <a:srgbClr val="000000"/>
                </a:solidFill>
                <a:latin typeface="Canva Sans"/>
                <a:ea typeface="Canva Sans"/>
                <a:cs typeface="Canva Sans"/>
                <a:sym typeface="Canva Sans"/>
              </a:rPr>
              <a:t> : Boîtes, sacs, emballages alimentaires, papiers cadeaux.</a:t>
            </a:r>
          </a:p>
          <a:p>
            <a:pPr algn="l">
              <a:lnSpc>
                <a:spcPts val="4924"/>
              </a:lnSpc>
            </a:pPr>
          </a:p>
          <a:p>
            <a:pPr algn="l" marL="759459" indent="-379730" lvl="1">
              <a:lnSpc>
                <a:spcPts val="4924"/>
              </a:lnSpc>
              <a:buFont typeface="Arial"/>
              <a:buChar char="•"/>
            </a:pPr>
            <a:r>
              <a:rPr lang="en-US" sz="3517">
                <a:solidFill>
                  <a:srgbClr val="38522F"/>
                </a:solidFill>
                <a:latin typeface="Canva Sans"/>
                <a:ea typeface="Canva Sans"/>
                <a:cs typeface="Canva Sans"/>
                <a:sym typeface="Canva Sans"/>
              </a:rPr>
              <a:t>Impact environnemental</a:t>
            </a:r>
            <a:r>
              <a:rPr lang="en-US" sz="3517">
                <a:solidFill>
                  <a:srgbClr val="000000"/>
                </a:solidFill>
                <a:latin typeface="Canva Sans"/>
                <a:ea typeface="Canva Sans"/>
                <a:cs typeface="Canva Sans"/>
                <a:sym typeface="Canva Sans"/>
              </a:rPr>
              <a:t> :</a:t>
            </a:r>
          </a:p>
          <a:p>
            <a:pPr algn="l" marL="1518918" indent="-506306" lvl="2">
              <a:lnSpc>
                <a:spcPts val="4924"/>
              </a:lnSpc>
              <a:buFont typeface="Arial"/>
              <a:buChar char="⚬"/>
            </a:pPr>
            <a:r>
              <a:rPr lang="en-US" sz="3517">
                <a:solidFill>
                  <a:srgbClr val="000000"/>
                </a:solidFill>
                <a:latin typeface="Canva Sans"/>
                <a:ea typeface="Canva Sans"/>
                <a:cs typeface="Canva Sans"/>
                <a:sym typeface="Canva Sans"/>
              </a:rPr>
              <a:t>Consommation élevée d’eau et d’énergie lors de la production.</a:t>
            </a:r>
          </a:p>
          <a:p>
            <a:pPr algn="l" marL="1518918" indent="-506306" lvl="2">
              <a:lnSpc>
                <a:spcPts val="4924"/>
              </a:lnSpc>
              <a:buFont typeface="Arial"/>
              <a:buChar char="⚬"/>
            </a:pPr>
            <a:r>
              <a:rPr lang="en-US" sz="3517">
                <a:solidFill>
                  <a:srgbClr val="000000"/>
                </a:solidFill>
                <a:latin typeface="Canva Sans"/>
                <a:ea typeface="Canva Sans"/>
                <a:cs typeface="Canva Sans"/>
                <a:sym typeface="Canva Sans"/>
              </a:rPr>
              <a:t>Déforestation si non gérés durablement.</a:t>
            </a:r>
          </a:p>
          <a:p>
            <a:pPr algn="l" marL="1518918" indent="-506306" lvl="2">
              <a:lnSpc>
                <a:spcPts val="4924"/>
              </a:lnSpc>
              <a:buFont typeface="Arial"/>
              <a:buChar char="⚬"/>
            </a:pPr>
            <a:r>
              <a:rPr lang="en-US" sz="3517">
                <a:solidFill>
                  <a:srgbClr val="000000"/>
                </a:solidFill>
                <a:latin typeface="Canva Sans"/>
                <a:ea typeface="Canva Sans"/>
                <a:cs typeface="Canva Sans"/>
                <a:sym typeface="Canva Sans"/>
              </a:rPr>
              <a:t>Le papier recyclé est une alternative plus écologique.</a:t>
            </a:r>
          </a:p>
        </p:txBody>
      </p:sp>
      <p:sp>
        <p:nvSpPr>
          <p:cNvPr name="Freeform 3" id="3"/>
          <p:cNvSpPr/>
          <p:nvPr/>
        </p:nvSpPr>
        <p:spPr>
          <a:xfrm flipH="false" flipV="false" rot="0">
            <a:off x="14525805" y="0"/>
            <a:ext cx="3957689" cy="4114800"/>
          </a:xfrm>
          <a:custGeom>
            <a:avLst/>
            <a:gdLst/>
            <a:ahLst/>
            <a:cxnLst/>
            <a:rect r="r" b="b" t="t" l="l"/>
            <a:pathLst>
              <a:path h="4114800" w="3957689">
                <a:moveTo>
                  <a:pt x="0" y="0"/>
                </a:moveTo>
                <a:lnTo>
                  <a:pt x="3957690" y="0"/>
                </a:lnTo>
                <a:lnTo>
                  <a:pt x="395769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942365" y="7200900"/>
            <a:ext cx="4909197" cy="4114800"/>
          </a:xfrm>
          <a:custGeom>
            <a:avLst/>
            <a:gdLst/>
            <a:ahLst/>
            <a:cxnLst/>
            <a:rect r="r" b="b" t="t" l="l"/>
            <a:pathLst>
              <a:path h="4114800" w="4909197">
                <a:moveTo>
                  <a:pt x="0" y="0"/>
                </a:moveTo>
                <a:lnTo>
                  <a:pt x="4909198" y="0"/>
                </a:lnTo>
                <a:lnTo>
                  <a:pt x="49091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4607135" y="6764602"/>
            <a:ext cx="4133507" cy="413350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28E58"/>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4864283" y="7691749"/>
            <a:ext cx="3876360" cy="4114800"/>
          </a:xfrm>
          <a:custGeom>
            <a:avLst/>
            <a:gdLst/>
            <a:ahLst/>
            <a:cxnLst/>
            <a:rect r="r" b="b" t="t" l="l"/>
            <a:pathLst>
              <a:path h="4114800" w="3876360">
                <a:moveTo>
                  <a:pt x="0" y="0"/>
                </a:moveTo>
                <a:lnTo>
                  <a:pt x="3876359" y="0"/>
                </a:lnTo>
                <a:lnTo>
                  <a:pt x="387635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A6A6A6">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395260" y="5958935"/>
            <a:ext cx="3728080" cy="4458093"/>
          </a:xfrm>
          <a:custGeom>
            <a:avLst/>
            <a:gdLst/>
            <a:ahLst/>
            <a:cxnLst/>
            <a:rect r="r" b="b" t="t" l="l"/>
            <a:pathLst>
              <a:path h="4458093" w="3728080">
                <a:moveTo>
                  <a:pt x="0" y="0"/>
                </a:moveTo>
                <a:lnTo>
                  <a:pt x="3728080" y="0"/>
                </a:lnTo>
                <a:lnTo>
                  <a:pt x="3728080" y="4458093"/>
                </a:lnTo>
                <a:lnTo>
                  <a:pt x="0" y="4458093"/>
                </a:lnTo>
                <a:lnTo>
                  <a:pt x="0" y="0"/>
                </a:lnTo>
                <a:close/>
              </a:path>
            </a:pathLst>
          </a:custGeom>
          <a:blipFill>
            <a:blip r:embed="rId2"/>
            <a:stretch>
              <a:fillRect l="0" t="0" r="0" b="0"/>
            </a:stretch>
          </a:blipFill>
        </p:spPr>
      </p:sp>
      <p:sp>
        <p:nvSpPr>
          <p:cNvPr name="TextBox 3" id="3"/>
          <p:cNvSpPr txBox="true"/>
          <p:nvPr/>
        </p:nvSpPr>
        <p:spPr>
          <a:xfrm rot="0">
            <a:off x="17259300" y="9210675"/>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a:ea typeface="Open Sans"/>
                <a:cs typeface="Open Sans"/>
                <a:sym typeface="Open Sans"/>
              </a:rPr>
              <a:t>9</a:t>
            </a:r>
          </a:p>
        </p:txBody>
      </p:sp>
      <p:sp>
        <p:nvSpPr>
          <p:cNvPr name="Freeform 4" id="4"/>
          <p:cNvSpPr/>
          <p:nvPr/>
        </p:nvSpPr>
        <p:spPr>
          <a:xfrm flipH="false" flipV="false" rot="0">
            <a:off x="-1749263" y="6302228"/>
            <a:ext cx="3044952" cy="4114800"/>
          </a:xfrm>
          <a:custGeom>
            <a:avLst/>
            <a:gdLst/>
            <a:ahLst/>
            <a:cxnLst/>
            <a:rect r="r" b="b" t="t" l="l"/>
            <a:pathLst>
              <a:path h="4114800" w="3044952">
                <a:moveTo>
                  <a:pt x="0" y="0"/>
                </a:moveTo>
                <a:lnTo>
                  <a:pt x="3044952" y="0"/>
                </a:lnTo>
                <a:lnTo>
                  <a:pt x="30449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92213" y="355747"/>
            <a:ext cx="16928089" cy="8956381"/>
          </a:xfrm>
          <a:prstGeom prst="rect">
            <a:avLst/>
          </a:prstGeom>
        </p:spPr>
        <p:txBody>
          <a:bodyPr anchor="t" rtlCol="false" tIns="0" lIns="0" bIns="0" rIns="0">
            <a:spAutoFit/>
          </a:bodyPr>
          <a:lstStyle/>
          <a:p>
            <a:pPr algn="ctr">
              <a:lnSpc>
                <a:spcPts val="4776"/>
              </a:lnSpc>
            </a:pPr>
            <a:r>
              <a:rPr lang="en-US" sz="3411">
                <a:solidFill>
                  <a:srgbClr val="000000"/>
                </a:solidFill>
                <a:latin typeface="Canva Sans"/>
                <a:ea typeface="Canva Sans"/>
                <a:cs typeface="Canva Sans"/>
                <a:sym typeface="Canva Sans"/>
              </a:rPr>
              <a:t>   </a:t>
            </a:r>
            <a:r>
              <a:rPr lang="en-US" sz="3411" b="true">
                <a:solidFill>
                  <a:srgbClr val="000000"/>
                </a:solidFill>
                <a:latin typeface="Canva Sans Bold"/>
                <a:ea typeface="Canva Sans Bold"/>
                <a:cs typeface="Canva Sans Bold"/>
                <a:sym typeface="Canva Sans Bold"/>
              </a:rPr>
              <a:t>3. Verre :                                                                                                                                                      </a:t>
            </a:r>
          </a:p>
          <a:p>
            <a:pPr algn="ctr">
              <a:lnSpc>
                <a:spcPts val="4356"/>
              </a:lnSpc>
            </a:pPr>
            <a:r>
              <a:rPr lang="en-US" sz="3111">
                <a:solidFill>
                  <a:srgbClr val="000000"/>
                </a:solidFill>
                <a:latin typeface="Canva Sans"/>
                <a:ea typeface="Canva Sans"/>
                <a:cs typeface="Canva Sans"/>
                <a:sym typeface="Canva Sans"/>
              </a:rPr>
              <a:t> Le verre est souvent utilisé dans l’emballage des boissons et des aliments</a:t>
            </a:r>
            <a:r>
              <a:rPr lang="en-US" sz="3111">
                <a:solidFill>
                  <a:srgbClr val="000000"/>
                </a:solidFill>
                <a:latin typeface="Canva Sans"/>
                <a:ea typeface="Canva Sans"/>
                <a:cs typeface="Canva Sans"/>
                <a:sym typeface="Canva Sans"/>
              </a:rPr>
              <a:t>.</a:t>
            </a:r>
          </a:p>
          <a:p>
            <a:pPr algn="ctr">
              <a:lnSpc>
                <a:spcPts val="4356"/>
              </a:lnSpc>
            </a:pPr>
          </a:p>
          <a:p>
            <a:pPr algn="ctr">
              <a:lnSpc>
                <a:spcPts val="4356"/>
              </a:lnSpc>
            </a:pPr>
            <a:r>
              <a:rPr lang="en-US" sz="3111">
                <a:solidFill>
                  <a:srgbClr val="38522F"/>
                </a:solidFill>
                <a:latin typeface="Canva Sans"/>
                <a:ea typeface="Canva Sans"/>
                <a:cs typeface="Canva Sans"/>
                <a:sym typeface="Canva Sans"/>
              </a:rPr>
              <a:t>Impact environnemental :</a:t>
            </a:r>
            <a:r>
              <a:rPr lang="en-US" sz="3111">
                <a:solidFill>
                  <a:srgbClr val="000000"/>
                </a:solidFill>
                <a:latin typeface="Canva Sans"/>
                <a:ea typeface="Canva Sans"/>
                <a:cs typeface="Canva Sans"/>
                <a:sym typeface="Canva Sans"/>
              </a:rPr>
              <a:t>  Bien que le verre soit recyclable, sa production et son transport sont très énergivores en raison de son poids élevé. Le verre est fragile, ce qui augmente les risques de casse et les coûts associés au transport.</a:t>
            </a:r>
          </a:p>
          <a:p>
            <a:pPr algn="ctr">
              <a:lnSpc>
                <a:spcPts val="4356"/>
              </a:lnSpc>
            </a:pPr>
          </a:p>
          <a:p>
            <a:pPr algn="ctr">
              <a:lnSpc>
                <a:spcPts val="5056"/>
              </a:lnSpc>
            </a:pPr>
            <a:r>
              <a:rPr lang="en-US" sz="3611" b="true">
                <a:solidFill>
                  <a:srgbClr val="000000"/>
                </a:solidFill>
                <a:latin typeface="Canva Sans Bold"/>
                <a:ea typeface="Canva Sans Bold"/>
                <a:cs typeface="Canva Sans Bold"/>
                <a:sym typeface="Canva Sans Bold"/>
              </a:rPr>
              <a:t>4</a:t>
            </a:r>
            <a:r>
              <a:rPr lang="en-US" sz="3611" b="true">
                <a:solidFill>
                  <a:srgbClr val="000000"/>
                </a:solidFill>
                <a:latin typeface="Canva Sans Bold"/>
                <a:ea typeface="Canva Sans Bold"/>
                <a:cs typeface="Canva Sans Bold"/>
                <a:sym typeface="Canva Sans Bold"/>
              </a:rPr>
              <a:t>.  Métaux </a:t>
            </a:r>
            <a:r>
              <a:rPr lang="en-US" sz="3611">
                <a:solidFill>
                  <a:srgbClr val="000000"/>
                </a:solidFill>
                <a:latin typeface="Canva Sans"/>
                <a:ea typeface="Canva Sans"/>
                <a:cs typeface="Canva Sans"/>
                <a:sym typeface="Canva Sans"/>
              </a:rPr>
              <a:t>:                                                                                                              </a:t>
            </a:r>
          </a:p>
          <a:p>
            <a:pPr algn="ctr">
              <a:lnSpc>
                <a:spcPts val="4356"/>
              </a:lnSpc>
            </a:pPr>
            <a:r>
              <a:rPr lang="en-US" sz="3111">
                <a:solidFill>
                  <a:srgbClr val="000000"/>
                </a:solidFill>
                <a:latin typeface="Canva Sans"/>
                <a:ea typeface="Canva Sans"/>
                <a:cs typeface="Canva Sans"/>
                <a:sym typeface="Canva Sans"/>
              </a:rPr>
              <a:t> Les métaux, tels que l'aluminium et l'acier, sont utilisés pour les emballages qui nécessitent une protection longue durée et une barrière solide contre l’air et l’humidité.</a:t>
            </a:r>
          </a:p>
          <a:p>
            <a:pPr algn="ctr">
              <a:lnSpc>
                <a:spcPts val="4356"/>
              </a:lnSpc>
            </a:pPr>
          </a:p>
          <a:p>
            <a:pPr algn="ctr">
              <a:lnSpc>
                <a:spcPts val="4356"/>
              </a:lnSpc>
            </a:pPr>
            <a:r>
              <a:rPr lang="en-US" sz="3111">
                <a:solidFill>
                  <a:srgbClr val="38522F"/>
                </a:solidFill>
                <a:latin typeface="Canva Sans"/>
                <a:ea typeface="Canva Sans"/>
                <a:cs typeface="Canva Sans"/>
                <a:sym typeface="Canva Sans"/>
              </a:rPr>
              <a:t>Impact environnemental :                                                                                                               </a:t>
            </a:r>
          </a:p>
          <a:p>
            <a:pPr algn="ctr">
              <a:lnSpc>
                <a:spcPts val="4356"/>
              </a:lnSpc>
            </a:pPr>
            <a:r>
              <a:rPr lang="en-US" sz="3111">
                <a:solidFill>
                  <a:srgbClr val="000000"/>
                </a:solidFill>
                <a:latin typeface="Canva Sans"/>
                <a:ea typeface="Canva Sans"/>
                <a:cs typeface="Canva Sans"/>
                <a:sym typeface="Canva Sans"/>
              </a:rPr>
              <a:t>La production de métaux est énergivore et peut avoir un impact important sur les émissions de gaz à effet de serre. Cependant, le recyclage de l'aluminium réduit considérablement la consommation d'énergie.</a:t>
            </a:r>
          </a:p>
          <a:p>
            <a:pPr algn="ctr">
              <a:lnSpc>
                <a:spcPts val="4356"/>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DAGV0S0GHX8</dc:identifier>
  <dcterms:modified xsi:type="dcterms:W3CDTF">2011-08-01T06:04:30Z</dcterms:modified>
  <cp:revision>1</cp:revision>
  <dc:title>Votre texte de paragraphe</dc:title>
</cp:coreProperties>
</file>