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718" autoAdjust="0"/>
  </p:normalViewPr>
  <p:slideViewPr>
    <p:cSldViewPr>
      <p:cViewPr varScale="1">
        <p:scale>
          <a:sx n="70" d="100"/>
          <a:sy n="70" d="100"/>
        </p:scale>
        <p:origin x="-1386" y="-108"/>
      </p:cViewPr>
      <p:guideLst>
        <p:guide orient="horz" pos="2160"/>
        <p:guide pos="2880"/>
      </p:guideLst>
    </p:cSldViewPr>
  </p:slideViewPr>
  <p:outlineViewPr>
    <p:cViewPr>
      <p:scale>
        <a:sx n="33" d="100"/>
        <a:sy n="33" d="100"/>
      </p:scale>
      <p:origin x="0" y="1107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E3641AE-16EA-4F18-8D6E-AA18794AB2F2}" type="datetimeFigureOut">
              <a:rPr lang="fr-FR" smtClean="0"/>
              <a:pPr/>
              <a:t>12/11/2019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E3641AE-16EA-4F18-8D6E-AA18794AB2F2}" type="datetimeFigureOut">
              <a:rPr lang="fr-FR" smtClean="0"/>
              <a:pPr/>
              <a:t>12/11/2019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E3641AE-16EA-4F18-8D6E-AA18794AB2F2}" type="datetimeFigureOut">
              <a:rPr lang="fr-FR" smtClean="0"/>
              <a:pPr/>
              <a:t>12/11/2019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E3641AE-16EA-4F18-8D6E-AA18794AB2F2}" type="datetimeFigureOut">
              <a:rPr lang="fr-FR" smtClean="0"/>
              <a:pPr/>
              <a:t>12/11/2019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E3641AE-16EA-4F18-8D6E-AA18794AB2F2}" type="datetimeFigureOut">
              <a:rPr lang="fr-FR" smtClean="0"/>
              <a:pPr/>
              <a:t>12/11/2019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E3641AE-16EA-4F18-8D6E-AA18794AB2F2}" type="datetimeFigureOut">
              <a:rPr lang="fr-FR" smtClean="0"/>
              <a:pPr/>
              <a:t>12/11/2019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E3641AE-16EA-4F18-8D6E-AA18794AB2F2}" type="datetimeFigureOut">
              <a:rPr lang="fr-FR" smtClean="0"/>
              <a:pPr/>
              <a:t>12/11/2019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E3641AE-16EA-4F18-8D6E-AA18794AB2F2}" type="datetimeFigureOut">
              <a:rPr lang="fr-FR" smtClean="0"/>
              <a:pPr/>
              <a:t>12/11/2019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E3641AE-16EA-4F18-8D6E-AA18794AB2F2}" type="datetimeFigureOut">
              <a:rPr lang="fr-FR" smtClean="0"/>
              <a:pPr/>
              <a:t>12/11/2019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E3641AE-16EA-4F18-8D6E-AA18794AB2F2}" type="datetimeFigureOut">
              <a:rPr lang="fr-FR" smtClean="0"/>
              <a:pPr/>
              <a:t>12/11/2019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E3641AE-16EA-4F18-8D6E-AA18794AB2F2}" type="datetimeFigureOut">
              <a:rPr lang="fr-FR" smtClean="0"/>
              <a:pPr/>
              <a:t>12/11/2019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34BA122-FEA3-4922-B43A-845FE6ACB4D7}"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3641AE-16EA-4F18-8D6E-AA18794AB2F2}" type="datetimeFigureOut">
              <a:rPr lang="fr-FR" smtClean="0"/>
              <a:pPr/>
              <a:t>12/11/2019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4BA122-FEA3-4922-B43A-845FE6ACB4D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u="sng" dirty="0" smtClean="0"/>
              <a:t>Chapitre</a:t>
            </a:r>
            <a:r>
              <a:rPr lang="fr-FR" dirty="0" smtClean="0"/>
              <a:t> : Principes de la rédaction administrative</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Suite </a:t>
            </a:r>
            <a:endParaRPr lang="fr-FR" dirty="0"/>
          </a:p>
        </p:txBody>
      </p:sp>
      <p:sp>
        <p:nvSpPr>
          <p:cNvPr id="3" name="Espace réservé du contenu 2"/>
          <p:cNvSpPr>
            <a:spLocks noGrp="1"/>
          </p:cNvSpPr>
          <p:nvPr>
            <p:ph idx="1"/>
          </p:nvPr>
        </p:nvSpPr>
        <p:spPr>
          <a:xfrm>
            <a:off x="457200" y="1196752"/>
            <a:ext cx="8229600" cy="4929411"/>
          </a:xfrm>
        </p:spPr>
        <p:txBody>
          <a:bodyPr>
            <a:normAutofit lnSpcReduction="10000"/>
          </a:bodyPr>
          <a:lstStyle/>
          <a:p>
            <a:pPr>
              <a:buNone/>
            </a:pPr>
            <a:r>
              <a:rPr lang="fr-FR" dirty="0" smtClean="0"/>
              <a:t>7. </a:t>
            </a:r>
            <a:r>
              <a:rPr lang="fr-FR" sz="2800" u="sng" dirty="0" smtClean="0"/>
              <a:t>Le respect et la courtoisie</a:t>
            </a:r>
          </a:p>
          <a:p>
            <a:pPr>
              <a:buNone/>
            </a:pPr>
            <a:r>
              <a:rPr lang="fr-FR" sz="2800" dirty="0" smtClean="0"/>
              <a:t>Le rédacteur  d’un document administratif  doit faire preuve de tact et de bienveillance. L’administration s’impose le respect envers le citoyen car elle est à son service. La dignité de l’Administration se traduit par cette courtoisie et la considération portée à son interlocuteur.</a:t>
            </a:r>
          </a:p>
          <a:p>
            <a:pPr>
              <a:buNone/>
            </a:pPr>
            <a:r>
              <a:rPr lang="fr-FR" sz="2800" dirty="0" smtClean="0"/>
              <a:t>L’administration est souvent  contrainte d’opposer un refus à certaines demandes qui lui son t présentées. Elle aime , dans ce cas entourer la fin de non recevoir d’un voile pudique, évitant de briser définitivement l’espoir du requérant.  </a:t>
            </a:r>
            <a:endParaRPr lang="fr-F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Suite </a:t>
            </a:r>
            <a:endParaRPr lang="fr-FR" dirty="0"/>
          </a:p>
        </p:txBody>
      </p:sp>
      <p:sp>
        <p:nvSpPr>
          <p:cNvPr id="3" name="Espace réservé du contenu 2"/>
          <p:cNvSpPr>
            <a:spLocks noGrp="1"/>
          </p:cNvSpPr>
          <p:nvPr>
            <p:ph idx="1"/>
          </p:nvPr>
        </p:nvSpPr>
        <p:spPr>
          <a:xfrm>
            <a:off x="457200" y="1196752"/>
            <a:ext cx="8229600" cy="4929411"/>
          </a:xfrm>
        </p:spPr>
        <p:txBody>
          <a:bodyPr>
            <a:normAutofit fontScale="92500"/>
          </a:bodyPr>
          <a:lstStyle/>
          <a:p>
            <a:pPr algn="just">
              <a:buNone/>
            </a:pPr>
            <a:r>
              <a:rPr lang="fr-FR" sz="2800" dirty="0" smtClean="0"/>
              <a:t>La lettre administrative à caractère personnel se distingue des autres, par la formule d’appel «</a:t>
            </a:r>
            <a:r>
              <a:rPr lang="fr-FR" sz="2800" i="1" dirty="0" smtClean="0"/>
              <a:t>Monsieur, Madame ou Mademoiselle</a:t>
            </a:r>
            <a:r>
              <a:rPr lang="fr-FR" sz="2800" dirty="0" smtClean="0"/>
              <a:t>» d’une part et par la formule de politesse en conclusion telle que «</a:t>
            </a:r>
            <a:r>
              <a:rPr lang="fr-FR" sz="2800" i="1" dirty="0" smtClean="0"/>
              <a:t>Veuillez agréer Monsieur, Madame ou Mademoiselle mes salutations les meilleures</a:t>
            </a:r>
            <a:r>
              <a:rPr lang="fr-FR" sz="2800" dirty="0" smtClean="0"/>
              <a:t>….» d’autre part., pour marquer son respect et son autorité selon la position du rédacteur dans sa hiérarchie.</a:t>
            </a:r>
          </a:p>
          <a:p>
            <a:pPr algn="just">
              <a:buNone/>
            </a:pPr>
            <a:r>
              <a:rPr lang="fr-FR" sz="2800" dirty="0" smtClean="0"/>
              <a:t>Il doit également éviter des expressions « de rue » et des familiarités et des insultes…donc éviter des expressions désobligeantes ou blessantes, des refus brutaux, des ordres rigides…</a:t>
            </a:r>
          </a:p>
          <a:p>
            <a:pPr algn="just">
              <a:buNone/>
            </a:pPr>
            <a:endParaRPr lang="fr-FR" sz="2800" dirty="0" smtClean="0"/>
          </a:p>
          <a:p>
            <a:pPr algn="just">
              <a:buNone/>
            </a:pPr>
            <a:endParaRPr lang="fr-FR" dirty="0" smtClean="0"/>
          </a:p>
          <a:p>
            <a:pPr>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Les règles générales de la communication écrite</a:t>
            </a:r>
            <a:endParaRPr lang="fr-FR" dirty="0"/>
          </a:p>
        </p:txBody>
      </p:sp>
      <p:sp>
        <p:nvSpPr>
          <p:cNvPr id="3" name="Espace réservé du contenu 2"/>
          <p:cNvSpPr>
            <a:spLocks noGrp="1"/>
          </p:cNvSpPr>
          <p:nvPr>
            <p:ph idx="1"/>
          </p:nvPr>
        </p:nvSpPr>
        <p:spPr/>
        <p:txBody>
          <a:bodyPr>
            <a:normAutofit fontScale="77500" lnSpcReduction="20000"/>
          </a:bodyPr>
          <a:lstStyle/>
          <a:p>
            <a:pPr>
              <a:buNone/>
            </a:pPr>
            <a:r>
              <a:rPr lang="fr-FR" dirty="0" smtClean="0"/>
              <a:t>• Ne pas multiplier les objets;</a:t>
            </a:r>
          </a:p>
          <a:p>
            <a:pPr>
              <a:buNone/>
            </a:pPr>
            <a:r>
              <a:rPr lang="fr-FR" dirty="0" smtClean="0"/>
              <a:t>•Faire un plan, pour aider à choisir et hiérarchiser les informations: ordre chronologique, du particulier au général, des faits aux opinions, des observations au diagnostic, de l’essentiel au détail:</a:t>
            </a:r>
          </a:p>
          <a:p>
            <a:pPr>
              <a:buFontTx/>
              <a:buChar char="-"/>
            </a:pPr>
            <a:r>
              <a:rPr lang="fr-FR" dirty="0" smtClean="0"/>
              <a:t>l’introduction rappelle l’objet de la correspondance( courrier précédent ou affaire concernée),</a:t>
            </a:r>
          </a:p>
          <a:p>
            <a:pPr>
              <a:buFontTx/>
              <a:buChar char="-"/>
            </a:pPr>
            <a:r>
              <a:rPr lang="fr-FR" dirty="0" smtClean="0"/>
              <a:t>Le développement fournit des explications ou expose les arguments ou la réglementation,</a:t>
            </a:r>
          </a:p>
          <a:p>
            <a:pPr>
              <a:buFontTx/>
              <a:buChar char="-"/>
            </a:pPr>
            <a:r>
              <a:rPr lang="fr-FR" dirty="0" smtClean="0"/>
              <a:t>la conclusion fait apparaître la décision prise, la solution adoptée ou une proposition annoncée clairement.</a:t>
            </a:r>
          </a:p>
          <a:p>
            <a:pPr>
              <a:buNone/>
            </a:pPr>
            <a:r>
              <a:rPr lang="fr-FR" dirty="0" smtClean="0"/>
              <a:t>• Tenir comte du destinataire (il n’a pas nécessairement connaissance de l’affaire).</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Règles (suite…)</a:t>
            </a:r>
            <a:endParaRPr lang="fr-FR" dirty="0"/>
          </a:p>
        </p:txBody>
      </p:sp>
      <p:sp>
        <p:nvSpPr>
          <p:cNvPr id="3" name="Espace réservé du contenu 2"/>
          <p:cNvSpPr>
            <a:spLocks noGrp="1"/>
          </p:cNvSpPr>
          <p:nvPr>
            <p:ph idx="1"/>
          </p:nvPr>
        </p:nvSpPr>
        <p:spPr>
          <a:xfrm>
            <a:off x="457200" y="1268760"/>
            <a:ext cx="8229600" cy="5328592"/>
          </a:xfrm>
        </p:spPr>
        <p:txBody>
          <a:bodyPr>
            <a:normAutofit fontScale="77500" lnSpcReduction="20000"/>
          </a:bodyPr>
          <a:lstStyle/>
          <a:p>
            <a:pPr>
              <a:buNone/>
            </a:pPr>
            <a:r>
              <a:rPr lang="fr-FR" dirty="0" smtClean="0"/>
              <a:t>•Reformuler la demande, replacer les informations dans leur contexte),</a:t>
            </a:r>
          </a:p>
          <a:p>
            <a:pPr>
              <a:buNone/>
            </a:pPr>
            <a:r>
              <a:rPr lang="fr-FR" dirty="0" smtClean="0"/>
              <a:t>•Choisir les arguments en commençant par les lister (pour ne pas en oublier), de pouvoir les situer dans la hiérarchie du plan et d’en éliminer ceux hors sujet ou peu valides,</a:t>
            </a:r>
          </a:p>
          <a:p>
            <a:pPr>
              <a:buNone/>
            </a:pPr>
            <a:r>
              <a:rPr lang="fr-FR" dirty="0" smtClean="0"/>
              <a:t>•Choisir ses mots en fonction de l’interlocuteur (éviter les termes trop techniques),</a:t>
            </a:r>
          </a:p>
          <a:p>
            <a:pPr>
              <a:buNone/>
            </a:pPr>
            <a:r>
              <a:rPr lang="fr-FR" dirty="0" smtClean="0"/>
              <a:t>• Respecter les règles de lisibilité (bannir le </a:t>
            </a:r>
            <a:r>
              <a:rPr lang="fr-FR" dirty="0" err="1" smtClean="0"/>
              <a:t>jaron</a:t>
            </a:r>
            <a:r>
              <a:rPr lang="fr-FR" dirty="0" smtClean="0"/>
              <a:t> de spécialiste et les mots savants, donner la signification d’un sigle dés la 1</a:t>
            </a:r>
            <a:r>
              <a:rPr lang="fr-FR" baseline="30000" dirty="0" smtClean="0"/>
              <a:t>ère</a:t>
            </a:r>
            <a:r>
              <a:rPr lang="fr-FR" dirty="0" smtClean="0"/>
              <a:t> utilisation, phrases courtes (une idée par phrase), équilibrer les paragraphes, paginer (plus d’une page), </a:t>
            </a:r>
          </a:p>
          <a:p>
            <a:pPr>
              <a:buNone/>
            </a:pPr>
            <a:r>
              <a:rPr lang="fr-FR" dirty="0" smtClean="0"/>
              <a:t>• Choisir le ton juste (éviter le ton affectif, le ton péremptoire ou décisif en utilisant la forme conditionnel, des adverbes ou la forme interrogative  </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lstStyle/>
          <a:p>
            <a:r>
              <a:rPr lang="fr-FR" dirty="0" smtClean="0"/>
              <a:t>Règles (suite…)</a:t>
            </a:r>
            <a:endParaRPr lang="fr-FR" dirty="0"/>
          </a:p>
        </p:txBody>
      </p:sp>
      <p:sp>
        <p:nvSpPr>
          <p:cNvPr id="3" name="Espace réservé du contenu 2"/>
          <p:cNvSpPr>
            <a:spLocks noGrp="1"/>
          </p:cNvSpPr>
          <p:nvPr>
            <p:ph idx="1"/>
          </p:nvPr>
        </p:nvSpPr>
        <p:spPr>
          <a:xfrm>
            <a:off x="457200" y="1196752"/>
            <a:ext cx="8229600" cy="4929411"/>
          </a:xfrm>
        </p:spPr>
        <p:txBody>
          <a:bodyPr/>
          <a:lstStyle/>
          <a:p>
            <a:pPr>
              <a:buNone/>
            </a:pPr>
            <a:r>
              <a:rPr lang="fr-FR" dirty="0" smtClean="0"/>
              <a:t>•Aller à l’essentiel (l’objectif visé est l’</a:t>
            </a:r>
            <a:r>
              <a:rPr lang="fr-FR" dirty="0" err="1" smtClean="0"/>
              <a:t>éfficacité</a:t>
            </a:r>
            <a:r>
              <a:rPr lang="fr-FR" dirty="0" smtClean="0"/>
              <a:t>),</a:t>
            </a:r>
          </a:p>
          <a:p>
            <a:pPr>
              <a:buNone/>
            </a:pPr>
            <a:r>
              <a:rPr lang="fr-FR" dirty="0" smtClean="0"/>
              <a:t>•Citer les faits (chiffres, dates, statistiques, etc.),</a:t>
            </a:r>
          </a:p>
          <a:p>
            <a:pPr>
              <a:buNone/>
            </a:pPr>
            <a:r>
              <a:rPr lang="fr-FR" dirty="0" smtClean="0"/>
              <a:t>• Utiliser les formules positives,</a:t>
            </a:r>
          </a:p>
          <a:p>
            <a:pPr>
              <a:buNone/>
            </a:pPr>
            <a:r>
              <a:rPr lang="fr-FR" dirty="0" smtClean="0"/>
              <a:t>•Limiter la redondance et la répétition inutiles.</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76673"/>
            <a:ext cx="7772400" cy="864095"/>
          </a:xfrm>
        </p:spPr>
        <p:txBody>
          <a:bodyPr/>
          <a:lstStyle/>
          <a:p>
            <a:r>
              <a:rPr lang="fr-FR" dirty="0" smtClean="0"/>
              <a:t>Introduction</a:t>
            </a:r>
            <a:endParaRPr lang="fr-FR" dirty="0"/>
          </a:p>
        </p:txBody>
      </p:sp>
      <p:sp>
        <p:nvSpPr>
          <p:cNvPr id="3" name="Sous-titre 2"/>
          <p:cNvSpPr>
            <a:spLocks noGrp="1"/>
          </p:cNvSpPr>
          <p:nvPr>
            <p:ph type="subTitle" idx="1"/>
          </p:nvPr>
        </p:nvSpPr>
        <p:spPr>
          <a:xfrm>
            <a:off x="899592" y="1556792"/>
            <a:ext cx="7272808" cy="4464496"/>
          </a:xfrm>
        </p:spPr>
        <p:txBody>
          <a:bodyPr>
            <a:normAutofit fontScale="70000" lnSpcReduction="20000"/>
          </a:bodyPr>
          <a:lstStyle/>
          <a:p>
            <a:pPr algn="just"/>
            <a:r>
              <a:rPr lang="fr-FR" dirty="0" smtClean="0"/>
              <a:t>La rédaction compte parmi nos activités quotidiennes mais les différents types de rédaction ne se valent pas et la rédaction de type administratif est sans doute la moins maitrisée aussi bien sur le plan de la forme que sur le plan du fond. Or l’écrit laisse des traces et on craint toujours les éventuels commentaires que pourraient susciter nos écrits mal rédigés.</a:t>
            </a:r>
          </a:p>
          <a:p>
            <a:pPr algn="just"/>
            <a:r>
              <a:rPr lang="fr-FR" dirty="0" smtClean="0"/>
              <a:t>C’est  pour aider à maitriser l’acte de rédiger  ce type d’écrit que ce module a été instauré. Il offre une mise à niveau des connaissances techniques nécessaires à la rédaction des documents administratifs et apparentés en réunissant les conseils et outils qui permettent d’y arriver.</a:t>
            </a:r>
          </a:p>
          <a:p>
            <a:pPr algn="just"/>
            <a:r>
              <a:rPr lang="fr-FR" dirty="0" smtClean="0"/>
              <a:t>Comment rédiger clairement  et avec concision ? Quelle est la différence entre un procès-verbal de réunion et un compte rendu de réunion? Comment éviter les fautes de style et de syntaxe et le blocage devant la feuille blanche?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Définition  et caractéristiques du style administratif</a:t>
            </a:r>
            <a:endParaRPr lang="fr-FR" dirty="0"/>
          </a:p>
        </p:txBody>
      </p:sp>
      <p:sp>
        <p:nvSpPr>
          <p:cNvPr id="3" name="Espace réservé du contenu 2"/>
          <p:cNvSpPr>
            <a:spLocks noGrp="1"/>
          </p:cNvSpPr>
          <p:nvPr>
            <p:ph idx="1"/>
          </p:nvPr>
        </p:nvSpPr>
        <p:spPr/>
        <p:txBody>
          <a:bodyPr>
            <a:normAutofit fontScale="70000" lnSpcReduction="20000"/>
          </a:bodyPr>
          <a:lstStyle/>
          <a:p>
            <a:pPr marL="514350" indent="-514350">
              <a:buAutoNum type="arabicPeriod"/>
            </a:pPr>
            <a:r>
              <a:rPr lang="fr-FR" b="1" u="sng" dirty="0" smtClean="0"/>
              <a:t>Définition de la rédaction administrative</a:t>
            </a:r>
          </a:p>
          <a:p>
            <a:pPr algn="just">
              <a:buNone/>
            </a:pPr>
            <a:r>
              <a:rPr lang="fr-FR" dirty="0"/>
              <a:t>Il faut entendre à ce propos par « </a:t>
            </a:r>
            <a:r>
              <a:rPr lang="fr-FR" b="1" dirty="0"/>
              <a:t>rédaction administrative</a:t>
            </a:r>
            <a:r>
              <a:rPr lang="fr-FR" dirty="0"/>
              <a:t> » tous les documents, actes …que </a:t>
            </a:r>
            <a:r>
              <a:rPr lang="fr-FR" dirty="0" smtClean="0"/>
              <a:t>les administrations </a:t>
            </a:r>
            <a:r>
              <a:rPr lang="fr-FR" dirty="0"/>
              <a:t>publiques </a:t>
            </a:r>
            <a:r>
              <a:rPr lang="fr-FR" dirty="0" smtClean="0"/>
              <a:t>produisent </a:t>
            </a:r>
            <a:r>
              <a:rPr lang="fr-FR" dirty="0"/>
              <a:t>et </a:t>
            </a:r>
            <a:r>
              <a:rPr lang="fr-FR" dirty="0" smtClean="0"/>
              <a:t>utilisent </a:t>
            </a:r>
            <a:r>
              <a:rPr lang="fr-FR" dirty="0"/>
              <a:t>dans </a:t>
            </a:r>
            <a:r>
              <a:rPr lang="fr-FR" dirty="0" smtClean="0"/>
              <a:t>leurs relations </a:t>
            </a:r>
            <a:r>
              <a:rPr lang="fr-FR" dirty="0"/>
              <a:t>avec </a:t>
            </a:r>
            <a:r>
              <a:rPr lang="fr-FR" dirty="0" smtClean="0"/>
              <a:t>leurs </a:t>
            </a:r>
            <a:r>
              <a:rPr lang="fr-FR" dirty="0"/>
              <a:t>propres institutions, organismes qu’avec </a:t>
            </a:r>
            <a:r>
              <a:rPr lang="fr-FR" dirty="0" smtClean="0"/>
              <a:t>leur </a:t>
            </a:r>
            <a:r>
              <a:rPr lang="fr-FR" dirty="0"/>
              <a:t>environnement </a:t>
            </a:r>
            <a:r>
              <a:rPr lang="fr-FR" dirty="0" smtClean="0"/>
              <a:t>extérieur: </a:t>
            </a:r>
            <a:r>
              <a:rPr lang="fr-FR" dirty="0"/>
              <a:t>citoyens, sociétés commerciales, </a:t>
            </a:r>
            <a:r>
              <a:rPr lang="fr-FR" dirty="0" smtClean="0"/>
              <a:t>industrielles </a:t>
            </a:r>
            <a:r>
              <a:rPr lang="fr-FR" dirty="0"/>
              <a:t>et autres structures.</a:t>
            </a:r>
          </a:p>
          <a:p>
            <a:pPr algn="just">
              <a:buNone/>
            </a:pPr>
            <a:r>
              <a:rPr lang="fr-FR" dirty="0"/>
              <a:t>Ce domaine est donc normalisé et constitue même une matière étudiée dans les écoles spécialisées d’administration telles que l’école nationale d’administration, les centres de formation administrative, et autres instituts</a:t>
            </a:r>
            <a:r>
              <a:rPr lang="fr-FR" dirty="0" smtClean="0"/>
              <a:t>.</a:t>
            </a:r>
          </a:p>
          <a:p>
            <a:pPr algn="just">
              <a:buNone/>
            </a:pPr>
            <a:r>
              <a:rPr lang="fr-FR" dirty="0" smtClean="0"/>
              <a:t>La rédaction administrative est différente du genre littéraire. Le style administratif est un style qui se définit  en fonction d’une certaine philosophie de la fonction publique et qui constitue un domaine distinct  ayant ses propres tournures, son propre caractère et ses règles particulières.</a:t>
            </a:r>
            <a:endParaRPr lang="fr-FR" dirty="0"/>
          </a:p>
          <a:p>
            <a:pPr marL="514350" indent="-514350">
              <a:buNone/>
            </a:pPr>
            <a:endParaRPr lang="fr-FR" u="sng"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066130"/>
          </a:xfrm>
        </p:spPr>
        <p:txBody>
          <a:bodyPr>
            <a:normAutofit fontScale="90000"/>
          </a:bodyPr>
          <a:lstStyle/>
          <a:p>
            <a:r>
              <a:rPr lang="fr-FR" dirty="0" smtClean="0"/>
              <a:t>Caractéristiques et principes du style administratif</a:t>
            </a:r>
            <a:endParaRPr lang="fr-FR" dirty="0"/>
          </a:p>
        </p:txBody>
      </p:sp>
      <p:sp>
        <p:nvSpPr>
          <p:cNvPr id="3" name="Espace réservé du contenu 2"/>
          <p:cNvSpPr>
            <a:spLocks noGrp="1"/>
          </p:cNvSpPr>
          <p:nvPr>
            <p:ph idx="1"/>
          </p:nvPr>
        </p:nvSpPr>
        <p:spPr/>
        <p:txBody>
          <a:bodyPr>
            <a:normAutofit fontScale="25000" lnSpcReduction="20000"/>
          </a:bodyPr>
          <a:lstStyle/>
          <a:p>
            <a:pPr marL="514350" indent="-514350">
              <a:buAutoNum type="arabicPeriod"/>
            </a:pPr>
            <a:r>
              <a:rPr lang="fr-FR" sz="9600" b="1" u="sng" dirty="0" smtClean="0"/>
              <a:t>Le caractère officiel de l’écrit administratif</a:t>
            </a:r>
          </a:p>
          <a:p>
            <a:pPr marL="514350" indent="-514350" algn="just">
              <a:buNone/>
            </a:pPr>
            <a:r>
              <a:rPr lang="fr-FR" sz="8600" dirty="0" smtClean="0"/>
              <a:t>Le dictionnaire Larousse de langue française considère comme ayant un caractère officiel ce qui émane du gouvernement ou de ses administrations, qui est donc légal et présentant un caractère d’autorité, donc non contestable. </a:t>
            </a:r>
          </a:p>
          <a:p>
            <a:pPr marL="514350" indent="-514350" algn="just">
              <a:buNone/>
            </a:pPr>
            <a:r>
              <a:rPr lang="fr-FR" sz="8600" dirty="0" smtClean="0"/>
              <a:t> </a:t>
            </a:r>
            <a:r>
              <a:rPr lang="fr-FR" sz="8600" dirty="0"/>
              <a:t>Sans qu’il soit empreint de menaces ou de pression lorsqu’on s’adresse à un usager du service public ou aux agents publics, la formulation du contenu de la correspondance doit donner l’impression de la présence de l’autorité et de la fermeté ce qui suggère au retour des égards et de la confiance mais non de la peur ou de l’appréhension</a:t>
            </a:r>
            <a:r>
              <a:rPr lang="fr-FR" sz="8600" dirty="0" smtClean="0"/>
              <a:t>.</a:t>
            </a:r>
          </a:p>
          <a:p>
            <a:pPr marL="514350" indent="-514350" algn="just">
              <a:buNone/>
            </a:pPr>
            <a:r>
              <a:rPr lang="fr-FR" sz="8600" dirty="0" smtClean="0"/>
              <a:t>Le caractère légal est souvent souligné dans les actes administratifs en rappelant souvent les dispositions des lois et règlements auxquels </a:t>
            </a:r>
            <a:endParaRPr lang="fr-FR" sz="8600" dirty="0"/>
          </a:p>
          <a:p>
            <a:pPr marL="514350" indent="-514350" algn="just">
              <a:buNone/>
            </a:pPr>
            <a:r>
              <a:rPr lang="fr-FR" sz="8600" dirty="0" smtClean="0"/>
              <a:t> on se réfère pour la décision.</a:t>
            </a:r>
            <a:endParaRPr lang="fr-FR" sz="8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lstStyle/>
          <a:p>
            <a:r>
              <a:rPr lang="fr-FR" dirty="0" smtClean="0"/>
              <a:t>Suite</a:t>
            </a:r>
            <a:endParaRPr lang="fr-FR" dirty="0"/>
          </a:p>
        </p:txBody>
      </p:sp>
      <p:sp>
        <p:nvSpPr>
          <p:cNvPr id="3" name="Espace réservé du contenu 2"/>
          <p:cNvSpPr>
            <a:spLocks noGrp="1"/>
          </p:cNvSpPr>
          <p:nvPr>
            <p:ph idx="1"/>
          </p:nvPr>
        </p:nvSpPr>
        <p:spPr>
          <a:xfrm>
            <a:off x="457200" y="980728"/>
            <a:ext cx="8229600" cy="5544616"/>
          </a:xfrm>
        </p:spPr>
        <p:txBody>
          <a:bodyPr>
            <a:noAutofit/>
          </a:bodyPr>
          <a:lstStyle/>
          <a:p>
            <a:pPr>
              <a:buNone/>
            </a:pPr>
            <a:r>
              <a:rPr lang="fr-FR" sz="2000" dirty="0" smtClean="0"/>
              <a:t>2. </a:t>
            </a:r>
            <a:r>
              <a:rPr lang="fr-FR" sz="2000" b="1" u="sng" dirty="0" smtClean="0"/>
              <a:t>La précision, l’objectivité et la clarté </a:t>
            </a:r>
          </a:p>
          <a:p>
            <a:pPr algn="just"/>
            <a:r>
              <a:rPr lang="fr-FR" sz="2000" dirty="0"/>
              <a:t>Le style administratif doit être d’une grande </a:t>
            </a:r>
            <a:r>
              <a:rPr lang="fr-FR" sz="2000" b="1" dirty="0"/>
              <a:t>précision </a:t>
            </a:r>
            <a:r>
              <a:rPr lang="fr-FR" sz="2000" dirty="0"/>
              <a:t>dans l’usage des termes et des phrases pour éviter des interprétations erronées ou incorrectes par le destinataire quel qu’il soit, un supérieur, un subalterne ou alors un citoyen.</a:t>
            </a:r>
          </a:p>
          <a:p>
            <a:pPr algn="just"/>
            <a:r>
              <a:rPr lang="fr-FR" sz="2000" dirty="0"/>
              <a:t> Il est également indispensable de faire preuve </a:t>
            </a:r>
            <a:r>
              <a:rPr lang="fr-FR" sz="2000" b="1" dirty="0"/>
              <a:t>d’objectivité</a:t>
            </a:r>
            <a:r>
              <a:rPr lang="fr-FR" sz="2000" dirty="0"/>
              <a:t> à travers un déroulement d’idées harmonieux logique et agencé; la subjectivité dans les rapports entre l’autorité et les autres… parties ternit un tant soit peu l’image de </a:t>
            </a:r>
            <a:r>
              <a:rPr lang="fr-FR" sz="2000" b="1" dirty="0"/>
              <a:t>puissance</a:t>
            </a:r>
            <a:r>
              <a:rPr lang="fr-FR" sz="2000" dirty="0"/>
              <a:t> </a:t>
            </a:r>
            <a:r>
              <a:rPr lang="fr-FR" sz="2000" b="1" dirty="0"/>
              <a:t>publique</a:t>
            </a:r>
            <a:r>
              <a:rPr lang="fr-FR" sz="2000" dirty="0"/>
              <a:t> qu’incarne l’Administration.</a:t>
            </a:r>
          </a:p>
          <a:p>
            <a:pPr algn="just"/>
            <a:r>
              <a:rPr lang="fr-FR" sz="2000" b="1" dirty="0"/>
              <a:t>La clarté </a:t>
            </a:r>
            <a:r>
              <a:rPr lang="fr-FR" sz="2000" dirty="0"/>
              <a:t>dans le discours administratif met fin aux spéculations d’une part et situe l’objet de l’affaire dans son contexte réel d’autre part. C’est là, la traduction de la concision qui offre, à son tour, l’aisance dans l’analyse... Cette démarche vise une unité d’action et d’initiative et de compréhension, si l’on peut dire, car agissant pour atteindre un même objectif.</a:t>
            </a:r>
          </a:p>
          <a:p>
            <a:pPr>
              <a:buNone/>
            </a:pPr>
            <a:endParaRPr lang="fr-FR" sz="2000" u="sn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lstStyle/>
          <a:p>
            <a:r>
              <a:rPr lang="fr-FR" dirty="0" smtClean="0"/>
              <a:t>suite</a:t>
            </a:r>
            <a:endParaRPr lang="fr-FR" dirty="0"/>
          </a:p>
        </p:txBody>
      </p:sp>
      <p:sp>
        <p:nvSpPr>
          <p:cNvPr id="3" name="Espace réservé du contenu 2"/>
          <p:cNvSpPr>
            <a:spLocks noGrp="1"/>
          </p:cNvSpPr>
          <p:nvPr>
            <p:ph idx="1"/>
          </p:nvPr>
        </p:nvSpPr>
        <p:spPr>
          <a:xfrm>
            <a:off x="457200" y="980728"/>
            <a:ext cx="8229600" cy="5544616"/>
          </a:xfrm>
        </p:spPr>
        <p:txBody>
          <a:bodyPr>
            <a:normAutofit fontScale="47500" lnSpcReduction="20000"/>
          </a:bodyPr>
          <a:lstStyle/>
          <a:p>
            <a:pPr>
              <a:buNone/>
            </a:pPr>
            <a:r>
              <a:rPr lang="fr-FR" sz="5100" b="1" dirty="0" smtClean="0"/>
              <a:t>3. </a:t>
            </a:r>
            <a:r>
              <a:rPr lang="fr-FR" sz="5100" b="1" u="sng" dirty="0" smtClean="0"/>
              <a:t>La prudence et la neutralité </a:t>
            </a:r>
          </a:p>
          <a:p>
            <a:pPr algn="just">
              <a:buNone/>
            </a:pPr>
            <a:r>
              <a:rPr lang="fr-FR" sz="3800" dirty="0"/>
              <a:t>Cela signifie qu’il faut éviter d’être affirmatif et de trancher une affaire dont on ne maitrise pas les tenants et les aboutissants ou alors lorsqu’il s’agit de faits qui restent à vérifier car le rédacteur engage l’Etat dont il risque de porter atteinte à sa crédibilité. On utilise dans ce cas le temps du conditionnel</a:t>
            </a:r>
            <a:r>
              <a:rPr lang="fr-FR" sz="3800" dirty="0" smtClean="0"/>
              <a:t>.</a:t>
            </a:r>
          </a:p>
          <a:p>
            <a:pPr algn="just">
              <a:buNone/>
            </a:pPr>
            <a:r>
              <a:rPr lang="fr-FR" sz="3800" b="1" dirty="0" smtClean="0"/>
              <a:t>La prudence </a:t>
            </a:r>
            <a:r>
              <a:rPr lang="fr-FR" sz="3800" dirty="0" smtClean="0"/>
              <a:t>caractérise la rédaction administrative. Elle découle de l’éminente dignité de l’administration, le principe de responsabilité interdit l’erreur.</a:t>
            </a:r>
          </a:p>
          <a:p>
            <a:pPr algn="just">
              <a:buNone/>
            </a:pPr>
            <a:r>
              <a:rPr lang="fr-FR" sz="3800" b="1" u="sng" dirty="0"/>
              <a:t>La neutralité</a:t>
            </a:r>
            <a:endParaRPr lang="fr-FR" sz="3800" dirty="0"/>
          </a:p>
          <a:p>
            <a:pPr algn="just">
              <a:buNone/>
            </a:pPr>
            <a:r>
              <a:rPr lang="fr-FR" sz="3800" dirty="0"/>
              <a:t>Celle-ci se retrouve dans le ton du style adopté et ce eu égard à la notion de la neutralité et de l’égalité de tous devant le service public, du moment que la mission de l’Administration est de se comporter de la même manière envers tous dans l’exercice de ses prérogatives.</a:t>
            </a:r>
          </a:p>
          <a:p>
            <a:pPr algn="just">
              <a:buNone/>
            </a:pPr>
            <a:r>
              <a:rPr lang="fr-FR" sz="3800" dirty="0"/>
              <a:t>Ce principe d’impartialité de l’administration est d’ailleurs affirmé par la </a:t>
            </a:r>
            <a:r>
              <a:rPr lang="fr-FR" sz="3800" b="1" dirty="0"/>
              <a:t>Constitution </a:t>
            </a:r>
            <a:r>
              <a:rPr lang="fr-FR" sz="3800" dirty="0"/>
              <a:t>dans son article 23: «</a:t>
            </a:r>
            <a:r>
              <a:rPr lang="fr-FR" sz="3800" b="1" dirty="0"/>
              <a:t>l’impartialité de l’administration est garantie par la loi</a:t>
            </a:r>
            <a:r>
              <a:rPr lang="fr-FR" sz="3800" b="1" dirty="0" smtClean="0"/>
              <a:t>»</a:t>
            </a:r>
            <a:r>
              <a:rPr lang="fr-FR" sz="3800" dirty="0" smtClean="0"/>
              <a:t>. A </a:t>
            </a:r>
            <a:r>
              <a:rPr lang="fr-FR" sz="3800" dirty="0"/>
              <a:t>ce principe s’ajoute celui de «</a:t>
            </a:r>
            <a:r>
              <a:rPr lang="fr-FR" sz="3800" b="1" dirty="0"/>
              <a:t>l’égal accès aux fonctions et emplois au sein de l’Etat</a:t>
            </a:r>
            <a:r>
              <a:rPr lang="fr-FR" sz="3800" dirty="0"/>
              <a:t> … »et qui est garanti par cette même Constitution dans son article 51.</a:t>
            </a:r>
          </a:p>
          <a:p>
            <a:pPr algn="just">
              <a:buNone/>
            </a:pPr>
            <a:r>
              <a:rPr lang="fr-FR" sz="3800" dirty="0" smtClean="0"/>
              <a:t>Ces </a:t>
            </a:r>
            <a:r>
              <a:rPr lang="fr-FR" sz="3800" dirty="0"/>
              <a:t>caractéristiques du style administratif, pour qu’elles apparaissent, exigent du rédacteur une réflexion préalable à l’acte de rédiger et s’astreindre par lui-même à les respecter mais doit se poser certaines questions élémentaires qu’on a tendance à oublier et qui rappelle la méthode «Quintilien».</a:t>
            </a:r>
          </a:p>
          <a:p>
            <a:pPr algn="just">
              <a:buNone/>
            </a:pPr>
            <a:endParaRPr lang="fr-FR" dirty="0"/>
          </a:p>
          <a:p>
            <a:pPr>
              <a:buNone/>
            </a:pPr>
            <a:endParaRPr lang="fr-FR" u="sng"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22114"/>
          </a:xfrm>
        </p:spPr>
        <p:txBody>
          <a:bodyPr/>
          <a:lstStyle/>
          <a:p>
            <a:r>
              <a:rPr lang="fr-FR" dirty="0" smtClean="0"/>
              <a:t>Suite</a:t>
            </a:r>
            <a:endParaRPr lang="fr-FR" dirty="0"/>
          </a:p>
        </p:txBody>
      </p:sp>
      <p:sp>
        <p:nvSpPr>
          <p:cNvPr id="3" name="Espace réservé du contenu 2"/>
          <p:cNvSpPr>
            <a:spLocks noGrp="1"/>
          </p:cNvSpPr>
          <p:nvPr>
            <p:ph idx="1"/>
          </p:nvPr>
        </p:nvSpPr>
        <p:spPr/>
        <p:txBody>
          <a:bodyPr/>
          <a:lstStyle/>
          <a:p>
            <a:pPr>
              <a:buNone/>
            </a:pPr>
            <a:r>
              <a:rPr lang="fr-FR" u="sng" dirty="0" smtClean="0"/>
              <a:t>4. La logique administrative </a:t>
            </a:r>
          </a:p>
          <a:p>
            <a:pPr algn="just">
              <a:buNone/>
            </a:pPr>
            <a:r>
              <a:rPr lang="fr-FR" dirty="0" smtClean="0"/>
              <a:t>Les faits et les considérants sont exposés de façon rationnelle, très judicieusement; ils sont ordonnés de manière logique selon leur valeur croissante (mettre en relief l’idée principale pour en tirer les conclusions qui s’imposent per leur pertinence). </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Suite</a:t>
            </a:r>
            <a:endParaRPr lang="fr-FR" dirty="0"/>
          </a:p>
        </p:txBody>
      </p:sp>
      <p:sp>
        <p:nvSpPr>
          <p:cNvPr id="3" name="Espace réservé du contenu 2"/>
          <p:cNvSpPr>
            <a:spLocks noGrp="1"/>
          </p:cNvSpPr>
          <p:nvPr>
            <p:ph idx="1"/>
          </p:nvPr>
        </p:nvSpPr>
        <p:spPr/>
        <p:txBody>
          <a:bodyPr>
            <a:normAutofit/>
          </a:bodyPr>
          <a:lstStyle/>
          <a:p>
            <a:pPr>
              <a:buNone/>
            </a:pPr>
            <a:r>
              <a:rPr lang="fr-FR" dirty="0" smtClean="0"/>
              <a:t>5. </a:t>
            </a:r>
            <a:r>
              <a:rPr lang="fr-FR" u="sng" dirty="0" smtClean="0"/>
              <a:t>L’autorité</a:t>
            </a:r>
          </a:p>
          <a:p>
            <a:pPr algn="just">
              <a:buNone/>
            </a:pPr>
            <a:r>
              <a:rPr lang="fr-FR" sz="2800" dirty="0" smtClean="0"/>
              <a:t>Sans qu’il soit empreint de menaces ou de pression lorsqu’on s’adresse à un usager du service public ou aux agents publics, la formulation du contenu de la correspondance doit donner l’impression de la présence de l’autorité et de la fermeté ce qui suggère au retour des égards et de la confiance mais non de la peur ou de l’appréhension.</a:t>
            </a:r>
          </a:p>
          <a:p>
            <a:pPr>
              <a:buNone/>
            </a:pPr>
            <a:endParaRPr lang="fr-FR" u="sn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Suite </a:t>
            </a:r>
            <a:endParaRPr lang="fr-FR" dirty="0"/>
          </a:p>
        </p:txBody>
      </p:sp>
      <p:sp>
        <p:nvSpPr>
          <p:cNvPr id="3" name="Espace réservé du contenu 2"/>
          <p:cNvSpPr>
            <a:spLocks noGrp="1"/>
          </p:cNvSpPr>
          <p:nvPr>
            <p:ph idx="1"/>
          </p:nvPr>
        </p:nvSpPr>
        <p:spPr>
          <a:xfrm>
            <a:off x="457200" y="1196752"/>
            <a:ext cx="8229600" cy="5256584"/>
          </a:xfrm>
        </p:spPr>
        <p:txBody>
          <a:bodyPr>
            <a:normAutofit fontScale="92500"/>
          </a:bodyPr>
          <a:lstStyle/>
          <a:p>
            <a:pPr>
              <a:buNone/>
            </a:pPr>
            <a:r>
              <a:rPr lang="fr-FR" dirty="0" smtClean="0"/>
              <a:t>6. </a:t>
            </a:r>
            <a:r>
              <a:rPr lang="fr-FR" u="sng" dirty="0" smtClean="0"/>
              <a:t>La simplicité et la sobriété</a:t>
            </a:r>
          </a:p>
          <a:p>
            <a:pPr algn="just">
              <a:buNone/>
            </a:pPr>
            <a:r>
              <a:rPr lang="fr-FR" sz="2600" dirty="0" smtClean="0"/>
              <a:t>Ce qui veut dire qu’il faut éviter le style compliqué des phrases longues, obscures et des répétitions par l’usage «de mots pompeux et creux» d’une part et des surcharges des redondances d’autre part. Par contre il est conseillé de tendre surtout vers un style direct, clair avec des mots expressifs par rapport à l’idée générale développée, dans son document.</a:t>
            </a:r>
          </a:p>
          <a:p>
            <a:pPr algn="just">
              <a:buNone/>
            </a:pPr>
            <a:r>
              <a:rPr lang="fr-FR" sz="2600" b="1" dirty="0" smtClean="0"/>
              <a:t>Le style le plus simple </a:t>
            </a:r>
            <a:r>
              <a:rPr lang="fr-FR" sz="2600" dirty="0" smtClean="0"/>
              <a:t>est généralement le meilleur mais peut-être le plus difficile. L’auteur d’une correspondance administrative s’interdit de recourir à un style bureaucratique verbeux pour se donner de l’importance. L’objectif étant non pas de chercher à impressionner mais plutôt à s’exprimer le mieux.</a:t>
            </a:r>
            <a:endParaRPr lang="fr-FR" sz="2600"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700</TotalTime>
  <Words>1206</Words>
  <Application>Microsoft Office PowerPoint</Application>
  <PresentationFormat>Affichage à l'écran (4:3)</PresentationFormat>
  <Paragraphs>65</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Thème Office</vt:lpstr>
      <vt:lpstr>Chapitre : Principes de la rédaction administrative</vt:lpstr>
      <vt:lpstr>Introduction</vt:lpstr>
      <vt:lpstr>Définition  et caractéristiques du style administratif</vt:lpstr>
      <vt:lpstr>Caractéristiques et principes du style administratif</vt:lpstr>
      <vt:lpstr>Suite</vt:lpstr>
      <vt:lpstr>suite</vt:lpstr>
      <vt:lpstr>Suite</vt:lpstr>
      <vt:lpstr>Suite</vt:lpstr>
      <vt:lpstr>Suite </vt:lpstr>
      <vt:lpstr>Suite </vt:lpstr>
      <vt:lpstr>Suite </vt:lpstr>
      <vt:lpstr>Les règles générales de la communication écrite</vt:lpstr>
      <vt:lpstr>Règles (suite…)</vt:lpstr>
      <vt:lpstr>Règles (suite…)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 Principes de la rédaction administrative</dc:title>
  <dc:creator>BCS</dc:creator>
  <cp:lastModifiedBy>BCS</cp:lastModifiedBy>
  <cp:revision>43</cp:revision>
  <dcterms:created xsi:type="dcterms:W3CDTF">2018-02-27T20:15:59Z</dcterms:created>
  <dcterms:modified xsi:type="dcterms:W3CDTF">2019-11-12T21:45:40Z</dcterms:modified>
</cp:coreProperties>
</file>