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6"/>
  </p:notesMasterIdLst>
  <p:handoutMasterIdLst>
    <p:handoutMasterId r:id="rId97"/>
  </p:handoutMasterIdLst>
  <p:sldIdLst>
    <p:sldId id="292" r:id="rId2"/>
    <p:sldId id="277" r:id="rId3"/>
    <p:sldId id="293" r:id="rId4"/>
    <p:sldId id="278" r:id="rId5"/>
    <p:sldId id="296" r:id="rId6"/>
    <p:sldId id="283" r:id="rId7"/>
    <p:sldId id="295" r:id="rId8"/>
    <p:sldId id="281" r:id="rId9"/>
    <p:sldId id="280" r:id="rId10"/>
    <p:sldId id="282" r:id="rId11"/>
    <p:sldId id="279" r:id="rId12"/>
    <p:sldId id="284" r:id="rId13"/>
    <p:sldId id="285" r:id="rId14"/>
    <p:sldId id="287" r:id="rId15"/>
    <p:sldId id="286" r:id="rId16"/>
    <p:sldId id="289" r:id="rId17"/>
    <p:sldId id="256" r:id="rId18"/>
    <p:sldId id="272" r:id="rId19"/>
    <p:sldId id="273" r:id="rId20"/>
    <p:sldId id="291" r:id="rId21"/>
    <p:sldId id="274" r:id="rId22"/>
    <p:sldId id="275" r:id="rId23"/>
    <p:sldId id="290" r:id="rId24"/>
    <p:sldId id="297" r:id="rId25"/>
    <p:sldId id="298" r:id="rId26"/>
    <p:sldId id="258" r:id="rId27"/>
    <p:sldId id="259" r:id="rId28"/>
    <p:sldId id="257" r:id="rId29"/>
    <p:sldId id="260" r:id="rId30"/>
    <p:sldId id="261" r:id="rId31"/>
    <p:sldId id="263" r:id="rId32"/>
    <p:sldId id="264" r:id="rId33"/>
    <p:sldId id="265" r:id="rId34"/>
    <p:sldId id="302" r:id="rId35"/>
    <p:sldId id="299" r:id="rId36"/>
    <p:sldId id="262" r:id="rId37"/>
    <p:sldId id="304" r:id="rId38"/>
    <p:sldId id="303" r:id="rId39"/>
    <p:sldId id="305" r:id="rId40"/>
    <p:sldId id="306" r:id="rId41"/>
    <p:sldId id="307" r:id="rId42"/>
    <p:sldId id="308" r:id="rId43"/>
    <p:sldId id="309" r:id="rId44"/>
    <p:sldId id="311" r:id="rId45"/>
    <p:sldId id="310" r:id="rId46"/>
    <p:sldId id="300" r:id="rId47"/>
    <p:sldId id="301" r:id="rId48"/>
    <p:sldId id="312" r:id="rId49"/>
    <p:sldId id="313" r:id="rId50"/>
    <p:sldId id="314" r:id="rId51"/>
    <p:sldId id="315" r:id="rId52"/>
    <p:sldId id="316" r:id="rId53"/>
    <p:sldId id="317" r:id="rId54"/>
    <p:sldId id="318" r:id="rId55"/>
    <p:sldId id="319" r:id="rId56"/>
    <p:sldId id="322" r:id="rId57"/>
    <p:sldId id="323" r:id="rId58"/>
    <p:sldId id="350" r:id="rId59"/>
    <p:sldId id="351" r:id="rId60"/>
    <p:sldId id="353" r:id="rId61"/>
    <p:sldId id="325" r:id="rId62"/>
    <p:sldId id="324" r:id="rId63"/>
    <p:sldId id="327" r:id="rId64"/>
    <p:sldId id="326" r:id="rId65"/>
    <p:sldId id="328" r:id="rId66"/>
    <p:sldId id="329" r:id="rId67"/>
    <p:sldId id="330" r:id="rId68"/>
    <p:sldId id="331" r:id="rId69"/>
    <p:sldId id="332" r:id="rId70"/>
    <p:sldId id="333" r:id="rId71"/>
    <p:sldId id="335" r:id="rId72"/>
    <p:sldId id="336" r:id="rId73"/>
    <p:sldId id="334" r:id="rId74"/>
    <p:sldId id="337" r:id="rId75"/>
    <p:sldId id="338" r:id="rId76"/>
    <p:sldId id="339" r:id="rId77"/>
    <p:sldId id="340" r:id="rId78"/>
    <p:sldId id="341" r:id="rId79"/>
    <p:sldId id="342" r:id="rId80"/>
    <p:sldId id="343" r:id="rId81"/>
    <p:sldId id="345" r:id="rId82"/>
    <p:sldId id="344" r:id="rId83"/>
    <p:sldId id="346" r:id="rId84"/>
    <p:sldId id="347" r:id="rId85"/>
    <p:sldId id="349" r:id="rId86"/>
    <p:sldId id="348" r:id="rId87"/>
    <p:sldId id="354" r:id="rId88"/>
    <p:sldId id="355" r:id="rId89"/>
    <p:sldId id="356" r:id="rId90"/>
    <p:sldId id="357" r:id="rId91"/>
    <p:sldId id="358" r:id="rId92"/>
    <p:sldId id="359" r:id="rId93"/>
    <p:sldId id="360" r:id="rId94"/>
    <p:sldId id="361" r:id="rId9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536" y="-108"/>
      </p:cViewPr>
      <p:guideLst>
        <p:guide orient="horz" pos="2160"/>
        <p:guide pos="2880"/>
      </p:guideLst>
    </p:cSldViewPr>
  </p:slideViewPr>
  <p:notesTextViewPr>
    <p:cViewPr>
      <p:scale>
        <a:sx n="1" d="1"/>
        <a:sy n="1" d="1"/>
      </p:scale>
      <p:origin x="0" y="0"/>
    </p:cViewPr>
  </p:notesTextViewPr>
  <p:notesViewPr>
    <p:cSldViewPr>
      <p:cViewPr varScale="1">
        <p:scale>
          <a:sx n="53" d="100"/>
          <a:sy n="53" d="100"/>
        </p:scale>
        <p:origin x="-2952"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handoutMaster" Target="handoutMasters/handout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viewProps" Target="viewProps.xml"/><Relationship Id="rId10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fr-FR" smtClean="0"/>
              <a:t>Cours de methodologie Master FCI</a:t>
            </a:r>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26AD445-418A-44F1-A7C9-6C5B37077469}" type="datetimeFigureOut">
              <a:rPr lang="fr-FR" smtClean="0"/>
              <a:t>25/05/2012</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fr-FR" smtClean="0"/>
              <a:t>Année 2011-2012</a:t>
            </a:r>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0920B87-6788-4F09-8618-CC3BBD760645}" type="slidenum">
              <a:rPr lang="fr-FR" smtClean="0"/>
              <a:t>‹N°›</a:t>
            </a:fld>
            <a:endParaRPr lang="fr-FR"/>
          </a:p>
        </p:txBody>
      </p:sp>
    </p:spTree>
    <p:extLst>
      <p:ext uri="{BB962C8B-B14F-4D97-AF65-F5344CB8AC3E}">
        <p14:creationId xmlns:p14="http://schemas.microsoft.com/office/powerpoint/2010/main" val="3562524635"/>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fr-FR" smtClean="0"/>
              <a:t>Cours de methodologie Master FCI</a:t>
            </a:r>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DAA6C83-E828-44D6-8BE6-3F080DBDC82B}" type="datetimeFigureOut">
              <a:rPr lang="fr-FR" smtClean="0"/>
              <a:t>25/05/2012</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fr-FR" smtClean="0"/>
              <a:t>Année 2011-2012</a:t>
            </a:r>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2B39284-6A46-4ECD-8CFA-EC79F53F8091}" type="slidenum">
              <a:rPr lang="fr-FR" smtClean="0"/>
              <a:t>‹N°›</a:t>
            </a:fld>
            <a:endParaRPr lang="fr-FR"/>
          </a:p>
        </p:txBody>
      </p:sp>
    </p:spTree>
    <p:extLst>
      <p:ext uri="{BB962C8B-B14F-4D97-AF65-F5344CB8AC3E}">
        <p14:creationId xmlns:p14="http://schemas.microsoft.com/office/powerpoint/2010/main" val="3997353824"/>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12B39284-6A46-4ECD-8CFA-EC79F53F8091}" type="slidenum">
              <a:rPr lang="fr-FR" smtClean="0"/>
              <a:t>1</a:t>
            </a:fld>
            <a:endParaRPr lang="fr-FR"/>
          </a:p>
        </p:txBody>
      </p:sp>
      <p:sp>
        <p:nvSpPr>
          <p:cNvPr id="5" name="Espace réservé du pied de page 4"/>
          <p:cNvSpPr>
            <a:spLocks noGrp="1"/>
          </p:cNvSpPr>
          <p:nvPr>
            <p:ph type="ftr" sz="quarter" idx="11"/>
          </p:nvPr>
        </p:nvSpPr>
        <p:spPr/>
        <p:txBody>
          <a:bodyPr/>
          <a:lstStyle/>
          <a:p>
            <a:r>
              <a:rPr lang="fr-FR" smtClean="0"/>
              <a:t>Année 2011-2012</a:t>
            </a:r>
            <a:endParaRPr lang="fr-FR"/>
          </a:p>
        </p:txBody>
      </p:sp>
      <p:sp>
        <p:nvSpPr>
          <p:cNvPr id="6" name="Espace réservé de l'en-tête 5"/>
          <p:cNvSpPr>
            <a:spLocks noGrp="1"/>
          </p:cNvSpPr>
          <p:nvPr>
            <p:ph type="hdr" sz="quarter" idx="12"/>
          </p:nvPr>
        </p:nvSpPr>
        <p:spPr/>
        <p:txBody>
          <a:bodyPr/>
          <a:lstStyle/>
          <a:p>
            <a:r>
              <a:rPr lang="fr-FR" smtClean="0"/>
              <a:t>Cours de methodologie Master FCI</a:t>
            </a:r>
            <a:endParaRPr lang="fr-FR"/>
          </a:p>
        </p:txBody>
      </p:sp>
    </p:spTree>
    <p:extLst>
      <p:ext uri="{BB962C8B-B14F-4D97-AF65-F5344CB8AC3E}">
        <p14:creationId xmlns:p14="http://schemas.microsoft.com/office/powerpoint/2010/main" val="17843611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15919CA3-DB4E-49D0-BF40-B3D2C6230564}" type="datetime1">
              <a:rPr lang="fr-FR" smtClean="0"/>
              <a:t>25/05/2012</a:t>
            </a:fld>
            <a:endParaRPr lang="fr-FR"/>
          </a:p>
        </p:txBody>
      </p:sp>
      <p:sp>
        <p:nvSpPr>
          <p:cNvPr id="5" name="Espace réservé du pied de page 4"/>
          <p:cNvSpPr>
            <a:spLocks noGrp="1"/>
          </p:cNvSpPr>
          <p:nvPr>
            <p:ph type="ftr" sz="quarter" idx="11"/>
          </p:nvPr>
        </p:nvSpPr>
        <p:spPr/>
        <p:txBody>
          <a:bodyPr/>
          <a:lstStyle/>
          <a:p>
            <a:r>
              <a:rPr lang="fr-FR" smtClean="0"/>
              <a:t>Enseignant : MAHOUI</a:t>
            </a:r>
            <a:endParaRPr lang="fr-FR"/>
          </a:p>
        </p:txBody>
      </p:sp>
      <p:sp>
        <p:nvSpPr>
          <p:cNvPr id="6" name="Espace réservé du numéro de diapositive 5"/>
          <p:cNvSpPr>
            <a:spLocks noGrp="1"/>
          </p:cNvSpPr>
          <p:nvPr>
            <p:ph type="sldNum" sz="quarter" idx="12"/>
          </p:nvPr>
        </p:nvSpPr>
        <p:spPr/>
        <p:txBody>
          <a:bodyPr/>
          <a:lstStyle/>
          <a:p>
            <a:fld id="{7D9B6A66-A817-4FEE-B80C-F81E9D87A7E0}" type="slidenum">
              <a:rPr lang="fr-FR" smtClean="0"/>
              <a:t>‹N°›</a:t>
            </a:fld>
            <a:endParaRPr lang="fr-FR"/>
          </a:p>
        </p:txBody>
      </p:sp>
    </p:spTree>
    <p:extLst>
      <p:ext uri="{BB962C8B-B14F-4D97-AF65-F5344CB8AC3E}">
        <p14:creationId xmlns:p14="http://schemas.microsoft.com/office/powerpoint/2010/main" val="26170612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2CA0877-B995-44B7-B561-2453445278D4}" type="datetime1">
              <a:rPr lang="fr-FR" smtClean="0"/>
              <a:t>25/05/2012</a:t>
            </a:fld>
            <a:endParaRPr lang="fr-FR"/>
          </a:p>
        </p:txBody>
      </p:sp>
      <p:sp>
        <p:nvSpPr>
          <p:cNvPr id="5" name="Espace réservé du pied de page 4"/>
          <p:cNvSpPr>
            <a:spLocks noGrp="1"/>
          </p:cNvSpPr>
          <p:nvPr>
            <p:ph type="ftr" sz="quarter" idx="11"/>
          </p:nvPr>
        </p:nvSpPr>
        <p:spPr/>
        <p:txBody>
          <a:bodyPr/>
          <a:lstStyle/>
          <a:p>
            <a:r>
              <a:rPr lang="fr-FR" smtClean="0"/>
              <a:t>Enseignant : MAHOUI</a:t>
            </a:r>
            <a:endParaRPr lang="fr-FR"/>
          </a:p>
        </p:txBody>
      </p:sp>
      <p:sp>
        <p:nvSpPr>
          <p:cNvPr id="6" name="Espace réservé du numéro de diapositive 5"/>
          <p:cNvSpPr>
            <a:spLocks noGrp="1"/>
          </p:cNvSpPr>
          <p:nvPr>
            <p:ph type="sldNum" sz="quarter" idx="12"/>
          </p:nvPr>
        </p:nvSpPr>
        <p:spPr/>
        <p:txBody>
          <a:bodyPr/>
          <a:lstStyle/>
          <a:p>
            <a:fld id="{7D9B6A66-A817-4FEE-B80C-F81E9D87A7E0}" type="slidenum">
              <a:rPr lang="fr-FR" smtClean="0"/>
              <a:t>‹N°›</a:t>
            </a:fld>
            <a:endParaRPr lang="fr-FR"/>
          </a:p>
        </p:txBody>
      </p:sp>
    </p:spTree>
    <p:extLst>
      <p:ext uri="{BB962C8B-B14F-4D97-AF65-F5344CB8AC3E}">
        <p14:creationId xmlns:p14="http://schemas.microsoft.com/office/powerpoint/2010/main" val="40139328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615FB55-F631-4B52-ABEC-FDC0AE322F40}" type="datetime1">
              <a:rPr lang="fr-FR" smtClean="0"/>
              <a:t>25/05/2012</a:t>
            </a:fld>
            <a:endParaRPr lang="fr-FR"/>
          </a:p>
        </p:txBody>
      </p:sp>
      <p:sp>
        <p:nvSpPr>
          <p:cNvPr id="5" name="Espace réservé du pied de page 4"/>
          <p:cNvSpPr>
            <a:spLocks noGrp="1"/>
          </p:cNvSpPr>
          <p:nvPr>
            <p:ph type="ftr" sz="quarter" idx="11"/>
          </p:nvPr>
        </p:nvSpPr>
        <p:spPr/>
        <p:txBody>
          <a:bodyPr/>
          <a:lstStyle/>
          <a:p>
            <a:r>
              <a:rPr lang="fr-FR" smtClean="0"/>
              <a:t>Enseignant : MAHOUI</a:t>
            </a:r>
            <a:endParaRPr lang="fr-FR"/>
          </a:p>
        </p:txBody>
      </p:sp>
      <p:sp>
        <p:nvSpPr>
          <p:cNvPr id="6" name="Espace réservé du numéro de diapositive 5"/>
          <p:cNvSpPr>
            <a:spLocks noGrp="1"/>
          </p:cNvSpPr>
          <p:nvPr>
            <p:ph type="sldNum" sz="quarter" idx="12"/>
          </p:nvPr>
        </p:nvSpPr>
        <p:spPr/>
        <p:txBody>
          <a:bodyPr/>
          <a:lstStyle/>
          <a:p>
            <a:fld id="{7D9B6A66-A817-4FEE-B80C-F81E9D87A7E0}" type="slidenum">
              <a:rPr lang="fr-FR" smtClean="0"/>
              <a:t>‹N°›</a:t>
            </a:fld>
            <a:endParaRPr lang="fr-FR"/>
          </a:p>
        </p:txBody>
      </p:sp>
    </p:spTree>
    <p:extLst>
      <p:ext uri="{BB962C8B-B14F-4D97-AF65-F5344CB8AC3E}">
        <p14:creationId xmlns:p14="http://schemas.microsoft.com/office/powerpoint/2010/main" val="253637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5E91B9A-6223-44C6-8FA5-37D9544BCE12}" type="datetime1">
              <a:rPr lang="fr-FR" smtClean="0"/>
              <a:t>25/05/2012</a:t>
            </a:fld>
            <a:endParaRPr lang="fr-FR"/>
          </a:p>
        </p:txBody>
      </p:sp>
      <p:sp>
        <p:nvSpPr>
          <p:cNvPr id="5" name="Espace réservé du pied de page 4"/>
          <p:cNvSpPr>
            <a:spLocks noGrp="1"/>
          </p:cNvSpPr>
          <p:nvPr>
            <p:ph type="ftr" sz="quarter" idx="11"/>
          </p:nvPr>
        </p:nvSpPr>
        <p:spPr/>
        <p:txBody>
          <a:bodyPr/>
          <a:lstStyle/>
          <a:p>
            <a:r>
              <a:rPr lang="fr-FR" smtClean="0"/>
              <a:t>Enseignant : MAHOUI</a:t>
            </a:r>
            <a:endParaRPr lang="fr-FR"/>
          </a:p>
        </p:txBody>
      </p:sp>
      <p:sp>
        <p:nvSpPr>
          <p:cNvPr id="6" name="Espace réservé du numéro de diapositive 5"/>
          <p:cNvSpPr>
            <a:spLocks noGrp="1"/>
          </p:cNvSpPr>
          <p:nvPr>
            <p:ph type="sldNum" sz="quarter" idx="12"/>
          </p:nvPr>
        </p:nvSpPr>
        <p:spPr/>
        <p:txBody>
          <a:bodyPr/>
          <a:lstStyle/>
          <a:p>
            <a:fld id="{7D9B6A66-A817-4FEE-B80C-F81E9D87A7E0}" type="slidenum">
              <a:rPr lang="fr-FR" smtClean="0"/>
              <a:t>‹N°›</a:t>
            </a:fld>
            <a:endParaRPr lang="fr-FR"/>
          </a:p>
        </p:txBody>
      </p:sp>
    </p:spTree>
    <p:extLst>
      <p:ext uri="{BB962C8B-B14F-4D97-AF65-F5344CB8AC3E}">
        <p14:creationId xmlns:p14="http://schemas.microsoft.com/office/powerpoint/2010/main" val="267912775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DDEB85D4-6DD0-4111-888E-D44E83F85C42}" type="datetime1">
              <a:rPr lang="fr-FR" smtClean="0"/>
              <a:t>25/05/2012</a:t>
            </a:fld>
            <a:endParaRPr lang="fr-FR"/>
          </a:p>
        </p:txBody>
      </p:sp>
      <p:sp>
        <p:nvSpPr>
          <p:cNvPr id="5" name="Espace réservé du pied de page 4"/>
          <p:cNvSpPr>
            <a:spLocks noGrp="1"/>
          </p:cNvSpPr>
          <p:nvPr>
            <p:ph type="ftr" sz="quarter" idx="11"/>
          </p:nvPr>
        </p:nvSpPr>
        <p:spPr/>
        <p:txBody>
          <a:bodyPr/>
          <a:lstStyle/>
          <a:p>
            <a:r>
              <a:rPr lang="fr-FR" smtClean="0"/>
              <a:t>Enseignant : MAHOUI</a:t>
            </a:r>
            <a:endParaRPr lang="fr-FR"/>
          </a:p>
        </p:txBody>
      </p:sp>
      <p:sp>
        <p:nvSpPr>
          <p:cNvPr id="6" name="Espace réservé du numéro de diapositive 5"/>
          <p:cNvSpPr>
            <a:spLocks noGrp="1"/>
          </p:cNvSpPr>
          <p:nvPr>
            <p:ph type="sldNum" sz="quarter" idx="12"/>
          </p:nvPr>
        </p:nvSpPr>
        <p:spPr/>
        <p:txBody>
          <a:bodyPr/>
          <a:lstStyle/>
          <a:p>
            <a:fld id="{7D9B6A66-A817-4FEE-B80C-F81E9D87A7E0}" type="slidenum">
              <a:rPr lang="fr-FR" smtClean="0"/>
              <a:t>‹N°›</a:t>
            </a:fld>
            <a:endParaRPr lang="fr-FR"/>
          </a:p>
        </p:txBody>
      </p:sp>
    </p:spTree>
    <p:extLst>
      <p:ext uri="{BB962C8B-B14F-4D97-AF65-F5344CB8AC3E}">
        <p14:creationId xmlns:p14="http://schemas.microsoft.com/office/powerpoint/2010/main" val="38084522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AC0340CF-F867-4C3B-A091-97FEC2C27D50}" type="datetime1">
              <a:rPr lang="fr-FR" smtClean="0"/>
              <a:t>25/05/2012</a:t>
            </a:fld>
            <a:endParaRPr lang="fr-FR"/>
          </a:p>
        </p:txBody>
      </p:sp>
      <p:sp>
        <p:nvSpPr>
          <p:cNvPr id="6" name="Espace réservé du pied de page 5"/>
          <p:cNvSpPr>
            <a:spLocks noGrp="1"/>
          </p:cNvSpPr>
          <p:nvPr>
            <p:ph type="ftr" sz="quarter" idx="11"/>
          </p:nvPr>
        </p:nvSpPr>
        <p:spPr/>
        <p:txBody>
          <a:bodyPr/>
          <a:lstStyle/>
          <a:p>
            <a:r>
              <a:rPr lang="fr-FR" smtClean="0"/>
              <a:t>Enseignant : MAHOUI</a:t>
            </a:r>
            <a:endParaRPr lang="fr-FR"/>
          </a:p>
        </p:txBody>
      </p:sp>
      <p:sp>
        <p:nvSpPr>
          <p:cNvPr id="7" name="Espace réservé du numéro de diapositive 6"/>
          <p:cNvSpPr>
            <a:spLocks noGrp="1"/>
          </p:cNvSpPr>
          <p:nvPr>
            <p:ph type="sldNum" sz="quarter" idx="12"/>
          </p:nvPr>
        </p:nvSpPr>
        <p:spPr/>
        <p:txBody>
          <a:bodyPr/>
          <a:lstStyle/>
          <a:p>
            <a:fld id="{7D9B6A66-A817-4FEE-B80C-F81E9D87A7E0}" type="slidenum">
              <a:rPr lang="fr-FR" smtClean="0"/>
              <a:t>‹N°›</a:t>
            </a:fld>
            <a:endParaRPr lang="fr-FR"/>
          </a:p>
        </p:txBody>
      </p:sp>
    </p:spTree>
    <p:extLst>
      <p:ext uri="{BB962C8B-B14F-4D97-AF65-F5344CB8AC3E}">
        <p14:creationId xmlns:p14="http://schemas.microsoft.com/office/powerpoint/2010/main" val="21320800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0D837F3-4931-4D92-9E1B-A1DEE25BAED9}" type="datetime1">
              <a:rPr lang="fr-FR" smtClean="0"/>
              <a:t>25/05/2012</a:t>
            </a:fld>
            <a:endParaRPr lang="fr-FR"/>
          </a:p>
        </p:txBody>
      </p:sp>
      <p:sp>
        <p:nvSpPr>
          <p:cNvPr id="8" name="Espace réservé du pied de page 7"/>
          <p:cNvSpPr>
            <a:spLocks noGrp="1"/>
          </p:cNvSpPr>
          <p:nvPr>
            <p:ph type="ftr" sz="quarter" idx="11"/>
          </p:nvPr>
        </p:nvSpPr>
        <p:spPr/>
        <p:txBody>
          <a:bodyPr/>
          <a:lstStyle/>
          <a:p>
            <a:r>
              <a:rPr lang="fr-FR" smtClean="0"/>
              <a:t>Enseignant : MAHOUI</a:t>
            </a:r>
            <a:endParaRPr lang="fr-FR"/>
          </a:p>
        </p:txBody>
      </p:sp>
      <p:sp>
        <p:nvSpPr>
          <p:cNvPr id="9" name="Espace réservé du numéro de diapositive 8"/>
          <p:cNvSpPr>
            <a:spLocks noGrp="1"/>
          </p:cNvSpPr>
          <p:nvPr>
            <p:ph type="sldNum" sz="quarter" idx="12"/>
          </p:nvPr>
        </p:nvSpPr>
        <p:spPr/>
        <p:txBody>
          <a:bodyPr/>
          <a:lstStyle/>
          <a:p>
            <a:fld id="{7D9B6A66-A817-4FEE-B80C-F81E9D87A7E0}" type="slidenum">
              <a:rPr lang="fr-FR" smtClean="0"/>
              <a:t>‹N°›</a:t>
            </a:fld>
            <a:endParaRPr lang="fr-FR"/>
          </a:p>
        </p:txBody>
      </p:sp>
    </p:spTree>
    <p:extLst>
      <p:ext uri="{BB962C8B-B14F-4D97-AF65-F5344CB8AC3E}">
        <p14:creationId xmlns:p14="http://schemas.microsoft.com/office/powerpoint/2010/main" val="16117910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E2A1B529-D452-4254-BC96-B186F8A58690}" type="datetime1">
              <a:rPr lang="fr-FR" smtClean="0"/>
              <a:t>25/05/2012</a:t>
            </a:fld>
            <a:endParaRPr lang="fr-FR"/>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‹N°›</a:t>
            </a:fld>
            <a:endParaRPr lang="fr-FR"/>
          </a:p>
        </p:txBody>
      </p:sp>
    </p:spTree>
    <p:extLst>
      <p:ext uri="{BB962C8B-B14F-4D97-AF65-F5344CB8AC3E}">
        <p14:creationId xmlns:p14="http://schemas.microsoft.com/office/powerpoint/2010/main" val="10063336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9301845-20E3-4BF4-917D-81248CDFBF36}" type="datetime1">
              <a:rPr lang="fr-FR" smtClean="0"/>
              <a:t>25/05/2012</a:t>
            </a:fld>
            <a:endParaRPr lang="fr-FR"/>
          </a:p>
        </p:txBody>
      </p:sp>
      <p:sp>
        <p:nvSpPr>
          <p:cNvPr id="3" name="Espace réservé du pied de page 2"/>
          <p:cNvSpPr>
            <a:spLocks noGrp="1"/>
          </p:cNvSpPr>
          <p:nvPr>
            <p:ph type="ftr" sz="quarter" idx="11"/>
          </p:nvPr>
        </p:nvSpPr>
        <p:spPr/>
        <p:txBody>
          <a:bodyPr/>
          <a:lstStyle/>
          <a:p>
            <a:r>
              <a:rPr lang="fr-FR" smtClean="0"/>
              <a:t>Enseignant : MAHOUI</a:t>
            </a:r>
            <a:endParaRPr lang="fr-FR"/>
          </a:p>
        </p:txBody>
      </p:sp>
      <p:sp>
        <p:nvSpPr>
          <p:cNvPr id="4" name="Espace réservé du numéro de diapositive 3"/>
          <p:cNvSpPr>
            <a:spLocks noGrp="1"/>
          </p:cNvSpPr>
          <p:nvPr>
            <p:ph type="sldNum" sz="quarter" idx="12"/>
          </p:nvPr>
        </p:nvSpPr>
        <p:spPr/>
        <p:txBody>
          <a:bodyPr/>
          <a:lstStyle/>
          <a:p>
            <a:fld id="{7D9B6A66-A817-4FEE-B80C-F81E9D87A7E0}" type="slidenum">
              <a:rPr lang="fr-FR" smtClean="0"/>
              <a:t>‹N°›</a:t>
            </a:fld>
            <a:endParaRPr lang="fr-FR"/>
          </a:p>
        </p:txBody>
      </p:sp>
    </p:spTree>
    <p:extLst>
      <p:ext uri="{BB962C8B-B14F-4D97-AF65-F5344CB8AC3E}">
        <p14:creationId xmlns:p14="http://schemas.microsoft.com/office/powerpoint/2010/main" val="32231417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3A3BC77A-09E9-4DA4-817A-7F640AC3178D}" type="datetime1">
              <a:rPr lang="fr-FR" smtClean="0"/>
              <a:t>25/05/2012</a:t>
            </a:fld>
            <a:endParaRPr lang="fr-FR"/>
          </a:p>
        </p:txBody>
      </p:sp>
      <p:sp>
        <p:nvSpPr>
          <p:cNvPr id="6" name="Espace réservé du pied de page 5"/>
          <p:cNvSpPr>
            <a:spLocks noGrp="1"/>
          </p:cNvSpPr>
          <p:nvPr>
            <p:ph type="ftr" sz="quarter" idx="11"/>
          </p:nvPr>
        </p:nvSpPr>
        <p:spPr/>
        <p:txBody>
          <a:bodyPr/>
          <a:lstStyle/>
          <a:p>
            <a:r>
              <a:rPr lang="fr-FR" smtClean="0"/>
              <a:t>Enseignant : MAHOUI</a:t>
            </a:r>
            <a:endParaRPr lang="fr-FR"/>
          </a:p>
        </p:txBody>
      </p:sp>
      <p:sp>
        <p:nvSpPr>
          <p:cNvPr id="7" name="Espace réservé du numéro de diapositive 6"/>
          <p:cNvSpPr>
            <a:spLocks noGrp="1"/>
          </p:cNvSpPr>
          <p:nvPr>
            <p:ph type="sldNum" sz="quarter" idx="12"/>
          </p:nvPr>
        </p:nvSpPr>
        <p:spPr/>
        <p:txBody>
          <a:bodyPr/>
          <a:lstStyle/>
          <a:p>
            <a:fld id="{7D9B6A66-A817-4FEE-B80C-F81E9D87A7E0}" type="slidenum">
              <a:rPr lang="fr-FR" smtClean="0"/>
              <a:t>‹N°›</a:t>
            </a:fld>
            <a:endParaRPr lang="fr-FR"/>
          </a:p>
        </p:txBody>
      </p:sp>
    </p:spTree>
    <p:extLst>
      <p:ext uri="{BB962C8B-B14F-4D97-AF65-F5344CB8AC3E}">
        <p14:creationId xmlns:p14="http://schemas.microsoft.com/office/powerpoint/2010/main" val="23490183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1E705619-4B06-4FEC-B9FC-713BB631DB55}" type="datetime1">
              <a:rPr lang="fr-FR" smtClean="0"/>
              <a:t>25/05/2012</a:t>
            </a:fld>
            <a:endParaRPr lang="fr-FR"/>
          </a:p>
        </p:txBody>
      </p:sp>
      <p:sp>
        <p:nvSpPr>
          <p:cNvPr id="6" name="Espace réservé du pied de page 5"/>
          <p:cNvSpPr>
            <a:spLocks noGrp="1"/>
          </p:cNvSpPr>
          <p:nvPr>
            <p:ph type="ftr" sz="quarter" idx="11"/>
          </p:nvPr>
        </p:nvSpPr>
        <p:spPr/>
        <p:txBody>
          <a:bodyPr/>
          <a:lstStyle/>
          <a:p>
            <a:r>
              <a:rPr lang="fr-FR" smtClean="0"/>
              <a:t>Enseignant : MAHOUI</a:t>
            </a:r>
            <a:endParaRPr lang="fr-FR"/>
          </a:p>
        </p:txBody>
      </p:sp>
      <p:sp>
        <p:nvSpPr>
          <p:cNvPr id="7" name="Espace réservé du numéro de diapositive 6"/>
          <p:cNvSpPr>
            <a:spLocks noGrp="1"/>
          </p:cNvSpPr>
          <p:nvPr>
            <p:ph type="sldNum" sz="quarter" idx="12"/>
          </p:nvPr>
        </p:nvSpPr>
        <p:spPr/>
        <p:txBody>
          <a:bodyPr/>
          <a:lstStyle/>
          <a:p>
            <a:fld id="{7D9B6A66-A817-4FEE-B80C-F81E9D87A7E0}" type="slidenum">
              <a:rPr lang="fr-FR" smtClean="0"/>
              <a:t>‹N°›</a:t>
            </a:fld>
            <a:endParaRPr lang="fr-FR"/>
          </a:p>
        </p:txBody>
      </p:sp>
    </p:spTree>
    <p:extLst>
      <p:ext uri="{BB962C8B-B14F-4D97-AF65-F5344CB8AC3E}">
        <p14:creationId xmlns:p14="http://schemas.microsoft.com/office/powerpoint/2010/main" val="25428633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D36C2E-2A0D-48FA-9976-0A9F496C600D}" type="datetime1">
              <a:rPr lang="fr-FR" smtClean="0"/>
              <a:t>25/05/2012</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smtClean="0"/>
              <a:t>Enseignant : MAHOUI</a:t>
            </a:r>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9B6A66-A817-4FEE-B80C-F81E9D87A7E0}" type="slidenum">
              <a:rPr lang="fr-FR" smtClean="0"/>
              <a:t>‹N°›</a:t>
            </a:fld>
            <a:endParaRPr lang="fr-FR"/>
          </a:p>
        </p:txBody>
      </p:sp>
    </p:spTree>
    <p:extLst>
      <p:ext uri="{BB962C8B-B14F-4D97-AF65-F5344CB8AC3E}">
        <p14:creationId xmlns:p14="http://schemas.microsoft.com/office/powerpoint/2010/main" val="28025131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Plan de la leçon</a:t>
            </a:r>
            <a:endParaRPr lang="fr-FR" dirty="0"/>
          </a:p>
        </p:txBody>
      </p:sp>
      <p:sp>
        <p:nvSpPr>
          <p:cNvPr id="3" name="Espace réservé du contenu 2"/>
          <p:cNvSpPr>
            <a:spLocks noGrp="1"/>
          </p:cNvSpPr>
          <p:nvPr>
            <p:ph idx="1"/>
          </p:nvPr>
        </p:nvSpPr>
        <p:spPr/>
        <p:txBody>
          <a:bodyPr>
            <a:normAutofit fontScale="92500" lnSpcReduction="10000"/>
          </a:bodyPr>
          <a:lstStyle/>
          <a:p>
            <a:pPr marL="571500" indent="-571500">
              <a:buFont typeface="+mj-lt"/>
              <a:buAutoNum type="romanUcPeriod"/>
            </a:pPr>
            <a:r>
              <a:rPr lang="fr-FR" dirty="0" smtClean="0"/>
              <a:t>De l’idée de recherche au problème et à la question de recherche</a:t>
            </a:r>
          </a:p>
          <a:p>
            <a:pPr marL="971550" lvl="1" indent="-514350">
              <a:buFont typeface="+mj-lt"/>
              <a:buAutoNum type="arabicPeriod"/>
            </a:pPr>
            <a:r>
              <a:rPr lang="fr-FR" dirty="0" smtClean="0"/>
              <a:t>Les idées de recherche</a:t>
            </a:r>
          </a:p>
          <a:p>
            <a:pPr marL="1371600" lvl="2" indent="-457200">
              <a:buFont typeface="+mj-lt"/>
              <a:buAutoNum type="alphaUcPeriod"/>
            </a:pPr>
            <a:r>
              <a:rPr lang="fr-FR" dirty="0" smtClean="0"/>
              <a:t>Les sources d’idées</a:t>
            </a:r>
          </a:p>
          <a:p>
            <a:pPr marL="1371600" lvl="2" indent="-457200">
              <a:buFont typeface="+mj-lt"/>
              <a:buAutoNum type="alphaUcPeriod"/>
            </a:pPr>
            <a:r>
              <a:rPr lang="fr-FR" dirty="0" smtClean="0"/>
              <a:t>Les critères de sélection</a:t>
            </a:r>
          </a:p>
          <a:p>
            <a:pPr marL="971550" lvl="1" indent="-514350">
              <a:buFont typeface="+mj-lt"/>
              <a:buAutoNum type="arabicPeriod"/>
            </a:pPr>
            <a:r>
              <a:rPr lang="fr-FR" b="1" dirty="0" smtClean="0">
                <a:solidFill>
                  <a:srgbClr val="C00000"/>
                </a:solidFill>
              </a:rPr>
              <a:t>Le problème général et la question générale de recherche</a:t>
            </a:r>
          </a:p>
          <a:p>
            <a:pPr marL="571500" indent="-571500">
              <a:buFont typeface="+mj-lt"/>
              <a:buAutoNum type="romanUcPeriod"/>
            </a:pPr>
            <a:r>
              <a:rPr lang="fr-FR" dirty="0" smtClean="0"/>
              <a:t>Les perspectives de recherche</a:t>
            </a:r>
          </a:p>
          <a:p>
            <a:pPr marL="1028700" lvl="1" indent="-571500">
              <a:buFont typeface="+mj-lt"/>
              <a:buAutoNum type="arabicPeriod"/>
            </a:pPr>
            <a:r>
              <a:rPr lang="fr-FR" b="1" dirty="0" smtClean="0">
                <a:solidFill>
                  <a:srgbClr val="C00000"/>
                </a:solidFill>
              </a:rPr>
              <a:t>L’approche hypothético-déductive</a:t>
            </a:r>
          </a:p>
          <a:p>
            <a:pPr marL="1028700" lvl="1" indent="-571500">
              <a:buFont typeface="+mj-lt"/>
              <a:buAutoNum type="arabicPeriod"/>
            </a:pPr>
            <a:r>
              <a:rPr lang="fr-FR" dirty="0" smtClean="0"/>
              <a:t>L’approche </a:t>
            </a:r>
            <a:r>
              <a:rPr lang="fr-FR" dirty="0" err="1" smtClean="0"/>
              <a:t>holistico</a:t>
            </a:r>
            <a:r>
              <a:rPr lang="fr-FR" dirty="0" smtClean="0"/>
              <a:t>-inductive</a:t>
            </a:r>
            <a:endParaRPr lang="fr-FR" dirty="0"/>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1</a:t>
            </a:fld>
            <a:endParaRPr lang="fr-FR"/>
          </a:p>
        </p:txBody>
      </p:sp>
    </p:spTree>
    <p:extLst>
      <p:ext uri="{BB962C8B-B14F-4D97-AF65-F5344CB8AC3E}">
        <p14:creationId xmlns:p14="http://schemas.microsoft.com/office/powerpoint/2010/main" val="907317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marL="857250" indent="-857250">
              <a:buFont typeface="+mj-lt"/>
              <a:buAutoNum type="romanUcPeriod"/>
            </a:pPr>
            <a:r>
              <a:rPr lang="fr-FR" sz="3600" b="1" dirty="0" smtClean="0"/>
              <a:t>De l’idée de recherche au problème et à la question de recherche</a:t>
            </a:r>
            <a:endParaRPr lang="fr-FR" sz="3600" b="1" dirty="0"/>
          </a:p>
        </p:txBody>
      </p:sp>
      <p:sp>
        <p:nvSpPr>
          <p:cNvPr id="3" name="Espace réservé du contenu 2"/>
          <p:cNvSpPr>
            <a:spLocks noGrp="1"/>
          </p:cNvSpPr>
          <p:nvPr>
            <p:ph idx="1"/>
          </p:nvPr>
        </p:nvSpPr>
        <p:spPr/>
        <p:txBody>
          <a:bodyPr>
            <a:normAutofit fontScale="85000" lnSpcReduction="10000"/>
          </a:bodyPr>
          <a:lstStyle/>
          <a:p>
            <a:pPr marL="514350" indent="-514350">
              <a:buFont typeface="+mj-lt"/>
              <a:buAutoNum type="arabicPeriod" startAt="2"/>
            </a:pPr>
            <a:r>
              <a:rPr lang="fr-FR" sz="2800" b="1" u="sng" dirty="0" smtClean="0"/>
              <a:t>Le problème général et la question générale de recherche (suite)</a:t>
            </a:r>
          </a:p>
          <a:p>
            <a:pPr marL="0" indent="0">
              <a:buNone/>
            </a:pPr>
            <a:endParaRPr lang="fr-FR" dirty="0" smtClean="0"/>
          </a:p>
          <a:p>
            <a:pPr marL="0" indent="0">
              <a:buNone/>
            </a:pPr>
            <a:r>
              <a:rPr lang="fr-FR" dirty="0" smtClean="0"/>
              <a:t>La </a:t>
            </a:r>
            <a:r>
              <a:rPr lang="fr-FR" dirty="0"/>
              <a:t>question générale de recherche étant posée, le cadre de la recherche </a:t>
            </a:r>
            <a:r>
              <a:rPr lang="fr-FR" dirty="0" smtClean="0"/>
              <a:t>se trouve </a:t>
            </a:r>
            <a:r>
              <a:rPr lang="fr-FR" dirty="0"/>
              <a:t>en grande partie circonscrit. </a:t>
            </a:r>
            <a:r>
              <a:rPr lang="fr-FR" b="1" dirty="0"/>
              <a:t>La question générale donnera lieu à </a:t>
            </a:r>
            <a:r>
              <a:rPr lang="fr-FR" b="1" dirty="0" smtClean="0"/>
              <a:t>une ou </a:t>
            </a:r>
            <a:r>
              <a:rPr lang="fr-FR" b="1" dirty="0"/>
              <a:t>plusieurs questions spécifiques</a:t>
            </a:r>
            <a:r>
              <a:rPr lang="fr-FR" dirty="0"/>
              <a:t> qui tiendront compte du contexte </a:t>
            </a:r>
            <a:r>
              <a:rPr lang="fr-FR" dirty="0" smtClean="0"/>
              <a:t>particulier de </a:t>
            </a:r>
            <a:r>
              <a:rPr lang="fr-FR" dirty="0"/>
              <a:t>la recherche. </a:t>
            </a:r>
            <a:endParaRPr lang="fr-FR" dirty="0" smtClean="0"/>
          </a:p>
          <a:p>
            <a:pPr marL="0" indent="0">
              <a:buNone/>
            </a:pPr>
            <a:r>
              <a:rPr lang="fr-FR" dirty="0" smtClean="0"/>
              <a:t>Toutefois</a:t>
            </a:r>
            <a:r>
              <a:rPr lang="fr-FR" dirty="0"/>
              <a:t>, avant d’aller plus de l’avant le chercheur </a:t>
            </a:r>
            <a:r>
              <a:rPr lang="fr-FR" dirty="0" smtClean="0"/>
              <a:t>doit d’abord </a:t>
            </a:r>
            <a:r>
              <a:rPr lang="fr-FR" dirty="0"/>
              <a:t>décider selon </a:t>
            </a:r>
            <a:r>
              <a:rPr lang="fr-FR" b="1" dirty="0"/>
              <a:t>quelle approche </a:t>
            </a:r>
            <a:r>
              <a:rPr lang="fr-FR" dirty="0"/>
              <a:t>il abordera son sujet.</a:t>
            </a:r>
            <a:endParaRPr lang="fr-FR" b="1" dirty="0" smtClean="0"/>
          </a:p>
          <a:p>
            <a:pPr marL="514350" indent="-514350">
              <a:buFont typeface="+mj-lt"/>
              <a:buAutoNum type="arabicPeriod" startAt="3"/>
            </a:pPr>
            <a:endParaRPr lang="fr-FR" b="1" dirty="0" smtClean="0"/>
          </a:p>
          <a:p>
            <a:pPr marL="514350" indent="-514350">
              <a:buFont typeface="+mj-lt"/>
              <a:buAutoNum type="arabicPeriod" startAt="3"/>
            </a:pPr>
            <a:endParaRPr lang="fr-FR" b="1" dirty="0"/>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10</a:t>
            </a:fld>
            <a:endParaRPr lang="fr-FR"/>
          </a:p>
        </p:txBody>
      </p:sp>
    </p:spTree>
    <p:extLst>
      <p:ext uri="{BB962C8B-B14F-4D97-AF65-F5344CB8AC3E}">
        <p14:creationId xmlns:p14="http://schemas.microsoft.com/office/powerpoint/2010/main" val="3422628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marL="857250" indent="-857250">
              <a:buFont typeface="+mj-lt"/>
              <a:buAutoNum type="romanUcPeriod" startAt="2"/>
            </a:pPr>
            <a:r>
              <a:rPr lang="fr-FR" sz="3600" b="1" dirty="0" smtClean="0"/>
              <a:t>Les perspectives de recherche</a:t>
            </a:r>
            <a:endParaRPr lang="fr-FR" sz="3600" b="1" dirty="0"/>
          </a:p>
        </p:txBody>
      </p:sp>
      <p:sp>
        <p:nvSpPr>
          <p:cNvPr id="3" name="Espace réservé du contenu 2"/>
          <p:cNvSpPr>
            <a:spLocks noGrp="1"/>
          </p:cNvSpPr>
          <p:nvPr>
            <p:ph idx="1"/>
          </p:nvPr>
        </p:nvSpPr>
        <p:spPr/>
        <p:txBody>
          <a:bodyPr/>
          <a:lstStyle/>
          <a:p>
            <a:pPr marL="514350" indent="-514350">
              <a:buFont typeface="+mj-lt"/>
              <a:buAutoNum type="arabicPeriod"/>
            </a:pPr>
            <a:r>
              <a:rPr lang="fr-FR" dirty="0" smtClean="0"/>
              <a:t>L’approche hypothético-déductive</a:t>
            </a:r>
          </a:p>
          <a:p>
            <a:pPr marL="514350" indent="-514350">
              <a:buFont typeface="+mj-lt"/>
              <a:buAutoNum type="arabicPeriod"/>
            </a:pPr>
            <a:r>
              <a:rPr lang="fr-FR" dirty="0" smtClean="0"/>
              <a:t>L’approche </a:t>
            </a:r>
            <a:r>
              <a:rPr lang="fr-FR" dirty="0" err="1" smtClean="0"/>
              <a:t>holistico</a:t>
            </a:r>
            <a:r>
              <a:rPr lang="fr-FR" dirty="0" smtClean="0"/>
              <a:t>-inductive</a:t>
            </a:r>
            <a:endParaRPr lang="fr-FR" dirty="0"/>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11</a:t>
            </a:fld>
            <a:endParaRPr lang="fr-FR"/>
          </a:p>
        </p:txBody>
      </p:sp>
    </p:spTree>
    <p:extLst>
      <p:ext uri="{BB962C8B-B14F-4D97-AF65-F5344CB8AC3E}">
        <p14:creationId xmlns:p14="http://schemas.microsoft.com/office/powerpoint/2010/main" val="4123721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marL="857250" indent="-857250">
              <a:buFont typeface="+mj-lt"/>
              <a:buAutoNum type="romanUcPeriod" startAt="2"/>
            </a:pPr>
            <a:r>
              <a:rPr lang="fr-FR" sz="3600" b="1" dirty="0" smtClean="0"/>
              <a:t>Les perspectives de recherche (suite)</a:t>
            </a:r>
            <a:endParaRPr lang="fr-FR" sz="3600" b="1" dirty="0"/>
          </a:p>
        </p:txBody>
      </p:sp>
      <p:sp>
        <p:nvSpPr>
          <p:cNvPr id="3" name="Espace réservé du contenu 2"/>
          <p:cNvSpPr>
            <a:spLocks noGrp="1"/>
          </p:cNvSpPr>
          <p:nvPr>
            <p:ph idx="1"/>
          </p:nvPr>
        </p:nvSpPr>
        <p:spPr/>
        <p:txBody>
          <a:bodyPr>
            <a:normAutofit lnSpcReduction="10000"/>
          </a:bodyPr>
          <a:lstStyle/>
          <a:p>
            <a:pPr marL="514350" indent="-514350">
              <a:buFont typeface="+mj-lt"/>
              <a:buAutoNum type="arabicPeriod"/>
            </a:pPr>
            <a:r>
              <a:rPr lang="fr-FR" b="1" dirty="0" smtClean="0"/>
              <a:t>L’approche hypothético-déductive</a:t>
            </a:r>
          </a:p>
          <a:p>
            <a:pPr lvl="1"/>
            <a:r>
              <a:rPr lang="fr-FR" dirty="0"/>
              <a:t>L’approche hypothético-déductive va du général au particulier. La </a:t>
            </a:r>
            <a:r>
              <a:rPr lang="fr-FR" dirty="0" smtClean="0"/>
              <a:t>détermination d’une </a:t>
            </a:r>
            <a:r>
              <a:rPr lang="fr-FR" dirty="0"/>
              <a:t>théorie de portée générale précède la vérification dans une </a:t>
            </a:r>
            <a:r>
              <a:rPr lang="fr-FR" dirty="0" smtClean="0"/>
              <a:t>situation particulière</a:t>
            </a:r>
            <a:r>
              <a:rPr lang="fr-FR" dirty="0"/>
              <a:t>. </a:t>
            </a:r>
            <a:endParaRPr lang="fr-FR" dirty="0" smtClean="0"/>
          </a:p>
          <a:p>
            <a:pPr lvl="1"/>
            <a:r>
              <a:rPr lang="fr-FR" dirty="0" smtClean="0"/>
              <a:t>La </a:t>
            </a:r>
            <a:r>
              <a:rPr lang="fr-FR" dirty="0"/>
              <a:t>première partie du processus de recherche </a:t>
            </a:r>
            <a:r>
              <a:rPr lang="fr-FR" dirty="0" smtClean="0"/>
              <a:t>est composée </a:t>
            </a:r>
            <a:r>
              <a:rPr lang="fr-FR" dirty="0"/>
              <a:t>de l’exposition de la problématique de recherche, de </a:t>
            </a:r>
            <a:r>
              <a:rPr lang="fr-FR" dirty="0" smtClean="0"/>
              <a:t>l’élaboration du </a:t>
            </a:r>
            <a:r>
              <a:rPr lang="fr-FR" dirty="0"/>
              <a:t>cadre théorique, de l’énonciation des hypothèses et de la spécification </a:t>
            </a:r>
            <a:r>
              <a:rPr lang="fr-FR" dirty="0" smtClean="0"/>
              <a:t>du cadre opératoire.</a:t>
            </a:r>
            <a:endParaRPr lang="fr-FR" dirty="0"/>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12</a:t>
            </a:fld>
            <a:endParaRPr lang="fr-FR"/>
          </a:p>
        </p:txBody>
      </p:sp>
    </p:spTree>
    <p:extLst>
      <p:ext uri="{BB962C8B-B14F-4D97-AF65-F5344CB8AC3E}">
        <p14:creationId xmlns:p14="http://schemas.microsoft.com/office/powerpoint/2010/main" val="21807306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marL="857250" indent="-857250">
              <a:buFont typeface="+mj-lt"/>
              <a:buAutoNum type="romanUcPeriod" startAt="2"/>
            </a:pPr>
            <a:r>
              <a:rPr lang="fr-FR" sz="3600" b="1" dirty="0" smtClean="0"/>
              <a:t>Les perspectives de recherche (suite)</a:t>
            </a:r>
            <a:endParaRPr lang="fr-FR" sz="3600" b="1" dirty="0"/>
          </a:p>
        </p:txBody>
      </p:sp>
      <p:sp>
        <p:nvSpPr>
          <p:cNvPr id="3" name="Espace réservé du contenu 2"/>
          <p:cNvSpPr>
            <a:spLocks noGrp="1"/>
          </p:cNvSpPr>
          <p:nvPr>
            <p:ph idx="1"/>
          </p:nvPr>
        </p:nvSpPr>
        <p:spPr/>
        <p:txBody>
          <a:bodyPr>
            <a:normAutofit fontScale="92500" lnSpcReduction="20000"/>
          </a:bodyPr>
          <a:lstStyle/>
          <a:p>
            <a:pPr marL="514350" indent="-514350">
              <a:buFont typeface="+mj-lt"/>
              <a:buAutoNum type="arabicPeriod" startAt="2"/>
            </a:pPr>
            <a:r>
              <a:rPr lang="fr-FR" b="1" dirty="0" smtClean="0"/>
              <a:t>L’approche hypothético-déductive (suite)</a:t>
            </a:r>
          </a:p>
          <a:p>
            <a:r>
              <a:rPr lang="fr-FR" dirty="0"/>
              <a:t>L’idée de base du positivisme est que la réalité sociale est extérieure </a:t>
            </a:r>
            <a:r>
              <a:rPr lang="fr-FR" dirty="0" smtClean="0"/>
              <a:t>à l’homme</a:t>
            </a:r>
            <a:r>
              <a:rPr lang="fr-FR" dirty="0"/>
              <a:t>. </a:t>
            </a:r>
            <a:endParaRPr lang="fr-FR" dirty="0" smtClean="0"/>
          </a:p>
          <a:p>
            <a:r>
              <a:rPr lang="fr-FR" b="1" dirty="0" smtClean="0"/>
              <a:t>Les propriétés de cette réalité ne </a:t>
            </a:r>
            <a:r>
              <a:rPr lang="fr-FR" b="1" dirty="0"/>
              <a:t>peuvent être mesurées que par des méthodes </a:t>
            </a:r>
            <a:r>
              <a:rPr lang="fr-FR" b="1" dirty="0" smtClean="0"/>
              <a:t>objectives plutôt </a:t>
            </a:r>
            <a:r>
              <a:rPr lang="fr-FR" b="1" dirty="0"/>
              <a:t>que d’être déduites subjectivement par la sensation, la </a:t>
            </a:r>
            <a:r>
              <a:rPr lang="fr-FR" b="1" dirty="0" smtClean="0"/>
              <a:t>réflexion ou </a:t>
            </a:r>
            <a:r>
              <a:rPr lang="fr-FR" b="1" dirty="0"/>
              <a:t>l’intuition</a:t>
            </a:r>
            <a:r>
              <a:rPr lang="fr-FR" dirty="0"/>
              <a:t>. </a:t>
            </a:r>
            <a:endParaRPr lang="fr-FR" dirty="0" smtClean="0"/>
          </a:p>
          <a:p>
            <a:r>
              <a:rPr lang="fr-FR" dirty="0" smtClean="0"/>
              <a:t>De </a:t>
            </a:r>
            <a:r>
              <a:rPr lang="fr-FR" dirty="0"/>
              <a:t>là, les positivistes soutiennent que la science </a:t>
            </a:r>
            <a:r>
              <a:rPr lang="fr-FR" dirty="0" smtClean="0"/>
              <a:t>devrait être </a:t>
            </a:r>
            <a:r>
              <a:rPr lang="fr-FR" dirty="0"/>
              <a:t>basée uniquement sur les données qui peuvent être directement </a:t>
            </a:r>
            <a:r>
              <a:rPr lang="fr-FR" b="1" dirty="0" smtClean="0"/>
              <a:t>mesurables</a:t>
            </a:r>
            <a:r>
              <a:rPr lang="fr-FR" dirty="0" smtClean="0"/>
              <a:t> et</a:t>
            </a:r>
            <a:r>
              <a:rPr lang="fr-FR" dirty="0"/>
              <a:t>, donc, </a:t>
            </a:r>
            <a:r>
              <a:rPr lang="fr-FR" b="1" dirty="0"/>
              <a:t>quantifiables</a:t>
            </a:r>
            <a:r>
              <a:rPr lang="fr-FR" dirty="0"/>
              <a:t>.</a:t>
            </a:r>
            <a:endParaRPr lang="fr-FR" b="1" dirty="0"/>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13</a:t>
            </a:fld>
            <a:endParaRPr lang="fr-FR"/>
          </a:p>
        </p:txBody>
      </p:sp>
    </p:spTree>
    <p:extLst>
      <p:ext uri="{BB962C8B-B14F-4D97-AF65-F5344CB8AC3E}">
        <p14:creationId xmlns:p14="http://schemas.microsoft.com/office/powerpoint/2010/main" val="4095195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marL="857250" indent="-857250">
              <a:buFont typeface="+mj-lt"/>
              <a:buAutoNum type="romanUcPeriod" startAt="2"/>
            </a:pPr>
            <a:r>
              <a:rPr lang="fr-FR" sz="3600" b="1" dirty="0" smtClean="0"/>
              <a:t>Les perspectives de recherche (suite)</a:t>
            </a:r>
            <a:endParaRPr lang="fr-FR" sz="3600" b="1" dirty="0"/>
          </a:p>
        </p:txBody>
      </p:sp>
      <p:sp>
        <p:nvSpPr>
          <p:cNvPr id="3" name="Espace réservé du contenu 2"/>
          <p:cNvSpPr>
            <a:spLocks noGrp="1"/>
          </p:cNvSpPr>
          <p:nvPr>
            <p:ph idx="1"/>
          </p:nvPr>
        </p:nvSpPr>
        <p:spPr/>
        <p:txBody>
          <a:bodyPr>
            <a:normAutofit fontScale="85000" lnSpcReduction="10000"/>
          </a:bodyPr>
          <a:lstStyle/>
          <a:p>
            <a:pPr marL="514350" indent="-514350">
              <a:buFont typeface="+mj-lt"/>
              <a:buAutoNum type="arabicPeriod" startAt="2"/>
            </a:pPr>
            <a:r>
              <a:rPr lang="fr-FR" b="1" dirty="0" smtClean="0"/>
              <a:t>L’approche </a:t>
            </a:r>
            <a:r>
              <a:rPr lang="fr-FR" b="1" dirty="0" err="1" smtClean="0"/>
              <a:t>holistico</a:t>
            </a:r>
            <a:r>
              <a:rPr lang="fr-FR" b="1" dirty="0" smtClean="0"/>
              <a:t>-inductive</a:t>
            </a:r>
          </a:p>
          <a:p>
            <a:r>
              <a:rPr lang="fr-FR" dirty="0"/>
              <a:t>Pour les </a:t>
            </a:r>
            <a:r>
              <a:rPr lang="fr-FR" dirty="0" err="1" smtClean="0"/>
              <a:t>phénoménologistes</a:t>
            </a:r>
            <a:r>
              <a:rPr lang="fr-FR" dirty="0" smtClean="0"/>
              <a:t>(*) le </a:t>
            </a:r>
            <a:r>
              <a:rPr lang="fr-FR" dirty="0"/>
              <a:t>monde est socialement construit </a:t>
            </a:r>
            <a:r>
              <a:rPr lang="fr-FR" dirty="0" smtClean="0"/>
              <a:t>et subjectif</a:t>
            </a:r>
            <a:r>
              <a:rPr lang="fr-FR" dirty="0"/>
              <a:t>. </a:t>
            </a:r>
            <a:endParaRPr lang="fr-FR" dirty="0" smtClean="0"/>
          </a:p>
          <a:p>
            <a:r>
              <a:rPr lang="fr-FR" dirty="0" smtClean="0"/>
              <a:t>Dès </a:t>
            </a:r>
            <a:r>
              <a:rPr lang="fr-FR" dirty="0"/>
              <a:t>lors, </a:t>
            </a:r>
            <a:r>
              <a:rPr lang="fr-FR" b="1" dirty="0"/>
              <a:t>la science est indissociable des intérêts humains</a:t>
            </a:r>
            <a:r>
              <a:rPr lang="fr-FR" dirty="0"/>
              <a:t>. </a:t>
            </a:r>
            <a:r>
              <a:rPr lang="fr-FR" dirty="0" smtClean="0"/>
              <a:t>C’est pourquoi </a:t>
            </a:r>
            <a:r>
              <a:rPr lang="fr-FR" dirty="0"/>
              <a:t>le chercheur doit s’intéresser à la </a:t>
            </a:r>
            <a:r>
              <a:rPr lang="fr-FR" b="1" dirty="0"/>
              <a:t>signification des phénomènes </a:t>
            </a:r>
            <a:r>
              <a:rPr lang="fr-FR" dirty="0" smtClean="0"/>
              <a:t>et déduire </a:t>
            </a:r>
            <a:r>
              <a:rPr lang="fr-FR" dirty="0"/>
              <a:t>ses idées à partir des données elles-mêmes. </a:t>
            </a:r>
            <a:endParaRPr lang="fr-FR" dirty="0" smtClean="0"/>
          </a:p>
          <a:p>
            <a:r>
              <a:rPr lang="fr-FR" dirty="0" smtClean="0"/>
              <a:t>C’est </a:t>
            </a:r>
            <a:r>
              <a:rPr lang="fr-FR" dirty="0"/>
              <a:t>donc </a:t>
            </a:r>
            <a:r>
              <a:rPr lang="fr-FR" b="1" dirty="0"/>
              <a:t>l’aspect </a:t>
            </a:r>
            <a:r>
              <a:rPr lang="fr-FR" b="1" dirty="0" smtClean="0"/>
              <a:t>qualitatif des </a:t>
            </a:r>
            <a:r>
              <a:rPr lang="fr-FR" b="1" dirty="0"/>
              <a:t>données qui importe et non leur aspect quantitatif. </a:t>
            </a:r>
            <a:r>
              <a:rPr lang="fr-FR" b="1" dirty="0" smtClean="0"/>
              <a:t> </a:t>
            </a:r>
          </a:p>
          <a:p>
            <a:r>
              <a:rPr lang="fr-FR" dirty="0" smtClean="0"/>
              <a:t>Pour </a:t>
            </a:r>
            <a:r>
              <a:rPr lang="fr-FR" dirty="0"/>
              <a:t>saisir </a:t>
            </a:r>
            <a:r>
              <a:rPr lang="fr-FR" dirty="0" smtClean="0"/>
              <a:t>cet aspect</a:t>
            </a:r>
            <a:r>
              <a:rPr lang="fr-FR" dirty="0"/>
              <a:t>, il faut procéder par </a:t>
            </a:r>
            <a:r>
              <a:rPr lang="fr-FR" b="1" dirty="0"/>
              <a:t>induction</a:t>
            </a:r>
            <a:r>
              <a:rPr lang="fr-FR" dirty="0"/>
              <a:t>, c’est-à-dire laisser parler le terrain.</a:t>
            </a:r>
            <a:endParaRPr lang="fr-FR" b="1" dirty="0" smtClean="0"/>
          </a:p>
        </p:txBody>
      </p:sp>
      <p:sp>
        <p:nvSpPr>
          <p:cNvPr id="4" name="ZoneTexte 3"/>
          <p:cNvSpPr txBox="1"/>
          <p:nvPr/>
        </p:nvSpPr>
        <p:spPr>
          <a:xfrm>
            <a:off x="611560" y="6381328"/>
            <a:ext cx="8444941" cy="253916"/>
          </a:xfrm>
          <a:prstGeom prst="rect">
            <a:avLst/>
          </a:prstGeom>
          <a:noFill/>
        </p:spPr>
        <p:txBody>
          <a:bodyPr wrap="none" rtlCol="0">
            <a:spAutoFit/>
          </a:bodyPr>
          <a:lstStyle/>
          <a:p>
            <a:r>
              <a:rPr lang="fr-FR" sz="1050" dirty="0" smtClean="0"/>
              <a:t>(*) (</a:t>
            </a:r>
            <a:r>
              <a:rPr lang="en-US" sz="1050" dirty="0"/>
              <a:t>Glaser, B. G. et Strauss, A. L. (1967), </a:t>
            </a:r>
            <a:r>
              <a:rPr lang="en-US" sz="1050" b="1" dirty="0"/>
              <a:t>The Discovery of Grounded Theory : Strategies for Qualitative Research</a:t>
            </a:r>
            <a:r>
              <a:rPr lang="en-US" sz="1050" dirty="0"/>
              <a:t>, Aldine Publishing Company, </a:t>
            </a:r>
            <a:r>
              <a:rPr lang="fr-FR" sz="1050" dirty="0"/>
              <a:t>Chicago.),</a:t>
            </a:r>
          </a:p>
        </p:txBody>
      </p:sp>
      <p:sp>
        <p:nvSpPr>
          <p:cNvPr id="5" name="Espace réservé du pied de page 4"/>
          <p:cNvSpPr>
            <a:spLocks noGrp="1"/>
          </p:cNvSpPr>
          <p:nvPr>
            <p:ph type="ftr" sz="quarter" idx="11"/>
          </p:nvPr>
        </p:nvSpPr>
        <p:spPr/>
        <p:txBody>
          <a:bodyPr/>
          <a:lstStyle/>
          <a:p>
            <a:r>
              <a:rPr lang="fr-FR" smtClean="0"/>
              <a:t>Enseignant : MAHOUI</a:t>
            </a:r>
            <a:endParaRPr lang="fr-FR"/>
          </a:p>
        </p:txBody>
      </p:sp>
      <p:sp>
        <p:nvSpPr>
          <p:cNvPr id="6" name="Espace réservé du numéro de diapositive 5"/>
          <p:cNvSpPr>
            <a:spLocks noGrp="1"/>
          </p:cNvSpPr>
          <p:nvPr>
            <p:ph type="sldNum" sz="quarter" idx="12"/>
          </p:nvPr>
        </p:nvSpPr>
        <p:spPr/>
        <p:txBody>
          <a:bodyPr/>
          <a:lstStyle/>
          <a:p>
            <a:fld id="{7D9B6A66-A817-4FEE-B80C-F81E9D87A7E0}" type="slidenum">
              <a:rPr lang="fr-FR" smtClean="0"/>
              <a:t>14</a:t>
            </a:fld>
            <a:endParaRPr lang="fr-FR"/>
          </a:p>
        </p:txBody>
      </p:sp>
    </p:spTree>
    <p:extLst>
      <p:ext uri="{BB962C8B-B14F-4D97-AF65-F5344CB8AC3E}">
        <p14:creationId xmlns:p14="http://schemas.microsoft.com/office/powerpoint/2010/main" val="3826324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marL="857250" indent="-857250">
              <a:buFont typeface="+mj-lt"/>
              <a:buAutoNum type="romanUcPeriod" startAt="2"/>
            </a:pPr>
            <a:r>
              <a:rPr lang="fr-FR" sz="3600" b="1" dirty="0" smtClean="0"/>
              <a:t>Les perspectives de recherche (suite)</a:t>
            </a:r>
            <a:endParaRPr lang="fr-FR" sz="3600" b="1" dirty="0"/>
          </a:p>
        </p:txBody>
      </p:sp>
      <p:sp>
        <p:nvSpPr>
          <p:cNvPr id="5" name="Espace réservé du texte 4"/>
          <p:cNvSpPr>
            <a:spLocks noGrp="1"/>
          </p:cNvSpPr>
          <p:nvPr>
            <p:ph type="body" idx="1"/>
          </p:nvPr>
        </p:nvSpPr>
        <p:spPr>
          <a:xfrm>
            <a:off x="457200" y="1997150"/>
            <a:ext cx="4040188" cy="639762"/>
          </a:xfrm>
        </p:spPr>
        <p:txBody>
          <a:bodyPr>
            <a:normAutofit/>
          </a:bodyPr>
          <a:lstStyle/>
          <a:p>
            <a:r>
              <a:rPr lang="fr-FR" u="sng" dirty="0" smtClean="0"/>
              <a:t>Approche </a:t>
            </a:r>
            <a:r>
              <a:rPr lang="fr-FR" u="sng" dirty="0" err="1" smtClean="0"/>
              <a:t>holistico</a:t>
            </a:r>
            <a:r>
              <a:rPr lang="fr-FR" u="sng" dirty="0" smtClean="0"/>
              <a:t>-inductive</a:t>
            </a:r>
            <a:endParaRPr lang="fr-FR" u="sng" dirty="0"/>
          </a:p>
        </p:txBody>
      </p:sp>
      <p:sp>
        <p:nvSpPr>
          <p:cNvPr id="3" name="Espace réservé du contenu 2"/>
          <p:cNvSpPr>
            <a:spLocks noGrp="1"/>
          </p:cNvSpPr>
          <p:nvPr>
            <p:ph sz="half" idx="2"/>
          </p:nvPr>
        </p:nvSpPr>
        <p:spPr>
          <a:xfrm>
            <a:off x="457200" y="2708920"/>
            <a:ext cx="4040188" cy="3951288"/>
          </a:xfrm>
        </p:spPr>
        <p:txBody>
          <a:bodyPr>
            <a:noAutofit/>
          </a:bodyPr>
          <a:lstStyle/>
          <a:p>
            <a:pPr marL="0" indent="0">
              <a:buNone/>
            </a:pPr>
            <a:r>
              <a:rPr lang="fr-FR" sz="2000" dirty="0" smtClean="0"/>
              <a:t>Le </a:t>
            </a:r>
            <a:r>
              <a:rPr lang="fr-FR" sz="2000" dirty="0"/>
              <a:t>terme « </a:t>
            </a:r>
            <a:r>
              <a:rPr lang="fr-FR" sz="2000" dirty="0" err="1"/>
              <a:t>holistico</a:t>
            </a:r>
            <a:r>
              <a:rPr lang="fr-FR" sz="2000" dirty="0"/>
              <a:t> » fait allusion au fait que </a:t>
            </a:r>
            <a:r>
              <a:rPr lang="fr-FR" sz="2000" b="1" dirty="0"/>
              <a:t>le chercheur porte son </a:t>
            </a:r>
            <a:r>
              <a:rPr lang="fr-FR" sz="2000" b="1" dirty="0" smtClean="0"/>
              <a:t>attention sur </a:t>
            </a:r>
            <a:r>
              <a:rPr lang="fr-FR" sz="2000" b="1" dirty="0"/>
              <a:t>l’ensemble du phénomène </a:t>
            </a:r>
            <a:r>
              <a:rPr lang="fr-FR" sz="2000" dirty="0"/>
              <a:t>d’intérêt, c’est-à-dire qu’il cherche à </a:t>
            </a:r>
            <a:r>
              <a:rPr lang="fr-FR" sz="2000" dirty="0" smtClean="0"/>
              <a:t>comprendre ou </a:t>
            </a:r>
            <a:r>
              <a:rPr lang="fr-FR" sz="2000" dirty="0"/>
              <a:t>à </a:t>
            </a:r>
            <a:r>
              <a:rPr lang="fr-FR" sz="2000" b="1" dirty="0"/>
              <a:t>décrire en profondeur le phénomène dans son contexte et son </a:t>
            </a:r>
            <a:r>
              <a:rPr lang="fr-FR" sz="2000" b="1" dirty="0" smtClean="0"/>
              <a:t>environnement général</a:t>
            </a:r>
          </a:p>
          <a:p>
            <a:pPr marL="0" indent="0">
              <a:buNone/>
            </a:pPr>
            <a:r>
              <a:rPr lang="fr-FR" sz="2000" dirty="0" smtClean="0"/>
              <a:t> </a:t>
            </a:r>
            <a:r>
              <a:rPr lang="fr-FR" sz="2000" dirty="0" smtClean="0">
                <a:sym typeface="Symbol"/>
              </a:rPr>
              <a:t> </a:t>
            </a:r>
            <a:r>
              <a:rPr lang="fr-FR" sz="2000" b="1" u="sng" dirty="0" smtClean="0">
                <a:solidFill>
                  <a:srgbClr val="FF0000"/>
                </a:solidFill>
                <a:sym typeface="Symbol"/>
              </a:rPr>
              <a:t>rechercher </a:t>
            </a:r>
            <a:r>
              <a:rPr lang="fr-FR" sz="2000" b="1" u="sng" dirty="0" smtClean="0">
                <a:solidFill>
                  <a:srgbClr val="FF0000"/>
                </a:solidFill>
              </a:rPr>
              <a:t>toutes </a:t>
            </a:r>
            <a:r>
              <a:rPr lang="fr-FR" sz="2000" b="1" u="sng" dirty="0">
                <a:solidFill>
                  <a:srgbClr val="FF0000"/>
                </a:solidFill>
              </a:rPr>
              <a:t>les </a:t>
            </a:r>
            <a:r>
              <a:rPr lang="fr-FR" sz="2000" b="1" u="sng" dirty="0" smtClean="0">
                <a:solidFill>
                  <a:srgbClr val="FF0000"/>
                </a:solidFill>
              </a:rPr>
              <a:t>informations susceptibles </a:t>
            </a:r>
            <a:r>
              <a:rPr lang="fr-FR" sz="2000" b="1" u="sng" dirty="0">
                <a:solidFill>
                  <a:srgbClr val="FF0000"/>
                </a:solidFill>
              </a:rPr>
              <a:t>de jeter un éclairage sur le phénomène </a:t>
            </a:r>
            <a:r>
              <a:rPr lang="fr-FR" sz="2000" dirty="0"/>
              <a:t>d’intérêt, quitte à les </a:t>
            </a:r>
            <a:r>
              <a:rPr lang="fr-FR" sz="2000" dirty="0" smtClean="0"/>
              <a:t>éliminer plus </a:t>
            </a:r>
            <a:r>
              <a:rPr lang="fr-FR" sz="2000" dirty="0"/>
              <a:t>tard si elles ne s’avèrent pas </a:t>
            </a:r>
            <a:r>
              <a:rPr lang="fr-FR" sz="2000" dirty="0" smtClean="0"/>
              <a:t>utiles.</a:t>
            </a:r>
          </a:p>
        </p:txBody>
      </p:sp>
      <p:sp>
        <p:nvSpPr>
          <p:cNvPr id="6" name="Espace réservé du texte 5"/>
          <p:cNvSpPr>
            <a:spLocks noGrp="1"/>
          </p:cNvSpPr>
          <p:nvPr>
            <p:ph type="body" sz="quarter" idx="3"/>
          </p:nvPr>
        </p:nvSpPr>
        <p:spPr>
          <a:xfrm>
            <a:off x="4645025" y="1997150"/>
            <a:ext cx="4041775" cy="639762"/>
          </a:xfrm>
        </p:spPr>
        <p:txBody>
          <a:bodyPr>
            <a:normAutofit fontScale="92500"/>
          </a:bodyPr>
          <a:lstStyle/>
          <a:p>
            <a:r>
              <a:rPr lang="fr-FR" u="sng" dirty="0" smtClean="0"/>
              <a:t>Approche </a:t>
            </a:r>
            <a:r>
              <a:rPr lang="fr-FR" u="sng" dirty="0" err="1" smtClean="0"/>
              <a:t>hypothético-dédcutive</a:t>
            </a:r>
            <a:endParaRPr lang="fr-FR" u="sng" dirty="0"/>
          </a:p>
        </p:txBody>
      </p:sp>
      <p:sp>
        <p:nvSpPr>
          <p:cNvPr id="4" name="Espace réservé du contenu 3"/>
          <p:cNvSpPr>
            <a:spLocks noGrp="1"/>
          </p:cNvSpPr>
          <p:nvPr>
            <p:ph sz="quarter" idx="4"/>
          </p:nvPr>
        </p:nvSpPr>
        <p:spPr>
          <a:xfrm>
            <a:off x="4645025" y="2708920"/>
            <a:ext cx="4041775" cy="3951288"/>
          </a:xfrm>
        </p:spPr>
        <p:txBody>
          <a:bodyPr>
            <a:normAutofit/>
          </a:bodyPr>
          <a:lstStyle/>
          <a:p>
            <a:pPr marL="0" indent="0">
              <a:buNone/>
            </a:pPr>
            <a:r>
              <a:rPr lang="fr-FR" sz="3600" b="1" dirty="0">
                <a:sym typeface="Symbol"/>
              </a:rPr>
              <a:t> </a:t>
            </a:r>
            <a:r>
              <a:rPr lang="fr-FR" dirty="0"/>
              <a:t>Cela contraste avec l’approche hypothético-déductive où </a:t>
            </a:r>
            <a:r>
              <a:rPr lang="fr-FR" b="1" u="sng" dirty="0">
                <a:solidFill>
                  <a:srgbClr val="FF0000"/>
                </a:solidFill>
              </a:rPr>
              <a:t>dès la première étape de la recherche, le chercheur sélectionne un petit nombre de variables caractérisant le phénomène étudié</a:t>
            </a:r>
            <a:r>
              <a:rPr lang="fr-FR" dirty="0"/>
              <a:t>, concentrant dès lors toute son énergie sur ces seules variables. </a:t>
            </a:r>
          </a:p>
          <a:p>
            <a:endParaRPr lang="fr-FR" dirty="0"/>
          </a:p>
        </p:txBody>
      </p:sp>
      <p:sp>
        <p:nvSpPr>
          <p:cNvPr id="7" name="Rectangle 6"/>
          <p:cNvSpPr/>
          <p:nvPr/>
        </p:nvSpPr>
        <p:spPr>
          <a:xfrm>
            <a:off x="467544" y="1052736"/>
            <a:ext cx="8208912" cy="1015663"/>
          </a:xfrm>
          <a:prstGeom prst="rect">
            <a:avLst/>
          </a:prstGeom>
        </p:spPr>
        <p:txBody>
          <a:bodyPr wrap="square">
            <a:spAutoFit/>
          </a:bodyPr>
          <a:lstStyle/>
          <a:p>
            <a:pPr algn="ctr"/>
            <a:r>
              <a:rPr lang="fr-FR" sz="2000" b="1" u="sng" dirty="0">
                <a:solidFill>
                  <a:srgbClr val="FF0000"/>
                </a:solidFill>
                <a:ea typeface="+mj-ea"/>
                <a:cs typeface="+mj-cs"/>
              </a:rPr>
              <a:t>La différence majeure entre la démarche hypothético-déductive et celle qualifiée de </a:t>
            </a:r>
            <a:r>
              <a:rPr lang="fr-FR" sz="2000" b="1" u="sng" dirty="0" err="1">
                <a:solidFill>
                  <a:srgbClr val="FF0000"/>
                </a:solidFill>
                <a:ea typeface="+mj-ea"/>
                <a:cs typeface="+mj-cs"/>
              </a:rPr>
              <a:t>holistico</a:t>
            </a:r>
            <a:r>
              <a:rPr lang="fr-FR" sz="2000" b="1" u="sng" dirty="0">
                <a:solidFill>
                  <a:srgbClr val="FF0000"/>
                </a:solidFill>
                <a:ea typeface="+mj-ea"/>
                <a:cs typeface="+mj-cs"/>
              </a:rPr>
              <a:t>-inductive est liée au moment de la formulation du cadre conceptuel et à l’existence préalable d’hypothèses de recherche</a:t>
            </a:r>
            <a:endParaRPr lang="fr-FR" sz="2000" dirty="0">
              <a:solidFill>
                <a:srgbClr val="FF0000"/>
              </a:solidFill>
            </a:endParaRPr>
          </a:p>
        </p:txBody>
      </p:sp>
      <p:sp>
        <p:nvSpPr>
          <p:cNvPr id="8" name="Espace réservé du pied de page 7"/>
          <p:cNvSpPr>
            <a:spLocks noGrp="1"/>
          </p:cNvSpPr>
          <p:nvPr>
            <p:ph type="ftr" sz="quarter" idx="11"/>
          </p:nvPr>
        </p:nvSpPr>
        <p:spPr/>
        <p:txBody>
          <a:bodyPr/>
          <a:lstStyle/>
          <a:p>
            <a:r>
              <a:rPr lang="fr-FR" smtClean="0"/>
              <a:t>Enseignant : MAHOUI</a:t>
            </a:r>
            <a:endParaRPr lang="fr-FR"/>
          </a:p>
        </p:txBody>
      </p:sp>
      <p:sp>
        <p:nvSpPr>
          <p:cNvPr id="9" name="Espace réservé du numéro de diapositive 8"/>
          <p:cNvSpPr>
            <a:spLocks noGrp="1"/>
          </p:cNvSpPr>
          <p:nvPr>
            <p:ph type="sldNum" sz="quarter" idx="12"/>
          </p:nvPr>
        </p:nvSpPr>
        <p:spPr/>
        <p:txBody>
          <a:bodyPr/>
          <a:lstStyle/>
          <a:p>
            <a:fld id="{7D9B6A66-A817-4FEE-B80C-F81E9D87A7E0}" type="slidenum">
              <a:rPr lang="fr-FR" smtClean="0"/>
              <a:t>15</a:t>
            </a:fld>
            <a:endParaRPr lang="fr-FR"/>
          </a:p>
        </p:txBody>
      </p:sp>
    </p:spTree>
    <p:extLst>
      <p:ext uri="{BB962C8B-B14F-4D97-AF65-F5344CB8AC3E}">
        <p14:creationId xmlns:p14="http://schemas.microsoft.com/office/powerpoint/2010/main" val="1496583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3" grpId="0" build="p" bldLvl="2"/>
      <p:bldP spid="6" grpId="0" build="p"/>
      <p:bldP spid="4"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marL="857250" indent="-857250">
              <a:buFont typeface="+mj-lt"/>
              <a:buAutoNum type="romanUcPeriod" startAt="2"/>
            </a:pPr>
            <a:r>
              <a:rPr lang="fr-FR" sz="3600" b="1" dirty="0" smtClean="0"/>
              <a:t>Les perspectives de recherche (suite)</a:t>
            </a:r>
            <a:endParaRPr lang="fr-FR" sz="3600" b="1" dirty="0"/>
          </a:p>
        </p:txBody>
      </p:sp>
      <p:sp>
        <p:nvSpPr>
          <p:cNvPr id="6" name="Espace réservé du texte 5"/>
          <p:cNvSpPr>
            <a:spLocks noGrp="1"/>
          </p:cNvSpPr>
          <p:nvPr>
            <p:ph type="body" idx="1"/>
          </p:nvPr>
        </p:nvSpPr>
        <p:spPr/>
        <p:txBody>
          <a:bodyPr>
            <a:normAutofit/>
          </a:bodyPr>
          <a:lstStyle/>
          <a:p>
            <a:r>
              <a:rPr lang="fr-FR" sz="2000" u="sng" dirty="0"/>
              <a:t>Approche </a:t>
            </a:r>
            <a:r>
              <a:rPr lang="fr-FR" sz="2000" u="sng" dirty="0" err="1" smtClean="0"/>
              <a:t>holistico</a:t>
            </a:r>
            <a:r>
              <a:rPr lang="fr-FR" sz="2000" u="sng" dirty="0" smtClean="0"/>
              <a:t>-inductive</a:t>
            </a:r>
            <a:endParaRPr lang="fr-FR" sz="2000" dirty="0"/>
          </a:p>
        </p:txBody>
      </p:sp>
      <p:sp>
        <p:nvSpPr>
          <p:cNvPr id="3" name="Espace réservé du contenu 2"/>
          <p:cNvSpPr>
            <a:spLocks noGrp="1"/>
          </p:cNvSpPr>
          <p:nvPr>
            <p:ph sz="half" idx="2"/>
          </p:nvPr>
        </p:nvSpPr>
        <p:spPr/>
        <p:txBody>
          <a:bodyPr>
            <a:noAutofit/>
          </a:bodyPr>
          <a:lstStyle/>
          <a:p>
            <a:pPr marL="0" indent="0">
              <a:buNone/>
            </a:pPr>
            <a:r>
              <a:rPr lang="fr-FR" dirty="0" smtClean="0"/>
              <a:t>Quant au terme « </a:t>
            </a:r>
            <a:r>
              <a:rPr lang="fr-FR" b="1" dirty="0" smtClean="0"/>
              <a:t>inductif</a:t>
            </a:r>
            <a:r>
              <a:rPr lang="fr-FR" dirty="0" smtClean="0"/>
              <a:t> », il réfère à un </a:t>
            </a:r>
            <a:r>
              <a:rPr lang="fr-FR" b="1" dirty="0" smtClean="0"/>
              <a:t>raisonnement</a:t>
            </a:r>
            <a:r>
              <a:rPr lang="fr-FR" dirty="0" smtClean="0"/>
              <a:t> qui va </a:t>
            </a:r>
            <a:r>
              <a:rPr lang="fr-FR" b="1" dirty="0" smtClean="0"/>
              <a:t>du particulier au général</a:t>
            </a:r>
            <a:r>
              <a:rPr lang="fr-FR" dirty="0" smtClean="0"/>
              <a:t>, plus précisément qui débute par </a:t>
            </a:r>
            <a:r>
              <a:rPr lang="fr-FR" b="1" dirty="0" smtClean="0"/>
              <a:t>l’observation de phénomènes particuliers</a:t>
            </a:r>
            <a:r>
              <a:rPr lang="fr-FR" dirty="0" smtClean="0"/>
              <a:t> pour ensuite essayer de </a:t>
            </a:r>
            <a:r>
              <a:rPr lang="fr-FR" b="1" dirty="0" smtClean="0"/>
              <a:t>dégager une théorie plus générale </a:t>
            </a:r>
            <a:r>
              <a:rPr lang="fr-FR" dirty="0" smtClean="0"/>
              <a:t>de ces observations. </a:t>
            </a:r>
            <a:endParaRPr lang="fr-FR" b="1" dirty="0" smtClean="0"/>
          </a:p>
        </p:txBody>
      </p:sp>
      <p:sp>
        <p:nvSpPr>
          <p:cNvPr id="7" name="Espace réservé du texte 6"/>
          <p:cNvSpPr>
            <a:spLocks noGrp="1"/>
          </p:cNvSpPr>
          <p:nvPr>
            <p:ph type="body" sz="quarter" idx="3"/>
          </p:nvPr>
        </p:nvSpPr>
        <p:spPr/>
        <p:txBody>
          <a:bodyPr>
            <a:noAutofit/>
          </a:bodyPr>
          <a:lstStyle/>
          <a:p>
            <a:r>
              <a:rPr lang="fr-FR" sz="2000" u="sng" dirty="0"/>
              <a:t>Approche </a:t>
            </a:r>
            <a:r>
              <a:rPr lang="fr-FR" sz="2000" u="sng" dirty="0" err="1" smtClean="0"/>
              <a:t>hypothético-dédcutive</a:t>
            </a:r>
            <a:endParaRPr lang="fr-FR" sz="2000" u="sng" dirty="0"/>
          </a:p>
        </p:txBody>
      </p:sp>
      <p:sp>
        <p:nvSpPr>
          <p:cNvPr id="8" name="Espace réservé du contenu 7"/>
          <p:cNvSpPr>
            <a:spLocks noGrp="1"/>
          </p:cNvSpPr>
          <p:nvPr>
            <p:ph sz="quarter" idx="4"/>
          </p:nvPr>
        </p:nvSpPr>
        <p:spPr/>
        <p:txBody>
          <a:bodyPr/>
          <a:lstStyle/>
          <a:p>
            <a:pPr marL="0" indent="0">
              <a:buNone/>
            </a:pPr>
            <a:r>
              <a:rPr lang="fr-FR" dirty="0" smtClean="0">
                <a:sym typeface="Symbol"/>
              </a:rPr>
              <a:t> C</a:t>
            </a:r>
            <a:r>
              <a:rPr lang="fr-FR" dirty="0" smtClean="0"/>
              <a:t>ela </a:t>
            </a:r>
            <a:r>
              <a:rPr lang="fr-FR" dirty="0"/>
              <a:t>diffère sensiblement de l’approche </a:t>
            </a:r>
            <a:r>
              <a:rPr lang="fr-FR" dirty="0" smtClean="0"/>
              <a:t>hypothético-déductive qui</a:t>
            </a:r>
            <a:r>
              <a:rPr lang="fr-FR" dirty="0"/>
              <a:t>, elle, </a:t>
            </a:r>
            <a:r>
              <a:rPr lang="fr-FR" b="1" dirty="0"/>
              <a:t>débute avec une théorie qui est ensuite vérifiée dans des situations particulières.</a:t>
            </a:r>
          </a:p>
          <a:p>
            <a:endParaRPr lang="fr-FR" dirty="0"/>
          </a:p>
        </p:txBody>
      </p:sp>
      <p:sp>
        <p:nvSpPr>
          <p:cNvPr id="9" name="Rectangle 8"/>
          <p:cNvSpPr/>
          <p:nvPr/>
        </p:nvSpPr>
        <p:spPr>
          <a:xfrm>
            <a:off x="485800" y="1188041"/>
            <a:ext cx="8190656" cy="584775"/>
          </a:xfrm>
          <a:prstGeom prst="rect">
            <a:avLst/>
          </a:prstGeom>
        </p:spPr>
        <p:txBody>
          <a:bodyPr wrap="square">
            <a:spAutoFit/>
          </a:bodyPr>
          <a:lstStyle/>
          <a:p>
            <a:pPr lvl="0" algn="ctr">
              <a:spcBef>
                <a:spcPct val="20000"/>
              </a:spcBef>
            </a:pPr>
            <a:r>
              <a:rPr lang="fr-FR" sz="1600" b="1" u="sng" dirty="0">
                <a:solidFill>
                  <a:prstClr val="black"/>
                </a:solidFill>
              </a:rPr>
              <a:t>La différence majeure entre la démarche hypothético-déductive et celle qualifiée de </a:t>
            </a:r>
            <a:r>
              <a:rPr lang="fr-FR" sz="1600" b="1" u="sng" dirty="0" err="1">
                <a:solidFill>
                  <a:prstClr val="black"/>
                </a:solidFill>
              </a:rPr>
              <a:t>holistico</a:t>
            </a:r>
            <a:r>
              <a:rPr lang="fr-FR" sz="1600" b="1" u="sng" dirty="0">
                <a:solidFill>
                  <a:prstClr val="black"/>
                </a:solidFill>
              </a:rPr>
              <a:t>-inductive  (suite) </a:t>
            </a:r>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16</a:t>
            </a:fld>
            <a:endParaRPr lang="fr-FR"/>
          </a:p>
        </p:txBody>
      </p:sp>
    </p:spTree>
    <p:extLst>
      <p:ext uri="{BB962C8B-B14F-4D97-AF65-F5344CB8AC3E}">
        <p14:creationId xmlns:p14="http://schemas.microsoft.com/office/powerpoint/2010/main" val="2315816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build="p"/>
      <p:bldP spid="8"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L’approche </a:t>
            </a:r>
            <a:r>
              <a:rPr lang="fr-FR" dirty="0" err="1" smtClean="0"/>
              <a:t>hypothético-dédcutive</a:t>
            </a:r>
            <a:endParaRPr lang="fr-FR" dirty="0"/>
          </a:p>
        </p:txBody>
      </p:sp>
      <p:sp>
        <p:nvSpPr>
          <p:cNvPr id="3" name="Sous-titre 2"/>
          <p:cNvSpPr>
            <a:spLocks noGrp="1"/>
          </p:cNvSpPr>
          <p:nvPr>
            <p:ph type="subTitle" idx="1"/>
          </p:nvPr>
        </p:nvSpPr>
        <p:spPr/>
        <p:txBody>
          <a:bodyPr/>
          <a:lstStyle/>
          <a:p>
            <a:endParaRPr lang="fr-FR"/>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17</a:t>
            </a:fld>
            <a:endParaRPr lang="fr-FR"/>
          </a:p>
        </p:txBody>
      </p:sp>
    </p:spTree>
    <p:extLst>
      <p:ext uri="{BB962C8B-B14F-4D97-AF65-F5344CB8AC3E}">
        <p14:creationId xmlns:p14="http://schemas.microsoft.com/office/powerpoint/2010/main" val="248204448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L’approche </a:t>
            </a:r>
            <a:r>
              <a:rPr lang="fr-FR" dirty="0" err="1" smtClean="0"/>
              <a:t>hypothético-dédcutive</a:t>
            </a:r>
            <a:endParaRPr lang="fr-FR" dirty="0"/>
          </a:p>
        </p:txBody>
      </p:sp>
      <p:sp>
        <p:nvSpPr>
          <p:cNvPr id="4" name="Espace réservé du contenu 3"/>
          <p:cNvSpPr>
            <a:spLocks noGrp="1"/>
          </p:cNvSpPr>
          <p:nvPr>
            <p:ph idx="1"/>
          </p:nvPr>
        </p:nvSpPr>
        <p:spPr>
          <a:xfrm>
            <a:off x="457200" y="1196752"/>
            <a:ext cx="8229600" cy="4525963"/>
          </a:xfrm>
        </p:spPr>
        <p:txBody>
          <a:bodyPr>
            <a:noAutofit/>
          </a:bodyPr>
          <a:lstStyle/>
          <a:p>
            <a:pPr marL="514350" indent="-514350">
              <a:buFont typeface="+mj-lt"/>
              <a:buAutoNum type="arabicPeriod"/>
            </a:pPr>
            <a:r>
              <a:rPr lang="fr-FR" sz="2400" dirty="0" smtClean="0"/>
              <a:t>La structure conceptuelle</a:t>
            </a:r>
          </a:p>
          <a:p>
            <a:pPr marL="914400" lvl="1" indent="-514350">
              <a:buFont typeface="+mj-lt"/>
              <a:buAutoNum type="alphaUcPeriod"/>
            </a:pPr>
            <a:r>
              <a:rPr lang="fr-FR" sz="2000" dirty="0" smtClean="0"/>
              <a:t>La problématique de recherche</a:t>
            </a:r>
          </a:p>
          <a:p>
            <a:pPr marL="914400" lvl="1" indent="-514350">
              <a:buFont typeface="+mj-lt"/>
              <a:buAutoNum type="alphaUcPeriod"/>
            </a:pPr>
            <a:r>
              <a:rPr lang="fr-FR" sz="2000" dirty="0" smtClean="0"/>
              <a:t>Le cadre théorique</a:t>
            </a:r>
          </a:p>
          <a:p>
            <a:pPr marL="914400" lvl="1" indent="-514350">
              <a:buFont typeface="+mj-lt"/>
              <a:buAutoNum type="alphaUcPeriod"/>
            </a:pPr>
            <a:r>
              <a:rPr lang="fr-FR" sz="2000" dirty="0" smtClean="0"/>
              <a:t>Les hypothèses de recherche</a:t>
            </a:r>
          </a:p>
          <a:p>
            <a:pPr marL="914400" lvl="1" indent="-514350">
              <a:buFont typeface="+mj-lt"/>
              <a:buAutoNum type="alphaUcPeriod"/>
            </a:pPr>
            <a:r>
              <a:rPr lang="fr-FR" sz="2000" dirty="0" smtClean="0"/>
              <a:t>Le cadre opératoire</a:t>
            </a:r>
          </a:p>
          <a:p>
            <a:pPr marL="514350" indent="-514350">
              <a:buFont typeface="+mj-lt"/>
              <a:buAutoNum type="arabicPeriod"/>
            </a:pPr>
            <a:r>
              <a:rPr lang="fr-FR" sz="2400" dirty="0" smtClean="0"/>
              <a:t>La méthodologie de la recherche</a:t>
            </a:r>
          </a:p>
          <a:p>
            <a:pPr marL="971550" lvl="1" indent="-514350">
              <a:buFont typeface="+mj-lt"/>
              <a:buAutoNum type="alphaUcPeriod"/>
            </a:pPr>
            <a:r>
              <a:rPr lang="fr-FR" sz="2000" dirty="0" smtClean="0"/>
              <a:t>Le type d’investigation</a:t>
            </a:r>
          </a:p>
          <a:p>
            <a:pPr marL="971550" lvl="1" indent="-514350">
              <a:buFont typeface="+mj-lt"/>
              <a:buAutoNum type="alphaUcPeriod"/>
            </a:pPr>
            <a:r>
              <a:rPr lang="fr-FR" sz="2000" dirty="0" smtClean="0"/>
              <a:t>L’échantillonnage</a:t>
            </a:r>
          </a:p>
          <a:p>
            <a:pPr marL="971550" lvl="1" indent="-514350">
              <a:buFont typeface="+mj-lt"/>
              <a:buAutoNum type="alphaUcPeriod"/>
            </a:pPr>
            <a:r>
              <a:rPr lang="fr-FR" sz="2000" dirty="0" smtClean="0"/>
              <a:t>Les mesures</a:t>
            </a:r>
          </a:p>
          <a:p>
            <a:pPr marL="971550" lvl="1" indent="-514350">
              <a:buFont typeface="+mj-lt"/>
              <a:buAutoNum type="alphaUcPeriod"/>
            </a:pPr>
            <a:r>
              <a:rPr lang="fr-FR" sz="2000" dirty="0" smtClean="0"/>
              <a:t>Les instrument de collecte de données</a:t>
            </a:r>
          </a:p>
          <a:p>
            <a:pPr marL="571500" indent="-514350">
              <a:buFont typeface="+mj-lt"/>
              <a:buAutoNum type="arabicPeriod"/>
            </a:pPr>
            <a:r>
              <a:rPr lang="fr-FR" sz="2400" dirty="0" smtClean="0"/>
              <a:t>L’analyse des données</a:t>
            </a:r>
          </a:p>
          <a:p>
            <a:pPr marL="1371600" lvl="2" indent="-457200">
              <a:buFont typeface="+mj-lt"/>
              <a:buAutoNum type="arabicPeriod"/>
            </a:pPr>
            <a:r>
              <a:rPr lang="fr-FR" sz="1600" dirty="0" smtClean="0"/>
              <a:t>Les analyses d’indépendance et de différence</a:t>
            </a:r>
          </a:p>
          <a:p>
            <a:pPr marL="1371600" lvl="2" indent="-457200">
              <a:buFont typeface="+mj-lt"/>
              <a:buAutoNum type="arabicPeriod"/>
            </a:pPr>
            <a:r>
              <a:rPr lang="fr-FR" sz="1600" dirty="0" smtClean="0"/>
              <a:t>Les analyses d’association</a:t>
            </a:r>
          </a:p>
          <a:p>
            <a:pPr marL="1371600" lvl="2" indent="-457200">
              <a:buFont typeface="+mj-lt"/>
              <a:buAutoNum type="arabicPeriod"/>
            </a:pPr>
            <a:r>
              <a:rPr lang="fr-FR" sz="1600" dirty="0" smtClean="0"/>
              <a:t>L’analyse de régression multiple</a:t>
            </a:r>
          </a:p>
          <a:p>
            <a:pPr marL="571500" indent="-514350">
              <a:buFont typeface="+mj-lt"/>
              <a:buAutoNum type="arabicPeriod"/>
            </a:pPr>
            <a:r>
              <a:rPr lang="fr-FR" sz="2400" dirty="0" smtClean="0"/>
              <a:t>L’interprétation des résultats</a:t>
            </a:r>
          </a:p>
          <a:p>
            <a:pPr lvl="1"/>
            <a:endParaRPr lang="fr-FR" sz="2000" dirty="0" smtClean="0"/>
          </a:p>
          <a:p>
            <a:pPr lvl="1"/>
            <a:endParaRPr lang="fr-FR" sz="2000" dirty="0" smtClean="0"/>
          </a:p>
          <a:p>
            <a:endParaRPr lang="fr-FR" sz="2400" dirty="0"/>
          </a:p>
        </p:txBody>
      </p:sp>
      <p:sp>
        <p:nvSpPr>
          <p:cNvPr id="3" name="Espace réservé du pied de page 2"/>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18</a:t>
            </a:fld>
            <a:endParaRPr lang="fr-FR"/>
          </a:p>
        </p:txBody>
      </p:sp>
    </p:spTree>
    <p:extLst>
      <p:ext uri="{BB962C8B-B14F-4D97-AF65-F5344CB8AC3E}">
        <p14:creationId xmlns:p14="http://schemas.microsoft.com/office/powerpoint/2010/main" val="10201897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
                                            <p:txEl>
                                              <p:pRg st="10" end="10"/>
                                            </p:txEl>
                                          </p:spTgt>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4">
                                            <p:txEl>
                                              <p:pRg st="11" end="11"/>
                                            </p:txEl>
                                          </p:spTgt>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4">
                                            <p:txEl>
                                              <p:pRg st="12" end="12"/>
                                            </p:txEl>
                                          </p:spTgt>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4">
                                            <p:txEl>
                                              <p:pRg st="13" end="13"/>
                                            </p:txEl>
                                          </p:spTgt>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4">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L’approche hypothético-dédcutive</a:t>
            </a:r>
            <a:endParaRPr lang="fr-FR" dirty="0"/>
          </a:p>
        </p:txBody>
      </p:sp>
      <p:sp>
        <p:nvSpPr>
          <p:cNvPr id="4" name="Espace réservé du contenu 3"/>
          <p:cNvSpPr>
            <a:spLocks noGrp="1"/>
          </p:cNvSpPr>
          <p:nvPr>
            <p:ph idx="1"/>
          </p:nvPr>
        </p:nvSpPr>
        <p:spPr/>
        <p:txBody>
          <a:bodyPr/>
          <a:lstStyle/>
          <a:p>
            <a:r>
              <a:rPr lang="fr-FR" dirty="0" smtClean="0"/>
              <a:t>Cette approche va </a:t>
            </a:r>
            <a:r>
              <a:rPr lang="fr-FR" b="1" dirty="0" smtClean="0"/>
              <a:t>du général vers le particulier</a:t>
            </a:r>
            <a:r>
              <a:rPr lang="fr-FR" dirty="0" smtClean="0"/>
              <a:t>, c’est-à-dire que le chercheur </a:t>
            </a:r>
            <a:r>
              <a:rPr lang="fr-FR" b="1" dirty="0" smtClean="0"/>
              <a:t>formule une question </a:t>
            </a:r>
            <a:r>
              <a:rPr lang="fr-FR" dirty="0" smtClean="0"/>
              <a:t>de recherche en s’inspirant d’une théorie de portée générale, </a:t>
            </a:r>
            <a:r>
              <a:rPr lang="fr-FR" b="1" dirty="0" smtClean="0"/>
              <a:t>émet des hypothèses </a:t>
            </a:r>
            <a:r>
              <a:rPr lang="fr-FR" dirty="0" smtClean="0"/>
              <a:t>concernant une situation particulière et </a:t>
            </a:r>
            <a:r>
              <a:rPr lang="fr-FR" b="1" dirty="0" smtClean="0"/>
              <a:t>teste ces hypothèses </a:t>
            </a:r>
            <a:r>
              <a:rPr lang="fr-FR" dirty="0" smtClean="0"/>
              <a:t>afin de les infirmer ou confirmer et ainsi </a:t>
            </a:r>
            <a:r>
              <a:rPr lang="fr-FR" b="1" dirty="0" smtClean="0"/>
              <a:t>supporter ou ajouter </a:t>
            </a:r>
            <a:r>
              <a:rPr lang="fr-FR" dirty="0" smtClean="0"/>
              <a:t>à la théorie initiale. </a:t>
            </a:r>
          </a:p>
          <a:p>
            <a:pPr lvl="1"/>
            <a:endParaRPr lang="fr-FR" dirty="0" smtClean="0"/>
          </a:p>
          <a:p>
            <a:endParaRPr lang="fr-FR" dirty="0"/>
          </a:p>
        </p:txBody>
      </p:sp>
      <p:sp>
        <p:nvSpPr>
          <p:cNvPr id="3" name="Espace réservé du pied de page 2"/>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19</a:t>
            </a:fld>
            <a:endParaRPr lang="fr-FR"/>
          </a:p>
        </p:txBody>
      </p:sp>
    </p:spTree>
    <p:extLst>
      <p:ext uri="{BB962C8B-B14F-4D97-AF65-F5344CB8AC3E}">
        <p14:creationId xmlns:p14="http://schemas.microsoft.com/office/powerpoint/2010/main" val="38322918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marL="857250" indent="-857250">
              <a:buFont typeface="+mj-lt"/>
              <a:buAutoNum type="romanUcPeriod"/>
            </a:pPr>
            <a:r>
              <a:rPr lang="fr-FR" sz="3600" b="1" dirty="0" smtClean="0"/>
              <a:t>De l’idée de recherche au problème et à la question de recherche</a:t>
            </a:r>
            <a:endParaRPr lang="fr-FR" sz="3600" b="1" dirty="0"/>
          </a:p>
        </p:txBody>
      </p:sp>
      <p:sp>
        <p:nvSpPr>
          <p:cNvPr id="3" name="Espace réservé du contenu 2"/>
          <p:cNvSpPr>
            <a:spLocks noGrp="1"/>
          </p:cNvSpPr>
          <p:nvPr>
            <p:ph idx="1"/>
          </p:nvPr>
        </p:nvSpPr>
        <p:spPr/>
        <p:txBody>
          <a:bodyPr/>
          <a:lstStyle/>
          <a:p>
            <a:pPr marL="514350" indent="-514350">
              <a:buFont typeface="+mj-lt"/>
              <a:buAutoNum type="arabicPeriod"/>
            </a:pPr>
            <a:r>
              <a:rPr lang="fr-FR" b="1" dirty="0" smtClean="0"/>
              <a:t>Les idées de recherches</a:t>
            </a:r>
          </a:p>
          <a:p>
            <a:r>
              <a:rPr lang="fr-FR" dirty="0"/>
              <a:t>De l’idée de recherche, le chercheur dégagera un problème de recherche.</a:t>
            </a:r>
          </a:p>
          <a:p>
            <a:r>
              <a:rPr lang="fr-FR" dirty="0"/>
              <a:t>À partir de ce problème, il posera une question générale qu’il précisera </a:t>
            </a:r>
            <a:r>
              <a:rPr lang="fr-FR" dirty="0" smtClean="0"/>
              <a:t>par l’élaboration </a:t>
            </a:r>
            <a:r>
              <a:rPr lang="fr-FR" dirty="0"/>
              <a:t>de questions spécifiques de recherche.</a:t>
            </a:r>
            <a:endParaRPr lang="fr-FR" dirty="0" smtClean="0"/>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2</a:t>
            </a:fld>
            <a:endParaRPr lang="fr-FR"/>
          </a:p>
        </p:txBody>
      </p:sp>
    </p:spTree>
    <p:extLst>
      <p:ext uri="{BB962C8B-B14F-4D97-AF65-F5344CB8AC3E}">
        <p14:creationId xmlns:p14="http://schemas.microsoft.com/office/powerpoint/2010/main" val="4027727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L’approche hypothético-dédcutive</a:t>
            </a:r>
            <a:endParaRPr lang="fr-FR" dirty="0"/>
          </a:p>
        </p:txBody>
      </p:sp>
      <p:sp>
        <p:nvSpPr>
          <p:cNvPr id="4" name="Espace réservé du contenu 3"/>
          <p:cNvSpPr>
            <a:spLocks noGrp="1"/>
          </p:cNvSpPr>
          <p:nvPr>
            <p:ph idx="1"/>
          </p:nvPr>
        </p:nvSpPr>
        <p:spPr/>
        <p:txBody>
          <a:bodyPr>
            <a:normAutofit fontScale="85000" lnSpcReduction="20000"/>
          </a:bodyPr>
          <a:lstStyle/>
          <a:p>
            <a:r>
              <a:rPr lang="fr-FR" dirty="0" smtClean="0"/>
              <a:t>Cette approche est appropriée dans la mesure où le chercheur </a:t>
            </a:r>
            <a:r>
              <a:rPr lang="fr-FR" b="1" dirty="0" smtClean="0"/>
              <a:t>croit qu’il n’existe qu’une réalité</a:t>
            </a:r>
            <a:r>
              <a:rPr lang="fr-FR" dirty="0" smtClean="0"/>
              <a:t>, que cette réalité </a:t>
            </a:r>
            <a:r>
              <a:rPr lang="fr-FR" b="1" dirty="0" smtClean="0"/>
              <a:t>répond à des lois naturelles récurrentes </a:t>
            </a:r>
            <a:r>
              <a:rPr lang="fr-FR" dirty="0" smtClean="0"/>
              <a:t>et donc </a:t>
            </a:r>
            <a:r>
              <a:rPr lang="fr-FR" b="1" dirty="0" smtClean="0"/>
              <a:t>prévisibles</a:t>
            </a:r>
            <a:r>
              <a:rPr lang="fr-FR" dirty="0" smtClean="0"/>
              <a:t> et que c’est en testant différentes hypothèses à la </a:t>
            </a:r>
            <a:r>
              <a:rPr lang="fr-FR" b="1" dirty="0" smtClean="0"/>
              <a:t>recherche de régularités </a:t>
            </a:r>
            <a:r>
              <a:rPr lang="fr-FR" dirty="0" smtClean="0"/>
              <a:t>qu’il découvrira cette réalité.</a:t>
            </a:r>
          </a:p>
          <a:p>
            <a:r>
              <a:rPr lang="fr-FR" b="1" dirty="0" smtClean="0"/>
              <a:t>Le succès d’une recherche menée de cette façon dépend de la justesse de la théorie qui est à la base des hypothèses, de la précision des instruments de mesure et de la sensibilité des analyses statistiques </a:t>
            </a:r>
            <a:r>
              <a:rPr lang="fr-FR" dirty="0" smtClean="0"/>
              <a:t>ou autres utilisées pour identifier les régularités dans la majorité des cas.</a:t>
            </a:r>
          </a:p>
          <a:p>
            <a:pPr lvl="1"/>
            <a:endParaRPr lang="fr-FR" dirty="0" smtClean="0"/>
          </a:p>
          <a:p>
            <a:endParaRPr lang="fr-FR" dirty="0"/>
          </a:p>
        </p:txBody>
      </p:sp>
      <p:sp>
        <p:nvSpPr>
          <p:cNvPr id="3" name="Espace réservé du pied de page 2"/>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20</a:t>
            </a:fld>
            <a:endParaRPr lang="fr-FR"/>
          </a:p>
        </p:txBody>
      </p:sp>
    </p:spTree>
    <p:extLst>
      <p:ext uri="{BB962C8B-B14F-4D97-AF65-F5344CB8AC3E}">
        <p14:creationId xmlns:p14="http://schemas.microsoft.com/office/powerpoint/2010/main" val="1154284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L’approche </a:t>
            </a:r>
            <a:r>
              <a:rPr lang="fr-FR" dirty="0" err="1" smtClean="0"/>
              <a:t>hypothético-dédcutive</a:t>
            </a:r>
            <a:endParaRPr lang="fr-FR" dirty="0"/>
          </a:p>
        </p:txBody>
      </p:sp>
      <p:sp>
        <p:nvSpPr>
          <p:cNvPr id="4" name="Espace réservé du contenu 3"/>
          <p:cNvSpPr>
            <a:spLocks noGrp="1"/>
          </p:cNvSpPr>
          <p:nvPr>
            <p:ph idx="1"/>
          </p:nvPr>
        </p:nvSpPr>
        <p:spPr>
          <a:xfrm>
            <a:off x="457200" y="1063277"/>
            <a:ext cx="8229600" cy="4525963"/>
          </a:xfrm>
        </p:spPr>
        <p:txBody>
          <a:bodyPr>
            <a:noAutofit/>
          </a:bodyPr>
          <a:lstStyle/>
          <a:p>
            <a:pPr marL="0" indent="0" algn="ctr">
              <a:buNone/>
            </a:pPr>
            <a:r>
              <a:rPr lang="fr-FR" sz="2400" b="1" i="1" dirty="0">
                <a:solidFill>
                  <a:srgbClr val="FF0000"/>
                </a:solidFill>
              </a:rPr>
              <a:t>Exemple :</a:t>
            </a:r>
          </a:p>
          <a:p>
            <a:pPr marL="0" indent="0" algn="ctr">
              <a:buNone/>
            </a:pPr>
            <a:r>
              <a:rPr lang="fr-FR" sz="2400" dirty="0" smtClean="0"/>
              <a:t>Un chercheur s’intéresse à la </a:t>
            </a:r>
            <a:r>
              <a:rPr lang="fr-FR" sz="2400" b="1" dirty="0" smtClean="0">
                <a:solidFill>
                  <a:srgbClr val="FF0000"/>
                </a:solidFill>
              </a:rPr>
              <a:t>relation </a:t>
            </a:r>
            <a:r>
              <a:rPr lang="fr-FR" sz="2400" b="1" dirty="0">
                <a:solidFill>
                  <a:srgbClr val="FF0000"/>
                </a:solidFill>
              </a:rPr>
              <a:t>pouvant exister entre le style de </a:t>
            </a:r>
            <a:r>
              <a:rPr lang="fr-FR" sz="2400" b="1" dirty="0" smtClean="0">
                <a:solidFill>
                  <a:srgbClr val="FF0000"/>
                </a:solidFill>
              </a:rPr>
              <a:t>leadership d’un </a:t>
            </a:r>
            <a:r>
              <a:rPr lang="fr-FR" sz="2400" b="1" dirty="0">
                <a:solidFill>
                  <a:srgbClr val="FF0000"/>
                </a:solidFill>
              </a:rPr>
              <a:t>dirigeant et la satisfaction au travail de ses employés. </a:t>
            </a:r>
            <a:endParaRPr lang="fr-FR" sz="2400" b="1" dirty="0" smtClean="0">
              <a:solidFill>
                <a:srgbClr val="FF0000"/>
              </a:solidFill>
            </a:endParaRPr>
          </a:p>
          <a:p>
            <a:pPr marL="0" indent="0">
              <a:buNone/>
            </a:pPr>
            <a:endParaRPr lang="fr-FR" sz="1800" b="1" dirty="0" smtClean="0">
              <a:solidFill>
                <a:srgbClr val="FF0000"/>
              </a:solidFill>
            </a:endParaRPr>
          </a:p>
          <a:p>
            <a:pPr marL="0" indent="0">
              <a:buNone/>
            </a:pPr>
            <a:r>
              <a:rPr lang="fr-FR" sz="2400" dirty="0" smtClean="0"/>
              <a:t>Son </a:t>
            </a:r>
            <a:r>
              <a:rPr lang="fr-FR" sz="2400" b="1" dirty="0" smtClean="0"/>
              <a:t>survol de </a:t>
            </a:r>
            <a:r>
              <a:rPr lang="fr-FR" sz="2400" b="1" dirty="0"/>
              <a:t>la littérature </a:t>
            </a:r>
            <a:r>
              <a:rPr lang="fr-FR" sz="2400" dirty="0"/>
              <a:t>lui révèle l’existence d’une théorie </a:t>
            </a:r>
            <a:r>
              <a:rPr lang="fr-FR" sz="2400" dirty="0" smtClean="0"/>
              <a:t>selon laquelle:  </a:t>
            </a:r>
            <a:r>
              <a:rPr lang="fr-FR" sz="2400" dirty="0"/>
              <a:t>plus un </a:t>
            </a:r>
            <a:r>
              <a:rPr lang="fr-FR" sz="2400" dirty="0" smtClean="0"/>
              <a:t>dirigeant met </a:t>
            </a:r>
            <a:r>
              <a:rPr lang="fr-FR" sz="2400" dirty="0"/>
              <a:t>l’accent sur la dimension humaine dans son style de </a:t>
            </a:r>
            <a:r>
              <a:rPr lang="fr-FR" sz="2400" dirty="0" smtClean="0"/>
              <a:t>leadership, plus </a:t>
            </a:r>
            <a:r>
              <a:rPr lang="fr-FR" sz="2400" dirty="0"/>
              <a:t>les employés sont satisfaits au travail. </a:t>
            </a:r>
            <a:endParaRPr lang="fr-FR" sz="2400" dirty="0" smtClean="0"/>
          </a:p>
          <a:p>
            <a:pPr marL="0" indent="0">
              <a:buNone/>
            </a:pPr>
            <a:endParaRPr lang="fr-FR" sz="2000" dirty="0" smtClean="0"/>
          </a:p>
          <a:p>
            <a:pPr marL="0" indent="0">
              <a:buNone/>
            </a:pPr>
            <a:r>
              <a:rPr lang="fr-FR" sz="2400" dirty="0" smtClean="0"/>
              <a:t>Le </a:t>
            </a:r>
            <a:r>
              <a:rPr lang="fr-FR" sz="2400" dirty="0"/>
              <a:t>chercheur décide de </a:t>
            </a:r>
            <a:r>
              <a:rPr lang="fr-FR" sz="2400" b="1" dirty="0"/>
              <a:t>tester </a:t>
            </a:r>
            <a:r>
              <a:rPr lang="fr-FR" sz="2400" b="1" dirty="0" smtClean="0"/>
              <a:t>cette théorie </a:t>
            </a:r>
            <a:r>
              <a:rPr lang="fr-FR" sz="2400" b="1" dirty="0"/>
              <a:t>au sein de PME manufacturières </a:t>
            </a:r>
            <a:r>
              <a:rPr lang="fr-FR" sz="2400" b="1" dirty="0" smtClean="0"/>
              <a:t>d’une région donnée</a:t>
            </a:r>
            <a:r>
              <a:rPr lang="fr-FR" sz="2400" dirty="0" smtClean="0"/>
              <a:t>. </a:t>
            </a:r>
          </a:p>
          <a:p>
            <a:pPr marL="0" indent="0">
              <a:buNone/>
            </a:pPr>
            <a:r>
              <a:rPr lang="fr-FR" sz="2400" dirty="0" smtClean="0"/>
              <a:t>Il </a:t>
            </a:r>
            <a:r>
              <a:rPr lang="fr-FR" sz="2400" b="1" dirty="0"/>
              <a:t>émet l’hypothèse </a:t>
            </a:r>
            <a:r>
              <a:rPr lang="fr-FR" sz="2400" b="1" dirty="0" smtClean="0"/>
              <a:t>de recherche </a:t>
            </a:r>
            <a:r>
              <a:rPr lang="fr-FR" sz="2400" dirty="0"/>
              <a:t>que la satisfaction au travail des employés sera positivement </a:t>
            </a:r>
            <a:r>
              <a:rPr lang="fr-FR" sz="2400" dirty="0" smtClean="0"/>
              <a:t>associée à </a:t>
            </a:r>
            <a:r>
              <a:rPr lang="fr-FR" sz="2400" dirty="0"/>
              <a:t>un style de leadership axé </a:t>
            </a:r>
            <a:r>
              <a:rPr lang="fr-FR" sz="2400" dirty="0" smtClean="0"/>
              <a:t>sur </a:t>
            </a:r>
            <a:r>
              <a:rPr lang="fr-FR" sz="2400" dirty="0"/>
              <a:t>les relations humaines. </a:t>
            </a:r>
          </a:p>
        </p:txBody>
      </p:sp>
      <p:sp>
        <p:nvSpPr>
          <p:cNvPr id="3" name="Espace réservé du pied de page 2"/>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21</a:t>
            </a:fld>
            <a:endParaRPr lang="fr-FR"/>
          </a:p>
        </p:txBody>
      </p:sp>
    </p:spTree>
    <p:extLst>
      <p:ext uri="{BB962C8B-B14F-4D97-AF65-F5344CB8AC3E}">
        <p14:creationId xmlns:p14="http://schemas.microsoft.com/office/powerpoint/2010/main" val="3643143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L’approche </a:t>
            </a:r>
            <a:r>
              <a:rPr lang="fr-FR" dirty="0" err="1" smtClean="0"/>
              <a:t>hypothético-dédcutive</a:t>
            </a:r>
            <a:endParaRPr lang="fr-FR" dirty="0"/>
          </a:p>
        </p:txBody>
      </p:sp>
      <p:sp>
        <p:nvSpPr>
          <p:cNvPr id="4" name="Espace réservé du contenu 3"/>
          <p:cNvSpPr>
            <a:spLocks noGrp="1"/>
          </p:cNvSpPr>
          <p:nvPr>
            <p:ph idx="1"/>
          </p:nvPr>
        </p:nvSpPr>
        <p:spPr/>
        <p:txBody>
          <a:bodyPr>
            <a:noAutofit/>
          </a:bodyPr>
          <a:lstStyle/>
          <a:p>
            <a:pPr marL="0" indent="0" algn="ctr">
              <a:buNone/>
            </a:pPr>
            <a:r>
              <a:rPr lang="fr-FR" sz="2400" b="1" i="1" dirty="0">
                <a:solidFill>
                  <a:srgbClr val="FF0000"/>
                </a:solidFill>
              </a:rPr>
              <a:t>Exemple </a:t>
            </a:r>
            <a:r>
              <a:rPr lang="fr-FR" sz="2400" b="1" i="1" dirty="0" smtClean="0">
                <a:solidFill>
                  <a:srgbClr val="FF0000"/>
                </a:solidFill>
              </a:rPr>
              <a:t>: (suite)</a:t>
            </a:r>
            <a:endParaRPr lang="fr-FR" sz="2400" b="1" i="1" dirty="0">
              <a:solidFill>
                <a:srgbClr val="FF0000"/>
              </a:solidFill>
            </a:endParaRPr>
          </a:p>
          <a:p>
            <a:pPr marL="0" indent="0">
              <a:buNone/>
            </a:pPr>
            <a:r>
              <a:rPr lang="fr-FR" sz="2400" dirty="0"/>
              <a:t>Il procède alors à la </a:t>
            </a:r>
            <a:r>
              <a:rPr lang="fr-FR" sz="2400" b="1" dirty="0"/>
              <a:t>cueillette de données </a:t>
            </a:r>
            <a:r>
              <a:rPr lang="fr-FR" sz="2400" dirty="0"/>
              <a:t>auprès d’un </a:t>
            </a:r>
            <a:r>
              <a:rPr lang="fr-FR" sz="2400" b="1" dirty="0"/>
              <a:t>échantillon</a:t>
            </a:r>
            <a:r>
              <a:rPr lang="fr-FR" sz="2400" dirty="0"/>
              <a:t> </a:t>
            </a:r>
            <a:r>
              <a:rPr lang="fr-FR" sz="2400" b="1" dirty="0"/>
              <a:t>représentatif</a:t>
            </a:r>
            <a:r>
              <a:rPr lang="fr-FR" sz="2400" dirty="0"/>
              <a:t> de </a:t>
            </a:r>
            <a:r>
              <a:rPr lang="fr-FR" sz="2400" dirty="0" smtClean="0"/>
              <a:t>l’ensemble des </a:t>
            </a:r>
            <a:r>
              <a:rPr lang="fr-FR" sz="2400" dirty="0"/>
              <a:t>PME </a:t>
            </a:r>
            <a:r>
              <a:rPr lang="fr-FR" sz="2400" dirty="0" smtClean="0"/>
              <a:t>manufacturières de  la région. </a:t>
            </a:r>
          </a:p>
          <a:p>
            <a:pPr marL="0" indent="0">
              <a:buNone/>
            </a:pPr>
            <a:endParaRPr lang="fr-FR" sz="2400" dirty="0" smtClean="0"/>
          </a:p>
          <a:p>
            <a:pPr marL="0" indent="0">
              <a:buNone/>
            </a:pPr>
            <a:r>
              <a:rPr lang="fr-FR" sz="2400" dirty="0" smtClean="0"/>
              <a:t>Préalablement</a:t>
            </a:r>
            <a:r>
              <a:rPr lang="fr-FR" sz="2400" dirty="0"/>
              <a:t>, il aura élaboré </a:t>
            </a:r>
            <a:r>
              <a:rPr lang="fr-FR" sz="2400" dirty="0" smtClean="0"/>
              <a:t>un </a:t>
            </a:r>
            <a:r>
              <a:rPr lang="fr-FR" sz="2400" b="1" dirty="0" smtClean="0"/>
              <a:t>instrument </a:t>
            </a:r>
            <a:r>
              <a:rPr lang="fr-FR" sz="2400" b="1" dirty="0"/>
              <a:t>de mesure </a:t>
            </a:r>
            <a:r>
              <a:rPr lang="fr-FR" sz="2400" dirty="0"/>
              <a:t>du style de leadership et de la satisfaction au travail.</a:t>
            </a:r>
          </a:p>
          <a:p>
            <a:pPr marL="0" indent="0">
              <a:buNone/>
            </a:pPr>
            <a:r>
              <a:rPr lang="fr-FR" sz="2400" dirty="0"/>
              <a:t>Comme le chercheur croit qu’il n’existe qu’une seule réalité définissant le </a:t>
            </a:r>
            <a:r>
              <a:rPr lang="fr-FR" sz="2400" dirty="0" smtClean="0"/>
              <a:t>style de </a:t>
            </a:r>
            <a:r>
              <a:rPr lang="fr-FR" sz="2400" dirty="0"/>
              <a:t>leadership et la satisfaction au travail, il est confiant que </a:t>
            </a:r>
            <a:r>
              <a:rPr lang="fr-FR" sz="2400" b="1" dirty="0"/>
              <a:t>ses </a:t>
            </a:r>
            <a:r>
              <a:rPr lang="fr-FR" sz="2400" b="1" dirty="0" smtClean="0"/>
              <a:t>instruments de </a:t>
            </a:r>
            <a:r>
              <a:rPr lang="fr-FR" sz="2400" b="1" dirty="0"/>
              <a:t>mesure lui fourniront des évaluations précises et authentiques des </a:t>
            </a:r>
            <a:r>
              <a:rPr lang="fr-FR" sz="2400" b="1" dirty="0" smtClean="0"/>
              <a:t>concepts qu’il </a:t>
            </a:r>
            <a:r>
              <a:rPr lang="fr-FR" sz="2400" b="1" dirty="0"/>
              <a:t>tente de quantifier</a:t>
            </a:r>
            <a:r>
              <a:rPr lang="fr-FR" sz="2400" b="1" dirty="0" smtClean="0"/>
              <a:t>.</a:t>
            </a:r>
          </a:p>
          <a:p>
            <a:pPr marL="0" indent="0">
              <a:buNone/>
            </a:pPr>
            <a:endParaRPr lang="fr-FR" sz="2400" dirty="0"/>
          </a:p>
        </p:txBody>
      </p:sp>
      <p:sp>
        <p:nvSpPr>
          <p:cNvPr id="3" name="Espace réservé du pied de page 2"/>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22</a:t>
            </a:fld>
            <a:endParaRPr lang="fr-FR"/>
          </a:p>
        </p:txBody>
      </p:sp>
    </p:spTree>
    <p:extLst>
      <p:ext uri="{BB962C8B-B14F-4D97-AF65-F5344CB8AC3E}">
        <p14:creationId xmlns:p14="http://schemas.microsoft.com/office/powerpoint/2010/main" val="1070118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L’approche </a:t>
            </a:r>
            <a:r>
              <a:rPr lang="fr-FR" dirty="0" err="1" smtClean="0"/>
              <a:t>hypothético-dédcutive</a:t>
            </a:r>
            <a:endParaRPr lang="fr-FR" dirty="0"/>
          </a:p>
        </p:txBody>
      </p:sp>
      <p:sp>
        <p:nvSpPr>
          <p:cNvPr id="4" name="Espace réservé du contenu 3"/>
          <p:cNvSpPr>
            <a:spLocks noGrp="1"/>
          </p:cNvSpPr>
          <p:nvPr>
            <p:ph idx="1"/>
          </p:nvPr>
        </p:nvSpPr>
        <p:spPr/>
        <p:txBody>
          <a:bodyPr>
            <a:noAutofit/>
          </a:bodyPr>
          <a:lstStyle/>
          <a:p>
            <a:pPr marL="0" indent="0" algn="ctr">
              <a:buNone/>
            </a:pPr>
            <a:r>
              <a:rPr lang="fr-FR" sz="2400" b="1" i="1" dirty="0">
                <a:solidFill>
                  <a:srgbClr val="FF0000"/>
                </a:solidFill>
              </a:rPr>
              <a:t>Exemple </a:t>
            </a:r>
            <a:r>
              <a:rPr lang="fr-FR" sz="2400" b="1" i="1" dirty="0" smtClean="0">
                <a:solidFill>
                  <a:srgbClr val="FF0000"/>
                </a:solidFill>
              </a:rPr>
              <a:t>: (suite)</a:t>
            </a:r>
            <a:endParaRPr lang="fr-FR" sz="2400" b="1" i="1" dirty="0">
              <a:solidFill>
                <a:srgbClr val="FF0000"/>
              </a:solidFill>
            </a:endParaRPr>
          </a:p>
          <a:p>
            <a:pPr marL="0" indent="0">
              <a:buNone/>
            </a:pPr>
            <a:r>
              <a:rPr lang="fr-FR" sz="2400" dirty="0"/>
              <a:t>Une fois les données recueillies, il les </a:t>
            </a:r>
            <a:r>
              <a:rPr lang="fr-FR" sz="2400" b="1" dirty="0"/>
              <a:t>soumet à des analyses statistiques dans le but de mettre au jour des régularités</a:t>
            </a:r>
            <a:r>
              <a:rPr lang="fr-FR" sz="2400" dirty="0"/>
              <a:t>. </a:t>
            </a:r>
            <a:endParaRPr lang="fr-FR" sz="2400" dirty="0" smtClean="0"/>
          </a:p>
          <a:p>
            <a:pPr marL="0" indent="0">
              <a:buNone/>
            </a:pPr>
            <a:r>
              <a:rPr lang="fr-FR" sz="2400" dirty="0" smtClean="0"/>
              <a:t>S’il </a:t>
            </a:r>
            <a:r>
              <a:rPr lang="fr-FR" sz="2400" dirty="0"/>
              <a:t>y parvient, la théorie générale est confirmée et le chercheur peut affirmer que cette théorie s’applique aussi au cas spécifique des PME manufacturières.</a:t>
            </a:r>
          </a:p>
          <a:p>
            <a:pPr marL="0" indent="0">
              <a:buNone/>
            </a:pPr>
            <a:r>
              <a:rPr lang="fr-FR" sz="2400" dirty="0"/>
              <a:t>Si au contraire les résultats infirment la théorie, le chercheur doit alors voir si la théorie ne peut pas être révisée de manière à expliquer ses résultats ou si, ultimement, il ne faudrait pas rejeter complètement la théorie pour la remplacer par une nouvelle qui expliquerait un plus grand nombre de situations particulières.</a:t>
            </a:r>
          </a:p>
        </p:txBody>
      </p:sp>
      <p:sp>
        <p:nvSpPr>
          <p:cNvPr id="3" name="Espace réservé du pied de page 2"/>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23</a:t>
            </a:fld>
            <a:endParaRPr lang="fr-FR"/>
          </a:p>
        </p:txBody>
      </p:sp>
    </p:spTree>
    <p:extLst>
      <p:ext uri="{BB962C8B-B14F-4D97-AF65-F5344CB8AC3E}">
        <p14:creationId xmlns:p14="http://schemas.microsoft.com/office/powerpoint/2010/main" val="39311445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L’approche </a:t>
            </a:r>
            <a:r>
              <a:rPr lang="fr-FR" dirty="0" err="1" smtClean="0"/>
              <a:t>hypothético-dédcutive</a:t>
            </a:r>
            <a:endParaRPr lang="fr-FR" dirty="0"/>
          </a:p>
        </p:txBody>
      </p:sp>
      <p:sp>
        <p:nvSpPr>
          <p:cNvPr id="4" name="Espace réservé du contenu 3"/>
          <p:cNvSpPr>
            <a:spLocks noGrp="1"/>
          </p:cNvSpPr>
          <p:nvPr>
            <p:ph idx="1"/>
          </p:nvPr>
        </p:nvSpPr>
        <p:spPr>
          <a:xfrm>
            <a:off x="457200" y="1196752"/>
            <a:ext cx="8229600" cy="4525963"/>
          </a:xfrm>
        </p:spPr>
        <p:txBody>
          <a:bodyPr>
            <a:noAutofit/>
          </a:bodyPr>
          <a:lstStyle/>
          <a:p>
            <a:pPr marL="514350" indent="-514350">
              <a:buFont typeface="+mj-lt"/>
              <a:buAutoNum type="arabicPeriod"/>
            </a:pPr>
            <a:r>
              <a:rPr lang="fr-FR" sz="2400" dirty="0" smtClean="0"/>
              <a:t>La structure conceptuelle</a:t>
            </a:r>
          </a:p>
          <a:p>
            <a:pPr marL="914400" lvl="1" indent="-514350">
              <a:buFont typeface="+mj-lt"/>
              <a:buAutoNum type="alphaUcPeriod"/>
            </a:pPr>
            <a:r>
              <a:rPr lang="fr-FR" sz="2000" dirty="0" smtClean="0"/>
              <a:t>La problématique de recherche</a:t>
            </a:r>
          </a:p>
          <a:p>
            <a:pPr marL="914400" lvl="1" indent="-514350">
              <a:buFont typeface="+mj-lt"/>
              <a:buAutoNum type="alphaUcPeriod"/>
            </a:pPr>
            <a:r>
              <a:rPr lang="fr-FR" sz="2000" dirty="0" smtClean="0"/>
              <a:t>Le cadre théorique</a:t>
            </a:r>
          </a:p>
          <a:p>
            <a:pPr marL="914400" lvl="1" indent="-514350">
              <a:buFont typeface="+mj-lt"/>
              <a:buAutoNum type="alphaUcPeriod"/>
            </a:pPr>
            <a:r>
              <a:rPr lang="fr-FR" sz="2000" dirty="0" smtClean="0"/>
              <a:t>Les hypothèses de recherche</a:t>
            </a:r>
          </a:p>
          <a:p>
            <a:pPr marL="914400" lvl="1" indent="-514350">
              <a:buFont typeface="+mj-lt"/>
              <a:buAutoNum type="alphaUcPeriod"/>
            </a:pPr>
            <a:r>
              <a:rPr lang="fr-FR" sz="2000" dirty="0" smtClean="0"/>
              <a:t>Le cadre opératoire</a:t>
            </a:r>
          </a:p>
          <a:p>
            <a:pPr marL="514350" indent="-514350">
              <a:buFont typeface="+mj-lt"/>
              <a:buAutoNum type="arabicPeriod"/>
            </a:pPr>
            <a:r>
              <a:rPr lang="fr-FR" sz="2400" dirty="0" smtClean="0"/>
              <a:t>La méthodologie de la recherche</a:t>
            </a:r>
          </a:p>
          <a:p>
            <a:pPr marL="971550" lvl="1" indent="-514350">
              <a:buFont typeface="+mj-lt"/>
              <a:buAutoNum type="alphaUcPeriod"/>
            </a:pPr>
            <a:r>
              <a:rPr lang="fr-FR" sz="2000" dirty="0" smtClean="0"/>
              <a:t>Le type d’investigation</a:t>
            </a:r>
          </a:p>
          <a:p>
            <a:pPr marL="971550" lvl="1" indent="-514350">
              <a:buFont typeface="+mj-lt"/>
              <a:buAutoNum type="alphaUcPeriod"/>
            </a:pPr>
            <a:r>
              <a:rPr lang="fr-FR" sz="2000" dirty="0" smtClean="0"/>
              <a:t>L’échantillonnage</a:t>
            </a:r>
          </a:p>
          <a:p>
            <a:pPr marL="971550" lvl="1" indent="-514350">
              <a:buFont typeface="+mj-lt"/>
              <a:buAutoNum type="alphaUcPeriod"/>
            </a:pPr>
            <a:r>
              <a:rPr lang="fr-FR" sz="2000" dirty="0" smtClean="0"/>
              <a:t>Les mesures</a:t>
            </a:r>
          </a:p>
          <a:p>
            <a:pPr marL="971550" lvl="1" indent="-514350">
              <a:buFont typeface="+mj-lt"/>
              <a:buAutoNum type="alphaUcPeriod"/>
            </a:pPr>
            <a:r>
              <a:rPr lang="fr-FR" sz="2000" dirty="0" smtClean="0"/>
              <a:t>Les instrument de collecte de données</a:t>
            </a:r>
          </a:p>
          <a:p>
            <a:pPr marL="571500" indent="-514350">
              <a:buFont typeface="+mj-lt"/>
              <a:buAutoNum type="arabicPeriod"/>
            </a:pPr>
            <a:r>
              <a:rPr lang="fr-FR" sz="2400" dirty="0" smtClean="0"/>
              <a:t>L’analyse des données</a:t>
            </a:r>
          </a:p>
          <a:p>
            <a:pPr marL="1371600" lvl="2" indent="-457200">
              <a:buFont typeface="+mj-lt"/>
              <a:buAutoNum type="arabicPeriod"/>
            </a:pPr>
            <a:r>
              <a:rPr lang="fr-FR" sz="1600" dirty="0" smtClean="0"/>
              <a:t>Les analyses d’indépendance et de différence</a:t>
            </a:r>
          </a:p>
          <a:p>
            <a:pPr marL="1371600" lvl="2" indent="-457200">
              <a:buFont typeface="+mj-lt"/>
              <a:buAutoNum type="arabicPeriod"/>
            </a:pPr>
            <a:r>
              <a:rPr lang="fr-FR" sz="1600" dirty="0" smtClean="0"/>
              <a:t>Les analyses d’association</a:t>
            </a:r>
          </a:p>
          <a:p>
            <a:pPr marL="1371600" lvl="2" indent="-457200">
              <a:buFont typeface="+mj-lt"/>
              <a:buAutoNum type="arabicPeriod"/>
            </a:pPr>
            <a:r>
              <a:rPr lang="fr-FR" sz="1600" dirty="0" smtClean="0"/>
              <a:t>L’analyse de régression multiple</a:t>
            </a:r>
          </a:p>
          <a:p>
            <a:pPr marL="571500" indent="-514350">
              <a:buFont typeface="+mj-lt"/>
              <a:buAutoNum type="arabicPeriod"/>
            </a:pPr>
            <a:r>
              <a:rPr lang="fr-FR" sz="2400" dirty="0" smtClean="0"/>
              <a:t>L’interprétation des résultats</a:t>
            </a:r>
          </a:p>
          <a:p>
            <a:pPr lvl="1"/>
            <a:endParaRPr lang="fr-FR" sz="2000" dirty="0" smtClean="0"/>
          </a:p>
          <a:p>
            <a:pPr lvl="1"/>
            <a:endParaRPr lang="fr-FR" sz="2000" dirty="0" smtClean="0"/>
          </a:p>
          <a:p>
            <a:endParaRPr lang="fr-FR" sz="2400" dirty="0"/>
          </a:p>
        </p:txBody>
      </p:sp>
      <p:sp>
        <p:nvSpPr>
          <p:cNvPr id="3" name="Espace réservé du pied de page 2"/>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24</a:t>
            </a:fld>
            <a:endParaRPr lang="fr-FR"/>
          </a:p>
        </p:txBody>
      </p:sp>
    </p:spTree>
    <p:extLst>
      <p:ext uri="{BB962C8B-B14F-4D97-AF65-F5344CB8AC3E}">
        <p14:creationId xmlns:p14="http://schemas.microsoft.com/office/powerpoint/2010/main" val="3937215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
                                            <p:txEl>
                                              <p:pRg st="10" end="10"/>
                                            </p:txEl>
                                          </p:spTgt>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4">
                                            <p:txEl>
                                              <p:pRg st="11" end="11"/>
                                            </p:txEl>
                                          </p:spTgt>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4">
                                            <p:txEl>
                                              <p:pRg st="12" end="12"/>
                                            </p:txEl>
                                          </p:spTgt>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4">
                                            <p:txEl>
                                              <p:pRg st="13" end="13"/>
                                            </p:txEl>
                                          </p:spTgt>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4">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L’approche </a:t>
            </a:r>
            <a:r>
              <a:rPr lang="fr-FR" dirty="0" err="1" smtClean="0"/>
              <a:t>hypothético-dédcutive</a:t>
            </a:r>
            <a:endParaRPr lang="fr-FR" dirty="0"/>
          </a:p>
        </p:txBody>
      </p:sp>
      <p:sp>
        <p:nvSpPr>
          <p:cNvPr id="4" name="Espace réservé du contenu 3"/>
          <p:cNvSpPr>
            <a:spLocks noGrp="1"/>
          </p:cNvSpPr>
          <p:nvPr>
            <p:ph idx="1"/>
          </p:nvPr>
        </p:nvSpPr>
        <p:spPr>
          <a:xfrm>
            <a:off x="457200" y="1495325"/>
            <a:ext cx="8229600" cy="4525963"/>
          </a:xfrm>
        </p:spPr>
        <p:txBody>
          <a:bodyPr>
            <a:noAutofit/>
          </a:bodyPr>
          <a:lstStyle/>
          <a:p>
            <a:pPr marL="514350" indent="-514350">
              <a:buFont typeface="+mj-lt"/>
              <a:buAutoNum type="arabicPeriod"/>
            </a:pPr>
            <a:r>
              <a:rPr lang="fr-FR" sz="4400" dirty="0" smtClean="0"/>
              <a:t>La structure conceptuelle</a:t>
            </a:r>
          </a:p>
          <a:p>
            <a:pPr marL="914400" lvl="1" indent="-514350">
              <a:buFont typeface="+mj-lt"/>
              <a:buAutoNum type="alphaUcPeriod"/>
            </a:pPr>
            <a:r>
              <a:rPr lang="fr-FR" sz="4800" b="1" dirty="0" smtClean="0"/>
              <a:t>La problématique de recherche</a:t>
            </a:r>
          </a:p>
          <a:p>
            <a:pPr marL="914400" lvl="1" indent="-514350">
              <a:buFont typeface="+mj-lt"/>
              <a:buAutoNum type="alphaUcPeriod"/>
            </a:pPr>
            <a:r>
              <a:rPr lang="fr-FR" sz="4000" dirty="0" smtClean="0"/>
              <a:t>Le cadre théorique</a:t>
            </a:r>
          </a:p>
          <a:p>
            <a:pPr marL="914400" lvl="1" indent="-514350">
              <a:buFont typeface="+mj-lt"/>
              <a:buAutoNum type="alphaUcPeriod"/>
            </a:pPr>
            <a:r>
              <a:rPr lang="fr-FR" sz="4000" dirty="0" smtClean="0"/>
              <a:t>Les hypothèses de recherche</a:t>
            </a:r>
          </a:p>
          <a:p>
            <a:pPr marL="914400" lvl="1" indent="-514350">
              <a:buFont typeface="+mj-lt"/>
              <a:buAutoNum type="alphaUcPeriod"/>
            </a:pPr>
            <a:r>
              <a:rPr lang="fr-FR" sz="4000" dirty="0" smtClean="0"/>
              <a:t>Le cadre opératoire</a:t>
            </a:r>
          </a:p>
          <a:p>
            <a:pPr lvl="1"/>
            <a:endParaRPr lang="fr-FR" sz="4000" dirty="0" smtClean="0"/>
          </a:p>
          <a:p>
            <a:pPr lvl="1"/>
            <a:endParaRPr lang="fr-FR" sz="4000" dirty="0" smtClean="0"/>
          </a:p>
          <a:p>
            <a:endParaRPr lang="fr-FR" sz="4400" dirty="0"/>
          </a:p>
        </p:txBody>
      </p:sp>
      <p:sp>
        <p:nvSpPr>
          <p:cNvPr id="3" name="Espace réservé du pied de page 2"/>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25</a:t>
            </a:fld>
            <a:endParaRPr lang="fr-FR"/>
          </a:p>
        </p:txBody>
      </p:sp>
    </p:spTree>
    <p:extLst>
      <p:ext uri="{BB962C8B-B14F-4D97-AF65-F5344CB8AC3E}">
        <p14:creationId xmlns:p14="http://schemas.microsoft.com/office/powerpoint/2010/main" val="1382743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dirty="0" smtClean="0"/>
              <a:t>A. La problématique de recherche</a:t>
            </a:r>
            <a:endParaRPr lang="fr-FR" dirty="0"/>
          </a:p>
        </p:txBody>
      </p:sp>
      <p:sp>
        <p:nvSpPr>
          <p:cNvPr id="3" name="Espace réservé du contenu 2"/>
          <p:cNvSpPr>
            <a:spLocks noGrp="1"/>
          </p:cNvSpPr>
          <p:nvPr>
            <p:ph idx="1"/>
          </p:nvPr>
        </p:nvSpPr>
        <p:spPr/>
        <p:txBody>
          <a:bodyPr>
            <a:normAutofit/>
          </a:bodyPr>
          <a:lstStyle/>
          <a:p>
            <a:r>
              <a:rPr lang="fr-FR" sz="3600" dirty="0"/>
              <a:t> </a:t>
            </a:r>
            <a:r>
              <a:rPr lang="fr-FR" sz="3600" dirty="0" smtClean="0"/>
              <a:t>On </a:t>
            </a:r>
            <a:r>
              <a:rPr lang="fr-FR" sz="3600" dirty="0"/>
              <a:t>désigne </a:t>
            </a:r>
            <a:r>
              <a:rPr lang="fr-FR" sz="3600" b="1" i="1" u="sng" dirty="0">
                <a:solidFill>
                  <a:srgbClr val="FF0000"/>
                </a:solidFill>
              </a:rPr>
              <a:t>problématique</a:t>
            </a:r>
            <a:r>
              <a:rPr lang="fr-FR" sz="3600" i="1" dirty="0"/>
              <a:t> de recherche </a:t>
            </a:r>
            <a:r>
              <a:rPr lang="fr-FR" sz="3600" dirty="0"/>
              <a:t>l’étape introductive du projet de recherche à l’intérieur de laquelle </a:t>
            </a:r>
            <a:r>
              <a:rPr lang="fr-FR" sz="3600" b="1" dirty="0"/>
              <a:t>sont formulés le problème général de </a:t>
            </a:r>
            <a:r>
              <a:rPr lang="fr-FR" sz="3600" b="1" dirty="0" smtClean="0"/>
              <a:t>recherche</a:t>
            </a:r>
            <a:r>
              <a:rPr lang="fr-FR" sz="3600" b="1" dirty="0"/>
              <a:t>, la question générale et les questions spécifiques de recherche</a:t>
            </a:r>
            <a:r>
              <a:rPr lang="fr-FR" sz="3600" b="1" dirty="0" smtClean="0"/>
              <a:t>.</a:t>
            </a:r>
            <a:r>
              <a:rPr lang="fr-FR" sz="3600" dirty="0"/>
              <a:t> </a:t>
            </a:r>
          </a:p>
          <a:p>
            <a:endParaRPr lang="fr-FR" sz="3600" dirty="0"/>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26</a:t>
            </a:fld>
            <a:endParaRPr lang="fr-FR"/>
          </a:p>
        </p:txBody>
      </p:sp>
    </p:spTree>
    <p:extLst>
      <p:ext uri="{BB962C8B-B14F-4D97-AF65-F5344CB8AC3E}">
        <p14:creationId xmlns:p14="http://schemas.microsoft.com/office/powerpoint/2010/main" val="717199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A. La problématique de recherche</a:t>
            </a:r>
            <a:endParaRPr lang="fr-FR" dirty="0"/>
          </a:p>
        </p:txBody>
      </p:sp>
      <p:sp>
        <p:nvSpPr>
          <p:cNvPr id="3" name="Espace réservé du contenu 2"/>
          <p:cNvSpPr>
            <a:spLocks noGrp="1"/>
          </p:cNvSpPr>
          <p:nvPr>
            <p:ph idx="1"/>
          </p:nvPr>
        </p:nvSpPr>
        <p:spPr>
          <a:xfrm>
            <a:off x="457200" y="1340768"/>
            <a:ext cx="8229600" cy="4525963"/>
          </a:xfrm>
        </p:spPr>
        <p:txBody>
          <a:bodyPr>
            <a:noAutofit/>
          </a:bodyPr>
          <a:lstStyle/>
          <a:p>
            <a:r>
              <a:rPr lang="fr-FR" sz="2800" dirty="0" smtClean="0"/>
              <a:t>RAPPEL : À partir </a:t>
            </a:r>
            <a:r>
              <a:rPr lang="fr-FR" sz="2800" dirty="0"/>
              <a:t>de la question </a:t>
            </a:r>
            <a:r>
              <a:rPr lang="fr-FR" sz="2800" dirty="0" smtClean="0"/>
              <a:t>générale de </a:t>
            </a:r>
            <a:r>
              <a:rPr lang="fr-FR" sz="2800" dirty="0"/>
              <a:t>recherche, le chercheur devra dégager une ou plusieurs questions spécifiques.</a:t>
            </a:r>
          </a:p>
          <a:p>
            <a:r>
              <a:rPr lang="fr-FR" sz="2800" dirty="0"/>
              <a:t>Cet exercice a pour but de circonscrire encore davantage le territoire </a:t>
            </a:r>
            <a:r>
              <a:rPr lang="fr-FR" sz="2800" dirty="0" smtClean="0"/>
              <a:t>à explorer</a:t>
            </a:r>
            <a:r>
              <a:rPr lang="fr-FR" sz="2800" dirty="0"/>
              <a:t>. </a:t>
            </a:r>
            <a:endParaRPr lang="fr-FR" sz="2800" dirty="0" smtClean="0"/>
          </a:p>
          <a:p>
            <a:r>
              <a:rPr lang="fr-FR" sz="2800" dirty="0" smtClean="0"/>
              <a:t>Le </a:t>
            </a:r>
            <a:r>
              <a:rPr lang="fr-FR" sz="2800" dirty="0"/>
              <a:t>processus par lequel le chercheur passe de l’idée très générale </a:t>
            </a:r>
            <a:r>
              <a:rPr lang="fr-FR" sz="2800" dirty="0" smtClean="0"/>
              <a:t>de recherche </a:t>
            </a:r>
            <a:r>
              <a:rPr lang="fr-FR" sz="2800" dirty="0"/>
              <a:t>au problème, ensuite à la question générale de recherche et </a:t>
            </a:r>
            <a:r>
              <a:rPr lang="fr-FR" sz="2800" dirty="0" smtClean="0"/>
              <a:t>finalement aux </a:t>
            </a:r>
            <a:r>
              <a:rPr lang="fr-FR" sz="2800" dirty="0"/>
              <a:t>questions spécifiques s’apparente à celui de </a:t>
            </a:r>
            <a:r>
              <a:rPr lang="fr-FR" sz="2800" b="1" dirty="0"/>
              <a:t>l’entonnoir</a:t>
            </a:r>
            <a:r>
              <a:rPr lang="fr-FR" sz="2800" dirty="0"/>
              <a:t>. </a:t>
            </a:r>
            <a:endParaRPr lang="fr-FR" sz="2800" dirty="0" smtClean="0"/>
          </a:p>
          <a:p>
            <a:r>
              <a:rPr lang="fr-FR" sz="2800" dirty="0" smtClean="0"/>
              <a:t>Plus le chercheur </a:t>
            </a:r>
            <a:r>
              <a:rPr lang="fr-FR" sz="2800" dirty="0"/>
              <a:t>avance dans l’élaboration de son plan de travail, plus l’objet de </a:t>
            </a:r>
            <a:r>
              <a:rPr lang="fr-FR" sz="2800" dirty="0" smtClean="0"/>
              <a:t>recherche se </a:t>
            </a:r>
            <a:r>
              <a:rPr lang="fr-FR" sz="2800" dirty="0"/>
              <a:t>précise.</a:t>
            </a:r>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27</a:t>
            </a:fld>
            <a:endParaRPr lang="fr-FR"/>
          </a:p>
        </p:txBody>
      </p:sp>
    </p:spTree>
    <p:extLst>
      <p:ext uri="{BB962C8B-B14F-4D97-AF65-F5344CB8AC3E}">
        <p14:creationId xmlns:p14="http://schemas.microsoft.com/office/powerpoint/2010/main" val="823436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A. La problématique de recherche</a:t>
            </a:r>
            <a:endParaRPr lang="fr-FR" dirty="0"/>
          </a:p>
        </p:txBody>
      </p:sp>
      <p:pic>
        <p:nvPicPr>
          <p:cNvPr id="4" name="Espace réservé du conten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61870" y="1476490"/>
            <a:ext cx="7138522" cy="4472790"/>
          </a:xfrm>
        </p:spPr>
      </p:pic>
      <p:sp>
        <p:nvSpPr>
          <p:cNvPr id="3" name="Espace réservé du pied de page 2"/>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28</a:t>
            </a:fld>
            <a:endParaRPr lang="fr-FR"/>
          </a:p>
        </p:txBody>
      </p:sp>
    </p:spTree>
    <p:extLst>
      <p:ext uri="{BB962C8B-B14F-4D97-AF65-F5344CB8AC3E}">
        <p14:creationId xmlns:p14="http://schemas.microsoft.com/office/powerpoint/2010/main" val="72216459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A. La problématique de recherche</a:t>
            </a:r>
            <a:endParaRPr lang="fr-FR" dirty="0"/>
          </a:p>
        </p:txBody>
      </p:sp>
      <p:sp>
        <p:nvSpPr>
          <p:cNvPr id="3" name="Espace réservé du contenu 2"/>
          <p:cNvSpPr>
            <a:spLocks noGrp="1"/>
          </p:cNvSpPr>
          <p:nvPr>
            <p:ph idx="1"/>
          </p:nvPr>
        </p:nvSpPr>
        <p:spPr/>
        <p:txBody>
          <a:bodyPr>
            <a:noAutofit/>
          </a:bodyPr>
          <a:lstStyle/>
          <a:p>
            <a:r>
              <a:rPr lang="fr-FR" dirty="0"/>
              <a:t>le chercheur qui </a:t>
            </a:r>
            <a:r>
              <a:rPr lang="fr-FR" dirty="0" smtClean="0"/>
              <a:t>privilégie l’approche </a:t>
            </a:r>
            <a:r>
              <a:rPr lang="fr-FR" dirty="0"/>
              <a:t>hypothético-déductive fait montre d’un </a:t>
            </a:r>
            <a:r>
              <a:rPr lang="fr-FR" b="1" dirty="0"/>
              <a:t>souci particulier de la </a:t>
            </a:r>
            <a:r>
              <a:rPr lang="fr-FR" b="1" dirty="0">
                <a:solidFill>
                  <a:srgbClr val="FF0000"/>
                </a:solidFill>
              </a:rPr>
              <a:t>mesure</a:t>
            </a:r>
            <a:r>
              <a:rPr lang="fr-FR" dirty="0" smtClean="0"/>
              <a:t>.</a:t>
            </a:r>
            <a:r>
              <a:rPr lang="fr-FR" dirty="0"/>
              <a:t> </a:t>
            </a:r>
            <a:endParaRPr lang="fr-FR" dirty="0" smtClean="0"/>
          </a:p>
          <a:p>
            <a:r>
              <a:rPr lang="fr-FR" dirty="0" smtClean="0"/>
              <a:t>En conséquence, </a:t>
            </a:r>
            <a:r>
              <a:rPr lang="fr-FR" b="1" dirty="0" smtClean="0"/>
              <a:t>la </a:t>
            </a:r>
            <a:r>
              <a:rPr lang="fr-FR" b="1" dirty="0"/>
              <a:t>question de recherche devra clairement exprimer une </a:t>
            </a:r>
            <a:r>
              <a:rPr lang="fr-FR" b="1" dirty="0">
                <a:solidFill>
                  <a:srgbClr val="FF0000"/>
                </a:solidFill>
              </a:rPr>
              <a:t>relation entre au moins deux variables</a:t>
            </a:r>
            <a:r>
              <a:rPr lang="fr-FR" b="1" dirty="0"/>
              <a:t> et ces </a:t>
            </a:r>
            <a:r>
              <a:rPr lang="fr-FR" b="1" dirty="0">
                <a:solidFill>
                  <a:srgbClr val="FF0000"/>
                </a:solidFill>
              </a:rPr>
              <a:t>variables devront être </a:t>
            </a:r>
            <a:r>
              <a:rPr lang="fr-FR" b="1" dirty="0" smtClean="0">
                <a:solidFill>
                  <a:srgbClr val="FF0000"/>
                </a:solidFill>
              </a:rPr>
              <a:t>mesurables</a:t>
            </a:r>
            <a:r>
              <a:rPr lang="fr-FR" dirty="0"/>
              <a:t>, de manière à ce qu’il soit possible de tester empiriquement la relation exprimée</a:t>
            </a:r>
            <a:r>
              <a:rPr lang="fr-FR" dirty="0" smtClean="0"/>
              <a:t>.</a:t>
            </a:r>
            <a:endParaRPr lang="fr-FR" dirty="0"/>
          </a:p>
          <a:p>
            <a:endParaRPr lang="fr-FR" dirty="0"/>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29</a:t>
            </a:fld>
            <a:endParaRPr lang="fr-FR"/>
          </a:p>
        </p:txBody>
      </p:sp>
    </p:spTree>
    <p:extLst>
      <p:ext uri="{BB962C8B-B14F-4D97-AF65-F5344CB8AC3E}">
        <p14:creationId xmlns:p14="http://schemas.microsoft.com/office/powerpoint/2010/main" val="1424678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marL="857250" indent="-857250">
              <a:buFont typeface="+mj-lt"/>
              <a:buAutoNum type="romanUcPeriod"/>
            </a:pPr>
            <a:r>
              <a:rPr lang="fr-FR" sz="3600" b="1" dirty="0" smtClean="0"/>
              <a:t>De l’idée de recherche au problème et à la question de recherche</a:t>
            </a:r>
            <a:endParaRPr lang="fr-FR" sz="3600" b="1" dirty="0"/>
          </a:p>
        </p:txBody>
      </p:sp>
      <p:sp>
        <p:nvSpPr>
          <p:cNvPr id="7" name="Rectangle 6"/>
          <p:cNvSpPr/>
          <p:nvPr/>
        </p:nvSpPr>
        <p:spPr>
          <a:xfrm>
            <a:off x="35496" y="2713856"/>
            <a:ext cx="2286000" cy="707886"/>
          </a:xfrm>
          <a:prstGeom prst="rect">
            <a:avLst/>
          </a:prstGeom>
        </p:spPr>
        <p:txBody>
          <a:bodyPr>
            <a:spAutoFit/>
          </a:bodyPr>
          <a:lstStyle/>
          <a:p>
            <a:r>
              <a:rPr lang="fr-FR" sz="2000" dirty="0">
                <a:solidFill>
                  <a:prstClr val="black"/>
                </a:solidFill>
              </a:rPr>
              <a:t>De l’idée de recherche</a:t>
            </a:r>
            <a:endParaRPr lang="fr-FR" sz="1200" dirty="0"/>
          </a:p>
        </p:txBody>
      </p:sp>
      <p:sp>
        <p:nvSpPr>
          <p:cNvPr id="8" name="Rectangle 7"/>
          <p:cNvSpPr/>
          <p:nvPr/>
        </p:nvSpPr>
        <p:spPr>
          <a:xfrm>
            <a:off x="2483768" y="2713856"/>
            <a:ext cx="2286000" cy="707886"/>
          </a:xfrm>
          <a:prstGeom prst="rect">
            <a:avLst/>
          </a:prstGeom>
        </p:spPr>
        <p:txBody>
          <a:bodyPr>
            <a:spAutoFit/>
          </a:bodyPr>
          <a:lstStyle/>
          <a:p>
            <a:r>
              <a:rPr lang="fr-FR" sz="2000" dirty="0">
                <a:solidFill>
                  <a:prstClr val="black"/>
                </a:solidFill>
              </a:rPr>
              <a:t>problème de recherche</a:t>
            </a:r>
            <a:endParaRPr lang="fr-FR" sz="1200" dirty="0"/>
          </a:p>
        </p:txBody>
      </p:sp>
      <p:sp>
        <p:nvSpPr>
          <p:cNvPr id="9" name="Rectangle 8"/>
          <p:cNvSpPr/>
          <p:nvPr/>
        </p:nvSpPr>
        <p:spPr>
          <a:xfrm>
            <a:off x="5022304" y="2713856"/>
            <a:ext cx="2286000" cy="707886"/>
          </a:xfrm>
          <a:prstGeom prst="rect">
            <a:avLst/>
          </a:prstGeom>
        </p:spPr>
        <p:txBody>
          <a:bodyPr>
            <a:spAutoFit/>
          </a:bodyPr>
          <a:lstStyle/>
          <a:p>
            <a:r>
              <a:rPr lang="fr-FR" sz="2000" dirty="0">
                <a:solidFill>
                  <a:prstClr val="black"/>
                </a:solidFill>
              </a:rPr>
              <a:t>question </a:t>
            </a:r>
            <a:endParaRPr lang="fr-FR" sz="2000" dirty="0" smtClean="0">
              <a:solidFill>
                <a:prstClr val="black"/>
              </a:solidFill>
            </a:endParaRPr>
          </a:p>
          <a:p>
            <a:r>
              <a:rPr lang="fr-FR" sz="2000" dirty="0" smtClean="0">
                <a:solidFill>
                  <a:prstClr val="black"/>
                </a:solidFill>
              </a:rPr>
              <a:t>générale</a:t>
            </a:r>
            <a:endParaRPr lang="fr-FR" sz="1200" dirty="0"/>
          </a:p>
        </p:txBody>
      </p:sp>
      <p:sp>
        <p:nvSpPr>
          <p:cNvPr id="10" name="Rectangle 9"/>
          <p:cNvSpPr/>
          <p:nvPr/>
        </p:nvSpPr>
        <p:spPr>
          <a:xfrm>
            <a:off x="7398568" y="2452246"/>
            <a:ext cx="2286000" cy="1015663"/>
          </a:xfrm>
          <a:prstGeom prst="rect">
            <a:avLst/>
          </a:prstGeom>
        </p:spPr>
        <p:txBody>
          <a:bodyPr>
            <a:spAutoFit/>
          </a:bodyPr>
          <a:lstStyle/>
          <a:p>
            <a:r>
              <a:rPr lang="fr-FR" sz="2000" dirty="0">
                <a:solidFill>
                  <a:prstClr val="black"/>
                </a:solidFill>
              </a:rPr>
              <a:t>questions spécifiques de recherche</a:t>
            </a:r>
            <a:endParaRPr lang="fr-FR" sz="1200" dirty="0"/>
          </a:p>
        </p:txBody>
      </p:sp>
      <p:sp>
        <p:nvSpPr>
          <p:cNvPr id="11" name="Flèche droite rayée 10"/>
          <p:cNvSpPr/>
          <p:nvPr/>
        </p:nvSpPr>
        <p:spPr>
          <a:xfrm>
            <a:off x="1547664" y="2879795"/>
            <a:ext cx="773832" cy="376009"/>
          </a:xfrm>
          <a:prstGeom prst="stripedRight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fr-FR"/>
          </a:p>
        </p:txBody>
      </p:sp>
      <p:sp>
        <p:nvSpPr>
          <p:cNvPr id="12" name="Flèche droite rayée 11"/>
          <p:cNvSpPr/>
          <p:nvPr/>
        </p:nvSpPr>
        <p:spPr>
          <a:xfrm>
            <a:off x="4014192" y="2879795"/>
            <a:ext cx="773832" cy="376009"/>
          </a:xfrm>
          <a:prstGeom prst="stripedRight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fr-FR"/>
          </a:p>
        </p:txBody>
      </p:sp>
      <p:sp>
        <p:nvSpPr>
          <p:cNvPr id="13" name="Flèche droite rayée 12"/>
          <p:cNvSpPr/>
          <p:nvPr/>
        </p:nvSpPr>
        <p:spPr>
          <a:xfrm>
            <a:off x="6471084" y="2879795"/>
            <a:ext cx="773832" cy="376009"/>
          </a:xfrm>
          <a:prstGeom prst="stripedRight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fr-FR"/>
          </a:p>
        </p:txBody>
      </p:sp>
      <p:sp>
        <p:nvSpPr>
          <p:cNvPr id="3" name="Espace réservé du pied de page 2"/>
          <p:cNvSpPr>
            <a:spLocks noGrp="1"/>
          </p:cNvSpPr>
          <p:nvPr>
            <p:ph type="ftr" sz="quarter" idx="11"/>
          </p:nvPr>
        </p:nvSpPr>
        <p:spPr/>
        <p:txBody>
          <a:bodyPr/>
          <a:lstStyle/>
          <a:p>
            <a:r>
              <a:rPr lang="fr-FR" smtClean="0"/>
              <a:t>Enseignant : MAHOUI</a:t>
            </a:r>
            <a:endParaRPr lang="fr-FR"/>
          </a:p>
        </p:txBody>
      </p:sp>
      <p:sp>
        <p:nvSpPr>
          <p:cNvPr id="4" name="Espace réservé du numéro de diapositive 3"/>
          <p:cNvSpPr>
            <a:spLocks noGrp="1"/>
          </p:cNvSpPr>
          <p:nvPr>
            <p:ph type="sldNum" sz="quarter" idx="12"/>
          </p:nvPr>
        </p:nvSpPr>
        <p:spPr/>
        <p:txBody>
          <a:bodyPr/>
          <a:lstStyle/>
          <a:p>
            <a:fld id="{7D9B6A66-A817-4FEE-B80C-F81E9D87A7E0}" type="slidenum">
              <a:rPr lang="fr-FR" smtClean="0"/>
              <a:t>3</a:t>
            </a:fld>
            <a:endParaRPr lang="fr-FR"/>
          </a:p>
        </p:txBody>
      </p:sp>
    </p:spTree>
    <p:extLst>
      <p:ext uri="{BB962C8B-B14F-4D97-AF65-F5344CB8AC3E}">
        <p14:creationId xmlns:p14="http://schemas.microsoft.com/office/powerpoint/2010/main" val="271394600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dirty="0"/>
              <a:t>A</a:t>
            </a:r>
            <a:r>
              <a:rPr lang="fr-FR" b="1" dirty="0" smtClean="0"/>
              <a:t>. La problématique de recherche</a:t>
            </a:r>
            <a:endParaRPr lang="fr-FR" dirty="0"/>
          </a:p>
        </p:txBody>
      </p:sp>
      <p:sp>
        <p:nvSpPr>
          <p:cNvPr id="3" name="Espace réservé du contenu 2"/>
          <p:cNvSpPr>
            <a:spLocks noGrp="1"/>
          </p:cNvSpPr>
          <p:nvPr>
            <p:ph idx="1"/>
          </p:nvPr>
        </p:nvSpPr>
        <p:spPr>
          <a:xfrm>
            <a:off x="457200" y="1124744"/>
            <a:ext cx="8229600" cy="4525963"/>
          </a:xfrm>
        </p:spPr>
        <p:txBody>
          <a:bodyPr>
            <a:noAutofit/>
          </a:bodyPr>
          <a:lstStyle/>
          <a:p>
            <a:pPr marL="0" indent="0">
              <a:buNone/>
            </a:pPr>
            <a:r>
              <a:rPr lang="fr-FR" b="1" i="1" u="sng" dirty="0" err="1" smtClean="0"/>
              <a:t>Rvue</a:t>
            </a:r>
            <a:r>
              <a:rPr lang="fr-FR" b="1" i="1" u="sng" dirty="0" smtClean="0"/>
              <a:t> </a:t>
            </a:r>
            <a:r>
              <a:rPr lang="fr-FR" b="1" i="1" u="sng" dirty="0"/>
              <a:t>de la </a:t>
            </a:r>
            <a:r>
              <a:rPr lang="fr-FR" b="1" i="1" u="sng" dirty="0" smtClean="0"/>
              <a:t>littérature :</a:t>
            </a:r>
            <a:endParaRPr lang="fr-FR" b="1" u="sng" dirty="0"/>
          </a:p>
          <a:p>
            <a:r>
              <a:rPr lang="fr-FR" dirty="0" smtClean="0"/>
              <a:t>selon </a:t>
            </a:r>
            <a:r>
              <a:rPr lang="fr-FR" dirty="0"/>
              <a:t>cette même approche, le chercheur ne peut </a:t>
            </a:r>
            <a:r>
              <a:rPr lang="fr-FR" dirty="0" smtClean="0"/>
              <a:t>initialement faire </a:t>
            </a:r>
            <a:r>
              <a:rPr lang="fr-FR" dirty="0"/>
              <a:t>abstraction de la théorie et des résultats des recherches </a:t>
            </a:r>
            <a:r>
              <a:rPr lang="fr-FR" dirty="0" smtClean="0"/>
              <a:t>antérieures concernant </a:t>
            </a:r>
            <a:r>
              <a:rPr lang="fr-FR" dirty="0"/>
              <a:t>son sujet d’intérêt. </a:t>
            </a:r>
            <a:endParaRPr lang="fr-FR" dirty="0" smtClean="0"/>
          </a:p>
          <a:p>
            <a:r>
              <a:rPr lang="fr-FR" dirty="0" smtClean="0"/>
              <a:t>Au </a:t>
            </a:r>
            <a:r>
              <a:rPr lang="fr-FR" dirty="0"/>
              <a:t>contraire, la théorie et les </a:t>
            </a:r>
            <a:r>
              <a:rPr lang="fr-FR" dirty="0" smtClean="0"/>
              <a:t>résultats empiriques </a:t>
            </a:r>
            <a:r>
              <a:rPr lang="fr-FR" dirty="0"/>
              <a:t>déjà connus forment la base à partir de laquelle il construit </a:t>
            </a:r>
            <a:r>
              <a:rPr lang="fr-FR" dirty="0" smtClean="0"/>
              <a:t>son propre </a:t>
            </a:r>
            <a:r>
              <a:rPr lang="fr-FR" dirty="0"/>
              <a:t>projet de recherche. Le chercheur doit donc pousser plus en </a:t>
            </a:r>
            <a:r>
              <a:rPr lang="fr-FR" dirty="0" smtClean="0"/>
              <a:t>profondeur le </a:t>
            </a:r>
            <a:r>
              <a:rPr lang="fr-FR" dirty="0"/>
              <a:t>survol de la littérature qu’il avait initialement effectué.</a:t>
            </a:r>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30</a:t>
            </a:fld>
            <a:endParaRPr lang="fr-FR"/>
          </a:p>
        </p:txBody>
      </p:sp>
    </p:spTree>
    <p:extLst>
      <p:ext uri="{BB962C8B-B14F-4D97-AF65-F5344CB8AC3E}">
        <p14:creationId xmlns:p14="http://schemas.microsoft.com/office/powerpoint/2010/main" val="3300811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A. La problématique de recherche</a:t>
            </a:r>
            <a:endParaRPr lang="fr-FR" dirty="0"/>
          </a:p>
        </p:txBody>
      </p:sp>
      <p:sp>
        <p:nvSpPr>
          <p:cNvPr id="3" name="Espace réservé du contenu 2"/>
          <p:cNvSpPr>
            <a:spLocks noGrp="1"/>
          </p:cNvSpPr>
          <p:nvPr>
            <p:ph idx="1"/>
          </p:nvPr>
        </p:nvSpPr>
        <p:spPr/>
        <p:txBody>
          <a:bodyPr>
            <a:noAutofit/>
          </a:bodyPr>
          <a:lstStyle/>
          <a:p>
            <a:pPr marL="0" indent="0">
              <a:buNone/>
            </a:pPr>
            <a:r>
              <a:rPr lang="fr-FR" sz="3600" b="1" i="1" u="sng" dirty="0"/>
              <a:t>revue de la </a:t>
            </a:r>
            <a:r>
              <a:rPr lang="fr-FR" sz="3600" b="1" i="1" u="sng" dirty="0" smtClean="0"/>
              <a:t>littérature (suite):</a:t>
            </a:r>
            <a:endParaRPr lang="fr-FR" sz="3600" b="1" u="sng" dirty="0"/>
          </a:p>
          <a:p>
            <a:r>
              <a:rPr lang="fr-FR" sz="3600" dirty="0" smtClean="0"/>
              <a:t>Exemple précédent: Le chercheur </a:t>
            </a:r>
            <a:r>
              <a:rPr lang="fr-FR" sz="3600" dirty="0"/>
              <a:t>qui tente d’expliquer </a:t>
            </a:r>
            <a:r>
              <a:rPr lang="fr-FR" sz="3600" dirty="0" smtClean="0"/>
              <a:t>le niveau </a:t>
            </a:r>
            <a:r>
              <a:rPr lang="fr-FR" sz="3600" dirty="0"/>
              <a:t>de productivité des travailleurs pourrait avoir posé comme question générale la question suivante :</a:t>
            </a:r>
          </a:p>
          <a:p>
            <a:pPr marL="0" indent="0" algn="ctr">
              <a:buNone/>
            </a:pPr>
            <a:r>
              <a:rPr lang="fr-FR" sz="3600" b="1" dirty="0">
                <a:solidFill>
                  <a:srgbClr val="FF0000"/>
                </a:solidFill>
              </a:rPr>
              <a:t> </a:t>
            </a:r>
            <a:r>
              <a:rPr lang="fr-FR" sz="3600" b="1" dirty="0" smtClean="0">
                <a:solidFill>
                  <a:srgbClr val="FF0000"/>
                </a:solidFill>
              </a:rPr>
              <a:t>Est-ce </a:t>
            </a:r>
            <a:r>
              <a:rPr lang="fr-FR" sz="3600" b="1" dirty="0">
                <a:solidFill>
                  <a:srgbClr val="FF0000"/>
                </a:solidFill>
              </a:rPr>
              <a:t>que le niveau de motivation des travailleurs influence leur </a:t>
            </a:r>
            <a:r>
              <a:rPr lang="fr-FR" sz="3600" b="1" dirty="0" smtClean="0">
                <a:solidFill>
                  <a:srgbClr val="FF0000"/>
                </a:solidFill>
              </a:rPr>
              <a:t>niveau </a:t>
            </a:r>
            <a:r>
              <a:rPr lang="fr-FR" sz="3600" b="1" dirty="0">
                <a:solidFill>
                  <a:srgbClr val="FF0000"/>
                </a:solidFill>
              </a:rPr>
              <a:t>de productivité ?</a:t>
            </a:r>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31</a:t>
            </a:fld>
            <a:endParaRPr lang="fr-FR"/>
          </a:p>
        </p:txBody>
      </p:sp>
    </p:spTree>
    <p:extLst>
      <p:ext uri="{BB962C8B-B14F-4D97-AF65-F5344CB8AC3E}">
        <p14:creationId xmlns:p14="http://schemas.microsoft.com/office/powerpoint/2010/main" val="4053811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A. La problématique de recherche</a:t>
            </a:r>
            <a:endParaRPr lang="fr-FR" dirty="0"/>
          </a:p>
        </p:txBody>
      </p:sp>
      <p:sp>
        <p:nvSpPr>
          <p:cNvPr id="3" name="Espace réservé du contenu 2"/>
          <p:cNvSpPr>
            <a:spLocks noGrp="1"/>
          </p:cNvSpPr>
          <p:nvPr>
            <p:ph idx="1"/>
          </p:nvPr>
        </p:nvSpPr>
        <p:spPr>
          <a:xfrm>
            <a:off x="457200" y="1196752"/>
            <a:ext cx="8229600" cy="4525963"/>
          </a:xfrm>
        </p:spPr>
        <p:txBody>
          <a:bodyPr>
            <a:noAutofit/>
          </a:bodyPr>
          <a:lstStyle/>
          <a:p>
            <a:pPr marL="0" indent="0">
              <a:buNone/>
            </a:pPr>
            <a:r>
              <a:rPr lang="fr-FR" b="1" i="1" u="sng" dirty="0"/>
              <a:t>revue de la </a:t>
            </a:r>
            <a:r>
              <a:rPr lang="fr-FR" b="1" i="1" u="sng" dirty="0" smtClean="0"/>
              <a:t>littérature (suite):</a:t>
            </a:r>
            <a:endParaRPr lang="fr-FR" b="1" u="sng" dirty="0"/>
          </a:p>
          <a:p>
            <a:r>
              <a:rPr lang="fr-FR" sz="2400" dirty="0" smtClean="0"/>
              <a:t>Lors </a:t>
            </a:r>
            <a:r>
              <a:rPr lang="fr-FR" sz="2400" dirty="0"/>
              <a:t>de la revue de la littérature, </a:t>
            </a:r>
            <a:r>
              <a:rPr lang="fr-FR" sz="2400" dirty="0" smtClean="0"/>
              <a:t>le chercheur réalise </a:t>
            </a:r>
            <a:r>
              <a:rPr lang="fr-FR" sz="2400" dirty="0"/>
              <a:t>que la relation qui est l’objet de son interrogation est plus complexe </a:t>
            </a:r>
            <a:r>
              <a:rPr lang="fr-FR" sz="2400" dirty="0" smtClean="0"/>
              <a:t>qu’anticipé</a:t>
            </a:r>
            <a:r>
              <a:rPr lang="fr-FR" sz="2400" dirty="0"/>
              <a:t> </a:t>
            </a:r>
            <a:r>
              <a:rPr lang="fr-FR" sz="2400" dirty="0" smtClean="0"/>
              <a:t>:</a:t>
            </a:r>
          </a:p>
          <a:p>
            <a:r>
              <a:rPr lang="fr-FR" sz="2400" dirty="0" smtClean="0"/>
              <a:t>En </a:t>
            </a:r>
            <a:r>
              <a:rPr lang="fr-FR" sz="2400" dirty="0"/>
              <a:t>effet, selon la </a:t>
            </a:r>
            <a:r>
              <a:rPr lang="fr-FR" sz="2400" dirty="0" smtClean="0"/>
              <a:t>littérature </a:t>
            </a:r>
            <a:r>
              <a:rPr lang="fr-FR" sz="2400" dirty="0"/>
              <a:t>qu’il a consultée, il semble que ce soit les</a:t>
            </a:r>
            <a:r>
              <a:rPr lang="fr-FR" sz="2400" b="1" dirty="0">
                <a:solidFill>
                  <a:srgbClr val="FF0000"/>
                </a:solidFill>
              </a:rPr>
              <a:t> conditions de travail </a:t>
            </a:r>
            <a:r>
              <a:rPr lang="fr-FR" sz="2400" b="1" dirty="0"/>
              <a:t>qui </a:t>
            </a:r>
            <a:r>
              <a:rPr lang="fr-FR" sz="2400" b="1" dirty="0" smtClean="0"/>
              <a:t>influencent </a:t>
            </a:r>
            <a:r>
              <a:rPr lang="fr-FR" sz="2400" b="1" dirty="0"/>
              <a:t>le </a:t>
            </a:r>
            <a:r>
              <a:rPr lang="fr-FR" sz="2400" b="1" dirty="0">
                <a:solidFill>
                  <a:srgbClr val="FF0000"/>
                </a:solidFill>
              </a:rPr>
              <a:t>niveau de motivation </a:t>
            </a:r>
            <a:r>
              <a:rPr lang="fr-FR" sz="2400" b="1" dirty="0"/>
              <a:t>qui, à son tour, influence </a:t>
            </a:r>
            <a:r>
              <a:rPr lang="fr-FR" sz="2400" b="1" dirty="0">
                <a:solidFill>
                  <a:srgbClr val="FF0000"/>
                </a:solidFill>
              </a:rPr>
              <a:t>le niveau de productivité des travailleurs. </a:t>
            </a:r>
            <a:endParaRPr lang="fr-FR" sz="2400" b="1" dirty="0" smtClean="0">
              <a:solidFill>
                <a:srgbClr val="FF0000"/>
              </a:solidFill>
            </a:endParaRPr>
          </a:p>
          <a:p>
            <a:endParaRPr lang="fr-FR" sz="2400" dirty="0"/>
          </a:p>
          <a:p>
            <a:r>
              <a:rPr lang="fr-FR" sz="2400" dirty="0" smtClean="0"/>
              <a:t>Il </a:t>
            </a:r>
            <a:r>
              <a:rPr lang="fr-FR" sz="2400" dirty="0"/>
              <a:t>doit donc </a:t>
            </a:r>
            <a:r>
              <a:rPr lang="fr-FR" sz="2400" b="1" u="sng" dirty="0"/>
              <a:t>reformuler la question générale de recherche </a:t>
            </a:r>
            <a:r>
              <a:rPr lang="fr-FR" sz="2400" dirty="0"/>
              <a:t>en lui donnant plus d’ampleur et d’ouverture. Il pourrait ainsi </a:t>
            </a:r>
            <a:r>
              <a:rPr lang="fr-FR" sz="2400" dirty="0" smtClean="0"/>
              <a:t>privilégier </a:t>
            </a:r>
            <a:r>
              <a:rPr lang="fr-FR" sz="2400" dirty="0"/>
              <a:t>la question suivante :</a:t>
            </a:r>
          </a:p>
          <a:p>
            <a:pPr marL="0" indent="0" algn="ctr">
              <a:buNone/>
            </a:pPr>
            <a:r>
              <a:rPr lang="fr-FR" sz="2400" dirty="0"/>
              <a:t> </a:t>
            </a:r>
            <a:r>
              <a:rPr lang="fr-FR" sz="2400" dirty="0" smtClean="0"/>
              <a:t>  » </a:t>
            </a:r>
            <a:r>
              <a:rPr lang="fr-FR" sz="2400" b="1" dirty="0" smtClean="0"/>
              <a:t>Quelle </a:t>
            </a:r>
            <a:r>
              <a:rPr lang="fr-FR" sz="2400" b="1" dirty="0"/>
              <a:t>est la relation existant entre les </a:t>
            </a:r>
            <a:r>
              <a:rPr lang="fr-FR" sz="2400" b="1" dirty="0">
                <a:solidFill>
                  <a:srgbClr val="FF0000"/>
                </a:solidFill>
              </a:rPr>
              <a:t>conditions générales de </a:t>
            </a:r>
            <a:r>
              <a:rPr lang="fr-FR" sz="2400" b="1" dirty="0" smtClean="0">
                <a:solidFill>
                  <a:srgbClr val="FF0000"/>
                </a:solidFill>
              </a:rPr>
              <a:t>travail </a:t>
            </a:r>
            <a:r>
              <a:rPr lang="fr-FR" sz="2400" b="1" dirty="0"/>
              <a:t>et le </a:t>
            </a:r>
            <a:r>
              <a:rPr lang="fr-FR" sz="2400" b="1" dirty="0">
                <a:solidFill>
                  <a:srgbClr val="FF0000"/>
                </a:solidFill>
              </a:rPr>
              <a:t>niveau de productivité </a:t>
            </a:r>
            <a:r>
              <a:rPr lang="fr-FR" sz="2400" b="1" dirty="0"/>
              <a:t>des travailleurs </a:t>
            </a:r>
            <a:r>
              <a:rPr lang="fr-FR" sz="2400" b="1" dirty="0" smtClean="0"/>
              <a:t>? »</a:t>
            </a:r>
            <a:endParaRPr lang="fr-FR" sz="2400" b="1" dirty="0"/>
          </a:p>
          <a:p>
            <a:pPr marL="0" indent="0">
              <a:buNone/>
            </a:pPr>
            <a:r>
              <a:rPr lang="fr-FR" sz="2400" dirty="0"/>
              <a:t> </a:t>
            </a:r>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32</a:t>
            </a:fld>
            <a:endParaRPr lang="fr-FR"/>
          </a:p>
        </p:txBody>
      </p:sp>
    </p:spTree>
    <p:extLst>
      <p:ext uri="{BB962C8B-B14F-4D97-AF65-F5344CB8AC3E}">
        <p14:creationId xmlns:p14="http://schemas.microsoft.com/office/powerpoint/2010/main" val="11161371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A. La problématique de recherche</a:t>
            </a:r>
            <a:endParaRPr lang="fr-FR" dirty="0"/>
          </a:p>
        </p:txBody>
      </p:sp>
      <p:sp>
        <p:nvSpPr>
          <p:cNvPr id="3" name="Espace réservé du contenu 2"/>
          <p:cNvSpPr>
            <a:spLocks noGrp="1"/>
          </p:cNvSpPr>
          <p:nvPr>
            <p:ph idx="1"/>
          </p:nvPr>
        </p:nvSpPr>
        <p:spPr/>
        <p:txBody>
          <a:bodyPr>
            <a:normAutofit lnSpcReduction="10000"/>
          </a:bodyPr>
          <a:lstStyle/>
          <a:p>
            <a:pPr marL="0" indent="0">
              <a:buNone/>
            </a:pPr>
            <a:r>
              <a:rPr lang="fr-FR" b="1" dirty="0" smtClean="0"/>
              <a:t>revue de la littérature (suite):</a:t>
            </a:r>
          </a:p>
          <a:p>
            <a:r>
              <a:rPr lang="fr-FR" dirty="0" smtClean="0"/>
              <a:t>La revue de la littérature permet aussi de vérifier s’il n’y aurait pas de </a:t>
            </a:r>
            <a:r>
              <a:rPr lang="fr-FR" b="1" dirty="0" smtClean="0">
                <a:solidFill>
                  <a:srgbClr val="FF0000"/>
                </a:solidFill>
              </a:rPr>
              <a:t>variable de nature contextuelle </a:t>
            </a:r>
            <a:r>
              <a:rPr lang="fr-FR" dirty="0" smtClean="0"/>
              <a:t>qui pourrait avoir un impact sur la réponse à la question générale de recherche. Si tel était le cas, le chercheur devrait alors ajouter une ou plusieurs </a:t>
            </a:r>
            <a:r>
              <a:rPr lang="fr-FR" b="1" dirty="0" smtClean="0"/>
              <a:t>questions spécifiques </a:t>
            </a:r>
            <a:r>
              <a:rPr lang="fr-FR" dirty="0" smtClean="0"/>
              <a:t>qui tiendraient compte de cette variable. </a:t>
            </a:r>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33</a:t>
            </a:fld>
            <a:endParaRPr lang="fr-FR"/>
          </a:p>
        </p:txBody>
      </p:sp>
    </p:spTree>
    <p:extLst>
      <p:ext uri="{BB962C8B-B14F-4D97-AF65-F5344CB8AC3E}">
        <p14:creationId xmlns:p14="http://schemas.microsoft.com/office/powerpoint/2010/main" val="1265230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smtClean="0"/>
              <a:t>A. La problématique de recherche</a:t>
            </a:r>
            <a:endParaRPr lang="fr-FR" dirty="0"/>
          </a:p>
        </p:txBody>
      </p:sp>
      <p:sp>
        <p:nvSpPr>
          <p:cNvPr id="3" name="Espace réservé du contenu 2"/>
          <p:cNvSpPr>
            <a:spLocks noGrp="1"/>
          </p:cNvSpPr>
          <p:nvPr>
            <p:ph idx="1"/>
          </p:nvPr>
        </p:nvSpPr>
        <p:spPr>
          <a:xfrm>
            <a:off x="457200" y="908720"/>
            <a:ext cx="8229600" cy="4525963"/>
          </a:xfrm>
        </p:spPr>
        <p:txBody>
          <a:bodyPr>
            <a:noAutofit/>
          </a:bodyPr>
          <a:lstStyle/>
          <a:p>
            <a:pPr marL="0" indent="0">
              <a:buNone/>
            </a:pPr>
            <a:r>
              <a:rPr lang="fr-FR" sz="2800" b="1" i="1" u="sng" dirty="0" smtClean="0"/>
              <a:t>revue de la littérature (suite):</a:t>
            </a:r>
            <a:endParaRPr lang="fr-FR" sz="2800" b="1" u="sng" dirty="0" smtClean="0"/>
          </a:p>
          <a:p>
            <a:r>
              <a:rPr lang="fr-FR" sz="2400" b="1" dirty="0" smtClean="0">
                <a:solidFill>
                  <a:srgbClr val="FF0000"/>
                </a:solidFill>
              </a:rPr>
              <a:t>Exemple</a:t>
            </a:r>
            <a:r>
              <a:rPr lang="fr-FR" sz="2400" dirty="0" smtClean="0">
                <a:solidFill>
                  <a:srgbClr val="FF0000"/>
                </a:solidFill>
              </a:rPr>
              <a:t> : </a:t>
            </a:r>
            <a:r>
              <a:rPr lang="fr-FR" sz="2400" dirty="0" smtClean="0"/>
              <a:t>prenons l’exemple du chercheur qui s’intéresse à</a:t>
            </a:r>
            <a:r>
              <a:rPr lang="fr-FR" sz="2400" dirty="0" smtClean="0">
                <a:solidFill>
                  <a:srgbClr val="FF0000"/>
                </a:solidFill>
              </a:rPr>
              <a:t> </a:t>
            </a:r>
            <a:r>
              <a:rPr lang="fr-FR" sz="2400" b="1" dirty="0" smtClean="0"/>
              <a:t>la</a:t>
            </a:r>
            <a:r>
              <a:rPr lang="fr-FR" sz="2400" dirty="0" smtClean="0"/>
              <a:t> </a:t>
            </a:r>
            <a:r>
              <a:rPr lang="fr-FR" sz="2400" b="1" dirty="0" smtClean="0"/>
              <a:t>relation entre le </a:t>
            </a:r>
            <a:r>
              <a:rPr lang="fr-FR" sz="2400" b="1" dirty="0" smtClean="0">
                <a:solidFill>
                  <a:srgbClr val="FF0000"/>
                </a:solidFill>
              </a:rPr>
              <a:t>niveau de planification stratégique </a:t>
            </a:r>
            <a:r>
              <a:rPr lang="fr-FR" sz="2400" b="1" dirty="0" smtClean="0"/>
              <a:t>au sein des PME et la</a:t>
            </a:r>
            <a:r>
              <a:rPr lang="fr-FR" sz="2400" b="1" dirty="0" smtClean="0">
                <a:solidFill>
                  <a:srgbClr val="FF0000"/>
                </a:solidFill>
              </a:rPr>
              <a:t> performance </a:t>
            </a:r>
            <a:r>
              <a:rPr lang="fr-FR" sz="2400" b="1" dirty="0" smtClean="0"/>
              <a:t>de ces dernières. </a:t>
            </a:r>
          </a:p>
          <a:p>
            <a:r>
              <a:rPr lang="fr-FR" sz="2400" dirty="0" smtClean="0"/>
              <a:t>En supposant que la revue de la littérature lui a fait réaliser que la </a:t>
            </a:r>
            <a:r>
              <a:rPr lang="fr-FR" sz="2400" b="1" dirty="0" smtClean="0">
                <a:solidFill>
                  <a:srgbClr val="FF0000"/>
                </a:solidFill>
              </a:rPr>
              <a:t>nature de l’environnement </a:t>
            </a:r>
            <a:r>
              <a:rPr lang="fr-FR" sz="2400" dirty="0" smtClean="0"/>
              <a:t>dans lequel évolue la PME influence la </a:t>
            </a:r>
            <a:r>
              <a:rPr lang="fr-FR" sz="2400" b="1" dirty="0" smtClean="0"/>
              <a:t>relation entre le </a:t>
            </a:r>
            <a:r>
              <a:rPr lang="fr-FR" sz="2400" b="1" dirty="0" smtClean="0">
                <a:solidFill>
                  <a:srgbClr val="FF0000"/>
                </a:solidFill>
              </a:rPr>
              <a:t>degré de planification</a:t>
            </a:r>
            <a:r>
              <a:rPr lang="fr-FR" sz="2400" b="1" dirty="0" smtClean="0"/>
              <a:t> et la </a:t>
            </a:r>
            <a:r>
              <a:rPr lang="fr-FR" sz="2400" b="1" dirty="0" smtClean="0">
                <a:solidFill>
                  <a:srgbClr val="FF0000"/>
                </a:solidFill>
              </a:rPr>
              <a:t>performance</a:t>
            </a:r>
            <a:endParaRPr lang="fr-FR" sz="2400" dirty="0">
              <a:solidFill>
                <a:srgbClr val="FF0000"/>
              </a:solidFill>
            </a:endParaRPr>
          </a:p>
          <a:p>
            <a:pPr marL="0" indent="0">
              <a:buNone/>
            </a:pPr>
            <a:r>
              <a:rPr lang="fr-FR" sz="2400" dirty="0" smtClean="0">
                <a:sym typeface="Symbol"/>
              </a:rPr>
              <a:t></a:t>
            </a:r>
            <a:r>
              <a:rPr lang="fr-FR" sz="2400" dirty="0" smtClean="0"/>
              <a:t> il devrait alors </a:t>
            </a:r>
            <a:r>
              <a:rPr lang="fr-FR" sz="2400" b="1" dirty="0" smtClean="0"/>
              <a:t>formuler une question spécifique </a:t>
            </a:r>
            <a:r>
              <a:rPr lang="fr-FR" sz="2400" dirty="0" smtClean="0"/>
              <a:t>qui tiendrait compte de cet élément nouveau. </a:t>
            </a:r>
          </a:p>
          <a:p>
            <a:pPr marL="0" indent="0">
              <a:buNone/>
            </a:pPr>
            <a:r>
              <a:rPr lang="fr-FR" sz="2400" dirty="0" smtClean="0">
                <a:sym typeface="Symbol"/>
              </a:rPr>
              <a:t> </a:t>
            </a:r>
            <a:r>
              <a:rPr lang="fr-FR" sz="2400" dirty="0" smtClean="0"/>
              <a:t>La question spécifique supplémentaire pourrait être : </a:t>
            </a:r>
          </a:p>
          <a:p>
            <a:pPr marL="0" indent="0" algn="ctr">
              <a:buNone/>
            </a:pPr>
            <a:r>
              <a:rPr lang="fr-FR" sz="2400" b="1" dirty="0" smtClean="0"/>
              <a:t>Est-ce que la relation entre le </a:t>
            </a:r>
            <a:r>
              <a:rPr lang="fr-FR" sz="2400" b="1" dirty="0" smtClean="0">
                <a:solidFill>
                  <a:srgbClr val="FF0000"/>
                </a:solidFill>
              </a:rPr>
              <a:t>niveau de planification stratégique </a:t>
            </a:r>
            <a:r>
              <a:rPr lang="fr-FR" sz="2400" b="1" dirty="0" smtClean="0"/>
              <a:t>au sein des PME et la </a:t>
            </a:r>
            <a:r>
              <a:rPr lang="fr-FR" sz="2400" b="1" dirty="0" smtClean="0">
                <a:solidFill>
                  <a:srgbClr val="FF0000"/>
                </a:solidFill>
              </a:rPr>
              <a:t>performance </a:t>
            </a:r>
            <a:r>
              <a:rPr lang="fr-FR" sz="2400" b="1" dirty="0" smtClean="0"/>
              <a:t>de ces dernières est influencée par le</a:t>
            </a:r>
            <a:r>
              <a:rPr lang="fr-FR" sz="2400" b="1" dirty="0" smtClean="0">
                <a:solidFill>
                  <a:srgbClr val="FF0000"/>
                </a:solidFill>
              </a:rPr>
              <a:t> niveau de turbulence de l’environnement </a:t>
            </a:r>
            <a:r>
              <a:rPr lang="fr-FR" sz="2400" b="1" dirty="0" smtClean="0"/>
              <a:t>dans lequel ces PME évoluent ?</a:t>
            </a:r>
            <a:r>
              <a:rPr lang="fr-FR" sz="2400" dirty="0" smtClean="0"/>
              <a:t> </a:t>
            </a:r>
            <a:endParaRPr lang="fr-FR" sz="2400" dirty="0"/>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34</a:t>
            </a:fld>
            <a:endParaRPr lang="fr-FR"/>
          </a:p>
        </p:txBody>
      </p:sp>
    </p:spTree>
    <p:extLst>
      <p:ext uri="{BB962C8B-B14F-4D97-AF65-F5344CB8AC3E}">
        <p14:creationId xmlns:p14="http://schemas.microsoft.com/office/powerpoint/2010/main" val="2276940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L’approche </a:t>
            </a:r>
            <a:r>
              <a:rPr lang="fr-FR" b="1" dirty="0" err="1" smtClean="0"/>
              <a:t>hypothético-dédcutive</a:t>
            </a:r>
            <a:endParaRPr lang="fr-FR" b="1" dirty="0"/>
          </a:p>
        </p:txBody>
      </p:sp>
      <p:sp>
        <p:nvSpPr>
          <p:cNvPr id="4" name="Espace réservé du contenu 3"/>
          <p:cNvSpPr>
            <a:spLocks noGrp="1"/>
          </p:cNvSpPr>
          <p:nvPr>
            <p:ph idx="1"/>
          </p:nvPr>
        </p:nvSpPr>
        <p:spPr>
          <a:xfrm>
            <a:off x="457200" y="1495325"/>
            <a:ext cx="8229600" cy="4525963"/>
          </a:xfrm>
        </p:spPr>
        <p:txBody>
          <a:bodyPr>
            <a:noAutofit/>
          </a:bodyPr>
          <a:lstStyle/>
          <a:p>
            <a:pPr marL="514350" indent="-514350">
              <a:buFont typeface="+mj-lt"/>
              <a:buAutoNum type="arabicPeriod"/>
            </a:pPr>
            <a:r>
              <a:rPr lang="fr-FR" sz="4400" dirty="0" smtClean="0"/>
              <a:t>La structure conceptuelle</a:t>
            </a:r>
          </a:p>
          <a:p>
            <a:pPr marL="914400" lvl="1" indent="-514350">
              <a:buFont typeface="+mj-lt"/>
              <a:buAutoNum type="alphaUcPeriod"/>
            </a:pPr>
            <a:r>
              <a:rPr lang="fr-FR" sz="4000" dirty="0" smtClean="0"/>
              <a:t>La problématique de recherche</a:t>
            </a:r>
          </a:p>
          <a:p>
            <a:pPr marL="914400" lvl="1" indent="-514350">
              <a:buFont typeface="+mj-lt"/>
              <a:buAutoNum type="alphaUcPeriod"/>
            </a:pPr>
            <a:r>
              <a:rPr lang="fr-FR" sz="6000" b="1" dirty="0" smtClean="0"/>
              <a:t>Le cadre théorique</a:t>
            </a:r>
          </a:p>
          <a:p>
            <a:pPr marL="914400" lvl="1" indent="-514350">
              <a:buFont typeface="+mj-lt"/>
              <a:buAutoNum type="alphaUcPeriod"/>
            </a:pPr>
            <a:r>
              <a:rPr lang="fr-FR" sz="4000" dirty="0" smtClean="0"/>
              <a:t>Les hypothèses de recherche</a:t>
            </a:r>
          </a:p>
          <a:p>
            <a:pPr marL="914400" lvl="1" indent="-514350">
              <a:buFont typeface="+mj-lt"/>
              <a:buAutoNum type="alphaUcPeriod"/>
            </a:pPr>
            <a:r>
              <a:rPr lang="fr-FR" sz="4000" dirty="0" smtClean="0"/>
              <a:t>Le cadre opératoire</a:t>
            </a:r>
          </a:p>
          <a:p>
            <a:pPr lvl="1"/>
            <a:endParaRPr lang="fr-FR" sz="4000" dirty="0" smtClean="0"/>
          </a:p>
          <a:p>
            <a:pPr lvl="1"/>
            <a:endParaRPr lang="fr-FR" sz="4000" dirty="0" smtClean="0"/>
          </a:p>
          <a:p>
            <a:endParaRPr lang="fr-FR" sz="4400" dirty="0"/>
          </a:p>
        </p:txBody>
      </p:sp>
      <p:sp>
        <p:nvSpPr>
          <p:cNvPr id="3" name="Espace réservé du pied de page 2"/>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35</a:t>
            </a:fld>
            <a:endParaRPr lang="fr-FR"/>
          </a:p>
        </p:txBody>
      </p:sp>
    </p:spTree>
    <p:extLst>
      <p:ext uri="{BB962C8B-B14F-4D97-AF65-F5344CB8AC3E}">
        <p14:creationId xmlns:p14="http://schemas.microsoft.com/office/powerpoint/2010/main" val="12328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B. Le cadre théorique</a:t>
            </a:r>
            <a:endParaRPr lang="fr-FR" b="1" dirty="0"/>
          </a:p>
        </p:txBody>
      </p:sp>
      <p:sp>
        <p:nvSpPr>
          <p:cNvPr id="3" name="Espace réservé du contenu 2"/>
          <p:cNvSpPr>
            <a:spLocks noGrp="1"/>
          </p:cNvSpPr>
          <p:nvPr>
            <p:ph idx="1"/>
          </p:nvPr>
        </p:nvSpPr>
        <p:spPr/>
        <p:txBody>
          <a:bodyPr>
            <a:normAutofit fontScale="92500"/>
          </a:bodyPr>
          <a:lstStyle/>
          <a:p>
            <a:pPr marL="0" indent="0">
              <a:buNone/>
            </a:pPr>
            <a:r>
              <a:rPr lang="fr-FR" b="1" u="sng" dirty="0"/>
              <a:t>C</a:t>
            </a:r>
            <a:r>
              <a:rPr lang="fr-FR" b="1" u="sng" dirty="0" smtClean="0"/>
              <a:t>onception </a:t>
            </a:r>
            <a:r>
              <a:rPr lang="fr-FR" b="1" u="sng" dirty="0"/>
              <a:t>du </a:t>
            </a:r>
            <a:r>
              <a:rPr lang="fr-FR" b="1" i="1" u="sng" dirty="0" smtClean="0"/>
              <a:t>cadre théorique </a:t>
            </a:r>
            <a:r>
              <a:rPr lang="fr-FR" b="1" u="sng" dirty="0"/>
              <a:t>de </a:t>
            </a:r>
            <a:r>
              <a:rPr lang="fr-FR" b="1" u="sng" dirty="0" smtClean="0"/>
              <a:t>la recherche</a:t>
            </a:r>
            <a:r>
              <a:rPr lang="fr-FR" u="sng" dirty="0"/>
              <a:t> </a:t>
            </a:r>
            <a:r>
              <a:rPr lang="fr-FR" u="sng" dirty="0" smtClean="0"/>
              <a:t>: </a:t>
            </a:r>
          </a:p>
          <a:p>
            <a:r>
              <a:rPr lang="fr-FR" dirty="0" smtClean="0"/>
              <a:t>À </a:t>
            </a:r>
            <a:r>
              <a:rPr lang="fr-FR" dirty="0"/>
              <a:t>cette nouvelle étape, le chercheur </a:t>
            </a:r>
            <a:r>
              <a:rPr lang="fr-FR" b="1" dirty="0"/>
              <a:t>définit </a:t>
            </a:r>
            <a:r>
              <a:rPr lang="fr-FR" b="1" dirty="0" smtClean="0"/>
              <a:t>chacune </a:t>
            </a:r>
            <a:r>
              <a:rPr lang="fr-FR" b="1" dirty="0"/>
              <a:t>des variables </a:t>
            </a:r>
            <a:r>
              <a:rPr lang="fr-FR" dirty="0"/>
              <a:t>qu’il a choisi d’étudier, </a:t>
            </a:r>
            <a:r>
              <a:rPr lang="fr-FR" b="1" dirty="0"/>
              <a:t>spécifie les relations </a:t>
            </a:r>
            <a:r>
              <a:rPr lang="fr-FR" dirty="0"/>
              <a:t>qu’il anticipe </a:t>
            </a:r>
            <a:r>
              <a:rPr lang="fr-FR" dirty="0" smtClean="0"/>
              <a:t>entre ces </a:t>
            </a:r>
            <a:r>
              <a:rPr lang="fr-FR" dirty="0"/>
              <a:t>variables et </a:t>
            </a:r>
            <a:r>
              <a:rPr lang="fr-FR" b="1" dirty="0"/>
              <a:t>explique les fondements de son raisonnement</a:t>
            </a:r>
            <a:r>
              <a:rPr lang="fr-FR" dirty="0"/>
              <a:t>. </a:t>
            </a:r>
            <a:endParaRPr lang="fr-FR" dirty="0" smtClean="0"/>
          </a:p>
          <a:p>
            <a:r>
              <a:rPr lang="fr-FR" dirty="0" smtClean="0"/>
              <a:t>Pour </a:t>
            </a:r>
            <a:r>
              <a:rPr lang="fr-FR" dirty="0"/>
              <a:t>ce </a:t>
            </a:r>
            <a:r>
              <a:rPr lang="fr-FR" dirty="0" smtClean="0"/>
              <a:t>faire, il </a:t>
            </a:r>
            <a:r>
              <a:rPr lang="fr-FR" dirty="0"/>
              <a:t>intègre ses idées personnelles aux connaissances mises en lumière dans la </a:t>
            </a:r>
            <a:r>
              <a:rPr lang="fr-FR" dirty="0" smtClean="0"/>
              <a:t>revue de </a:t>
            </a:r>
            <a:r>
              <a:rPr lang="fr-FR" dirty="0"/>
              <a:t>la littérature.</a:t>
            </a:r>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36</a:t>
            </a:fld>
            <a:endParaRPr lang="fr-FR"/>
          </a:p>
        </p:txBody>
      </p:sp>
    </p:spTree>
    <p:extLst>
      <p:ext uri="{BB962C8B-B14F-4D97-AF65-F5344CB8AC3E}">
        <p14:creationId xmlns:p14="http://schemas.microsoft.com/office/powerpoint/2010/main" val="14111488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B. Le cadre théorique (suite)</a:t>
            </a:r>
            <a:endParaRPr lang="fr-FR" b="1" dirty="0"/>
          </a:p>
        </p:txBody>
      </p:sp>
      <p:sp>
        <p:nvSpPr>
          <p:cNvPr id="3" name="Espace réservé du contenu 2"/>
          <p:cNvSpPr>
            <a:spLocks noGrp="1"/>
          </p:cNvSpPr>
          <p:nvPr>
            <p:ph idx="1"/>
          </p:nvPr>
        </p:nvSpPr>
        <p:spPr/>
        <p:txBody>
          <a:bodyPr>
            <a:normAutofit/>
          </a:bodyPr>
          <a:lstStyle/>
          <a:p>
            <a:r>
              <a:rPr lang="fr-FR" b="1" dirty="0" smtClean="0">
                <a:solidFill>
                  <a:srgbClr val="FF0000"/>
                </a:solidFill>
              </a:rPr>
              <a:t>Exemple (question précédente):</a:t>
            </a:r>
          </a:p>
          <a:p>
            <a:pPr marL="0" indent="0" algn="ctr">
              <a:buNone/>
            </a:pPr>
            <a:r>
              <a:rPr lang="fr-FR" b="1" dirty="0" smtClean="0"/>
              <a:t>« Est-ce </a:t>
            </a:r>
            <a:r>
              <a:rPr lang="fr-FR" b="1" dirty="0"/>
              <a:t>que la relation entre le niveau de planification stratégique </a:t>
            </a:r>
            <a:r>
              <a:rPr lang="fr-FR" b="1" dirty="0" smtClean="0"/>
              <a:t>au sein </a:t>
            </a:r>
            <a:r>
              <a:rPr lang="fr-FR" b="1" dirty="0"/>
              <a:t>des PME et la performance de ces dernières est influencée </a:t>
            </a:r>
            <a:r>
              <a:rPr lang="fr-FR" b="1" dirty="0" smtClean="0"/>
              <a:t>par le </a:t>
            </a:r>
            <a:r>
              <a:rPr lang="fr-FR" b="1" dirty="0"/>
              <a:t>niveau de turbulence de l’environnement dans lequel ces </a:t>
            </a:r>
            <a:r>
              <a:rPr lang="fr-FR" b="1" dirty="0" smtClean="0"/>
              <a:t>PME évoluent</a:t>
            </a:r>
            <a:r>
              <a:rPr lang="fr-FR" b="1" dirty="0"/>
              <a:t>?</a:t>
            </a:r>
            <a:r>
              <a:rPr lang="fr-FR" b="1" dirty="0" smtClean="0"/>
              <a:t> « </a:t>
            </a:r>
            <a:endParaRPr lang="fr-FR" dirty="0"/>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37</a:t>
            </a:fld>
            <a:endParaRPr lang="fr-FR"/>
          </a:p>
        </p:txBody>
      </p:sp>
    </p:spTree>
    <p:extLst>
      <p:ext uri="{BB962C8B-B14F-4D97-AF65-F5344CB8AC3E}">
        <p14:creationId xmlns:p14="http://schemas.microsoft.com/office/powerpoint/2010/main" val="1559031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B. Le cadre théorique (suite)</a:t>
            </a:r>
            <a:endParaRPr lang="fr-FR" dirty="0"/>
          </a:p>
        </p:txBody>
      </p:sp>
      <p:sp>
        <p:nvSpPr>
          <p:cNvPr id="3" name="Espace réservé du contenu 2"/>
          <p:cNvSpPr>
            <a:spLocks noGrp="1"/>
          </p:cNvSpPr>
          <p:nvPr>
            <p:ph idx="1"/>
          </p:nvPr>
        </p:nvSpPr>
        <p:spPr>
          <a:xfrm>
            <a:off x="457200" y="1196752"/>
            <a:ext cx="8229600" cy="4525963"/>
          </a:xfrm>
        </p:spPr>
        <p:txBody>
          <a:bodyPr>
            <a:noAutofit/>
          </a:bodyPr>
          <a:lstStyle/>
          <a:p>
            <a:r>
              <a:rPr lang="fr-FR" sz="2400" b="1" dirty="0" smtClean="0"/>
              <a:t>planification stratégique </a:t>
            </a:r>
            <a:r>
              <a:rPr lang="fr-FR" sz="2400" dirty="0" smtClean="0"/>
              <a:t>: processus selon lequel le dirigeant analyse l’environnement externe de son entreprise pour y identifier les occasions et les menaces, analyse sa propre entreprise pour déceler ses forces et ses faiblesses, identifie les options qui s’offrent à elle à la lumière des analyses précédentes, choisit une de ces options, détermine la stratégie appropriée pour mettre en place cette option et rencontrer les objectifs qu’il s’était fixés et, finalement, contrôle le résultat des actions entreprises conformément à la stratégie adoptée.</a:t>
            </a:r>
          </a:p>
          <a:p>
            <a:r>
              <a:rPr lang="fr-FR" sz="2400" b="1" dirty="0" smtClean="0"/>
              <a:t>performance</a:t>
            </a:r>
            <a:r>
              <a:rPr lang="fr-FR" sz="2400" dirty="0" smtClean="0"/>
              <a:t> : résultats comptables des activités économiques de l’entreprise.</a:t>
            </a:r>
          </a:p>
          <a:p>
            <a:r>
              <a:rPr lang="fr-FR" sz="2400" b="1" dirty="0" smtClean="0"/>
              <a:t>turbulence de l’environnement </a:t>
            </a:r>
            <a:r>
              <a:rPr lang="fr-FR" sz="2400" dirty="0" smtClean="0"/>
              <a:t>: instabilité et imprévisibilité des phénomènes se manifestant dans l’environnement.</a:t>
            </a:r>
            <a:endParaRPr lang="fr-FR" sz="2400" dirty="0"/>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38</a:t>
            </a:fld>
            <a:endParaRPr lang="fr-FR"/>
          </a:p>
        </p:txBody>
      </p:sp>
    </p:spTree>
    <p:extLst>
      <p:ext uri="{BB962C8B-B14F-4D97-AF65-F5344CB8AC3E}">
        <p14:creationId xmlns:p14="http://schemas.microsoft.com/office/powerpoint/2010/main" val="3664877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B. Le cadre théorique (suite)</a:t>
            </a:r>
            <a:endParaRPr lang="fr-FR" dirty="0"/>
          </a:p>
        </p:txBody>
      </p:sp>
      <p:sp>
        <p:nvSpPr>
          <p:cNvPr id="3" name="Espace réservé du contenu 2"/>
          <p:cNvSpPr>
            <a:spLocks noGrp="1"/>
          </p:cNvSpPr>
          <p:nvPr>
            <p:ph idx="1"/>
          </p:nvPr>
        </p:nvSpPr>
        <p:spPr>
          <a:xfrm>
            <a:off x="457200" y="1196752"/>
            <a:ext cx="8229600" cy="4525963"/>
          </a:xfrm>
        </p:spPr>
        <p:txBody>
          <a:bodyPr>
            <a:noAutofit/>
          </a:bodyPr>
          <a:lstStyle/>
          <a:p>
            <a:pPr marL="0" indent="0">
              <a:buNone/>
            </a:pPr>
            <a:r>
              <a:rPr lang="fr-FR" sz="2800" b="1" dirty="0" smtClean="0"/>
              <a:t>Remarque (notion de variable):</a:t>
            </a:r>
          </a:p>
          <a:p>
            <a:pPr marL="0" indent="0">
              <a:buNone/>
            </a:pPr>
            <a:endParaRPr lang="fr-FR" sz="2800" b="1" dirty="0" smtClean="0"/>
          </a:p>
          <a:p>
            <a:pPr marL="0" indent="0" algn="ctr">
              <a:buNone/>
            </a:pPr>
            <a:r>
              <a:rPr lang="fr-FR" sz="2800" i="1" dirty="0" smtClean="0"/>
              <a:t>« Une </a:t>
            </a:r>
            <a:r>
              <a:rPr lang="fr-FR" sz="2800" i="1" dirty="0"/>
              <a:t>variable est d’une manière générale un symbole auquel on </a:t>
            </a:r>
            <a:r>
              <a:rPr lang="fr-FR" sz="2800" i="1" dirty="0" smtClean="0"/>
              <a:t>peut assigner </a:t>
            </a:r>
            <a:r>
              <a:rPr lang="fr-FR" sz="2800" i="1" dirty="0"/>
              <a:t>des valeurs. Plus spécifiquement, il s’agit d’un concept défini </a:t>
            </a:r>
            <a:r>
              <a:rPr lang="fr-FR" sz="2800" i="1" dirty="0" smtClean="0"/>
              <a:t>d’une manière </a:t>
            </a:r>
            <a:r>
              <a:rPr lang="fr-FR" sz="2800" i="1" dirty="0"/>
              <a:t>telle qu’il puisse être observé et mesuré, ce concept devant </a:t>
            </a:r>
            <a:r>
              <a:rPr lang="fr-FR" sz="2800" i="1" dirty="0" smtClean="0"/>
              <a:t>toutefois être </a:t>
            </a:r>
            <a:r>
              <a:rPr lang="fr-FR" sz="2800" i="1" dirty="0"/>
              <a:t>susceptible de prendre plus qu’une valeur, c’est-à-dire de varier</a:t>
            </a:r>
            <a:r>
              <a:rPr lang="fr-FR" sz="2800" i="1" dirty="0" smtClean="0"/>
              <a:t>. »</a:t>
            </a:r>
            <a:endParaRPr lang="fr-FR" sz="2800" dirty="0"/>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39</a:t>
            </a:fld>
            <a:endParaRPr lang="fr-FR"/>
          </a:p>
        </p:txBody>
      </p:sp>
    </p:spTree>
    <p:extLst>
      <p:ext uri="{BB962C8B-B14F-4D97-AF65-F5344CB8AC3E}">
        <p14:creationId xmlns:p14="http://schemas.microsoft.com/office/powerpoint/2010/main" val="1052268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marL="857250" indent="-857250">
              <a:buFont typeface="+mj-lt"/>
              <a:buAutoNum type="romanUcPeriod"/>
            </a:pPr>
            <a:r>
              <a:rPr lang="fr-FR" sz="3600" b="1" dirty="0" smtClean="0"/>
              <a:t>De l’idée de recherche au problème et à la question de recherche</a:t>
            </a:r>
            <a:endParaRPr lang="fr-FR" sz="3600" b="1" dirty="0"/>
          </a:p>
        </p:txBody>
      </p:sp>
      <p:sp>
        <p:nvSpPr>
          <p:cNvPr id="3" name="Espace réservé du contenu 2"/>
          <p:cNvSpPr>
            <a:spLocks noGrp="1"/>
          </p:cNvSpPr>
          <p:nvPr>
            <p:ph idx="1"/>
          </p:nvPr>
        </p:nvSpPr>
        <p:spPr/>
        <p:txBody>
          <a:bodyPr>
            <a:normAutofit fontScale="85000" lnSpcReduction="20000"/>
          </a:bodyPr>
          <a:lstStyle/>
          <a:p>
            <a:pPr marL="514350" indent="-514350">
              <a:buFont typeface="+mj-lt"/>
              <a:buAutoNum type="alphaUcPeriod"/>
            </a:pPr>
            <a:r>
              <a:rPr lang="fr-FR" b="1" dirty="0" smtClean="0"/>
              <a:t>Les sources d’idées</a:t>
            </a:r>
          </a:p>
          <a:p>
            <a:pPr marL="914400" lvl="1" indent="-514350"/>
            <a:r>
              <a:rPr lang="fr-FR" dirty="0" smtClean="0"/>
              <a:t>L’expérience personnelle et l’observation (</a:t>
            </a:r>
            <a:r>
              <a:rPr lang="fr-FR" dirty="0" smtClean="0">
                <a:solidFill>
                  <a:srgbClr val="C00000"/>
                </a:solidFill>
              </a:rPr>
              <a:t>Exemple: phénomène de groupe dans les études puis au niveau de l’Entreprise</a:t>
            </a:r>
            <a:r>
              <a:rPr lang="fr-FR" dirty="0" smtClean="0"/>
              <a:t>)</a:t>
            </a:r>
          </a:p>
          <a:p>
            <a:pPr lvl="1"/>
            <a:r>
              <a:rPr lang="fr-FR" dirty="0" smtClean="0"/>
              <a:t>La littérature existante : la </a:t>
            </a:r>
            <a:r>
              <a:rPr lang="fr-FR" dirty="0"/>
              <a:t>littérature peut être un bon moyen de découvrir un </a:t>
            </a:r>
            <a:r>
              <a:rPr lang="fr-FR" dirty="0" smtClean="0"/>
              <a:t>phénomène susceptible </a:t>
            </a:r>
            <a:r>
              <a:rPr lang="fr-FR" dirty="0"/>
              <a:t>de soulever un </a:t>
            </a:r>
            <a:r>
              <a:rPr lang="fr-FR" dirty="0" smtClean="0"/>
              <a:t>questionnement (</a:t>
            </a:r>
            <a:r>
              <a:rPr lang="fr-FR" dirty="0" smtClean="0">
                <a:solidFill>
                  <a:srgbClr val="FF0000"/>
                </a:solidFill>
              </a:rPr>
              <a:t>Exemple: thème général de GRH, d’organisation, de Stratégie, etc.)</a:t>
            </a:r>
          </a:p>
          <a:p>
            <a:pPr marL="914400" lvl="1" indent="-514350"/>
            <a:r>
              <a:rPr lang="fr-FR" dirty="0" smtClean="0"/>
              <a:t>Un problème réel (</a:t>
            </a:r>
            <a:r>
              <a:rPr lang="fr-FR" dirty="0" smtClean="0">
                <a:solidFill>
                  <a:srgbClr val="C00000"/>
                </a:solidFill>
              </a:rPr>
              <a:t>Entreprise: Souci du dirigeant sur l’augmentation du Taux d’absentéisme au sein d’un service</a:t>
            </a:r>
            <a:r>
              <a:rPr lang="fr-FR" dirty="0" smtClean="0"/>
              <a:t>).</a:t>
            </a:r>
          </a:p>
          <a:p>
            <a:pPr lvl="1"/>
            <a:r>
              <a:rPr lang="fr-FR" dirty="0" smtClean="0"/>
              <a:t>Les croyances populaires (</a:t>
            </a:r>
            <a:r>
              <a:rPr lang="fr-FR" dirty="0" smtClean="0">
                <a:solidFill>
                  <a:srgbClr val="C00000"/>
                </a:solidFill>
              </a:rPr>
              <a:t>Exemple: « les </a:t>
            </a:r>
            <a:r>
              <a:rPr lang="fr-FR" dirty="0">
                <a:solidFill>
                  <a:srgbClr val="C00000"/>
                </a:solidFill>
              </a:rPr>
              <a:t>PME sont plus innovatrices que les </a:t>
            </a:r>
            <a:r>
              <a:rPr lang="fr-FR" dirty="0" smtClean="0">
                <a:solidFill>
                  <a:srgbClr val="C00000"/>
                </a:solidFill>
              </a:rPr>
              <a:t>grandes entreprises »</a:t>
            </a:r>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4</a:t>
            </a:fld>
            <a:endParaRPr lang="fr-FR"/>
          </a:p>
        </p:txBody>
      </p:sp>
    </p:spTree>
    <p:extLst>
      <p:ext uri="{BB962C8B-B14F-4D97-AF65-F5344CB8AC3E}">
        <p14:creationId xmlns:p14="http://schemas.microsoft.com/office/powerpoint/2010/main" val="2549378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B. Le cadre théorique (suite)</a:t>
            </a:r>
            <a:endParaRPr lang="fr-FR" dirty="0"/>
          </a:p>
        </p:txBody>
      </p:sp>
      <p:sp>
        <p:nvSpPr>
          <p:cNvPr id="3" name="Espace réservé du contenu 2"/>
          <p:cNvSpPr>
            <a:spLocks noGrp="1"/>
          </p:cNvSpPr>
          <p:nvPr>
            <p:ph idx="1"/>
          </p:nvPr>
        </p:nvSpPr>
        <p:spPr>
          <a:xfrm>
            <a:off x="457200" y="1196752"/>
            <a:ext cx="8229600" cy="4525963"/>
          </a:xfrm>
        </p:spPr>
        <p:txBody>
          <a:bodyPr>
            <a:noAutofit/>
          </a:bodyPr>
          <a:lstStyle/>
          <a:p>
            <a:pPr marL="0" indent="0">
              <a:buNone/>
            </a:pPr>
            <a:r>
              <a:rPr lang="fr-FR" sz="2000" b="1" dirty="0" smtClean="0"/>
              <a:t>Remarque (types de variable) (suite):</a:t>
            </a:r>
          </a:p>
          <a:p>
            <a:r>
              <a:rPr lang="fr-FR" sz="2000" i="1" dirty="0" smtClean="0"/>
              <a:t>Une </a:t>
            </a:r>
            <a:r>
              <a:rPr lang="fr-FR" sz="2000" i="1" dirty="0"/>
              <a:t>variable est </a:t>
            </a:r>
            <a:r>
              <a:rPr lang="fr-FR" sz="2000" b="1" i="1" dirty="0"/>
              <a:t>qualitative</a:t>
            </a:r>
            <a:r>
              <a:rPr lang="fr-FR" sz="2000" i="1" dirty="0"/>
              <a:t> si ses diverses modalités ne sont </a:t>
            </a:r>
            <a:r>
              <a:rPr lang="fr-FR" sz="2000" i="1" dirty="0" smtClean="0"/>
              <a:t>pas mesurables </a:t>
            </a:r>
            <a:r>
              <a:rPr lang="fr-FR" sz="2000" i="1" dirty="0"/>
              <a:t>numériquement. </a:t>
            </a:r>
            <a:endParaRPr lang="fr-FR" sz="2000" i="1" dirty="0" smtClean="0"/>
          </a:p>
          <a:p>
            <a:pPr marL="0" indent="0">
              <a:buNone/>
            </a:pPr>
            <a:r>
              <a:rPr lang="fr-FR" sz="2000" i="1" dirty="0" smtClean="0">
                <a:solidFill>
                  <a:srgbClr val="FF0000"/>
                </a:solidFill>
              </a:rPr>
              <a:t>Exemple</a:t>
            </a:r>
            <a:r>
              <a:rPr lang="fr-FR" sz="2000" i="1" dirty="0" smtClean="0"/>
              <a:t> : les </a:t>
            </a:r>
            <a:r>
              <a:rPr lang="fr-FR" sz="2000" i="1" dirty="0"/>
              <a:t>variables sexe, profession, </a:t>
            </a:r>
            <a:r>
              <a:rPr lang="fr-FR" sz="2000" i="1" dirty="0" smtClean="0"/>
              <a:t>état matrimonial </a:t>
            </a:r>
            <a:r>
              <a:rPr lang="fr-FR" sz="2000" i="1" dirty="0"/>
              <a:t>et opinion politique sont qualitatives. </a:t>
            </a:r>
            <a:endParaRPr lang="fr-FR" sz="2000" i="1" dirty="0" smtClean="0"/>
          </a:p>
          <a:p>
            <a:r>
              <a:rPr lang="fr-FR" sz="2000" i="1" dirty="0" smtClean="0"/>
              <a:t>Par </a:t>
            </a:r>
            <a:r>
              <a:rPr lang="fr-FR" sz="2000" i="1" dirty="0"/>
              <a:t>contre, si </a:t>
            </a:r>
            <a:r>
              <a:rPr lang="fr-FR" sz="2000" i="1" dirty="0" smtClean="0"/>
              <a:t>ces diverses </a:t>
            </a:r>
            <a:r>
              <a:rPr lang="fr-FR" sz="2000" i="1" dirty="0"/>
              <a:t>valeurs sont mesurables numériquement, une variable est </a:t>
            </a:r>
            <a:r>
              <a:rPr lang="fr-FR" sz="2000" i="1" dirty="0" smtClean="0"/>
              <a:t>dite </a:t>
            </a:r>
            <a:r>
              <a:rPr lang="fr-FR" sz="2000" b="1" i="1" dirty="0" smtClean="0"/>
              <a:t>quantitative</a:t>
            </a:r>
            <a:r>
              <a:rPr lang="fr-FR" sz="2000" i="1" dirty="0"/>
              <a:t>. </a:t>
            </a:r>
            <a:endParaRPr lang="fr-FR" sz="2000" i="1" dirty="0" smtClean="0"/>
          </a:p>
          <a:p>
            <a:pPr marL="0" indent="0">
              <a:buNone/>
            </a:pPr>
            <a:r>
              <a:rPr lang="fr-FR" sz="2000" i="1" dirty="0" smtClean="0">
                <a:solidFill>
                  <a:srgbClr val="FF0000"/>
                </a:solidFill>
              </a:rPr>
              <a:t>Exemple</a:t>
            </a:r>
            <a:r>
              <a:rPr lang="fr-FR" sz="2000" i="1" dirty="0" smtClean="0"/>
              <a:t>: les </a:t>
            </a:r>
            <a:r>
              <a:rPr lang="fr-FR" sz="2000" i="1" dirty="0"/>
              <a:t>variables âge, poids, taille et salaire </a:t>
            </a:r>
            <a:r>
              <a:rPr lang="fr-FR" sz="2000" i="1" dirty="0" smtClean="0"/>
              <a:t>sont quantitatives</a:t>
            </a:r>
            <a:r>
              <a:rPr lang="fr-FR" sz="2000" i="1" dirty="0"/>
              <a:t>. </a:t>
            </a:r>
            <a:endParaRPr lang="fr-FR" sz="2000" i="1" dirty="0" smtClean="0"/>
          </a:p>
          <a:p>
            <a:pPr marL="0" indent="0">
              <a:buNone/>
            </a:pPr>
            <a:r>
              <a:rPr lang="fr-FR" sz="2000" i="1" dirty="0" smtClean="0"/>
              <a:t>De </a:t>
            </a:r>
            <a:r>
              <a:rPr lang="fr-FR" sz="2000" i="1" dirty="0"/>
              <a:t>plus, une variable quantitative peut être </a:t>
            </a:r>
            <a:r>
              <a:rPr lang="fr-FR" sz="2000" b="1" i="1" dirty="0"/>
              <a:t>discrète</a:t>
            </a:r>
            <a:r>
              <a:rPr lang="fr-FR" sz="2000" i="1" dirty="0"/>
              <a:t> </a:t>
            </a:r>
            <a:r>
              <a:rPr lang="fr-FR" sz="2000" i="1" dirty="0" smtClean="0"/>
              <a:t>ou </a:t>
            </a:r>
            <a:r>
              <a:rPr lang="fr-FR" sz="2000" b="1" i="1" dirty="0" smtClean="0"/>
              <a:t>continue</a:t>
            </a:r>
            <a:r>
              <a:rPr lang="fr-FR" sz="2000" i="1" dirty="0"/>
              <a:t>. </a:t>
            </a:r>
            <a:endParaRPr lang="fr-FR" sz="2000" i="1" dirty="0" smtClean="0"/>
          </a:p>
          <a:p>
            <a:r>
              <a:rPr lang="fr-FR" sz="2000" i="1" dirty="0" smtClean="0"/>
              <a:t>Une </a:t>
            </a:r>
            <a:r>
              <a:rPr lang="fr-FR" sz="2000" i="1" dirty="0"/>
              <a:t>variable quantitative est </a:t>
            </a:r>
            <a:r>
              <a:rPr lang="fr-FR" sz="2000" b="1" i="1" dirty="0"/>
              <a:t>discrète</a:t>
            </a:r>
            <a:r>
              <a:rPr lang="fr-FR" sz="2000" i="1" dirty="0"/>
              <a:t> si elle ne peut prendre </a:t>
            </a:r>
            <a:r>
              <a:rPr lang="fr-FR" sz="2000" i="1" dirty="0" smtClean="0"/>
              <a:t>que des </a:t>
            </a:r>
            <a:r>
              <a:rPr lang="fr-FR" sz="2000" i="1" dirty="0"/>
              <a:t>valeurs isolées (le plus souvent entières) : </a:t>
            </a:r>
            <a:r>
              <a:rPr lang="fr-FR" sz="2000" i="1" dirty="0" smtClean="0"/>
              <a:t>par </a:t>
            </a:r>
            <a:r>
              <a:rPr lang="fr-FR" sz="2000" i="1" dirty="0">
                <a:solidFill>
                  <a:srgbClr val="FF0000"/>
                </a:solidFill>
              </a:rPr>
              <a:t>exemple</a:t>
            </a:r>
            <a:r>
              <a:rPr lang="fr-FR" sz="2000" i="1" dirty="0"/>
              <a:t>, le </a:t>
            </a:r>
            <a:r>
              <a:rPr lang="fr-FR" sz="2000" i="1" dirty="0" smtClean="0"/>
              <a:t>nombre d’enfants </a:t>
            </a:r>
            <a:r>
              <a:rPr lang="fr-FR" sz="2000" i="1" dirty="0"/>
              <a:t>d’un ménage, le nombre de pièces défectueuses dans un lot, </a:t>
            </a:r>
            <a:r>
              <a:rPr lang="fr-FR" sz="2000" i="1" dirty="0" smtClean="0"/>
              <a:t>l’âge au </a:t>
            </a:r>
            <a:r>
              <a:rPr lang="fr-FR" sz="2000" i="1" dirty="0"/>
              <a:t>dernier anniversaire, ... </a:t>
            </a:r>
            <a:endParaRPr lang="fr-FR" sz="2000" i="1" dirty="0" smtClean="0"/>
          </a:p>
          <a:p>
            <a:r>
              <a:rPr lang="fr-FR" sz="2000" i="1" dirty="0" smtClean="0"/>
              <a:t>Une </a:t>
            </a:r>
            <a:r>
              <a:rPr lang="fr-FR" sz="2000" i="1" dirty="0"/>
              <a:t>variable quantitative est </a:t>
            </a:r>
            <a:r>
              <a:rPr lang="fr-FR" sz="2000" b="1" i="1" dirty="0"/>
              <a:t>continue</a:t>
            </a:r>
            <a:r>
              <a:rPr lang="fr-FR" sz="2000" i="1" dirty="0"/>
              <a:t> si </a:t>
            </a:r>
            <a:r>
              <a:rPr lang="fr-FR" sz="2000" i="1" dirty="0" smtClean="0"/>
              <a:t>elle est </a:t>
            </a:r>
            <a:r>
              <a:rPr lang="fr-FR" sz="2000" i="1" dirty="0"/>
              <a:t>susceptible de prendre n’importe quelle valeur dans un </a:t>
            </a:r>
            <a:r>
              <a:rPr lang="fr-FR" sz="2000" i="1" dirty="0" smtClean="0"/>
              <a:t>intervalle donné </a:t>
            </a:r>
            <a:r>
              <a:rPr lang="fr-FR" sz="2000" i="1" dirty="0"/>
              <a:t>: par </a:t>
            </a:r>
            <a:r>
              <a:rPr lang="fr-FR" sz="2000" i="1" dirty="0">
                <a:solidFill>
                  <a:srgbClr val="FF0000"/>
                </a:solidFill>
              </a:rPr>
              <a:t>exemple</a:t>
            </a:r>
            <a:r>
              <a:rPr lang="fr-FR" sz="2000" i="1" dirty="0"/>
              <a:t>, la taille et le poids d’un individu, le diamètre </a:t>
            </a:r>
            <a:r>
              <a:rPr lang="fr-FR" sz="2000" i="1" dirty="0" smtClean="0"/>
              <a:t>d’une pièce </a:t>
            </a:r>
            <a:r>
              <a:rPr lang="fr-FR" sz="2000" i="1" dirty="0"/>
              <a:t>mécanique, la température d’un corps, ... »</a:t>
            </a:r>
            <a:endParaRPr lang="fr-FR" sz="2000" b="1" dirty="0" smtClean="0"/>
          </a:p>
          <a:p>
            <a:pPr marL="0" indent="0">
              <a:buNone/>
            </a:pPr>
            <a:endParaRPr lang="fr-FR" sz="2000" b="1" dirty="0" smtClean="0"/>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40</a:t>
            </a:fld>
            <a:endParaRPr lang="fr-FR"/>
          </a:p>
        </p:txBody>
      </p:sp>
    </p:spTree>
    <p:extLst>
      <p:ext uri="{BB962C8B-B14F-4D97-AF65-F5344CB8AC3E}">
        <p14:creationId xmlns:p14="http://schemas.microsoft.com/office/powerpoint/2010/main" val="12282938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B. Le cadre théorique (suite)</a:t>
            </a:r>
            <a:endParaRPr lang="fr-FR" dirty="0"/>
          </a:p>
        </p:txBody>
      </p:sp>
      <p:sp>
        <p:nvSpPr>
          <p:cNvPr id="3" name="Espace réservé du contenu 2"/>
          <p:cNvSpPr>
            <a:spLocks noGrp="1"/>
          </p:cNvSpPr>
          <p:nvPr>
            <p:ph idx="1"/>
          </p:nvPr>
        </p:nvSpPr>
        <p:spPr/>
        <p:txBody>
          <a:bodyPr>
            <a:normAutofit fontScale="70000" lnSpcReduction="20000"/>
          </a:bodyPr>
          <a:lstStyle/>
          <a:p>
            <a:pPr marL="0" indent="0">
              <a:buNone/>
            </a:pPr>
            <a:r>
              <a:rPr lang="fr-FR" b="1" u="sng" dirty="0" smtClean="0"/>
              <a:t>Remarque (types de variables) (suite):</a:t>
            </a:r>
          </a:p>
          <a:p>
            <a:pPr marL="0" indent="0">
              <a:buNone/>
            </a:pPr>
            <a:r>
              <a:rPr lang="fr-FR" dirty="0" smtClean="0"/>
              <a:t>On distingue également les variables selon le rôle qu’elles jouent dans la dynamique étudiée:</a:t>
            </a:r>
          </a:p>
          <a:p>
            <a:r>
              <a:rPr lang="fr-FR" dirty="0" smtClean="0"/>
              <a:t>La </a:t>
            </a:r>
            <a:r>
              <a:rPr lang="fr-FR" b="1" dirty="0" smtClean="0">
                <a:solidFill>
                  <a:srgbClr val="FF0000"/>
                </a:solidFill>
              </a:rPr>
              <a:t>variable</a:t>
            </a:r>
            <a:r>
              <a:rPr lang="fr-FR" dirty="0" smtClean="0"/>
              <a:t> </a:t>
            </a:r>
            <a:r>
              <a:rPr lang="fr-FR" b="1" dirty="0" smtClean="0">
                <a:solidFill>
                  <a:srgbClr val="FF0000"/>
                </a:solidFill>
              </a:rPr>
              <a:t>dépendante</a:t>
            </a:r>
            <a:r>
              <a:rPr lang="fr-FR" dirty="0" smtClean="0">
                <a:solidFill>
                  <a:srgbClr val="FF0000"/>
                </a:solidFill>
              </a:rPr>
              <a:t> </a:t>
            </a:r>
            <a:r>
              <a:rPr lang="fr-FR" dirty="0" smtClean="0"/>
              <a:t>est celle dont le chercheur veut expliquer les variations. Ces variations sont logiquement présumées être causées par des changements de valeur d’une ou plusieurs </a:t>
            </a:r>
            <a:r>
              <a:rPr lang="fr-FR" b="1" dirty="0" smtClean="0">
                <a:solidFill>
                  <a:srgbClr val="FF0000"/>
                </a:solidFill>
              </a:rPr>
              <a:t>variables indépendantes</a:t>
            </a:r>
            <a:r>
              <a:rPr lang="fr-FR" dirty="0" smtClean="0"/>
              <a:t>.</a:t>
            </a:r>
          </a:p>
          <a:p>
            <a:r>
              <a:rPr lang="fr-FR" dirty="0" smtClean="0"/>
              <a:t>Par ailleurs, lors de recherches en laboratoire, la variable indépendante est celle qui est manipulée par le chercheur. La </a:t>
            </a:r>
            <a:r>
              <a:rPr lang="fr-FR" b="1" dirty="0" smtClean="0">
                <a:solidFill>
                  <a:srgbClr val="FF0000"/>
                </a:solidFill>
              </a:rPr>
              <a:t>variable indépendante </a:t>
            </a:r>
            <a:r>
              <a:rPr lang="fr-FR" dirty="0" smtClean="0"/>
              <a:t>est donc celle qui </a:t>
            </a:r>
            <a:r>
              <a:rPr lang="fr-FR" dirty="0" err="1" smtClean="0"/>
              <a:t>présumément</a:t>
            </a:r>
            <a:r>
              <a:rPr lang="fr-FR" dirty="0" smtClean="0"/>
              <a:t> a un effet sur la </a:t>
            </a:r>
            <a:r>
              <a:rPr lang="fr-FR" b="1" dirty="0" smtClean="0">
                <a:solidFill>
                  <a:srgbClr val="FF0000"/>
                </a:solidFill>
              </a:rPr>
              <a:t>variable dépendante</a:t>
            </a:r>
            <a:r>
              <a:rPr lang="fr-FR" dirty="0" smtClean="0"/>
              <a:t>, cette dernière étant la conséquence de la première.</a:t>
            </a:r>
          </a:p>
          <a:p>
            <a:r>
              <a:rPr lang="fr-FR" dirty="0" smtClean="0"/>
              <a:t>Exemple de variable dépendante (en management des entreprises): la </a:t>
            </a:r>
            <a:r>
              <a:rPr lang="fr-FR" b="1" dirty="0" smtClean="0">
                <a:solidFill>
                  <a:srgbClr val="FF0000"/>
                </a:solidFill>
              </a:rPr>
              <a:t>Performance</a:t>
            </a:r>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41</a:t>
            </a:fld>
            <a:endParaRPr lang="fr-FR"/>
          </a:p>
        </p:txBody>
      </p:sp>
    </p:spTree>
    <p:extLst>
      <p:ext uri="{BB962C8B-B14F-4D97-AF65-F5344CB8AC3E}">
        <p14:creationId xmlns:p14="http://schemas.microsoft.com/office/powerpoint/2010/main" val="131165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B. Le cadre théorique (suite)</a:t>
            </a:r>
            <a:endParaRPr lang="fr-FR" dirty="0"/>
          </a:p>
        </p:txBody>
      </p:sp>
      <p:sp>
        <p:nvSpPr>
          <p:cNvPr id="3" name="Espace réservé du contenu 2"/>
          <p:cNvSpPr>
            <a:spLocks noGrp="1"/>
          </p:cNvSpPr>
          <p:nvPr>
            <p:ph idx="1"/>
          </p:nvPr>
        </p:nvSpPr>
        <p:spPr>
          <a:xfrm>
            <a:off x="457200" y="1196752"/>
            <a:ext cx="8229600" cy="4525963"/>
          </a:xfrm>
        </p:spPr>
        <p:txBody>
          <a:bodyPr>
            <a:noAutofit/>
          </a:bodyPr>
          <a:lstStyle/>
          <a:p>
            <a:pPr marL="0" indent="0">
              <a:buNone/>
            </a:pPr>
            <a:r>
              <a:rPr lang="fr-FR" sz="2000" b="1" u="sng" dirty="0" smtClean="0"/>
              <a:t>Remarque (types de variables) (suite):</a:t>
            </a:r>
          </a:p>
          <a:p>
            <a:r>
              <a:rPr lang="fr-FR" sz="2000" dirty="0" smtClean="0"/>
              <a:t>la variable </a:t>
            </a:r>
            <a:r>
              <a:rPr lang="fr-FR" sz="2000" b="1" dirty="0" smtClean="0">
                <a:solidFill>
                  <a:srgbClr val="FF0000"/>
                </a:solidFill>
              </a:rPr>
              <a:t>modératrice</a:t>
            </a:r>
            <a:r>
              <a:rPr lang="fr-FR" sz="2000" dirty="0" smtClean="0"/>
              <a:t>. variable dont le niveau est susceptible d’influencer la relation anticipée entre la variable indépendante et la variable dépendante. </a:t>
            </a:r>
          </a:p>
          <a:p>
            <a:pPr marL="0" indent="0">
              <a:buNone/>
            </a:pPr>
            <a:r>
              <a:rPr lang="fr-FR" sz="2000" dirty="0" smtClean="0">
                <a:solidFill>
                  <a:srgbClr val="FF0000"/>
                </a:solidFill>
              </a:rPr>
              <a:t>Exemple</a:t>
            </a:r>
            <a:r>
              <a:rPr lang="fr-FR" sz="2000" dirty="0" smtClean="0"/>
              <a:t>: relation entre la planification stratégique et la performance. </a:t>
            </a:r>
          </a:p>
          <a:p>
            <a:pPr marL="0" indent="0">
              <a:buNone/>
            </a:pPr>
            <a:r>
              <a:rPr lang="fr-FR" sz="2000" dirty="0" smtClean="0">
                <a:sym typeface="Symbol"/>
              </a:rPr>
              <a:t> </a:t>
            </a:r>
            <a:r>
              <a:rPr lang="fr-FR" sz="2000" dirty="0" smtClean="0"/>
              <a:t>Le </a:t>
            </a:r>
            <a:r>
              <a:rPr lang="fr-FR" sz="2000" dirty="0" smtClean="0">
                <a:solidFill>
                  <a:srgbClr val="FF0000"/>
                </a:solidFill>
              </a:rPr>
              <a:t>niveau de turbulence de l’environnement</a:t>
            </a:r>
            <a:r>
              <a:rPr lang="fr-FR" sz="2000" dirty="0" smtClean="0"/>
              <a:t> serait une variable modératrice. Le chercheur prévoit en effet que </a:t>
            </a:r>
            <a:r>
              <a:rPr lang="fr-FR" sz="2000" b="1" dirty="0" smtClean="0">
                <a:solidFill>
                  <a:srgbClr val="FF0000"/>
                </a:solidFill>
              </a:rPr>
              <a:t>plus l’environnement sera turbulent, moins la planification stratégique aura un effet positif marqué sur la performance</a:t>
            </a:r>
            <a:r>
              <a:rPr lang="fr-FR" sz="2000" dirty="0" smtClean="0"/>
              <a:t>. </a:t>
            </a:r>
          </a:p>
          <a:p>
            <a:pPr>
              <a:buFont typeface="Symbol"/>
              <a:buChar char="®"/>
            </a:pPr>
            <a:r>
              <a:rPr lang="fr-FR" sz="2000" dirty="0" smtClean="0"/>
              <a:t>Cela s’expliquerait du fait que plus l’environnement est imprévisible et instable, plus il est difficile, voire inutile, d’essayer de planifier longtemps à l’avance. </a:t>
            </a:r>
          </a:p>
          <a:p>
            <a:pPr marL="0" indent="0">
              <a:buNone/>
            </a:pPr>
            <a:r>
              <a:rPr lang="fr-FR" sz="2000" dirty="0">
                <a:sym typeface="Symbol"/>
              </a:rPr>
              <a:t></a:t>
            </a:r>
            <a:r>
              <a:rPr lang="fr-FR" sz="2000" dirty="0" smtClean="0"/>
              <a:t>La relation anticipée entre la variable indépendante (planification stratégique) et la variable dépendante (performance de l’entreprise) sera donc vraisemblablement affectée par le degré d’intensité de la variable modératrice (turbulence de l’environnement).</a:t>
            </a:r>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42</a:t>
            </a:fld>
            <a:endParaRPr lang="fr-FR"/>
          </a:p>
        </p:txBody>
      </p:sp>
    </p:spTree>
    <p:extLst>
      <p:ext uri="{BB962C8B-B14F-4D97-AF65-F5344CB8AC3E}">
        <p14:creationId xmlns:p14="http://schemas.microsoft.com/office/powerpoint/2010/main" val="4116068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B. Le cadre théorique (suite)</a:t>
            </a:r>
            <a:endParaRPr lang="fr-FR" dirty="0"/>
          </a:p>
        </p:txBody>
      </p:sp>
      <p:sp>
        <p:nvSpPr>
          <p:cNvPr id="3" name="Espace réservé du contenu 2"/>
          <p:cNvSpPr>
            <a:spLocks noGrp="1"/>
          </p:cNvSpPr>
          <p:nvPr>
            <p:ph idx="1"/>
          </p:nvPr>
        </p:nvSpPr>
        <p:spPr/>
        <p:txBody>
          <a:bodyPr>
            <a:normAutofit fontScale="92500"/>
          </a:bodyPr>
          <a:lstStyle/>
          <a:p>
            <a:pPr marL="0" indent="0">
              <a:buNone/>
            </a:pPr>
            <a:r>
              <a:rPr lang="fr-FR" b="1" u="sng" dirty="0" smtClean="0"/>
              <a:t>Remarque (types de variables) (suite):</a:t>
            </a:r>
          </a:p>
          <a:p>
            <a:pPr marL="0" indent="0">
              <a:buNone/>
            </a:pPr>
            <a:r>
              <a:rPr lang="fr-FR" b="1" dirty="0" smtClean="0"/>
              <a:t>Variable modératrice (suite)</a:t>
            </a:r>
          </a:p>
          <a:p>
            <a:r>
              <a:rPr lang="fr-FR" dirty="0" smtClean="0">
                <a:solidFill>
                  <a:srgbClr val="FF0000"/>
                </a:solidFill>
              </a:rPr>
              <a:t>Exemples</a:t>
            </a:r>
            <a:r>
              <a:rPr lang="fr-FR" dirty="0" smtClean="0"/>
              <a:t>: les </a:t>
            </a:r>
            <a:r>
              <a:rPr lang="fr-FR" dirty="0"/>
              <a:t>variables modératrices les plus souvent </a:t>
            </a:r>
            <a:r>
              <a:rPr lang="fr-FR" dirty="0" smtClean="0"/>
              <a:t>rencontrées dans </a:t>
            </a:r>
            <a:r>
              <a:rPr lang="fr-FR" dirty="0"/>
              <a:t>les recherches en management sont </a:t>
            </a:r>
            <a:r>
              <a:rPr lang="fr-FR" dirty="0" smtClean="0"/>
              <a:t>:</a:t>
            </a:r>
          </a:p>
          <a:p>
            <a:pPr lvl="1"/>
            <a:r>
              <a:rPr lang="fr-FR" dirty="0" smtClean="0"/>
              <a:t>la </a:t>
            </a:r>
            <a:r>
              <a:rPr lang="fr-FR" dirty="0"/>
              <a:t>taille de </a:t>
            </a:r>
            <a:r>
              <a:rPr lang="fr-FR" dirty="0" smtClean="0"/>
              <a:t>l’entreprise; </a:t>
            </a:r>
          </a:p>
          <a:p>
            <a:pPr lvl="1"/>
            <a:r>
              <a:rPr lang="fr-FR" dirty="0" smtClean="0"/>
              <a:t>le </a:t>
            </a:r>
            <a:r>
              <a:rPr lang="fr-FR" dirty="0"/>
              <a:t>type </a:t>
            </a:r>
            <a:r>
              <a:rPr lang="fr-FR" dirty="0" smtClean="0"/>
              <a:t>d’entrepreneur qui </a:t>
            </a:r>
            <a:r>
              <a:rPr lang="fr-FR" dirty="0"/>
              <a:t>la </a:t>
            </a:r>
            <a:r>
              <a:rPr lang="fr-FR" dirty="0" smtClean="0"/>
              <a:t>dirige</a:t>
            </a:r>
            <a:r>
              <a:rPr lang="fr-FR" dirty="0"/>
              <a:t>;</a:t>
            </a:r>
            <a:endParaRPr lang="fr-FR" dirty="0" smtClean="0"/>
          </a:p>
          <a:p>
            <a:pPr lvl="1"/>
            <a:r>
              <a:rPr lang="fr-FR" dirty="0" smtClean="0"/>
              <a:t>le </a:t>
            </a:r>
            <a:r>
              <a:rPr lang="fr-FR" dirty="0"/>
              <a:t>stade de développement qu’elle a atteint ou </a:t>
            </a:r>
            <a:r>
              <a:rPr lang="fr-FR" dirty="0" smtClean="0"/>
              <a:t>;</a:t>
            </a:r>
          </a:p>
          <a:p>
            <a:pPr lvl="1"/>
            <a:r>
              <a:rPr lang="fr-FR" dirty="0" smtClean="0"/>
              <a:t>la nature de </a:t>
            </a:r>
            <a:r>
              <a:rPr lang="fr-FR" dirty="0"/>
              <a:t>l’environnement dans lequel elle évolue</a:t>
            </a:r>
            <a:r>
              <a:rPr lang="fr-FR" dirty="0" smtClean="0"/>
              <a:t>. </a:t>
            </a:r>
            <a:endParaRPr lang="fr-FR" b="1" u="sng" dirty="0" smtClean="0"/>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43</a:t>
            </a:fld>
            <a:endParaRPr lang="fr-FR"/>
          </a:p>
        </p:txBody>
      </p:sp>
    </p:spTree>
    <p:extLst>
      <p:ext uri="{BB962C8B-B14F-4D97-AF65-F5344CB8AC3E}">
        <p14:creationId xmlns:p14="http://schemas.microsoft.com/office/powerpoint/2010/main" val="39361009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B. Le cadre théorique (suite)</a:t>
            </a:r>
            <a:endParaRPr lang="fr-FR" dirty="0"/>
          </a:p>
        </p:txBody>
      </p:sp>
      <p:sp>
        <p:nvSpPr>
          <p:cNvPr id="3" name="Espace réservé du contenu 2"/>
          <p:cNvSpPr>
            <a:spLocks noGrp="1"/>
          </p:cNvSpPr>
          <p:nvPr>
            <p:ph idx="1"/>
          </p:nvPr>
        </p:nvSpPr>
        <p:spPr/>
        <p:txBody>
          <a:bodyPr>
            <a:normAutofit/>
          </a:bodyPr>
          <a:lstStyle/>
          <a:p>
            <a:r>
              <a:rPr lang="fr-FR" dirty="0"/>
              <a:t>Finalement, le chercheur élaborera un modèle représentant les variables et leurs relations pour illustrer le cadre théorique de la </a:t>
            </a:r>
            <a:r>
              <a:rPr lang="fr-FR" dirty="0" smtClean="0"/>
              <a:t>recherche</a:t>
            </a:r>
            <a:r>
              <a:rPr lang="fr-FR" dirty="0"/>
              <a:t>. </a:t>
            </a:r>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44</a:t>
            </a:fld>
            <a:endParaRPr lang="fr-FR"/>
          </a:p>
        </p:txBody>
      </p:sp>
    </p:spTree>
    <p:extLst>
      <p:ext uri="{BB962C8B-B14F-4D97-AF65-F5344CB8AC3E}">
        <p14:creationId xmlns:p14="http://schemas.microsoft.com/office/powerpoint/2010/main" val="16422667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p:cNvSpPr>
            <a:spLocks noGrp="1"/>
          </p:cNvSpPr>
          <p:nvPr>
            <p:ph type="title"/>
          </p:nvPr>
        </p:nvSpPr>
        <p:spPr/>
        <p:txBody>
          <a:bodyPr>
            <a:normAutofit/>
          </a:bodyPr>
          <a:lstStyle/>
          <a:p>
            <a:r>
              <a:rPr lang="fr-FR" dirty="0"/>
              <a:t>Exemple d’un cadre </a:t>
            </a:r>
            <a:r>
              <a:rPr lang="fr-FR" dirty="0" smtClean="0"/>
              <a:t>théorique</a:t>
            </a:r>
            <a:endParaRPr lang="fr-FR" dirty="0"/>
          </a:p>
        </p:txBody>
      </p:sp>
      <p:sp>
        <p:nvSpPr>
          <p:cNvPr id="4" name="ZoneTexte 3"/>
          <p:cNvSpPr txBox="1"/>
          <p:nvPr/>
        </p:nvSpPr>
        <p:spPr>
          <a:xfrm>
            <a:off x="755576" y="2852936"/>
            <a:ext cx="2454583" cy="369332"/>
          </a:xfrm>
          <a:prstGeom prst="rect">
            <a:avLst/>
          </a:prstGeom>
          <a:noFill/>
          <a:ln>
            <a:solidFill>
              <a:schemeClr val="tx1"/>
            </a:solidFill>
          </a:ln>
        </p:spPr>
        <p:txBody>
          <a:bodyPr wrap="none" rtlCol="0">
            <a:spAutoFit/>
          </a:bodyPr>
          <a:lstStyle/>
          <a:p>
            <a:r>
              <a:rPr lang="fr-FR" dirty="0" smtClean="0"/>
              <a:t>Planification stratégique</a:t>
            </a:r>
            <a:endParaRPr lang="fr-FR" dirty="0"/>
          </a:p>
        </p:txBody>
      </p:sp>
      <p:sp>
        <p:nvSpPr>
          <p:cNvPr id="5" name="ZoneTexte 4"/>
          <p:cNvSpPr txBox="1"/>
          <p:nvPr/>
        </p:nvSpPr>
        <p:spPr>
          <a:xfrm>
            <a:off x="6588224" y="2852936"/>
            <a:ext cx="1391856" cy="369332"/>
          </a:xfrm>
          <a:prstGeom prst="rect">
            <a:avLst/>
          </a:prstGeom>
          <a:noFill/>
          <a:ln>
            <a:solidFill>
              <a:schemeClr val="tx1"/>
            </a:solidFill>
          </a:ln>
        </p:spPr>
        <p:txBody>
          <a:bodyPr wrap="none" rtlCol="0">
            <a:spAutoFit/>
          </a:bodyPr>
          <a:lstStyle/>
          <a:p>
            <a:r>
              <a:rPr lang="fr-FR" dirty="0" smtClean="0"/>
              <a:t>Performance</a:t>
            </a:r>
            <a:endParaRPr lang="fr-FR" dirty="0"/>
          </a:p>
        </p:txBody>
      </p:sp>
      <p:sp>
        <p:nvSpPr>
          <p:cNvPr id="6" name="ZoneTexte 5"/>
          <p:cNvSpPr txBox="1"/>
          <p:nvPr/>
        </p:nvSpPr>
        <p:spPr>
          <a:xfrm>
            <a:off x="3210159" y="3892406"/>
            <a:ext cx="3116815" cy="369332"/>
          </a:xfrm>
          <a:prstGeom prst="rect">
            <a:avLst/>
          </a:prstGeom>
          <a:noFill/>
          <a:ln>
            <a:solidFill>
              <a:schemeClr val="tx1"/>
            </a:solidFill>
          </a:ln>
        </p:spPr>
        <p:txBody>
          <a:bodyPr wrap="none" rtlCol="0">
            <a:spAutoFit/>
          </a:bodyPr>
          <a:lstStyle/>
          <a:p>
            <a:r>
              <a:rPr lang="fr-FR" dirty="0" smtClean="0"/>
              <a:t>Turbulence de l’environnement</a:t>
            </a:r>
            <a:endParaRPr lang="fr-FR" dirty="0"/>
          </a:p>
        </p:txBody>
      </p:sp>
      <p:cxnSp>
        <p:nvCxnSpPr>
          <p:cNvPr id="11" name="Connecteur droit avec flèche 10"/>
          <p:cNvCxnSpPr>
            <a:stCxn id="4" idx="3"/>
            <a:endCxn id="5" idx="1"/>
          </p:cNvCxnSpPr>
          <p:nvPr/>
        </p:nvCxnSpPr>
        <p:spPr>
          <a:xfrm>
            <a:off x="3210159" y="3037602"/>
            <a:ext cx="3378065" cy="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13" name="Connecteur droit avec flèche 12"/>
          <p:cNvCxnSpPr>
            <a:stCxn id="6" idx="0"/>
          </p:cNvCxnSpPr>
          <p:nvPr/>
        </p:nvCxnSpPr>
        <p:spPr>
          <a:xfrm flipH="1" flipV="1">
            <a:off x="4768566" y="3037602"/>
            <a:ext cx="1" cy="854804"/>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2" name="Espace réservé du pied de page 1"/>
          <p:cNvSpPr>
            <a:spLocks noGrp="1"/>
          </p:cNvSpPr>
          <p:nvPr>
            <p:ph type="ftr" sz="quarter" idx="11"/>
          </p:nvPr>
        </p:nvSpPr>
        <p:spPr/>
        <p:txBody>
          <a:bodyPr/>
          <a:lstStyle/>
          <a:p>
            <a:r>
              <a:rPr lang="fr-FR" smtClean="0"/>
              <a:t>Enseignant : MAHOUI</a:t>
            </a:r>
            <a:endParaRPr lang="fr-FR"/>
          </a:p>
        </p:txBody>
      </p:sp>
      <p:sp>
        <p:nvSpPr>
          <p:cNvPr id="3" name="Espace réservé du numéro de diapositive 2"/>
          <p:cNvSpPr>
            <a:spLocks noGrp="1"/>
          </p:cNvSpPr>
          <p:nvPr>
            <p:ph type="sldNum" sz="quarter" idx="12"/>
          </p:nvPr>
        </p:nvSpPr>
        <p:spPr/>
        <p:txBody>
          <a:bodyPr/>
          <a:lstStyle/>
          <a:p>
            <a:fld id="{7D9B6A66-A817-4FEE-B80C-F81E9D87A7E0}" type="slidenum">
              <a:rPr lang="fr-FR" smtClean="0"/>
              <a:t>45</a:t>
            </a:fld>
            <a:endParaRPr lang="fr-FR"/>
          </a:p>
        </p:txBody>
      </p:sp>
    </p:spTree>
    <p:extLst>
      <p:ext uri="{BB962C8B-B14F-4D97-AF65-F5344CB8AC3E}">
        <p14:creationId xmlns:p14="http://schemas.microsoft.com/office/powerpoint/2010/main" val="329735384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L’approche </a:t>
            </a:r>
            <a:r>
              <a:rPr lang="fr-FR" b="1" dirty="0" err="1" smtClean="0"/>
              <a:t>hypothético-dédcutive</a:t>
            </a:r>
            <a:endParaRPr lang="fr-FR" b="1" dirty="0"/>
          </a:p>
        </p:txBody>
      </p:sp>
      <p:sp>
        <p:nvSpPr>
          <p:cNvPr id="4" name="Espace réservé du contenu 3"/>
          <p:cNvSpPr>
            <a:spLocks noGrp="1"/>
          </p:cNvSpPr>
          <p:nvPr>
            <p:ph idx="1"/>
          </p:nvPr>
        </p:nvSpPr>
        <p:spPr>
          <a:xfrm>
            <a:off x="457200" y="1495325"/>
            <a:ext cx="8229600" cy="4525963"/>
          </a:xfrm>
        </p:spPr>
        <p:txBody>
          <a:bodyPr>
            <a:noAutofit/>
          </a:bodyPr>
          <a:lstStyle/>
          <a:p>
            <a:pPr marL="514350" indent="-514350">
              <a:buFont typeface="+mj-lt"/>
              <a:buAutoNum type="arabicPeriod"/>
            </a:pPr>
            <a:r>
              <a:rPr lang="fr-FR" sz="4400" dirty="0" smtClean="0"/>
              <a:t>La structure conceptuelle</a:t>
            </a:r>
          </a:p>
          <a:p>
            <a:pPr marL="914400" lvl="1" indent="-514350">
              <a:buFont typeface="+mj-lt"/>
              <a:buAutoNum type="alphaUcPeriod"/>
            </a:pPr>
            <a:r>
              <a:rPr lang="fr-FR" sz="4000" dirty="0" smtClean="0"/>
              <a:t>La problématique de recherche</a:t>
            </a:r>
          </a:p>
          <a:p>
            <a:pPr marL="914400" lvl="1" indent="-514350">
              <a:buFont typeface="+mj-lt"/>
              <a:buAutoNum type="alphaUcPeriod"/>
            </a:pPr>
            <a:r>
              <a:rPr lang="fr-FR" sz="4000" dirty="0" smtClean="0"/>
              <a:t>Le cadre théorique</a:t>
            </a:r>
          </a:p>
          <a:p>
            <a:pPr marL="914400" lvl="1" indent="-514350">
              <a:buFont typeface="+mj-lt"/>
              <a:buAutoNum type="alphaUcPeriod"/>
            </a:pPr>
            <a:r>
              <a:rPr lang="fr-FR" sz="4800" b="1" dirty="0" smtClean="0"/>
              <a:t>Les hypothèses de recherche</a:t>
            </a:r>
          </a:p>
          <a:p>
            <a:pPr marL="914400" lvl="1" indent="-514350">
              <a:buFont typeface="+mj-lt"/>
              <a:buAutoNum type="alphaUcPeriod"/>
            </a:pPr>
            <a:r>
              <a:rPr lang="fr-FR" sz="4000" dirty="0" smtClean="0"/>
              <a:t>Le cadre opératoire</a:t>
            </a:r>
          </a:p>
          <a:p>
            <a:pPr lvl="1"/>
            <a:endParaRPr lang="fr-FR" sz="4000" dirty="0" smtClean="0"/>
          </a:p>
          <a:p>
            <a:pPr lvl="1"/>
            <a:endParaRPr lang="fr-FR" sz="4000" dirty="0" smtClean="0"/>
          </a:p>
          <a:p>
            <a:endParaRPr lang="fr-FR" sz="4400" dirty="0"/>
          </a:p>
        </p:txBody>
      </p:sp>
      <p:sp>
        <p:nvSpPr>
          <p:cNvPr id="3" name="Espace réservé du pied de page 2"/>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46</a:t>
            </a:fld>
            <a:endParaRPr lang="fr-FR"/>
          </a:p>
        </p:txBody>
      </p:sp>
    </p:spTree>
    <p:extLst>
      <p:ext uri="{BB962C8B-B14F-4D97-AF65-F5344CB8AC3E}">
        <p14:creationId xmlns:p14="http://schemas.microsoft.com/office/powerpoint/2010/main" val="163069926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C. Les hypothèses de recherche</a:t>
            </a:r>
            <a:endParaRPr lang="fr-FR" b="1" dirty="0"/>
          </a:p>
        </p:txBody>
      </p:sp>
      <p:sp>
        <p:nvSpPr>
          <p:cNvPr id="3" name="Espace réservé du contenu 2"/>
          <p:cNvSpPr>
            <a:spLocks noGrp="1"/>
          </p:cNvSpPr>
          <p:nvPr>
            <p:ph idx="1"/>
          </p:nvPr>
        </p:nvSpPr>
        <p:spPr/>
        <p:txBody>
          <a:bodyPr>
            <a:normAutofit fontScale="92500" lnSpcReduction="10000"/>
          </a:bodyPr>
          <a:lstStyle/>
          <a:p>
            <a:pPr marL="0" indent="0">
              <a:buNone/>
            </a:pPr>
            <a:r>
              <a:rPr lang="fr-FR" b="1" i="1" dirty="0" smtClean="0"/>
              <a:t>Définition 1</a:t>
            </a:r>
            <a:r>
              <a:rPr lang="fr-FR" i="1" dirty="0" smtClean="0"/>
              <a:t>: « </a:t>
            </a:r>
            <a:r>
              <a:rPr lang="fr-FR" i="1" dirty="0"/>
              <a:t>l’hypothèse de recherche peut être envisagée </a:t>
            </a:r>
            <a:r>
              <a:rPr lang="fr-FR" i="1" dirty="0" smtClean="0"/>
              <a:t>comme une </a:t>
            </a:r>
            <a:r>
              <a:rPr lang="fr-FR" i="1" dirty="0"/>
              <a:t>réponse anticipée à la question spécifique de recherche. </a:t>
            </a:r>
            <a:r>
              <a:rPr lang="fr-FR" i="1" dirty="0" smtClean="0"/>
              <a:t>»</a:t>
            </a:r>
          </a:p>
          <a:p>
            <a:pPr marL="0" indent="0">
              <a:buNone/>
            </a:pPr>
            <a:r>
              <a:rPr lang="fr-FR" b="1" i="1" dirty="0" smtClean="0"/>
              <a:t>Définition 2: </a:t>
            </a:r>
            <a:r>
              <a:rPr lang="fr-FR" i="1" dirty="0" smtClean="0"/>
              <a:t>« L’hypothèse </a:t>
            </a:r>
            <a:r>
              <a:rPr lang="fr-FR" i="1" dirty="0"/>
              <a:t>de recherche est un énoncé vérifiable répondant aux </a:t>
            </a:r>
            <a:r>
              <a:rPr lang="fr-FR" i="1" dirty="0" smtClean="0"/>
              <a:t>questions de </a:t>
            </a:r>
            <a:r>
              <a:rPr lang="fr-FR" i="1" dirty="0"/>
              <a:t>recherche spécifiques soulevées dans la problématique. La teneur de </a:t>
            </a:r>
            <a:r>
              <a:rPr lang="fr-FR" i="1" dirty="0" smtClean="0"/>
              <a:t>cet énoncé </a:t>
            </a:r>
            <a:r>
              <a:rPr lang="fr-FR" i="1" dirty="0"/>
              <a:t>est fonction des relations anticipées par le chercheur entre </a:t>
            </a:r>
            <a:r>
              <a:rPr lang="fr-FR" i="1" dirty="0" smtClean="0"/>
              <a:t>les variables </a:t>
            </a:r>
            <a:r>
              <a:rPr lang="fr-FR" i="1" dirty="0"/>
              <a:t>formant le cadre théorique de sa </a:t>
            </a:r>
            <a:r>
              <a:rPr lang="fr-FR" i="1" dirty="0" smtClean="0"/>
              <a:t>recherche. »</a:t>
            </a:r>
            <a:endParaRPr lang="fr-FR" dirty="0"/>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47</a:t>
            </a:fld>
            <a:endParaRPr lang="fr-FR"/>
          </a:p>
        </p:txBody>
      </p:sp>
    </p:spTree>
    <p:extLst>
      <p:ext uri="{BB962C8B-B14F-4D97-AF65-F5344CB8AC3E}">
        <p14:creationId xmlns:p14="http://schemas.microsoft.com/office/powerpoint/2010/main" val="2411961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16632"/>
            <a:ext cx="8229600" cy="1143000"/>
          </a:xfrm>
        </p:spPr>
        <p:txBody>
          <a:bodyPr/>
          <a:lstStyle/>
          <a:p>
            <a:r>
              <a:rPr lang="fr-FR" b="1" dirty="0" smtClean="0"/>
              <a:t>C. Les hypothèses de recherche</a:t>
            </a:r>
            <a:endParaRPr lang="fr-FR" b="1" dirty="0"/>
          </a:p>
        </p:txBody>
      </p:sp>
      <p:sp>
        <p:nvSpPr>
          <p:cNvPr id="3" name="Espace réservé du contenu 2"/>
          <p:cNvSpPr>
            <a:spLocks noGrp="1"/>
          </p:cNvSpPr>
          <p:nvPr>
            <p:ph idx="1"/>
          </p:nvPr>
        </p:nvSpPr>
        <p:spPr>
          <a:xfrm>
            <a:off x="457200" y="836712"/>
            <a:ext cx="8229600" cy="4525963"/>
          </a:xfrm>
        </p:spPr>
        <p:txBody>
          <a:bodyPr>
            <a:noAutofit/>
          </a:bodyPr>
          <a:lstStyle/>
          <a:p>
            <a:pPr marL="0" indent="0">
              <a:buNone/>
            </a:pPr>
            <a:r>
              <a:rPr lang="fr-FR" sz="2200" b="1" u="sng" dirty="0" smtClean="0"/>
              <a:t>Formulation des hypothèses (conditions):</a:t>
            </a:r>
          </a:p>
          <a:p>
            <a:r>
              <a:rPr lang="fr-FR" sz="2200" dirty="0" smtClean="0"/>
              <a:t>Bien </a:t>
            </a:r>
            <a:r>
              <a:rPr lang="fr-FR" sz="2200" dirty="0"/>
              <a:t>qu’une hypothèse de recherche ne corresponde qu’à la réponse </a:t>
            </a:r>
            <a:r>
              <a:rPr lang="fr-FR" sz="2200" dirty="0" smtClean="0"/>
              <a:t>proposée par </a:t>
            </a:r>
            <a:r>
              <a:rPr lang="fr-FR" sz="2200" dirty="0"/>
              <a:t>le chercheur au meilleur de ses connaissances, elle doit être </a:t>
            </a:r>
            <a:r>
              <a:rPr lang="fr-FR" sz="2200" dirty="0" smtClean="0"/>
              <a:t>formulée en </a:t>
            </a:r>
            <a:r>
              <a:rPr lang="fr-FR" sz="2200" b="1" dirty="0">
                <a:solidFill>
                  <a:srgbClr val="FF0000"/>
                </a:solidFill>
              </a:rPr>
              <a:t>évitant d’utiliser le temps conditionnel</a:t>
            </a:r>
            <a:r>
              <a:rPr lang="fr-FR" sz="2200" dirty="0"/>
              <a:t>. </a:t>
            </a:r>
            <a:r>
              <a:rPr lang="fr-FR" sz="2200" dirty="0" smtClean="0"/>
              <a:t>Elle </a:t>
            </a:r>
            <a:r>
              <a:rPr lang="fr-FR" sz="2200" dirty="0"/>
              <a:t>doit plutôt être </a:t>
            </a:r>
            <a:r>
              <a:rPr lang="fr-FR" sz="2200" dirty="0" smtClean="0"/>
              <a:t>exprimée comme </a:t>
            </a:r>
            <a:r>
              <a:rPr lang="fr-FR" sz="2200" dirty="0"/>
              <a:t>s’il s’agissait d’une </a:t>
            </a:r>
            <a:r>
              <a:rPr lang="fr-FR" sz="2200" dirty="0">
                <a:solidFill>
                  <a:srgbClr val="FF0000"/>
                </a:solidFill>
              </a:rPr>
              <a:t>affirmation</a:t>
            </a:r>
            <a:r>
              <a:rPr lang="fr-FR" sz="2200" dirty="0"/>
              <a:t>. </a:t>
            </a:r>
            <a:endParaRPr lang="fr-FR" sz="2200" dirty="0" smtClean="0"/>
          </a:p>
          <a:p>
            <a:r>
              <a:rPr lang="fr-FR" sz="2200" dirty="0" smtClean="0"/>
              <a:t>Par </a:t>
            </a:r>
            <a:r>
              <a:rPr lang="fr-FR" sz="2200" dirty="0"/>
              <a:t>ailleurs, comme la fonction </a:t>
            </a:r>
            <a:r>
              <a:rPr lang="fr-FR" sz="2200" dirty="0" smtClean="0"/>
              <a:t>première d’une </a:t>
            </a:r>
            <a:r>
              <a:rPr lang="fr-FR" sz="2200" dirty="0"/>
              <a:t>hypothèse de recherche est d’être testée, elle doit rencontrer </a:t>
            </a:r>
            <a:r>
              <a:rPr lang="fr-FR" sz="2200" dirty="0" smtClean="0"/>
              <a:t>les </a:t>
            </a:r>
            <a:r>
              <a:rPr lang="fr-FR" sz="2200" b="1" dirty="0" smtClean="0"/>
              <a:t>mêmes </a:t>
            </a:r>
            <a:r>
              <a:rPr lang="fr-FR" sz="2200" b="1" dirty="0"/>
              <a:t>critères que ceux précédemment mentionnés relativement aux </a:t>
            </a:r>
            <a:r>
              <a:rPr lang="fr-FR" sz="2200" b="1" dirty="0" smtClean="0"/>
              <a:t>questions de </a:t>
            </a:r>
            <a:r>
              <a:rPr lang="fr-FR" sz="2200" b="1" dirty="0"/>
              <a:t>recherche</a:t>
            </a:r>
            <a:r>
              <a:rPr lang="fr-FR" sz="2200" dirty="0"/>
              <a:t>. Elle doit être </a:t>
            </a:r>
            <a:r>
              <a:rPr lang="fr-FR" sz="2200" b="1" dirty="0">
                <a:solidFill>
                  <a:srgbClr val="FF0000"/>
                </a:solidFill>
              </a:rPr>
              <a:t>claire</a:t>
            </a:r>
            <a:r>
              <a:rPr lang="fr-FR" sz="2200" dirty="0">
                <a:solidFill>
                  <a:srgbClr val="FF0000"/>
                </a:solidFill>
              </a:rPr>
              <a:t> </a:t>
            </a:r>
            <a:r>
              <a:rPr lang="fr-FR" sz="2200" dirty="0"/>
              <a:t>et </a:t>
            </a:r>
            <a:r>
              <a:rPr lang="fr-FR" sz="2200" b="1" dirty="0">
                <a:solidFill>
                  <a:srgbClr val="FF0000"/>
                </a:solidFill>
              </a:rPr>
              <a:t>précise</a:t>
            </a:r>
            <a:r>
              <a:rPr lang="fr-FR" sz="2200" dirty="0"/>
              <a:t>. Ses variables doivent </a:t>
            </a:r>
            <a:r>
              <a:rPr lang="fr-FR" sz="2200" dirty="0" smtClean="0"/>
              <a:t>être </a:t>
            </a:r>
            <a:r>
              <a:rPr lang="fr-FR" sz="2200" b="1" dirty="0" smtClean="0">
                <a:solidFill>
                  <a:srgbClr val="FF0000"/>
                </a:solidFill>
              </a:rPr>
              <a:t>mesurables</a:t>
            </a:r>
            <a:r>
              <a:rPr lang="fr-FR" sz="2200" dirty="0"/>
              <a:t>.</a:t>
            </a:r>
          </a:p>
          <a:p>
            <a:r>
              <a:rPr lang="fr-FR" sz="2200" dirty="0"/>
              <a:t>Les hypothèses de recherche mettent en relief les relations dont le </a:t>
            </a:r>
            <a:r>
              <a:rPr lang="fr-FR" sz="2200" dirty="0" smtClean="0"/>
              <a:t>chercheur vérifiera </a:t>
            </a:r>
            <a:r>
              <a:rPr lang="fr-FR" sz="2200" dirty="0"/>
              <a:t>la justesse dans la partie empirique de son projet, en </a:t>
            </a:r>
            <a:r>
              <a:rPr lang="fr-FR" sz="2200" dirty="0" smtClean="0"/>
              <a:t>comparant les </a:t>
            </a:r>
            <a:r>
              <a:rPr lang="fr-FR" sz="2200" dirty="0"/>
              <a:t>faits observés dans la réalité aux résultats attendus</a:t>
            </a:r>
            <a:r>
              <a:rPr lang="fr-FR" sz="2200" b="1" dirty="0">
                <a:solidFill>
                  <a:srgbClr val="FF0000"/>
                </a:solidFill>
              </a:rPr>
              <a:t>. La manière </a:t>
            </a:r>
            <a:r>
              <a:rPr lang="fr-FR" sz="2200" b="1" dirty="0" smtClean="0">
                <a:solidFill>
                  <a:srgbClr val="FF0000"/>
                </a:solidFill>
              </a:rPr>
              <a:t>de formuler </a:t>
            </a:r>
            <a:r>
              <a:rPr lang="fr-FR" sz="2200" b="1" dirty="0">
                <a:solidFill>
                  <a:srgbClr val="FF0000"/>
                </a:solidFill>
              </a:rPr>
              <a:t>ces relations est susceptible d’avoir des conséquences sur </a:t>
            </a:r>
            <a:r>
              <a:rPr lang="fr-FR" sz="2200" b="1" dirty="0" smtClean="0">
                <a:solidFill>
                  <a:srgbClr val="FF0000"/>
                </a:solidFill>
              </a:rPr>
              <a:t>la méthodologie </a:t>
            </a:r>
            <a:r>
              <a:rPr lang="fr-FR" sz="2200" b="1" dirty="0">
                <a:solidFill>
                  <a:srgbClr val="FF0000"/>
                </a:solidFill>
              </a:rPr>
              <a:t>de recherche et l’analyse des données </a:t>
            </a:r>
            <a:r>
              <a:rPr lang="fr-FR" sz="2200" b="1" dirty="0" smtClean="0">
                <a:solidFill>
                  <a:srgbClr val="FF0000"/>
                </a:solidFill>
              </a:rPr>
              <a:t>recueillies</a:t>
            </a:r>
            <a:r>
              <a:rPr lang="fr-FR" sz="2200" dirty="0"/>
              <a:t> </a:t>
            </a:r>
            <a:r>
              <a:rPr lang="fr-FR" sz="2200" dirty="0" smtClean="0"/>
              <a:t>(voir Exemple suivant).</a:t>
            </a:r>
            <a:endParaRPr lang="fr-FR" sz="2200" dirty="0"/>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48</a:t>
            </a:fld>
            <a:endParaRPr lang="fr-FR"/>
          </a:p>
        </p:txBody>
      </p:sp>
    </p:spTree>
    <p:extLst>
      <p:ext uri="{BB962C8B-B14F-4D97-AF65-F5344CB8AC3E}">
        <p14:creationId xmlns:p14="http://schemas.microsoft.com/office/powerpoint/2010/main" val="1690148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16632"/>
            <a:ext cx="8229600" cy="1143000"/>
          </a:xfrm>
        </p:spPr>
        <p:txBody>
          <a:bodyPr/>
          <a:lstStyle/>
          <a:p>
            <a:r>
              <a:rPr lang="fr-FR" b="1" dirty="0" smtClean="0"/>
              <a:t>C. Les hypothèses de recherche</a:t>
            </a:r>
            <a:endParaRPr lang="fr-FR" b="1" dirty="0"/>
          </a:p>
        </p:txBody>
      </p:sp>
      <p:sp>
        <p:nvSpPr>
          <p:cNvPr id="3" name="Espace réservé du contenu 2"/>
          <p:cNvSpPr>
            <a:spLocks noGrp="1"/>
          </p:cNvSpPr>
          <p:nvPr>
            <p:ph idx="1"/>
          </p:nvPr>
        </p:nvSpPr>
        <p:spPr>
          <a:xfrm>
            <a:off x="457200" y="836712"/>
            <a:ext cx="8229600" cy="4525963"/>
          </a:xfrm>
        </p:spPr>
        <p:txBody>
          <a:bodyPr>
            <a:noAutofit/>
          </a:bodyPr>
          <a:lstStyle/>
          <a:p>
            <a:pPr marL="0" indent="0">
              <a:buNone/>
            </a:pPr>
            <a:r>
              <a:rPr lang="fr-FR" sz="2200" b="1" u="sng" dirty="0" smtClean="0"/>
              <a:t>Formulation des hypothèses (Exemple) :</a:t>
            </a:r>
          </a:p>
          <a:p>
            <a:r>
              <a:rPr lang="fr-FR" sz="2400" dirty="0"/>
              <a:t>La problématique précédemment citée pourrait être abordée selon </a:t>
            </a:r>
            <a:r>
              <a:rPr lang="fr-FR" sz="2400" dirty="0" smtClean="0"/>
              <a:t>deux angles </a:t>
            </a:r>
            <a:r>
              <a:rPr lang="fr-FR" sz="2400" dirty="0"/>
              <a:t>différents. </a:t>
            </a:r>
            <a:endParaRPr lang="fr-FR" sz="2400" dirty="0" smtClean="0"/>
          </a:p>
          <a:p>
            <a:r>
              <a:rPr lang="fr-FR" sz="2400" dirty="0" smtClean="0"/>
              <a:t>Un </a:t>
            </a:r>
            <a:r>
              <a:rPr lang="fr-FR" sz="2400" dirty="0"/>
              <a:t>premier chercheur pourrait émettre </a:t>
            </a:r>
            <a:r>
              <a:rPr lang="fr-FR" sz="2400" dirty="0" smtClean="0"/>
              <a:t>l’hypothèse suivante </a:t>
            </a:r>
            <a:r>
              <a:rPr lang="fr-FR" sz="2400" dirty="0"/>
              <a:t>:</a:t>
            </a:r>
          </a:p>
          <a:p>
            <a:pPr marL="0" indent="0" algn="ctr">
              <a:buNone/>
            </a:pPr>
            <a:r>
              <a:rPr lang="fr-FR" sz="2400" b="1" dirty="0" smtClean="0">
                <a:solidFill>
                  <a:srgbClr val="FF0000"/>
                </a:solidFill>
              </a:rPr>
              <a:t>« Les </a:t>
            </a:r>
            <a:r>
              <a:rPr lang="fr-FR" sz="2400" b="1" dirty="0">
                <a:solidFill>
                  <a:srgbClr val="FF0000"/>
                </a:solidFill>
              </a:rPr>
              <a:t>entreprises qui font de la planification stratégique auront </a:t>
            </a:r>
            <a:r>
              <a:rPr lang="fr-FR" sz="2400" b="1" dirty="0" smtClean="0">
                <a:solidFill>
                  <a:srgbClr val="FF0000"/>
                </a:solidFill>
              </a:rPr>
              <a:t>en moyenne </a:t>
            </a:r>
            <a:r>
              <a:rPr lang="fr-FR" sz="2400" b="1" dirty="0">
                <a:solidFill>
                  <a:srgbClr val="FF0000"/>
                </a:solidFill>
              </a:rPr>
              <a:t>une performance supérieure à celles qui n’en font pas</a:t>
            </a:r>
            <a:r>
              <a:rPr lang="fr-FR" sz="2400" b="1" dirty="0" smtClean="0">
                <a:solidFill>
                  <a:srgbClr val="FF0000"/>
                </a:solidFill>
              </a:rPr>
              <a:t>. »</a:t>
            </a:r>
            <a:endParaRPr lang="fr-FR" sz="2400" b="1" dirty="0">
              <a:solidFill>
                <a:srgbClr val="FF0000"/>
              </a:solidFill>
            </a:endParaRPr>
          </a:p>
          <a:p>
            <a:r>
              <a:rPr lang="fr-FR" sz="2400" dirty="0"/>
              <a:t>Un deuxième chercheur pourrait préférer l’hypothèse suivante :</a:t>
            </a:r>
          </a:p>
          <a:p>
            <a:pPr marL="0" indent="0" algn="ctr">
              <a:buNone/>
            </a:pPr>
            <a:r>
              <a:rPr lang="fr-FR" sz="2400" b="1" dirty="0" smtClean="0">
                <a:solidFill>
                  <a:srgbClr val="FF0000"/>
                </a:solidFill>
              </a:rPr>
              <a:t>« Le </a:t>
            </a:r>
            <a:r>
              <a:rPr lang="fr-FR" sz="2400" b="1" dirty="0">
                <a:solidFill>
                  <a:srgbClr val="FF0000"/>
                </a:solidFill>
              </a:rPr>
              <a:t>niveau de planification stratégique pratiqué dans les </a:t>
            </a:r>
            <a:r>
              <a:rPr lang="fr-FR" sz="2400" b="1" dirty="0" smtClean="0">
                <a:solidFill>
                  <a:srgbClr val="FF0000"/>
                </a:solidFill>
              </a:rPr>
              <a:t>entreprises sera </a:t>
            </a:r>
            <a:r>
              <a:rPr lang="fr-FR" sz="2400" b="1" dirty="0">
                <a:solidFill>
                  <a:srgbClr val="FF0000"/>
                </a:solidFill>
              </a:rPr>
              <a:t>associé positivement à leur niveau de performance</a:t>
            </a:r>
            <a:r>
              <a:rPr lang="fr-FR" sz="2400" b="1" dirty="0" smtClean="0">
                <a:solidFill>
                  <a:srgbClr val="FF0000"/>
                </a:solidFill>
              </a:rPr>
              <a:t>. »</a:t>
            </a:r>
            <a:endParaRPr lang="fr-FR" sz="2200" b="1" u="sng" dirty="0" smtClean="0">
              <a:solidFill>
                <a:srgbClr val="FF0000"/>
              </a:solidFill>
            </a:endParaRPr>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49</a:t>
            </a:fld>
            <a:endParaRPr lang="fr-FR"/>
          </a:p>
        </p:txBody>
      </p:sp>
    </p:spTree>
    <p:extLst>
      <p:ext uri="{BB962C8B-B14F-4D97-AF65-F5344CB8AC3E}">
        <p14:creationId xmlns:p14="http://schemas.microsoft.com/office/powerpoint/2010/main" val="511804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marL="857250" indent="-857250">
              <a:buFont typeface="+mj-lt"/>
              <a:buAutoNum type="romanUcPeriod"/>
            </a:pPr>
            <a:r>
              <a:rPr lang="fr-FR" sz="3600" b="1" dirty="0" smtClean="0"/>
              <a:t>De l’idée de recherche au problème et à la question de recherche</a:t>
            </a:r>
            <a:endParaRPr lang="fr-FR" sz="3600" b="1" dirty="0"/>
          </a:p>
        </p:txBody>
      </p:sp>
      <p:sp>
        <p:nvSpPr>
          <p:cNvPr id="3" name="Espace réservé du contenu 2"/>
          <p:cNvSpPr>
            <a:spLocks noGrp="1"/>
          </p:cNvSpPr>
          <p:nvPr>
            <p:ph idx="1"/>
          </p:nvPr>
        </p:nvSpPr>
        <p:spPr/>
        <p:txBody>
          <a:bodyPr>
            <a:normAutofit/>
          </a:bodyPr>
          <a:lstStyle/>
          <a:p>
            <a:pPr marL="514350" indent="-514350">
              <a:buFont typeface="+mj-lt"/>
              <a:buAutoNum type="alphaUcPeriod" startAt="2"/>
            </a:pPr>
            <a:r>
              <a:rPr lang="fr-FR" b="1" dirty="0" smtClean="0"/>
              <a:t>Les critères de sélection</a:t>
            </a:r>
          </a:p>
          <a:p>
            <a:pPr marL="914400" lvl="1" indent="-514350"/>
            <a:r>
              <a:rPr lang="fr-FR" dirty="0" smtClean="0"/>
              <a:t>Intérêt que suscite l’idée chez le chercheur</a:t>
            </a:r>
          </a:p>
          <a:p>
            <a:pPr marL="914400" lvl="1" indent="-514350"/>
            <a:r>
              <a:rPr lang="fr-FR" dirty="0" smtClean="0"/>
              <a:t>Disponibilité de l’information sur le sujet</a:t>
            </a:r>
          </a:p>
          <a:p>
            <a:pPr marL="914400" lvl="1" indent="-514350"/>
            <a:r>
              <a:rPr lang="fr-FR" dirty="0" smtClean="0"/>
              <a:t>La pertinence sociale du sujet </a:t>
            </a:r>
            <a:r>
              <a:rPr lang="fr-FR" dirty="0" smtClean="0">
                <a:solidFill>
                  <a:srgbClr val="C00000"/>
                </a:solidFill>
              </a:rPr>
              <a:t>(Exemple: Traiter un sujet auquel sont confrontées plusieurs entreprises).</a:t>
            </a:r>
          </a:p>
          <a:p>
            <a:pPr marL="914400" lvl="1" indent="-514350"/>
            <a:r>
              <a:rPr lang="fr-FR" dirty="0" smtClean="0"/>
              <a:t>Le traitement antérieur du sujet</a:t>
            </a:r>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5</a:t>
            </a:fld>
            <a:endParaRPr lang="fr-FR"/>
          </a:p>
        </p:txBody>
      </p:sp>
    </p:spTree>
    <p:extLst>
      <p:ext uri="{BB962C8B-B14F-4D97-AF65-F5344CB8AC3E}">
        <p14:creationId xmlns:p14="http://schemas.microsoft.com/office/powerpoint/2010/main" val="1080929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16632"/>
            <a:ext cx="8229600" cy="1143000"/>
          </a:xfrm>
        </p:spPr>
        <p:txBody>
          <a:bodyPr/>
          <a:lstStyle/>
          <a:p>
            <a:r>
              <a:rPr lang="fr-FR" b="1" dirty="0" smtClean="0"/>
              <a:t>C. Les hypothèses de recherche</a:t>
            </a:r>
            <a:endParaRPr lang="fr-FR" b="1" dirty="0"/>
          </a:p>
        </p:txBody>
      </p:sp>
      <p:sp>
        <p:nvSpPr>
          <p:cNvPr id="3" name="Espace réservé du contenu 2"/>
          <p:cNvSpPr>
            <a:spLocks noGrp="1"/>
          </p:cNvSpPr>
          <p:nvPr>
            <p:ph idx="1"/>
          </p:nvPr>
        </p:nvSpPr>
        <p:spPr>
          <a:xfrm>
            <a:off x="457200" y="836712"/>
            <a:ext cx="8229600" cy="4525963"/>
          </a:xfrm>
        </p:spPr>
        <p:txBody>
          <a:bodyPr>
            <a:noAutofit/>
          </a:bodyPr>
          <a:lstStyle/>
          <a:p>
            <a:pPr marL="0" indent="0">
              <a:buNone/>
            </a:pPr>
            <a:r>
              <a:rPr lang="fr-FR" sz="2200" b="1" u="sng" dirty="0" smtClean="0"/>
              <a:t>Formulation des hypothèses (Exemple) :</a:t>
            </a:r>
          </a:p>
          <a:p>
            <a:r>
              <a:rPr lang="fr-FR" sz="2400" dirty="0" smtClean="0"/>
              <a:t>Bien que l’idée à la base de ces deux hypothèses soit sensiblement la même, soit que la planification stratégique améliore la performance de l’entreprise, </a:t>
            </a:r>
            <a:r>
              <a:rPr lang="fr-FR" sz="2400" b="1" dirty="0" smtClean="0">
                <a:solidFill>
                  <a:srgbClr val="FF0000"/>
                </a:solidFill>
              </a:rPr>
              <a:t>la manière de tester ces hypothèses sera complètement différente: </a:t>
            </a:r>
          </a:p>
          <a:p>
            <a:r>
              <a:rPr lang="fr-FR" sz="2400" dirty="0" smtClean="0"/>
              <a:t>Le </a:t>
            </a:r>
            <a:r>
              <a:rPr lang="fr-FR" sz="2400" b="1" u="sng" dirty="0" smtClean="0"/>
              <a:t>premier </a:t>
            </a:r>
            <a:r>
              <a:rPr lang="fr-FR" sz="2400" b="1" u="sng" dirty="0"/>
              <a:t>chercheur </a:t>
            </a:r>
            <a:r>
              <a:rPr lang="fr-FR" sz="2400" dirty="0"/>
              <a:t>devra comparer la performance de </a:t>
            </a:r>
            <a:r>
              <a:rPr lang="fr-FR" sz="2400" b="1" dirty="0">
                <a:solidFill>
                  <a:srgbClr val="FF0000"/>
                </a:solidFill>
              </a:rPr>
              <a:t>deux </a:t>
            </a:r>
            <a:r>
              <a:rPr lang="fr-FR" sz="2400" b="1" dirty="0" smtClean="0">
                <a:solidFill>
                  <a:srgbClr val="FF0000"/>
                </a:solidFill>
              </a:rPr>
              <a:t>(02) groupes </a:t>
            </a:r>
            <a:r>
              <a:rPr lang="fr-FR" sz="2400" dirty="0" smtClean="0"/>
              <a:t>d’entreprises, un </a:t>
            </a:r>
            <a:r>
              <a:rPr lang="fr-FR" sz="2400" dirty="0"/>
              <a:t>premier groupe identifié comme pratiquant la planification </a:t>
            </a:r>
            <a:r>
              <a:rPr lang="fr-FR" sz="2400" dirty="0" smtClean="0"/>
              <a:t>stratégique et </a:t>
            </a:r>
            <a:r>
              <a:rPr lang="fr-FR" sz="2400" dirty="0"/>
              <a:t>un deuxième identifié comme n’en faisant pas. L’analyse </a:t>
            </a:r>
            <a:r>
              <a:rPr lang="fr-FR" sz="2400" dirty="0" smtClean="0"/>
              <a:t>statistique à </a:t>
            </a:r>
            <a:r>
              <a:rPr lang="fr-FR" sz="2400" dirty="0"/>
              <a:t>utiliser dans ce cas est le </a:t>
            </a:r>
            <a:r>
              <a:rPr lang="fr-FR" sz="2400" b="1" dirty="0">
                <a:solidFill>
                  <a:srgbClr val="FF0000"/>
                </a:solidFill>
              </a:rPr>
              <a:t>test « t » de </a:t>
            </a:r>
            <a:r>
              <a:rPr lang="fr-FR" sz="2400" b="1" dirty="0" err="1">
                <a:solidFill>
                  <a:srgbClr val="FF0000"/>
                </a:solidFill>
              </a:rPr>
              <a:t>Student</a:t>
            </a:r>
            <a:r>
              <a:rPr lang="fr-FR" sz="2400" b="1" dirty="0">
                <a:solidFill>
                  <a:srgbClr val="FF0000"/>
                </a:solidFill>
              </a:rPr>
              <a:t> </a:t>
            </a:r>
            <a:r>
              <a:rPr lang="fr-FR" sz="2400" dirty="0"/>
              <a:t>qui consiste à comparer </a:t>
            </a:r>
            <a:r>
              <a:rPr lang="fr-FR" sz="2400" dirty="0" smtClean="0"/>
              <a:t>les </a:t>
            </a:r>
            <a:r>
              <a:rPr lang="fr-FR" sz="2400" dirty="0"/>
              <a:t>moyennes des deux groupes pour vérifier si ces moyennes sont similaires </a:t>
            </a:r>
            <a:r>
              <a:rPr lang="fr-FR" sz="2400" dirty="0" smtClean="0"/>
              <a:t>ou différentes</a:t>
            </a:r>
            <a:r>
              <a:rPr lang="fr-FR" sz="2400" dirty="0"/>
              <a:t>. </a:t>
            </a:r>
            <a:endParaRPr lang="fr-FR" sz="2200" b="1" u="sng" dirty="0" smtClean="0"/>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50</a:t>
            </a:fld>
            <a:endParaRPr lang="fr-FR"/>
          </a:p>
        </p:txBody>
      </p:sp>
    </p:spTree>
    <p:extLst>
      <p:ext uri="{BB962C8B-B14F-4D97-AF65-F5344CB8AC3E}">
        <p14:creationId xmlns:p14="http://schemas.microsoft.com/office/powerpoint/2010/main" val="1187931660"/>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 Les hypothèses de recherche</a:t>
            </a:r>
            <a:endParaRPr lang="fr-FR" dirty="0"/>
          </a:p>
        </p:txBody>
      </p:sp>
      <p:sp>
        <p:nvSpPr>
          <p:cNvPr id="3" name="Espace réservé du contenu 2"/>
          <p:cNvSpPr>
            <a:spLocks noGrp="1"/>
          </p:cNvSpPr>
          <p:nvPr>
            <p:ph idx="1"/>
          </p:nvPr>
        </p:nvSpPr>
        <p:spPr/>
        <p:txBody>
          <a:bodyPr>
            <a:normAutofit fontScale="92500" lnSpcReduction="10000"/>
          </a:bodyPr>
          <a:lstStyle/>
          <a:p>
            <a:pPr marL="0" indent="0">
              <a:buNone/>
            </a:pPr>
            <a:r>
              <a:rPr lang="fr-FR" b="1" u="sng" dirty="0" smtClean="0"/>
              <a:t>Formulation des hypothèses ( suite à l’Exemple) :</a:t>
            </a:r>
          </a:p>
          <a:p>
            <a:r>
              <a:rPr lang="fr-FR" b="1" u="sng" dirty="0" smtClean="0"/>
              <a:t>Le deuxième chercheur </a:t>
            </a:r>
            <a:r>
              <a:rPr lang="fr-FR" dirty="0" smtClean="0"/>
              <a:t>ne travaillera qu’avec </a:t>
            </a:r>
            <a:r>
              <a:rPr lang="fr-FR" b="1" dirty="0" smtClean="0">
                <a:solidFill>
                  <a:srgbClr val="FF0000"/>
                </a:solidFill>
              </a:rPr>
              <a:t>un (01)</a:t>
            </a:r>
            <a:r>
              <a:rPr lang="fr-FR" dirty="0" smtClean="0"/>
              <a:t> groupe d’entreprises. Il utilisera comme analyse statistique un </a:t>
            </a:r>
            <a:r>
              <a:rPr lang="fr-FR" b="1" dirty="0" smtClean="0">
                <a:solidFill>
                  <a:srgbClr val="FF0000"/>
                </a:solidFill>
              </a:rPr>
              <a:t>coefficient de corrélation</a:t>
            </a:r>
            <a:r>
              <a:rPr lang="fr-FR" dirty="0" smtClean="0"/>
              <a:t>, ce coefficient devant mesurer jusqu’à quel point les variations observées sur les deux variables sont concomitantes, c’est-à-dire jusqu’à quel point les niveaux de planification stratégique et de performance varient ensemble dans la même direction.</a:t>
            </a:r>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51</a:t>
            </a:fld>
            <a:endParaRPr lang="fr-FR"/>
          </a:p>
        </p:txBody>
      </p:sp>
    </p:spTree>
    <p:extLst>
      <p:ext uri="{BB962C8B-B14F-4D97-AF65-F5344CB8AC3E}">
        <p14:creationId xmlns:p14="http://schemas.microsoft.com/office/powerpoint/2010/main" val="3958296684"/>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 Les hypothèses de recherche</a:t>
            </a:r>
            <a:endParaRPr lang="fr-FR" dirty="0"/>
          </a:p>
        </p:txBody>
      </p:sp>
      <p:sp>
        <p:nvSpPr>
          <p:cNvPr id="3" name="Espace réservé du contenu 2"/>
          <p:cNvSpPr>
            <a:spLocks noGrp="1"/>
          </p:cNvSpPr>
          <p:nvPr>
            <p:ph idx="1"/>
          </p:nvPr>
        </p:nvSpPr>
        <p:spPr/>
        <p:txBody>
          <a:bodyPr>
            <a:normAutofit/>
          </a:bodyPr>
          <a:lstStyle/>
          <a:p>
            <a:pPr marL="0" indent="0">
              <a:buNone/>
            </a:pPr>
            <a:r>
              <a:rPr lang="fr-FR" b="1" u="sng" dirty="0" smtClean="0"/>
              <a:t>Formulation des hypothèses ( suite à l’Exemple) :</a:t>
            </a:r>
          </a:p>
          <a:p>
            <a:pPr marL="0" indent="0" algn="ctr">
              <a:buNone/>
            </a:pPr>
            <a:r>
              <a:rPr lang="fr-FR" dirty="0" smtClean="0">
                <a:sym typeface="Symbol"/>
              </a:rPr>
              <a:t> </a:t>
            </a:r>
            <a:r>
              <a:rPr lang="fr-FR" dirty="0" smtClean="0"/>
              <a:t>L’exemple </a:t>
            </a:r>
            <a:r>
              <a:rPr lang="fr-FR" dirty="0"/>
              <a:t>précédent illustre bien </a:t>
            </a:r>
            <a:r>
              <a:rPr lang="fr-FR" b="1" dirty="0">
                <a:solidFill>
                  <a:srgbClr val="FF0000"/>
                </a:solidFill>
              </a:rPr>
              <a:t>comment la formulation de </a:t>
            </a:r>
            <a:r>
              <a:rPr lang="fr-FR" b="1" dirty="0" smtClean="0">
                <a:solidFill>
                  <a:srgbClr val="FF0000"/>
                </a:solidFill>
              </a:rPr>
              <a:t>l’hypothèse peut </a:t>
            </a:r>
            <a:r>
              <a:rPr lang="fr-FR" b="1" dirty="0">
                <a:solidFill>
                  <a:srgbClr val="FF0000"/>
                </a:solidFill>
              </a:rPr>
              <a:t>avoir des conséquences sur les phases ultérieures de la recherche </a:t>
            </a:r>
            <a:r>
              <a:rPr lang="fr-FR" dirty="0" smtClean="0"/>
              <a:t>et aussi </a:t>
            </a:r>
            <a:r>
              <a:rPr lang="fr-FR" dirty="0"/>
              <a:t>comment elle </a:t>
            </a:r>
            <a:r>
              <a:rPr lang="fr-FR" b="1" dirty="0">
                <a:solidFill>
                  <a:srgbClr val="FF0000"/>
                </a:solidFill>
              </a:rPr>
              <a:t>guide et oriente le déroulement de la partie empirique </a:t>
            </a:r>
            <a:r>
              <a:rPr lang="fr-FR" dirty="0" smtClean="0"/>
              <a:t>du projet </a:t>
            </a:r>
            <a:r>
              <a:rPr lang="fr-FR" dirty="0"/>
              <a:t>de recherche.</a:t>
            </a:r>
            <a:endParaRPr lang="fr-FR" dirty="0" smtClean="0"/>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52</a:t>
            </a:fld>
            <a:endParaRPr lang="fr-FR"/>
          </a:p>
        </p:txBody>
      </p:sp>
    </p:spTree>
    <p:extLst>
      <p:ext uri="{BB962C8B-B14F-4D97-AF65-F5344CB8AC3E}">
        <p14:creationId xmlns:p14="http://schemas.microsoft.com/office/powerpoint/2010/main" val="1116359469"/>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L’approche </a:t>
            </a:r>
            <a:r>
              <a:rPr lang="fr-FR" b="1" dirty="0" err="1" smtClean="0"/>
              <a:t>hypothético-dédcutive</a:t>
            </a:r>
            <a:endParaRPr lang="fr-FR" b="1" dirty="0"/>
          </a:p>
        </p:txBody>
      </p:sp>
      <p:sp>
        <p:nvSpPr>
          <p:cNvPr id="4" name="Espace réservé du contenu 3"/>
          <p:cNvSpPr>
            <a:spLocks noGrp="1"/>
          </p:cNvSpPr>
          <p:nvPr>
            <p:ph idx="1"/>
          </p:nvPr>
        </p:nvSpPr>
        <p:spPr>
          <a:xfrm>
            <a:off x="457200" y="1495325"/>
            <a:ext cx="8229600" cy="4525963"/>
          </a:xfrm>
        </p:spPr>
        <p:txBody>
          <a:bodyPr>
            <a:noAutofit/>
          </a:bodyPr>
          <a:lstStyle/>
          <a:p>
            <a:pPr marL="514350" indent="-514350">
              <a:buFont typeface="+mj-lt"/>
              <a:buAutoNum type="arabicPeriod"/>
            </a:pPr>
            <a:r>
              <a:rPr lang="fr-FR" sz="4400" dirty="0" smtClean="0"/>
              <a:t>La structure conceptuelle</a:t>
            </a:r>
          </a:p>
          <a:p>
            <a:pPr marL="914400" lvl="1" indent="-514350">
              <a:buFont typeface="+mj-lt"/>
              <a:buAutoNum type="alphaUcPeriod"/>
            </a:pPr>
            <a:r>
              <a:rPr lang="fr-FR" sz="4000" dirty="0" smtClean="0"/>
              <a:t>La problématique de recherche</a:t>
            </a:r>
          </a:p>
          <a:p>
            <a:pPr marL="914400" lvl="1" indent="-514350">
              <a:buFont typeface="+mj-lt"/>
              <a:buAutoNum type="alphaUcPeriod"/>
            </a:pPr>
            <a:r>
              <a:rPr lang="fr-FR" sz="4000" dirty="0" smtClean="0"/>
              <a:t>Le cadre théorique</a:t>
            </a:r>
          </a:p>
          <a:p>
            <a:pPr marL="914400" lvl="1" indent="-514350">
              <a:buFont typeface="+mj-lt"/>
              <a:buAutoNum type="alphaUcPeriod"/>
            </a:pPr>
            <a:r>
              <a:rPr lang="fr-FR" sz="4400" dirty="0" smtClean="0"/>
              <a:t>Les hypothèses de recherche</a:t>
            </a:r>
          </a:p>
          <a:p>
            <a:pPr marL="914400" lvl="1" indent="-514350">
              <a:buFont typeface="+mj-lt"/>
              <a:buAutoNum type="alphaUcPeriod"/>
            </a:pPr>
            <a:r>
              <a:rPr lang="fr-FR" sz="6000" b="1" dirty="0" smtClean="0"/>
              <a:t>Le cadre opératoire</a:t>
            </a:r>
          </a:p>
          <a:p>
            <a:pPr lvl="1"/>
            <a:endParaRPr lang="fr-FR" sz="4000" dirty="0" smtClean="0"/>
          </a:p>
          <a:p>
            <a:pPr lvl="1"/>
            <a:endParaRPr lang="fr-FR" sz="4000" dirty="0" smtClean="0"/>
          </a:p>
          <a:p>
            <a:endParaRPr lang="fr-FR" sz="4400" dirty="0"/>
          </a:p>
        </p:txBody>
      </p:sp>
      <p:sp>
        <p:nvSpPr>
          <p:cNvPr id="3" name="Espace réservé du pied de page 2"/>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53</a:t>
            </a:fld>
            <a:endParaRPr lang="fr-FR"/>
          </a:p>
        </p:txBody>
      </p:sp>
    </p:spTree>
    <p:extLst>
      <p:ext uri="{BB962C8B-B14F-4D97-AF65-F5344CB8AC3E}">
        <p14:creationId xmlns:p14="http://schemas.microsoft.com/office/powerpoint/2010/main" val="2180783714"/>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D. Le cadre opératoire</a:t>
            </a:r>
            <a:endParaRPr lang="fr-FR" dirty="0"/>
          </a:p>
        </p:txBody>
      </p:sp>
      <p:sp>
        <p:nvSpPr>
          <p:cNvPr id="4" name="Espace réservé du contenu 3"/>
          <p:cNvSpPr>
            <a:spLocks noGrp="1"/>
          </p:cNvSpPr>
          <p:nvPr>
            <p:ph idx="1"/>
          </p:nvPr>
        </p:nvSpPr>
        <p:spPr>
          <a:xfrm>
            <a:off x="457200" y="1135285"/>
            <a:ext cx="8229600" cy="4525963"/>
          </a:xfrm>
        </p:spPr>
        <p:txBody>
          <a:bodyPr>
            <a:noAutofit/>
          </a:bodyPr>
          <a:lstStyle/>
          <a:p>
            <a:r>
              <a:rPr lang="fr-FR" sz="1800" dirty="0" smtClean="0"/>
              <a:t>Une dernière étape doit être franchie avant que ne débute la préparation de la méthodologie elle-même : il s’agit de </a:t>
            </a:r>
            <a:r>
              <a:rPr lang="fr-FR" sz="1800" b="1" dirty="0" smtClean="0"/>
              <a:t>l’élaboration du cadre opératoire de la recherche. </a:t>
            </a:r>
          </a:p>
          <a:p>
            <a:r>
              <a:rPr lang="fr-FR" sz="1800" dirty="0" smtClean="0"/>
              <a:t>Comme déjà mentionné, les hypothèses de recherche précisent les relations qui seront vérifiées entre les variables d’intérêt. Toutefois, le </a:t>
            </a:r>
            <a:r>
              <a:rPr lang="fr-FR" sz="1800" b="1" dirty="0" smtClean="0"/>
              <a:t>niveau d’abstraction des variables </a:t>
            </a:r>
            <a:r>
              <a:rPr lang="fr-FR" sz="1800" dirty="0" smtClean="0"/>
              <a:t>à ce stade est encore trop élevé pour que le chercheur puisse débuter immédiatement sa cueillette de données. </a:t>
            </a:r>
          </a:p>
          <a:p>
            <a:r>
              <a:rPr lang="fr-FR" sz="1800" dirty="0" smtClean="0"/>
              <a:t>Le </a:t>
            </a:r>
            <a:r>
              <a:rPr lang="fr-FR" sz="1800" b="1" dirty="0" smtClean="0"/>
              <a:t>cadre opératoire</a:t>
            </a:r>
            <a:r>
              <a:rPr lang="fr-FR" sz="1800" dirty="0" smtClean="0"/>
              <a:t> a justement pour but de </a:t>
            </a:r>
            <a:r>
              <a:rPr lang="fr-FR" sz="1800" b="1" dirty="0" smtClean="0">
                <a:solidFill>
                  <a:srgbClr val="FF0000"/>
                </a:solidFill>
              </a:rPr>
              <a:t>réduire le niveau d’abstraction </a:t>
            </a:r>
            <a:r>
              <a:rPr lang="fr-FR" sz="1800" dirty="0" smtClean="0"/>
              <a:t>des variables; il </a:t>
            </a:r>
            <a:r>
              <a:rPr lang="fr-FR" sz="1800" b="1" dirty="0" smtClean="0">
                <a:solidFill>
                  <a:srgbClr val="FF0000"/>
                </a:solidFill>
              </a:rPr>
              <a:t>spécifie</a:t>
            </a:r>
            <a:r>
              <a:rPr lang="fr-FR" sz="1800" dirty="0" smtClean="0">
                <a:solidFill>
                  <a:srgbClr val="FF0000"/>
                </a:solidFill>
              </a:rPr>
              <a:t> </a:t>
            </a:r>
            <a:r>
              <a:rPr lang="fr-FR" sz="1800" dirty="0" smtClean="0"/>
              <a:t>ce que le chercheur observera pour procéder à la vérification des hypothèses et comment il effectuera ses observations.</a:t>
            </a:r>
          </a:p>
          <a:p>
            <a:r>
              <a:rPr lang="fr-FR" sz="1800" dirty="0" smtClean="0"/>
              <a:t>En s’inspirant de ce qui a déjà été fait dans les recherches antérieures, le chercheur développera des </a:t>
            </a:r>
            <a:r>
              <a:rPr lang="fr-FR" sz="1800" b="1" dirty="0" smtClean="0">
                <a:solidFill>
                  <a:srgbClr val="FF0000"/>
                </a:solidFill>
              </a:rPr>
              <a:t>définitions opérationnelles des variables étudiées </a:t>
            </a:r>
            <a:r>
              <a:rPr lang="fr-FR" sz="1800" b="1" dirty="0" smtClean="0"/>
              <a:t>(ce qu’on qu</a:t>
            </a:r>
            <a:r>
              <a:rPr lang="fr-FR" sz="1800" dirty="0" smtClean="0"/>
              <a:t>alifie aussi </a:t>
            </a:r>
            <a:r>
              <a:rPr lang="fr-FR" sz="1800" b="1" dirty="0" smtClean="0"/>
              <a:t>d’opérationnalisation des variables)</a:t>
            </a:r>
            <a:r>
              <a:rPr lang="fr-FR" sz="1800" dirty="0" smtClean="0"/>
              <a:t>. </a:t>
            </a:r>
          </a:p>
          <a:p>
            <a:pPr marL="0" indent="0">
              <a:buNone/>
            </a:pPr>
            <a:r>
              <a:rPr lang="fr-FR" sz="1800" dirty="0" smtClean="0">
                <a:sym typeface="Symbol"/>
              </a:rPr>
              <a:t> </a:t>
            </a:r>
            <a:r>
              <a:rPr lang="fr-FR" sz="1800" b="1" u="sng" dirty="0" smtClean="0">
                <a:solidFill>
                  <a:srgbClr val="FF0000"/>
                </a:solidFill>
              </a:rPr>
              <a:t>Une définition opérationnelle traduit en termes concrets, observables et mesurables une variable. </a:t>
            </a:r>
          </a:p>
          <a:p>
            <a:r>
              <a:rPr lang="fr-FR" sz="1800" dirty="0" smtClean="0"/>
              <a:t>Pour ce faire, le chercheur identifie des </a:t>
            </a:r>
            <a:r>
              <a:rPr lang="fr-FR" sz="1800" b="1" dirty="0" smtClean="0"/>
              <a:t>indicateurs</a:t>
            </a:r>
            <a:r>
              <a:rPr lang="fr-FR" sz="1800" dirty="0" smtClean="0"/>
              <a:t>, c’est-à-dire des comportements, </a:t>
            </a:r>
            <a:r>
              <a:rPr lang="fr-FR" sz="1800" b="1" dirty="0" smtClean="0"/>
              <a:t>dimensions</a:t>
            </a:r>
            <a:r>
              <a:rPr lang="fr-FR" sz="1800" dirty="0" smtClean="0"/>
              <a:t>, manifestations ou </a:t>
            </a:r>
            <a:r>
              <a:rPr lang="fr-FR" sz="1800" b="1" dirty="0" smtClean="0"/>
              <a:t>caractéristiques</a:t>
            </a:r>
            <a:r>
              <a:rPr lang="fr-FR" sz="1800" dirty="0" smtClean="0"/>
              <a:t> observables qui sont typiques ou que l’on peut s’attendre d’observer lorsque la variable d’intérêt est présente.</a:t>
            </a:r>
            <a:endParaRPr lang="fr-FR" sz="1800" dirty="0"/>
          </a:p>
        </p:txBody>
      </p:sp>
      <p:sp>
        <p:nvSpPr>
          <p:cNvPr id="3" name="Espace réservé du pied de page 2"/>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54</a:t>
            </a:fld>
            <a:endParaRPr lang="fr-FR"/>
          </a:p>
        </p:txBody>
      </p:sp>
    </p:spTree>
    <p:extLst>
      <p:ext uri="{BB962C8B-B14F-4D97-AF65-F5344CB8AC3E}">
        <p14:creationId xmlns:p14="http://schemas.microsoft.com/office/powerpoint/2010/main" val="664941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D. Le cadre opératoire (suite)</a:t>
            </a:r>
            <a:endParaRPr lang="fr-FR" dirty="0"/>
          </a:p>
        </p:txBody>
      </p:sp>
      <p:sp>
        <p:nvSpPr>
          <p:cNvPr id="4" name="Espace réservé du contenu 3"/>
          <p:cNvSpPr>
            <a:spLocks noGrp="1"/>
          </p:cNvSpPr>
          <p:nvPr>
            <p:ph idx="1"/>
          </p:nvPr>
        </p:nvSpPr>
        <p:spPr/>
        <p:txBody>
          <a:bodyPr>
            <a:normAutofit fontScale="70000" lnSpcReduction="20000"/>
          </a:bodyPr>
          <a:lstStyle/>
          <a:p>
            <a:r>
              <a:rPr lang="fr-FR" dirty="0" smtClean="0">
                <a:solidFill>
                  <a:srgbClr val="FF0000"/>
                </a:solidFill>
              </a:rPr>
              <a:t>Exemple</a:t>
            </a:r>
            <a:r>
              <a:rPr lang="fr-FR" dirty="0" smtClean="0"/>
              <a:t>: les variables précédemment citées pourraient être opérationnalisées de la manière suivante :</a:t>
            </a:r>
          </a:p>
          <a:p>
            <a:r>
              <a:rPr lang="fr-FR" dirty="0" smtClean="0"/>
              <a:t>planification stratégique :</a:t>
            </a:r>
          </a:p>
          <a:p>
            <a:pPr lvl="1"/>
            <a:r>
              <a:rPr lang="fr-FR" dirty="0" smtClean="0"/>
              <a:t>tenue de rencontres au cours desquelles les décideurs discutent des orientations stratégiques de l’entreprise;</a:t>
            </a:r>
          </a:p>
          <a:p>
            <a:pPr lvl="1"/>
            <a:r>
              <a:rPr lang="fr-FR" dirty="0" smtClean="0"/>
              <a:t>existence de documents témoignant d’un exercice stratégique (analyses, budgets, plans d’action);</a:t>
            </a:r>
          </a:p>
          <a:p>
            <a:pPr lvl="1"/>
            <a:r>
              <a:rPr lang="fr-FR" dirty="0" smtClean="0"/>
              <a:t>existence d’un système d’information approprié pour le suivi de la mise en œuvre de la stratégie.</a:t>
            </a:r>
          </a:p>
          <a:p>
            <a:r>
              <a:rPr lang="fr-FR" dirty="0" smtClean="0"/>
              <a:t>performance:</a:t>
            </a:r>
          </a:p>
          <a:p>
            <a:pPr lvl="1"/>
            <a:r>
              <a:rPr lang="fr-FR" dirty="0" smtClean="0"/>
              <a:t>variation du chiffre d’affaires;</a:t>
            </a:r>
          </a:p>
          <a:p>
            <a:pPr lvl="1"/>
            <a:r>
              <a:rPr lang="fr-FR" dirty="0" smtClean="0"/>
              <a:t>rendement des investissements;</a:t>
            </a:r>
          </a:p>
          <a:p>
            <a:pPr lvl="1"/>
            <a:r>
              <a:rPr lang="fr-FR" dirty="0" smtClean="0"/>
              <a:t>marge de profit;</a:t>
            </a:r>
          </a:p>
          <a:p>
            <a:pPr lvl="1"/>
            <a:r>
              <a:rPr lang="fr-FR" dirty="0" smtClean="0"/>
              <a:t>variation du nombre d’employés.</a:t>
            </a:r>
          </a:p>
          <a:p>
            <a:pPr lvl="1"/>
            <a:endParaRPr lang="fr-FR" dirty="0"/>
          </a:p>
        </p:txBody>
      </p:sp>
      <p:sp>
        <p:nvSpPr>
          <p:cNvPr id="3" name="Espace réservé du pied de page 2"/>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55</a:t>
            </a:fld>
            <a:endParaRPr lang="fr-FR"/>
          </a:p>
        </p:txBody>
      </p:sp>
    </p:spTree>
    <p:extLst>
      <p:ext uri="{BB962C8B-B14F-4D97-AF65-F5344CB8AC3E}">
        <p14:creationId xmlns:p14="http://schemas.microsoft.com/office/powerpoint/2010/main" val="611448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215964" y="3501008"/>
            <a:ext cx="8568952" cy="3312368"/>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sp>
        <p:nvSpPr>
          <p:cNvPr id="7" name="Titre 6"/>
          <p:cNvSpPr>
            <a:spLocks noGrp="1"/>
          </p:cNvSpPr>
          <p:nvPr>
            <p:ph type="title"/>
          </p:nvPr>
        </p:nvSpPr>
        <p:spPr>
          <a:xfrm>
            <a:off x="457200" y="-27384"/>
            <a:ext cx="8229600" cy="1143000"/>
          </a:xfrm>
        </p:spPr>
        <p:txBody>
          <a:bodyPr>
            <a:normAutofit/>
          </a:bodyPr>
          <a:lstStyle/>
          <a:p>
            <a:r>
              <a:rPr lang="fr-FR" sz="3600" dirty="0" smtClean="0"/>
              <a:t>D. Le cadre opératoire (suite)</a:t>
            </a:r>
            <a:endParaRPr lang="fr-FR" sz="3600" dirty="0"/>
          </a:p>
        </p:txBody>
      </p:sp>
      <p:sp>
        <p:nvSpPr>
          <p:cNvPr id="8" name="ZoneTexte 7"/>
          <p:cNvSpPr txBox="1"/>
          <p:nvPr/>
        </p:nvSpPr>
        <p:spPr>
          <a:xfrm>
            <a:off x="467544" y="3923764"/>
            <a:ext cx="5167440" cy="2585323"/>
          </a:xfrm>
          <a:prstGeom prst="rect">
            <a:avLst/>
          </a:prstGeom>
          <a:noFill/>
          <a:ln>
            <a:noFill/>
          </a:ln>
        </p:spPr>
        <p:txBody>
          <a:bodyPr wrap="none" rtlCol="0">
            <a:spAutoFit/>
          </a:bodyPr>
          <a:lstStyle/>
          <a:p>
            <a:r>
              <a:rPr lang="fr-FR" b="1" dirty="0" smtClean="0"/>
              <a:t>Indicateurs:</a:t>
            </a:r>
          </a:p>
          <a:p>
            <a:pPr marL="285750" indent="-285750">
              <a:buFontTx/>
              <a:buChar char="-"/>
            </a:pPr>
            <a:r>
              <a:rPr lang="fr-FR" dirty="0" smtClean="0"/>
              <a:t>Tenue de rencontres au cours desquelles</a:t>
            </a:r>
          </a:p>
          <a:p>
            <a:r>
              <a:rPr lang="fr-FR" dirty="0"/>
              <a:t>l</a:t>
            </a:r>
            <a:r>
              <a:rPr lang="fr-FR" dirty="0" smtClean="0"/>
              <a:t>es décideurs discutent des orientations stratégiques</a:t>
            </a:r>
          </a:p>
          <a:p>
            <a:r>
              <a:rPr lang="fr-FR" dirty="0" smtClean="0"/>
              <a:t>de l’entreprise</a:t>
            </a:r>
          </a:p>
          <a:p>
            <a:pPr marL="285750" indent="-285750">
              <a:buFontTx/>
              <a:buChar char="-"/>
            </a:pPr>
            <a:r>
              <a:rPr lang="fr-FR" dirty="0" smtClean="0"/>
              <a:t>Existence de documents témoignant d’un exercice</a:t>
            </a:r>
          </a:p>
          <a:p>
            <a:r>
              <a:rPr lang="fr-FR" dirty="0" smtClean="0"/>
              <a:t>stratégique</a:t>
            </a:r>
          </a:p>
          <a:p>
            <a:pPr marL="285750" indent="-285750">
              <a:buFontTx/>
              <a:buChar char="-"/>
            </a:pPr>
            <a:r>
              <a:rPr lang="fr-FR" dirty="0" smtClean="0"/>
              <a:t>Existence d’un système d’information approprié</a:t>
            </a:r>
          </a:p>
          <a:p>
            <a:r>
              <a:rPr lang="fr-FR" dirty="0" smtClean="0"/>
              <a:t>pour le suivi de la mise en œuvre de la stratégie.</a:t>
            </a:r>
          </a:p>
          <a:p>
            <a:endParaRPr lang="fr-FR" dirty="0"/>
          </a:p>
        </p:txBody>
      </p:sp>
      <p:sp>
        <p:nvSpPr>
          <p:cNvPr id="9" name="ZoneTexte 8"/>
          <p:cNvSpPr txBox="1"/>
          <p:nvPr/>
        </p:nvSpPr>
        <p:spPr>
          <a:xfrm>
            <a:off x="6300192" y="3923764"/>
            <a:ext cx="2409314" cy="2308324"/>
          </a:xfrm>
          <a:prstGeom prst="rect">
            <a:avLst/>
          </a:prstGeom>
          <a:noFill/>
          <a:ln>
            <a:noFill/>
          </a:ln>
        </p:spPr>
        <p:txBody>
          <a:bodyPr wrap="none" rtlCol="0">
            <a:spAutoFit/>
          </a:bodyPr>
          <a:lstStyle/>
          <a:p>
            <a:r>
              <a:rPr lang="fr-FR" b="1" dirty="0" smtClean="0"/>
              <a:t>Indicateurs:</a:t>
            </a:r>
          </a:p>
          <a:p>
            <a:pPr marL="285750" indent="-285750">
              <a:buFontTx/>
              <a:buChar char="-"/>
            </a:pPr>
            <a:r>
              <a:rPr lang="fr-FR" dirty="0" smtClean="0"/>
              <a:t>Variation du Chiffre </a:t>
            </a:r>
          </a:p>
          <a:p>
            <a:r>
              <a:rPr lang="fr-FR" dirty="0" smtClean="0"/>
              <a:t>d’affaires</a:t>
            </a:r>
          </a:p>
          <a:p>
            <a:pPr marL="285750" indent="-285750">
              <a:buFontTx/>
              <a:buChar char="-"/>
            </a:pPr>
            <a:r>
              <a:rPr lang="fr-FR" dirty="0" smtClean="0"/>
              <a:t>Rendement des</a:t>
            </a:r>
          </a:p>
          <a:p>
            <a:r>
              <a:rPr lang="fr-FR" dirty="0" smtClean="0"/>
              <a:t>investissements</a:t>
            </a:r>
          </a:p>
          <a:p>
            <a:pPr marL="285750" indent="-285750">
              <a:buFontTx/>
              <a:buChar char="-"/>
            </a:pPr>
            <a:r>
              <a:rPr lang="fr-FR" dirty="0" smtClean="0"/>
              <a:t>marge de profit</a:t>
            </a:r>
          </a:p>
          <a:p>
            <a:pPr marL="285750" indent="-285750">
              <a:buFontTx/>
              <a:buChar char="-"/>
            </a:pPr>
            <a:r>
              <a:rPr lang="fr-FR" dirty="0" smtClean="0"/>
              <a:t>Variation du nombre</a:t>
            </a:r>
          </a:p>
          <a:p>
            <a:r>
              <a:rPr lang="fr-FR" dirty="0" smtClean="0"/>
              <a:t>d’employés</a:t>
            </a:r>
            <a:endParaRPr lang="fr-FR" dirty="0"/>
          </a:p>
        </p:txBody>
      </p:sp>
      <p:sp>
        <p:nvSpPr>
          <p:cNvPr id="12" name="ZoneTexte 11"/>
          <p:cNvSpPr txBox="1"/>
          <p:nvPr/>
        </p:nvSpPr>
        <p:spPr>
          <a:xfrm>
            <a:off x="3491880" y="3542566"/>
            <a:ext cx="1770934" cy="369332"/>
          </a:xfrm>
          <a:prstGeom prst="rect">
            <a:avLst/>
          </a:prstGeom>
        </p:spPr>
        <p:style>
          <a:lnRef idx="1">
            <a:schemeClr val="accent1"/>
          </a:lnRef>
          <a:fillRef idx="2">
            <a:schemeClr val="accent1"/>
          </a:fillRef>
          <a:effectRef idx="1">
            <a:schemeClr val="accent1"/>
          </a:effectRef>
          <a:fontRef idx="minor">
            <a:schemeClr val="dk1"/>
          </a:fontRef>
        </p:style>
        <p:txBody>
          <a:bodyPr wrap="none" rtlCol="0">
            <a:spAutoFit/>
          </a:bodyPr>
          <a:lstStyle/>
          <a:p>
            <a:r>
              <a:rPr lang="fr-FR" dirty="0" smtClean="0"/>
              <a:t>Cadre opératoire</a:t>
            </a:r>
            <a:endParaRPr lang="fr-FR" dirty="0"/>
          </a:p>
        </p:txBody>
      </p:sp>
      <p:grpSp>
        <p:nvGrpSpPr>
          <p:cNvPr id="20" name="Groupe 19"/>
          <p:cNvGrpSpPr/>
          <p:nvPr/>
        </p:nvGrpSpPr>
        <p:grpSpPr>
          <a:xfrm>
            <a:off x="251520" y="764704"/>
            <a:ext cx="8933040" cy="2640489"/>
            <a:chOff x="251520" y="764704"/>
            <a:chExt cx="8933040" cy="2640489"/>
          </a:xfrm>
        </p:grpSpPr>
        <p:sp>
          <p:nvSpPr>
            <p:cNvPr id="3" name="Rectangle 2"/>
            <p:cNvSpPr/>
            <p:nvPr/>
          </p:nvSpPr>
          <p:spPr>
            <a:xfrm>
              <a:off x="251520" y="764704"/>
              <a:ext cx="8568952" cy="1512168"/>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sp>
          <p:nvSpPr>
            <p:cNvPr id="4" name="ZoneTexte 3"/>
            <p:cNvSpPr txBox="1"/>
            <p:nvPr/>
          </p:nvSpPr>
          <p:spPr>
            <a:xfrm>
              <a:off x="755576" y="1700808"/>
              <a:ext cx="2454583" cy="369332"/>
            </a:xfrm>
            <a:prstGeom prst="rect">
              <a:avLst/>
            </a:prstGeom>
            <a:noFill/>
            <a:ln>
              <a:solidFill>
                <a:schemeClr val="tx1"/>
              </a:solidFill>
            </a:ln>
          </p:spPr>
          <p:txBody>
            <a:bodyPr wrap="none" rtlCol="0">
              <a:spAutoFit/>
            </a:bodyPr>
            <a:lstStyle/>
            <a:p>
              <a:r>
                <a:rPr lang="fr-FR" dirty="0" smtClean="0"/>
                <a:t>Planification stratégique</a:t>
              </a:r>
              <a:endParaRPr lang="fr-FR" dirty="0"/>
            </a:p>
          </p:txBody>
        </p:sp>
        <p:sp>
          <p:nvSpPr>
            <p:cNvPr id="5" name="ZoneTexte 4"/>
            <p:cNvSpPr txBox="1"/>
            <p:nvPr/>
          </p:nvSpPr>
          <p:spPr>
            <a:xfrm>
              <a:off x="6588224" y="1700808"/>
              <a:ext cx="1391856" cy="369332"/>
            </a:xfrm>
            <a:prstGeom prst="rect">
              <a:avLst/>
            </a:prstGeom>
            <a:noFill/>
            <a:ln>
              <a:solidFill>
                <a:schemeClr val="tx1"/>
              </a:solidFill>
            </a:ln>
          </p:spPr>
          <p:txBody>
            <a:bodyPr wrap="none" rtlCol="0">
              <a:spAutoFit/>
            </a:bodyPr>
            <a:lstStyle/>
            <a:p>
              <a:r>
                <a:rPr lang="fr-FR" dirty="0" smtClean="0"/>
                <a:t>Performance</a:t>
              </a:r>
              <a:endParaRPr lang="fr-FR" dirty="0"/>
            </a:p>
          </p:txBody>
        </p:sp>
        <p:cxnSp>
          <p:nvCxnSpPr>
            <p:cNvPr id="11" name="Connecteur droit avec flèche 10"/>
            <p:cNvCxnSpPr>
              <a:stCxn id="4" idx="3"/>
              <a:endCxn id="5" idx="1"/>
            </p:cNvCxnSpPr>
            <p:nvPr/>
          </p:nvCxnSpPr>
          <p:spPr>
            <a:xfrm>
              <a:off x="3210159" y="1885474"/>
              <a:ext cx="3378065" cy="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
          <p:nvSpPr>
            <p:cNvPr id="2" name="ZoneTexte 1"/>
            <p:cNvSpPr txBox="1"/>
            <p:nvPr/>
          </p:nvSpPr>
          <p:spPr>
            <a:xfrm>
              <a:off x="3491880" y="827420"/>
              <a:ext cx="1714124" cy="369332"/>
            </a:xfrm>
            <a:prstGeom prst="rect">
              <a:avLst/>
            </a:prstGeom>
          </p:spPr>
          <p:style>
            <a:lnRef idx="1">
              <a:schemeClr val="accent1"/>
            </a:lnRef>
            <a:fillRef idx="2">
              <a:schemeClr val="accent1"/>
            </a:fillRef>
            <a:effectRef idx="1">
              <a:schemeClr val="accent1"/>
            </a:effectRef>
            <a:fontRef idx="minor">
              <a:schemeClr val="dk1"/>
            </a:fontRef>
          </p:style>
          <p:txBody>
            <a:bodyPr wrap="none" rtlCol="0">
              <a:spAutoFit/>
            </a:bodyPr>
            <a:lstStyle/>
            <a:p>
              <a:r>
                <a:rPr lang="fr-FR" dirty="0" smtClean="0"/>
                <a:t>Cadre théorique</a:t>
              </a:r>
              <a:endParaRPr lang="fr-FR" dirty="0"/>
            </a:p>
          </p:txBody>
        </p:sp>
        <p:sp>
          <p:nvSpPr>
            <p:cNvPr id="16" name="ZoneTexte 15"/>
            <p:cNvSpPr txBox="1"/>
            <p:nvPr/>
          </p:nvSpPr>
          <p:spPr>
            <a:xfrm>
              <a:off x="763349" y="1268760"/>
              <a:ext cx="2318455" cy="369332"/>
            </a:xfrm>
            <a:prstGeom prst="rect">
              <a:avLst/>
            </a:prstGeom>
            <a:noFill/>
            <a:ln>
              <a:noFill/>
            </a:ln>
          </p:spPr>
          <p:txBody>
            <a:bodyPr wrap="none" rtlCol="0">
              <a:spAutoFit/>
            </a:bodyPr>
            <a:lstStyle/>
            <a:p>
              <a:r>
                <a:rPr lang="fr-FR" dirty="0" smtClean="0"/>
                <a:t>Variable Indépendante</a:t>
              </a:r>
              <a:endParaRPr lang="fr-FR" dirty="0"/>
            </a:p>
          </p:txBody>
        </p:sp>
        <p:sp>
          <p:nvSpPr>
            <p:cNvPr id="18" name="ZoneTexte 17"/>
            <p:cNvSpPr txBox="1"/>
            <p:nvPr/>
          </p:nvSpPr>
          <p:spPr>
            <a:xfrm>
              <a:off x="6588224" y="1340768"/>
              <a:ext cx="2159758" cy="369332"/>
            </a:xfrm>
            <a:prstGeom prst="rect">
              <a:avLst/>
            </a:prstGeom>
            <a:noFill/>
            <a:ln>
              <a:noFill/>
            </a:ln>
          </p:spPr>
          <p:txBody>
            <a:bodyPr wrap="none" rtlCol="0">
              <a:spAutoFit/>
            </a:bodyPr>
            <a:lstStyle/>
            <a:p>
              <a:r>
                <a:rPr lang="fr-FR" dirty="0" smtClean="0"/>
                <a:t>Variable Dépendante</a:t>
              </a:r>
              <a:endParaRPr lang="fr-FR" dirty="0"/>
            </a:p>
          </p:txBody>
        </p:sp>
        <p:sp>
          <p:nvSpPr>
            <p:cNvPr id="21" name="ZoneTexte 20"/>
            <p:cNvSpPr txBox="1"/>
            <p:nvPr/>
          </p:nvSpPr>
          <p:spPr>
            <a:xfrm>
              <a:off x="683568" y="2204864"/>
              <a:ext cx="4460901" cy="923330"/>
            </a:xfrm>
            <a:prstGeom prst="rect">
              <a:avLst/>
            </a:prstGeom>
            <a:noFill/>
            <a:ln>
              <a:noFill/>
            </a:ln>
          </p:spPr>
          <p:txBody>
            <a:bodyPr wrap="none" rtlCol="0">
              <a:spAutoFit/>
            </a:bodyPr>
            <a:lstStyle/>
            <a:p>
              <a:r>
                <a:rPr lang="fr-FR" b="1" dirty="0" smtClean="0"/>
                <a:t>Définition : </a:t>
              </a:r>
            </a:p>
            <a:p>
              <a:r>
                <a:rPr lang="fr-FR" dirty="0" smtClean="0"/>
                <a:t>Processus selon lequel</a:t>
              </a:r>
            </a:p>
            <a:p>
              <a:r>
                <a:rPr lang="fr-FR" dirty="0" smtClean="0"/>
                <a:t>Le dirigeant analyse l’environnement externe </a:t>
              </a:r>
              <a:endParaRPr lang="fr-FR" dirty="0"/>
            </a:p>
          </p:txBody>
        </p:sp>
        <p:sp>
          <p:nvSpPr>
            <p:cNvPr id="22" name="ZoneTexte 21"/>
            <p:cNvSpPr txBox="1"/>
            <p:nvPr/>
          </p:nvSpPr>
          <p:spPr>
            <a:xfrm>
              <a:off x="6508443" y="2204864"/>
              <a:ext cx="2676117" cy="1200329"/>
            </a:xfrm>
            <a:prstGeom prst="rect">
              <a:avLst/>
            </a:prstGeom>
            <a:noFill/>
            <a:ln>
              <a:noFill/>
            </a:ln>
          </p:spPr>
          <p:txBody>
            <a:bodyPr wrap="none" rtlCol="0">
              <a:spAutoFit/>
            </a:bodyPr>
            <a:lstStyle/>
            <a:p>
              <a:r>
                <a:rPr lang="fr-FR" b="1" dirty="0" smtClean="0"/>
                <a:t>Définition:</a:t>
              </a:r>
            </a:p>
            <a:p>
              <a:r>
                <a:rPr lang="fr-FR" dirty="0" smtClean="0"/>
                <a:t>Résultats comptables</a:t>
              </a:r>
            </a:p>
            <a:p>
              <a:r>
                <a:rPr lang="fr-FR" dirty="0" smtClean="0"/>
                <a:t>Des activités économiques</a:t>
              </a:r>
            </a:p>
            <a:p>
              <a:r>
                <a:rPr lang="fr-FR" dirty="0" smtClean="0"/>
                <a:t>De l’entreprise</a:t>
              </a:r>
              <a:endParaRPr lang="fr-FR" dirty="0"/>
            </a:p>
          </p:txBody>
        </p:sp>
      </p:grpSp>
      <p:sp>
        <p:nvSpPr>
          <p:cNvPr id="23" name="Flèche vers le bas 22"/>
          <p:cNvSpPr/>
          <p:nvPr/>
        </p:nvSpPr>
        <p:spPr>
          <a:xfrm>
            <a:off x="7092280" y="3405193"/>
            <a:ext cx="360040" cy="32203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 name="Flèche vers le bas 23"/>
          <p:cNvSpPr/>
          <p:nvPr/>
        </p:nvSpPr>
        <p:spPr>
          <a:xfrm>
            <a:off x="1403648" y="3381546"/>
            <a:ext cx="360040" cy="32203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Espace réservé du pied de page 5"/>
          <p:cNvSpPr>
            <a:spLocks noGrp="1"/>
          </p:cNvSpPr>
          <p:nvPr>
            <p:ph type="ftr" sz="quarter" idx="11"/>
          </p:nvPr>
        </p:nvSpPr>
        <p:spPr/>
        <p:txBody>
          <a:bodyPr/>
          <a:lstStyle/>
          <a:p>
            <a:r>
              <a:rPr lang="fr-FR" smtClean="0"/>
              <a:t>Enseignant : MAHOUI</a:t>
            </a:r>
            <a:endParaRPr lang="fr-FR"/>
          </a:p>
        </p:txBody>
      </p:sp>
      <p:sp>
        <p:nvSpPr>
          <p:cNvPr id="10" name="Espace réservé du numéro de diapositive 9"/>
          <p:cNvSpPr>
            <a:spLocks noGrp="1"/>
          </p:cNvSpPr>
          <p:nvPr>
            <p:ph type="sldNum" sz="quarter" idx="12"/>
          </p:nvPr>
        </p:nvSpPr>
        <p:spPr/>
        <p:txBody>
          <a:bodyPr/>
          <a:lstStyle/>
          <a:p>
            <a:fld id="{7D9B6A66-A817-4FEE-B80C-F81E9D87A7E0}" type="slidenum">
              <a:rPr lang="fr-FR" smtClean="0"/>
              <a:t>56</a:t>
            </a:fld>
            <a:endParaRPr lang="fr-FR"/>
          </a:p>
        </p:txBody>
      </p:sp>
    </p:spTree>
    <p:extLst>
      <p:ext uri="{BB962C8B-B14F-4D97-AF65-F5344CB8AC3E}">
        <p14:creationId xmlns:p14="http://schemas.microsoft.com/office/powerpoint/2010/main" val="3445544598"/>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L’approche </a:t>
            </a:r>
            <a:r>
              <a:rPr lang="fr-FR" dirty="0" err="1" smtClean="0"/>
              <a:t>hypothético-dédcutive</a:t>
            </a:r>
            <a:endParaRPr lang="fr-FR" dirty="0"/>
          </a:p>
        </p:txBody>
      </p:sp>
      <p:sp>
        <p:nvSpPr>
          <p:cNvPr id="4" name="Espace réservé du contenu 3"/>
          <p:cNvSpPr>
            <a:spLocks noGrp="1"/>
          </p:cNvSpPr>
          <p:nvPr>
            <p:ph idx="1"/>
          </p:nvPr>
        </p:nvSpPr>
        <p:spPr>
          <a:xfrm>
            <a:off x="457200" y="1196752"/>
            <a:ext cx="8229600" cy="4525963"/>
          </a:xfrm>
        </p:spPr>
        <p:txBody>
          <a:bodyPr>
            <a:noAutofit/>
          </a:bodyPr>
          <a:lstStyle/>
          <a:p>
            <a:pPr marL="514350" indent="-514350">
              <a:buFont typeface="+mj-lt"/>
              <a:buAutoNum type="arabicPeriod"/>
            </a:pPr>
            <a:r>
              <a:rPr lang="fr-FR" sz="2400" dirty="0" smtClean="0"/>
              <a:t>La structure conceptuelle</a:t>
            </a:r>
          </a:p>
          <a:p>
            <a:pPr marL="514350" indent="-514350">
              <a:buFont typeface="+mj-lt"/>
              <a:buAutoNum type="arabicPeriod"/>
            </a:pPr>
            <a:r>
              <a:rPr lang="fr-FR" sz="4400" b="1" dirty="0" smtClean="0"/>
              <a:t>La méthodologie de la recherche</a:t>
            </a:r>
          </a:p>
          <a:p>
            <a:pPr marL="971550" lvl="1" indent="-514350">
              <a:buFont typeface="+mj-lt"/>
              <a:buAutoNum type="alphaUcPeriod"/>
            </a:pPr>
            <a:r>
              <a:rPr lang="fr-FR" sz="2000" dirty="0" smtClean="0"/>
              <a:t>Le type d’investigation</a:t>
            </a:r>
          </a:p>
          <a:p>
            <a:pPr marL="971550" lvl="1" indent="-514350">
              <a:buFont typeface="+mj-lt"/>
              <a:buAutoNum type="alphaUcPeriod"/>
            </a:pPr>
            <a:r>
              <a:rPr lang="fr-FR" sz="2000" dirty="0" smtClean="0"/>
              <a:t>L’échantillonnage</a:t>
            </a:r>
          </a:p>
          <a:p>
            <a:pPr marL="971550" lvl="1" indent="-514350">
              <a:buFont typeface="+mj-lt"/>
              <a:buAutoNum type="alphaUcPeriod"/>
            </a:pPr>
            <a:r>
              <a:rPr lang="fr-FR" sz="2000" dirty="0" smtClean="0"/>
              <a:t>Les mesures</a:t>
            </a:r>
          </a:p>
          <a:p>
            <a:pPr marL="971550" lvl="1" indent="-514350">
              <a:buFont typeface="+mj-lt"/>
              <a:buAutoNum type="alphaUcPeriod"/>
            </a:pPr>
            <a:r>
              <a:rPr lang="fr-FR" sz="2000" dirty="0" smtClean="0"/>
              <a:t>Les instrument de collecte de données</a:t>
            </a:r>
          </a:p>
          <a:p>
            <a:pPr marL="571500" indent="-514350">
              <a:buFont typeface="+mj-lt"/>
              <a:buAutoNum type="arabicPeriod"/>
            </a:pPr>
            <a:r>
              <a:rPr lang="fr-FR" sz="2400" dirty="0" smtClean="0"/>
              <a:t>L’analyse des données</a:t>
            </a:r>
          </a:p>
          <a:p>
            <a:pPr marL="1371600" lvl="2" indent="-457200">
              <a:buFont typeface="+mj-lt"/>
              <a:buAutoNum type="arabicPeriod"/>
            </a:pPr>
            <a:r>
              <a:rPr lang="fr-FR" sz="1600" dirty="0" smtClean="0"/>
              <a:t>Les analyses d’indépendance et de différence</a:t>
            </a:r>
          </a:p>
          <a:p>
            <a:pPr marL="1371600" lvl="2" indent="-457200">
              <a:buFont typeface="+mj-lt"/>
              <a:buAutoNum type="arabicPeriod"/>
            </a:pPr>
            <a:r>
              <a:rPr lang="fr-FR" sz="1600" dirty="0" smtClean="0"/>
              <a:t>Les analyses d’association</a:t>
            </a:r>
          </a:p>
          <a:p>
            <a:pPr marL="1371600" lvl="2" indent="-457200">
              <a:buFont typeface="+mj-lt"/>
              <a:buAutoNum type="arabicPeriod"/>
            </a:pPr>
            <a:r>
              <a:rPr lang="fr-FR" sz="1600" dirty="0" smtClean="0"/>
              <a:t>L’analyse de régression multiple</a:t>
            </a:r>
          </a:p>
          <a:p>
            <a:pPr marL="571500" indent="-514350">
              <a:buFont typeface="+mj-lt"/>
              <a:buAutoNum type="arabicPeriod"/>
            </a:pPr>
            <a:r>
              <a:rPr lang="fr-FR" sz="2400" dirty="0" smtClean="0"/>
              <a:t>L’interprétation des résultats</a:t>
            </a:r>
          </a:p>
          <a:p>
            <a:pPr lvl="1"/>
            <a:endParaRPr lang="fr-FR" sz="2000" dirty="0" smtClean="0"/>
          </a:p>
          <a:p>
            <a:pPr lvl="1"/>
            <a:endParaRPr lang="fr-FR" sz="2000" dirty="0" smtClean="0"/>
          </a:p>
          <a:p>
            <a:endParaRPr lang="fr-FR" sz="2400" dirty="0"/>
          </a:p>
        </p:txBody>
      </p:sp>
      <p:sp>
        <p:nvSpPr>
          <p:cNvPr id="3" name="Espace réservé du pied de page 2"/>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57</a:t>
            </a:fld>
            <a:endParaRPr lang="fr-FR"/>
          </a:p>
        </p:txBody>
      </p:sp>
    </p:spTree>
    <p:extLst>
      <p:ext uri="{BB962C8B-B14F-4D97-AF65-F5344CB8AC3E}">
        <p14:creationId xmlns:p14="http://schemas.microsoft.com/office/powerpoint/2010/main" val="861626713"/>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2. La méthodologie de la recherche</a:t>
            </a:r>
            <a:endParaRPr lang="fr-FR" b="1" dirty="0"/>
          </a:p>
        </p:txBody>
      </p:sp>
      <p:sp>
        <p:nvSpPr>
          <p:cNvPr id="3" name="Espace réservé du contenu 2"/>
          <p:cNvSpPr>
            <a:spLocks noGrp="1"/>
          </p:cNvSpPr>
          <p:nvPr>
            <p:ph idx="1"/>
          </p:nvPr>
        </p:nvSpPr>
        <p:spPr/>
        <p:txBody>
          <a:bodyPr>
            <a:normAutofit fontScale="92500" lnSpcReduction="20000"/>
          </a:bodyPr>
          <a:lstStyle/>
          <a:p>
            <a:r>
              <a:rPr lang="fr-FR" dirty="0"/>
              <a:t>À cette étape de son projet, le chercheur doit établir de </a:t>
            </a:r>
            <a:r>
              <a:rPr lang="fr-FR" b="1" dirty="0">
                <a:solidFill>
                  <a:srgbClr val="FF0000"/>
                </a:solidFill>
              </a:rPr>
              <a:t>quelle manière </a:t>
            </a:r>
            <a:r>
              <a:rPr lang="fr-FR" b="1" dirty="0" smtClean="0">
                <a:solidFill>
                  <a:srgbClr val="FF0000"/>
                </a:solidFill>
              </a:rPr>
              <a:t>il s’y </a:t>
            </a:r>
            <a:r>
              <a:rPr lang="fr-FR" b="1" dirty="0">
                <a:solidFill>
                  <a:srgbClr val="FF0000"/>
                </a:solidFill>
              </a:rPr>
              <a:t>prendra pour trouver la réponse aux questions soulevées dans la </a:t>
            </a:r>
            <a:r>
              <a:rPr lang="fr-FR" b="1" dirty="0" smtClean="0">
                <a:solidFill>
                  <a:srgbClr val="FF0000"/>
                </a:solidFill>
              </a:rPr>
              <a:t>problématique de </a:t>
            </a:r>
            <a:r>
              <a:rPr lang="fr-FR" b="1" dirty="0">
                <a:solidFill>
                  <a:srgbClr val="FF0000"/>
                </a:solidFill>
              </a:rPr>
              <a:t>recherche</a:t>
            </a:r>
            <a:r>
              <a:rPr lang="fr-FR" dirty="0"/>
              <a:t> et, ainsi, infirmer ou confirmer les hypothèses de recherche.</a:t>
            </a:r>
          </a:p>
          <a:p>
            <a:r>
              <a:rPr lang="fr-FR" dirty="0"/>
              <a:t>Pour reprendre les termes de Gauthier (1993, p. 132), il </a:t>
            </a:r>
            <a:r>
              <a:rPr lang="fr-FR" b="1" dirty="0">
                <a:solidFill>
                  <a:srgbClr val="FF0000"/>
                </a:solidFill>
              </a:rPr>
              <a:t>devra </a:t>
            </a:r>
            <a:r>
              <a:rPr lang="fr-FR" b="1" dirty="0" smtClean="0">
                <a:solidFill>
                  <a:srgbClr val="FF0000"/>
                </a:solidFill>
              </a:rPr>
              <a:t>proposer une </a:t>
            </a:r>
            <a:r>
              <a:rPr lang="fr-FR" b="1" dirty="0">
                <a:solidFill>
                  <a:srgbClr val="FF0000"/>
                </a:solidFill>
              </a:rPr>
              <a:t>logique de démonstration ou de preuve</a:t>
            </a:r>
            <a:r>
              <a:rPr lang="fr-FR" dirty="0"/>
              <a:t>, c’est-à-dire une approche </a:t>
            </a:r>
            <a:r>
              <a:rPr lang="fr-FR" dirty="0" smtClean="0"/>
              <a:t>de recherche </a:t>
            </a:r>
            <a:r>
              <a:rPr lang="fr-FR" dirty="0"/>
              <a:t>qui permettra de monter un dossier favorable ou défavorable à </a:t>
            </a:r>
            <a:r>
              <a:rPr lang="fr-FR" dirty="0" smtClean="0"/>
              <a:t>ses hypothèses</a:t>
            </a:r>
            <a:r>
              <a:rPr lang="fr-FR" dirty="0"/>
              <a:t>.</a:t>
            </a:r>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58</a:t>
            </a:fld>
            <a:endParaRPr lang="fr-FR"/>
          </a:p>
        </p:txBody>
      </p:sp>
    </p:spTree>
    <p:extLst>
      <p:ext uri="{BB962C8B-B14F-4D97-AF65-F5344CB8AC3E}">
        <p14:creationId xmlns:p14="http://schemas.microsoft.com/office/powerpoint/2010/main" val="2204739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2. La méthodologie de la recherche</a:t>
            </a:r>
            <a:endParaRPr lang="fr-FR" b="1" dirty="0"/>
          </a:p>
        </p:txBody>
      </p:sp>
      <p:sp>
        <p:nvSpPr>
          <p:cNvPr id="3" name="Espace réservé du contenu 2"/>
          <p:cNvSpPr>
            <a:spLocks noGrp="1"/>
          </p:cNvSpPr>
          <p:nvPr>
            <p:ph idx="1"/>
          </p:nvPr>
        </p:nvSpPr>
        <p:spPr/>
        <p:txBody>
          <a:bodyPr>
            <a:normAutofit fontScale="92500" lnSpcReduction="10000"/>
          </a:bodyPr>
          <a:lstStyle/>
          <a:p>
            <a:r>
              <a:rPr lang="fr-FR" dirty="0"/>
              <a:t>Établir une méthodologie de recherche pour un projet donné </a:t>
            </a:r>
            <a:r>
              <a:rPr lang="fr-FR" dirty="0" smtClean="0"/>
              <a:t>implique de </a:t>
            </a:r>
            <a:r>
              <a:rPr lang="fr-FR" dirty="0"/>
              <a:t>nombreuses décisions. Les plus importantes concernent </a:t>
            </a:r>
            <a:r>
              <a:rPr lang="fr-FR" dirty="0" smtClean="0"/>
              <a:t>:</a:t>
            </a:r>
          </a:p>
          <a:p>
            <a:pPr lvl="1"/>
            <a:r>
              <a:rPr lang="fr-FR" dirty="0" smtClean="0"/>
              <a:t>le </a:t>
            </a:r>
            <a:r>
              <a:rPr lang="fr-FR" dirty="0"/>
              <a:t>choix du </a:t>
            </a:r>
            <a:r>
              <a:rPr lang="fr-FR" dirty="0" smtClean="0"/>
              <a:t>type d’investigation</a:t>
            </a:r>
            <a:r>
              <a:rPr lang="fr-FR" dirty="0"/>
              <a:t>, </a:t>
            </a:r>
            <a:endParaRPr lang="fr-FR" dirty="0" smtClean="0"/>
          </a:p>
          <a:p>
            <a:pPr lvl="1"/>
            <a:r>
              <a:rPr lang="fr-FR" dirty="0" smtClean="0"/>
              <a:t>Le choix du </a:t>
            </a:r>
            <a:r>
              <a:rPr lang="fr-FR" dirty="0"/>
              <a:t>mode d’échantillonnage, </a:t>
            </a:r>
            <a:endParaRPr lang="fr-FR" dirty="0" smtClean="0"/>
          </a:p>
          <a:p>
            <a:pPr lvl="1"/>
            <a:r>
              <a:rPr lang="fr-FR" dirty="0" smtClean="0"/>
              <a:t>Le choix des </a:t>
            </a:r>
            <a:r>
              <a:rPr lang="fr-FR" dirty="0"/>
              <a:t>mesures appropriées et </a:t>
            </a:r>
            <a:r>
              <a:rPr lang="fr-FR" dirty="0" smtClean="0"/>
              <a:t>des instruments </a:t>
            </a:r>
            <a:r>
              <a:rPr lang="fr-FR" dirty="0"/>
              <a:t>de collecte de </a:t>
            </a:r>
            <a:r>
              <a:rPr lang="fr-FR" dirty="0" smtClean="0"/>
              <a:t>données.</a:t>
            </a:r>
          </a:p>
          <a:p>
            <a:pPr marL="0" indent="0">
              <a:buNone/>
            </a:pPr>
            <a:r>
              <a:rPr lang="fr-FR" dirty="0" smtClean="0">
                <a:sym typeface="Symbol"/>
              </a:rPr>
              <a:t> </a:t>
            </a:r>
            <a:r>
              <a:rPr lang="fr-FR" dirty="0" smtClean="0"/>
              <a:t>Le </a:t>
            </a:r>
            <a:r>
              <a:rPr lang="fr-FR" dirty="0"/>
              <a:t>schéma reproduit ci-après illustre </a:t>
            </a:r>
            <a:r>
              <a:rPr lang="fr-FR" dirty="0" smtClean="0"/>
              <a:t>les différentes </a:t>
            </a:r>
            <a:r>
              <a:rPr lang="fr-FR" dirty="0"/>
              <a:t>étapes et décisions auxquelles est confronté le chercheur.</a:t>
            </a:r>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59</a:t>
            </a:fld>
            <a:endParaRPr lang="fr-FR"/>
          </a:p>
        </p:txBody>
      </p:sp>
    </p:spTree>
    <p:extLst>
      <p:ext uri="{BB962C8B-B14F-4D97-AF65-F5344CB8AC3E}">
        <p14:creationId xmlns:p14="http://schemas.microsoft.com/office/powerpoint/2010/main" val="1334306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marL="857250" indent="-857250">
              <a:buFont typeface="+mj-lt"/>
              <a:buAutoNum type="romanUcPeriod"/>
            </a:pPr>
            <a:r>
              <a:rPr lang="fr-FR" sz="3600" b="1" dirty="0" smtClean="0"/>
              <a:t>De l’idée de recherche au problème et à la question de recherche</a:t>
            </a:r>
            <a:endParaRPr lang="fr-FR" sz="3600" b="1" dirty="0"/>
          </a:p>
        </p:txBody>
      </p:sp>
      <p:sp>
        <p:nvSpPr>
          <p:cNvPr id="3" name="Espace réservé du contenu 2"/>
          <p:cNvSpPr>
            <a:spLocks noGrp="1"/>
          </p:cNvSpPr>
          <p:nvPr>
            <p:ph idx="1"/>
          </p:nvPr>
        </p:nvSpPr>
        <p:spPr>
          <a:xfrm>
            <a:off x="457200" y="1340768"/>
            <a:ext cx="8229600" cy="4525963"/>
          </a:xfrm>
        </p:spPr>
        <p:txBody>
          <a:bodyPr>
            <a:noAutofit/>
          </a:bodyPr>
          <a:lstStyle/>
          <a:p>
            <a:pPr marL="514350" indent="-514350">
              <a:buFont typeface="+mj-lt"/>
              <a:buAutoNum type="arabicPeriod" startAt="2"/>
            </a:pPr>
            <a:r>
              <a:rPr lang="fr-FR" sz="2400" b="1" u="sng" dirty="0" smtClean="0"/>
              <a:t>Le problème général et la question générale de recherche</a:t>
            </a:r>
          </a:p>
          <a:p>
            <a:pPr marL="0" indent="0">
              <a:buNone/>
            </a:pPr>
            <a:r>
              <a:rPr lang="fr-FR" sz="2000" dirty="0"/>
              <a:t>Avant de commencer la recherche proprement dite, </a:t>
            </a:r>
            <a:r>
              <a:rPr lang="fr-FR" sz="2000" b="1" dirty="0"/>
              <a:t>un plan de </a:t>
            </a:r>
            <a:r>
              <a:rPr lang="fr-FR" sz="2000" b="1" dirty="0" smtClean="0"/>
              <a:t>travail </a:t>
            </a:r>
            <a:r>
              <a:rPr lang="fr-FR" sz="2000" dirty="0" smtClean="0"/>
              <a:t>doit </a:t>
            </a:r>
            <a:r>
              <a:rPr lang="fr-FR" sz="2000" dirty="0"/>
              <a:t>être élaboré</a:t>
            </a:r>
            <a:r>
              <a:rPr lang="fr-FR" sz="2000" dirty="0" smtClean="0"/>
              <a:t>.</a:t>
            </a:r>
          </a:p>
          <a:p>
            <a:pPr marL="0" indent="0">
              <a:buNone/>
            </a:pPr>
            <a:r>
              <a:rPr lang="fr-FR" sz="2000" dirty="0" smtClean="0"/>
              <a:t>La </a:t>
            </a:r>
            <a:r>
              <a:rPr lang="fr-FR" sz="2000" dirty="0"/>
              <a:t>structure et le contenu de ce plan varieront en </a:t>
            </a:r>
            <a:r>
              <a:rPr lang="fr-FR" sz="2000" dirty="0" smtClean="0"/>
              <a:t>fonction de </a:t>
            </a:r>
            <a:r>
              <a:rPr lang="fr-FR" sz="2000" dirty="0"/>
              <a:t>la </a:t>
            </a:r>
            <a:r>
              <a:rPr lang="fr-FR" sz="2000" b="1" dirty="0"/>
              <a:t>perspective de recherche</a:t>
            </a:r>
            <a:r>
              <a:rPr lang="fr-FR" sz="2000" dirty="0"/>
              <a:t> </a:t>
            </a:r>
            <a:r>
              <a:rPr lang="fr-FR" sz="2000" dirty="0" smtClean="0"/>
              <a:t>adoptée (hypothético-déductive ou </a:t>
            </a:r>
            <a:r>
              <a:rPr lang="fr-FR" sz="2000" dirty="0" err="1" smtClean="0"/>
              <a:t>holistico</a:t>
            </a:r>
            <a:r>
              <a:rPr lang="fr-FR" sz="2000" dirty="0" smtClean="0"/>
              <a:t>-inductive). </a:t>
            </a:r>
          </a:p>
          <a:p>
            <a:pPr marL="0" indent="0">
              <a:buNone/>
            </a:pPr>
            <a:endParaRPr lang="fr-FR" sz="2000" dirty="0" smtClean="0"/>
          </a:p>
          <a:p>
            <a:pPr marL="0" indent="0">
              <a:buNone/>
            </a:pPr>
            <a:r>
              <a:rPr lang="fr-FR" sz="2000" dirty="0" smtClean="0"/>
              <a:t>Toutefois</a:t>
            </a:r>
            <a:r>
              <a:rPr lang="fr-FR" sz="2000" dirty="0"/>
              <a:t>, dans les deux cas </a:t>
            </a:r>
            <a:r>
              <a:rPr lang="fr-FR" sz="2000" b="1" dirty="0"/>
              <a:t>l’étape </a:t>
            </a:r>
            <a:r>
              <a:rPr lang="fr-FR" sz="2000" b="1" dirty="0" smtClean="0"/>
              <a:t>initiale consiste </a:t>
            </a:r>
            <a:r>
              <a:rPr lang="fr-FR" sz="2000" b="1" dirty="0"/>
              <a:t>à </a:t>
            </a:r>
            <a:r>
              <a:rPr lang="fr-FR" sz="2000" b="1" dirty="0">
                <a:solidFill>
                  <a:srgbClr val="FF0000"/>
                </a:solidFill>
              </a:rPr>
              <a:t>identifier un problème à partir de l’idée de recherche</a:t>
            </a:r>
            <a:r>
              <a:rPr lang="fr-FR" sz="2000" dirty="0">
                <a:solidFill>
                  <a:srgbClr val="FF0000"/>
                </a:solidFill>
              </a:rPr>
              <a:t>. </a:t>
            </a:r>
            <a:endParaRPr lang="fr-FR" sz="2000" dirty="0" smtClean="0">
              <a:solidFill>
                <a:srgbClr val="FF0000"/>
              </a:solidFill>
            </a:endParaRPr>
          </a:p>
          <a:p>
            <a:pPr marL="0" indent="0">
              <a:buNone/>
            </a:pPr>
            <a:endParaRPr lang="fr-FR" sz="2000" dirty="0" smtClean="0"/>
          </a:p>
          <a:p>
            <a:pPr marL="0" indent="0">
              <a:buNone/>
            </a:pPr>
            <a:r>
              <a:rPr lang="fr-FR" sz="2000" dirty="0" smtClean="0"/>
              <a:t>De </a:t>
            </a:r>
            <a:r>
              <a:rPr lang="fr-FR" sz="2000" dirty="0"/>
              <a:t>ce </a:t>
            </a:r>
            <a:r>
              <a:rPr lang="fr-FR" sz="2000" dirty="0" smtClean="0"/>
              <a:t>problème, le </a:t>
            </a:r>
            <a:r>
              <a:rPr lang="fr-FR" sz="2000" dirty="0"/>
              <a:t>chercheur dégagera une </a:t>
            </a:r>
            <a:r>
              <a:rPr lang="fr-FR" sz="2000" b="1" dirty="0"/>
              <a:t>question générale de recherche</a:t>
            </a:r>
            <a:r>
              <a:rPr lang="fr-FR" sz="2000" dirty="0"/>
              <a:t>. </a:t>
            </a:r>
            <a:endParaRPr lang="fr-FR" sz="2000" dirty="0" smtClean="0"/>
          </a:p>
          <a:p>
            <a:pPr marL="0" indent="0">
              <a:buNone/>
            </a:pPr>
            <a:r>
              <a:rPr lang="fr-FR" sz="2000" dirty="0" smtClean="0">
                <a:sym typeface="Symbol"/>
              </a:rPr>
              <a:t> </a:t>
            </a:r>
            <a:r>
              <a:rPr lang="fr-FR" sz="2000" dirty="0" smtClean="0"/>
              <a:t>Cette question a </a:t>
            </a:r>
            <a:r>
              <a:rPr lang="fr-FR" sz="2000" dirty="0"/>
              <a:t>pour but de guider et d’orienter la recherche, de circonscrire </a:t>
            </a:r>
            <a:r>
              <a:rPr lang="fr-FR" sz="2000" dirty="0" smtClean="0"/>
              <a:t>le territoire </a:t>
            </a:r>
            <a:r>
              <a:rPr lang="fr-FR" sz="2000" dirty="0"/>
              <a:t>qui sera couvert par le chercheur. </a:t>
            </a:r>
            <a:endParaRPr lang="fr-FR" sz="2000" dirty="0" smtClean="0"/>
          </a:p>
          <a:p>
            <a:pPr marL="0" indent="0">
              <a:buNone/>
            </a:pPr>
            <a:endParaRPr lang="fr-FR" sz="2000" dirty="0" smtClean="0"/>
          </a:p>
          <a:p>
            <a:pPr marL="0" indent="0">
              <a:buNone/>
            </a:pPr>
            <a:r>
              <a:rPr lang="fr-FR" sz="2000" dirty="0" smtClean="0"/>
              <a:t>Le </a:t>
            </a:r>
            <a:r>
              <a:rPr lang="fr-FR" sz="2000" dirty="0"/>
              <a:t>travail du chercheur </a:t>
            </a:r>
            <a:r>
              <a:rPr lang="fr-FR" sz="2000" dirty="0" smtClean="0"/>
              <a:t>consiste ni </a:t>
            </a:r>
            <a:r>
              <a:rPr lang="fr-FR" sz="2000" dirty="0"/>
              <a:t>plus ni moins à </a:t>
            </a:r>
            <a:r>
              <a:rPr lang="fr-FR" sz="2000" b="1" dirty="0"/>
              <a:t>trouver des éléments de réponse à la question générale </a:t>
            </a:r>
            <a:r>
              <a:rPr lang="fr-FR" sz="2000" b="1" dirty="0" smtClean="0"/>
              <a:t>de recherche </a:t>
            </a:r>
            <a:r>
              <a:rPr lang="fr-FR" sz="2000" b="1" dirty="0"/>
              <a:t>qu’il pose.</a:t>
            </a:r>
            <a:r>
              <a:rPr lang="fr-FR" sz="2000" dirty="0"/>
              <a:t> </a:t>
            </a:r>
            <a:endParaRPr lang="fr-FR" sz="2000" b="1" dirty="0"/>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6</a:t>
            </a:fld>
            <a:endParaRPr lang="fr-FR"/>
          </a:p>
        </p:txBody>
      </p:sp>
    </p:spTree>
    <p:extLst>
      <p:ext uri="{BB962C8B-B14F-4D97-AF65-F5344CB8AC3E}">
        <p14:creationId xmlns:p14="http://schemas.microsoft.com/office/powerpoint/2010/main" val="3931139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2. La méthodologie de la recherche</a:t>
            </a:r>
            <a:endParaRPr lang="fr-FR" b="1" dirty="0"/>
          </a:p>
        </p:txBody>
      </p:sp>
      <p:pic>
        <p:nvPicPr>
          <p:cNvPr id="5" name="Espace réservé du contenu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0465" y="1628800"/>
            <a:ext cx="9078039" cy="3606173"/>
          </a:xfrm>
        </p:spPr>
      </p:pic>
      <p:sp>
        <p:nvSpPr>
          <p:cNvPr id="6" name="ZoneTexte 5"/>
          <p:cNvSpPr txBox="1"/>
          <p:nvPr/>
        </p:nvSpPr>
        <p:spPr>
          <a:xfrm>
            <a:off x="2174459" y="5954960"/>
            <a:ext cx="4917821" cy="461665"/>
          </a:xfrm>
          <a:prstGeom prst="rect">
            <a:avLst/>
          </a:prstGeom>
          <a:noFill/>
        </p:spPr>
        <p:txBody>
          <a:bodyPr wrap="none" rtlCol="0">
            <a:spAutoFit/>
          </a:bodyPr>
          <a:lstStyle/>
          <a:p>
            <a:r>
              <a:rPr lang="fr-FR" sz="2400" b="1" dirty="0" smtClean="0"/>
              <a:t>Étapes et décisions méthodologiques</a:t>
            </a:r>
            <a:endParaRPr lang="fr-FR" sz="2400" b="1" dirty="0"/>
          </a:p>
        </p:txBody>
      </p:sp>
      <p:sp>
        <p:nvSpPr>
          <p:cNvPr id="3" name="Espace réservé du pied de page 2"/>
          <p:cNvSpPr>
            <a:spLocks noGrp="1"/>
          </p:cNvSpPr>
          <p:nvPr>
            <p:ph type="ftr" sz="quarter" idx="11"/>
          </p:nvPr>
        </p:nvSpPr>
        <p:spPr/>
        <p:txBody>
          <a:bodyPr/>
          <a:lstStyle/>
          <a:p>
            <a:r>
              <a:rPr lang="fr-FR" smtClean="0"/>
              <a:t>Enseignant : MAHOUI</a:t>
            </a:r>
            <a:endParaRPr lang="fr-FR"/>
          </a:p>
        </p:txBody>
      </p:sp>
      <p:sp>
        <p:nvSpPr>
          <p:cNvPr id="4" name="Espace réservé du numéro de diapositive 3"/>
          <p:cNvSpPr>
            <a:spLocks noGrp="1"/>
          </p:cNvSpPr>
          <p:nvPr>
            <p:ph type="sldNum" sz="quarter" idx="12"/>
          </p:nvPr>
        </p:nvSpPr>
        <p:spPr/>
        <p:txBody>
          <a:bodyPr/>
          <a:lstStyle/>
          <a:p>
            <a:fld id="{7D9B6A66-A817-4FEE-B80C-F81E9D87A7E0}" type="slidenum">
              <a:rPr lang="fr-FR" smtClean="0"/>
              <a:t>60</a:t>
            </a:fld>
            <a:endParaRPr lang="fr-FR"/>
          </a:p>
        </p:txBody>
      </p:sp>
    </p:spTree>
    <p:extLst>
      <p:ext uri="{BB962C8B-B14F-4D97-AF65-F5344CB8AC3E}">
        <p14:creationId xmlns:p14="http://schemas.microsoft.com/office/powerpoint/2010/main" val="3528766436"/>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L’approche </a:t>
            </a:r>
            <a:r>
              <a:rPr lang="fr-FR" dirty="0" err="1" smtClean="0"/>
              <a:t>hypothético-dédcutive</a:t>
            </a:r>
            <a:endParaRPr lang="fr-FR" dirty="0"/>
          </a:p>
        </p:txBody>
      </p:sp>
      <p:sp>
        <p:nvSpPr>
          <p:cNvPr id="4" name="Espace réservé du contenu 3"/>
          <p:cNvSpPr>
            <a:spLocks noGrp="1"/>
          </p:cNvSpPr>
          <p:nvPr>
            <p:ph idx="1"/>
          </p:nvPr>
        </p:nvSpPr>
        <p:spPr>
          <a:xfrm>
            <a:off x="457200" y="1196752"/>
            <a:ext cx="8229600" cy="4525963"/>
          </a:xfrm>
        </p:spPr>
        <p:txBody>
          <a:bodyPr>
            <a:noAutofit/>
          </a:bodyPr>
          <a:lstStyle/>
          <a:p>
            <a:pPr marL="514350" indent="-514350">
              <a:buFont typeface="+mj-lt"/>
              <a:buAutoNum type="arabicPeriod"/>
            </a:pPr>
            <a:r>
              <a:rPr lang="fr-FR" sz="2400" dirty="0" smtClean="0"/>
              <a:t>La méthodologie de la recherche</a:t>
            </a:r>
          </a:p>
          <a:p>
            <a:pPr marL="971550" lvl="1" indent="-514350">
              <a:buFont typeface="+mj-lt"/>
              <a:buAutoNum type="alphaUcPeriod"/>
            </a:pPr>
            <a:r>
              <a:rPr lang="fr-FR" sz="4000" b="1" dirty="0" smtClean="0"/>
              <a:t>Le type d’investigation</a:t>
            </a:r>
          </a:p>
          <a:p>
            <a:pPr marL="971550" lvl="1" indent="-514350">
              <a:buFont typeface="+mj-lt"/>
              <a:buAutoNum type="alphaUcPeriod"/>
            </a:pPr>
            <a:r>
              <a:rPr lang="fr-FR" sz="2000" dirty="0" smtClean="0"/>
              <a:t>L’échantillonnage</a:t>
            </a:r>
          </a:p>
          <a:p>
            <a:pPr marL="971550" lvl="1" indent="-514350">
              <a:buFont typeface="+mj-lt"/>
              <a:buAutoNum type="alphaUcPeriod"/>
            </a:pPr>
            <a:r>
              <a:rPr lang="fr-FR" sz="2000" dirty="0" smtClean="0"/>
              <a:t>Les mesures</a:t>
            </a:r>
          </a:p>
          <a:p>
            <a:pPr marL="971550" lvl="1" indent="-514350">
              <a:buFont typeface="+mj-lt"/>
              <a:buAutoNum type="alphaUcPeriod"/>
            </a:pPr>
            <a:r>
              <a:rPr lang="fr-FR" sz="2000" dirty="0" smtClean="0"/>
              <a:t>Les instrument de collecte de données</a:t>
            </a:r>
          </a:p>
          <a:p>
            <a:pPr lvl="1"/>
            <a:endParaRPr lang="fr-FR" sz="2000" dirty="0" smtClean="0"/>
          </a:p>
          <a:p>
            <a:pPr lvl="1"/>
            <a:endParaRPr lang="fr-FR" sz="2000" dirty="0" smtClean="0"/>
          </a:p>
          <a:p>
            <a:endParaRPr lang="fr-FR" sz="2400" dirty="0"/>
          </a:p>
        </p:txBody>
      </p:sp>
      <p:sp>
        <p:nvSpPr>
          <p:cNvPr id="3" name="Espace réservé du pied de page 2"/>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61</a:t>
            </a:fld>
            <a:endParaRPr lang="fr-FR"/>
          </a:p>
        </p:txBody>
      </p:sp>
    </p:spTree>
    <p:extLst>
      <p:ext uri="{BB962C8B-B14F-4D97-AF65-F5344CB8AC3E}">
        <p14:creationId xmlns:p14="http://schemas.microsoft.com/office/powerpoint/2010/main" val="2287475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A. Le type d’investigation</a:t>
            </a:r>
            <a:endParaRPr lang="fr-FR" b="1" dirty="0"/>
          </a:p>
        </p:txBody>
      </p:sp>
      <p:sp>
        <p:nvSpPr>
          <p:cNvPr id="3" name="Espace réservé du contenu 2"/>
          <p:cNvSpPr>
            <a:spLocks noGrp="1"/>
          </p:cNvSpPr>
          <p:nvPr>
            <p:ph idx="1"/>
          </p:nvPr>
        </p:nvSpPr>
        <p:spPr/>
        <p:txBody>
          <a:bodyPr>
            <a:normAutofit fontScale="92500" lnSpcReduction="10000"/>
          </a:bodyPr>
          <a:lstStyle/>
          <a:p>
            <a:pPr marL="514350" indent="-514350">
              <a:buFont typeface="+mj-lt"/>
              <a:buAutoNum type="arabicPeriod"/>
            </a:pPr>
            <a:r>
              <a:rPr lang="fr-FR" dirty="0" smtClean="0"/>
              <a:t>Recherche </a:t>
            </a:r>
            <a:r>
              <a:rPr lang="fr-FR" dirty="0" smtClean="0">
                <a:solidFill>
                  <a:srgbClr val="FF0000"/>
                </a:solidFill>
              </a:rPr>
              <a:t>expérimentale</a:t>
            </a:r>
            <a:r>
              <a:rPr lang="fr-FR" dirty="0" smtClean="0"/>
              <a:t>: le chercheur manipule et contrôle plusieurs VI.</a:t>
            </a:r>
          </a:p>
          <a:p>
            <a:pPr marL="914400" lvl="1" indent="-514350">
              <a:buFont typeface="+mj-lt"/>
              <a:buAutoNum type="alphaUcPeriod"/>
            </a:pPr>
            <a:r>
              <a:rPr lang="fr-FR" dirty="0" smtClean="0"/>
              <a:t>L’expérience </a:t>
            </a:r>
            <a:r>
              <a:rPr lang="fr-FR" dirty="0"/>
              <a:t>en laboratoire </a:t>
            </a:r>
            <a:endParaRPr lang="fr-FR" dirty="0" smtClean="0"/>
          </a:p>
          <a:p>
            <a:pPr marL="914400" lvl="1" indent="-514350">
              <a:buFont typeface="+mj-lt"/>
              <a:buAutoNum type="alphaUcPeriod"/>
            </a:pPr>
            <a:r>
              <a:rPr lang="fr-FR" dirty="0" smtClean="0">
                <a:solidFill>
                  <a:srgbClr val="FF0000"/>
                </a:solidFill>
              </a:rPr>
              <a:t>L’expérience</a:t>
            </a:r>
            <a:r>
              <a:rPr lang="fr-FR" dirty="0" smtClean="0"/>
              <a:t> </a:t>
            </a:r>
            <a:r>
              <a:rPr lang="fr-FR" dirty="0"/>
              <a:t>sur le terrain </a:t>
            </a:r>
            <a:endParaRPr lang="fr-FR" dirty="0" smtClean="0"/>
          </a:p>
          <a:p>
            <a:r>
              <a:rPr lang="fr-FR" dirty="0" smtClean="0"/>
              <a:t>Recherche </a:t>
            </a:r>
            <a:r>
              <a:rPr lang="fr-FR" b="1" dirty="0" smtClean="0">
                <a:solidFill>
                  <a:srgbClr val="FF0000"/>
                </a:solidFill>
              </a:rPr>
              <a:t>non expérimentale </a:t>
            </a:r>
            <a:r>
              <a:rPr lang="fr-FR" dirty="0" smtClean="0"/>
              <a:t>: </a:t>
            </a:r>
            <a:r>
              <a:rPr lang="fr-FR" dirty="0" smtClean="0">
                <a:solidFill>
                  <a:srgbClr val="FF0000"/>
                </a:solidFill>
              </a:rPr>
              <a:t>L’étude</a:t>
            </a:r>
            <a:r>
              <a:rPr lang="fr-FR" dirty="0" smtClean="0"/>
              <a:t> </a:t>
            </a:r>
            <a:r>
              <a:rPr lang="fr-FR" dirty="0"/>
              <a:t>sur le </a:t>
            </a:r>
            <a:r>
              <a:rPr lang="fr-FR" dirty="0" smtClean="0"/>
              <a:t>terrain : </a:t>
            </a:r>
            <a:r>
              <a:rPr lang="fr-FR" dirty="0"/>
              <a:t>recherche au cours de </a:t>
            </a:r>
            <a:r>
              <a:rPr lang="fr-FR" dirty="0" smtClean="0"/>
              <a:t>laquelle le </a:t>
            </a:r>
            <a:r>
              <a:rPr lang="fr-FR" dirty="0"/>
              <a:t>chercheur ne peut ni manipuler ni contrôler de variables; il doit </a:t>
            </a:r>
            <a:r>
              <a:rPr lang="fr-FR" dirty="0" smtClean="0"/>
              <a:t>se contenter </a:t>
            </a:r>
            <a:r>
              <a:rPr lang="fr-FR" dirty="0"/>
              <a:t>de les observer sans pouvoir intervenir dans le déroulement des événements.</a:t>
            </a:r>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62</a:t>
            </a:fld>
            <a:endParaRPr lang="fr-FR"/>
          </a:p>
        </p:txBody>
      </p:sp>
    </p:spTree>
    <p:extLst>
      <p:ext uri="{BB962C8B-B14F-4D97-AF65-F5344CB8AC3E}">
        <p14:creationId xmlns:p14="http://schemas.microsoft.com/office/powerpoint/2010/main" val="37739346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L’approche </a:t>
            </a:r>
            <a:r>
              <a:rPr lang="fr-FR" dirty="0" err="1" smtClean="0"/>
              <a:t>hypothético-dédcutive</a:t>
            </a:r>
            <a:endParaRPr lang="fr-FR" dirty="0"/>
          </a:p>
        </p:txBody>
      </p:sp>
      <p:sp>
        <p:nvSpPr>
          <p:cNvPr id="4" name="Espace réservé du contenu 3"/>
          <p:cNvSpPr>
            <a:spLocks noGrp="1"/>
          </p:cNvSpPr>
          <p:nvPr>
            <p:ph idx="1"/>
          </p:nvPr>
        </p:nvSpPr>
        <p:spPr>
          <a:xfrm>
            <a:off x="457200" y="1196752"/>
            <a:ext cx="8229600" cy="4525963"/>
          </a:xfrm>
        </p:spPr>
        <p:txBody>
          <a:bodyPr>
            <a:noAutofit/>
          </a:bodyPr>
          <a:lstStyle/>
          <a:p>
            <a:pPr marL="514350" indent="-514350">
              <a:buFont typeface="+mj-lt"/>
              <a:buAutoNum type="arabicPeriod"/>
            </a:pPr>
            <a:r>
              <a:rPr lang="fr-FR" sz="2400" dirty="0" smtClean="0"/>
              <a:t>La méthodologie de la recherche</a:t>
            </a:r>
          </a:p>
          <a:p>
            <a:pPr marL="971550" lvl="1" indent="-514350">
              <a:buFont typeface="+mj-lt"/>
              <a:buAutoNum type="alphaUcPeriod"/>
            </a:pPr>
            <a:r>
              <a:rPr lang="fr-FR" sz="2400" dirty="0" smtClean="0"/>
              <a:t>Le type d’investigation</a:t>
            </a:r>
          </a:p>
          <a:p>
            <a:pPr marL="971550" lvl="1" indent="-514350">
              <a:buFont typeface="+mj-lt"/>
              <a:buAutoNum type="alphaUcPeriod"/>
            </a:pPr>
            <a:r>
              <a:rPr lang="fr-FR" sz="4000" b="1" dirty="0" smtClean="0"/>
              <a:t>L’échantillonnage</a:t>
            </a:r>
            <a:endParaRPr lang="fr-FR" sz="2000" b="1" dirty="0" smtClean="0"/>
          </a:p>
          <a:p>
            <a:pPr marL="971550" lvl="1" indent="-514350">
              <a:buFont typeface="+mj-lt"/>
              <a:buAutoNum type="alphaUcPeriod"/>
            </a:pPr>
            <a:r>
              <a:rPr lang="fr-FR" sz="2000" dirty="0" smtClean="0"/>
              <a:t>Les mesures</a:t>
            </a:r>
          </a:p>
          <a:p>
            <a:pPr marL="971550" lvl="1" indent="-514350">
              <a:buFont typeface="+mj-lt"/>
              <a:buAutoNum type="alphaUcPeriod"/>
            </a:pPr>
            <a:r>
              <a:rPr lang="fr-FR" sz="2000" dirty="0" smtClean="0"/>
              <a:t>Les instrument de collecte de données</a:t>
            </a:r>
          </a:p>
          <a:p>
            <a:pPr lvl="1"/>
            <a:endParaRPr lang="fr-FR" sz="2000" dirty="0" smtClean="0"/>
          </a:p>
          <a:p>
            <a:pPr lvl="1"/>
            <a:endParaRPr lang="fr-FR" sz="2000" dirty="0" smtClean="0"/>
          </a:p>
          <a:p>
            <a:endParaRPr lang="fr-FR" sz="2400" dirty="0"/>
          </a:p>
        </p:txBody>
      </p:sp>
      <p:sp>
        <p:nvSpPr>
          <p:cNvPr id="3" name="Espace réservé du pied de page 2"/>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63</a:t>
            </a:fld>
            <a:endParaRPr lang="fr-FR"/>
          </a:p>
        </p:txBody>
      </p:sp>
    </p:spTree>
    <p:extLst>
      <p:ext uri="{BB962C8B-B14F-4D97-AF65-F5344CB8AC3E}">
        <p14:creationId xmlns:p14="http://schemas.microsoft.com/office/powerpoint/2010/main" val="2346735693"/>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L’échantillonnage</a:t>
            </a:r>
            <a:endParaRPr lang="fr-FR" dirty="0"/>
          </a:p>
        </p:txBody>
      </p:sp>
      <p:sp>
        <p:nvSpPr>
          <p:cNvPr id="3" name="Espace réservé du contenu 2"/>
          <p:cNvSpPr>
            <a:spLocks noGrp="1"/>
          </p:cNvSpPr>
          <p:nvPr>
            <p:ph idx="1"/>
          </p:nvPr>
        </p:nvSpPr>
        <p:spPr/>
        <p:txBody>
          <a:bodyPr>
            <a:normAutofit fontScale="85000" lnSpcReduction="10000"/>
          </a:bodyPr>
          <a:lstStyle/>
          <a:p>
            <a:r>
              <a:rPr lang="fr-FR" u="sng" dirty="0" smtClean="0"/>
              <a:t>Notion de </a:t>
            </a:r>
            <a:r>
              <a:rPr lang="fr-FR" sz="4700" b="1" u="sng" dirty="0" smtClean="0"/>
              <a:t>population:</a:t>
            </a:r>
            <a:endParaRPr lang="fr-FR" b="1" u="sng" dirty="0" smtClean="0"/>
          </a:p>
          <a:p>
            <a:pPr marL="0" indent="0">
              <a:buNone/>
            </a:pPr>
            <a:r>
              <a:rPr lang="fr-FR" dirty="0" smtClean="0"/>
              <a:t>« l’ensemble </a:t>
            </a:r>
            <a:r>
              <a:rPr lang="fr-FR" dirty="0"/>
              <a:t>des individus, organisations, </a:t>
            </a:r>
            <a:r>
              <a:rPr lang="fr-FR" dirty="0" smtClean="0"/>
              <a:t>événements ou </a:t>
            </a:r>
            <a:r>
              <a:rPr lang="fr-FR" dirty="0"/>
              <a:t>objets que le chercheur entend </a:t>
            </a:r>
            <a:r>
              <a:rPr lang="fr-FR" dirty="0" smtClean="0"/>
              <a:t>étudier. » </a:t>
            </a:r>
          </a:p>
          <a:p>
            <a:r>
              <a:rPr lang="fr-FR" dirty="0" smtClean="0">
                <a:solidFill>
                  <a:srgbClr val="FF0000"/>
                </a:solidFill>
              </a:rPr>
              <a:t>Exemple</a:t>
            </a:r>
            <a:r>
              <a:rPr lang="fr-FR" dirty="0" smtClean="0"/>
              <a:t>: La </a:t>
            </a:r>
            <a:r>
              <a:rPr lang="fr-FR" dirty="0"/>
              <a:t>population visée </a:t>
            </a:r>
            <a:r>
              <a:rPr lang="fr-FR" dirty="0" smtClean="0"/>
              <a:t>pourrait ainsi </a:t>
            </a:r>
            <a:r>
              <a:rPr lang="fr-FR" dirty="0"/>
              <a:t>être </a:t>
            </a:r>
            <a:r>
              <a:rPr lang="fr-FR" dirty="0" smtClean="0"/>
              <a:t>:</a:t>
            </a:r>
          </a:p>
          <a:p>
            <a:pPr lvl="1"/>
            <a:r>
              <a:rPr lang="fr-FR" dirty="0" smtClean="0"/>
              <a:t>l’ensemble </a:t>
            </a:r>
            <a:r>
              <a:rPr lang="fr-FR" dirty="0"/>
              <a:t>des PME manufacturières </a:t>
            </a:r>
            <a:r>
              <a:rPr lang="fr-FR" dirty="0" smtClean="0"/>
              <a:t>d’une région donnée; </a:t>
            </a:r>
          </a:p>
          <a:p>
            <a:pPr lvl="1"/>
            <a:r>
              <a:rPr lang="fr-FR" dirty="0" smtClean="0"/>
              <a:t>l’ensemble des </a:t>
            </a:r>
            <a:r>
              <a:rPr lang="fr-FR" dirty="0"/>
              <a:t>travailleurs </a:t>
            </a:r>
            <a:r>
              <a:rPr lang="fr-FR" dirty="0" smtClean="0"/>
              <a:t>d’une entreprise donnée; </a:t>
            </a:r>
          </a:p>
          <a:p>
            <a:pPr lvl="1"/>
            <a:r>
              <a:rPr lang="fr-FR" dirty="0" smtClean="0"/>
              <a:t>l’ensemble </a:t>
            </a:r>
            <a:r>
              <a:rPr lang="fr-FR" dirty="0"/>
              <a:t>des </a:t>
            </a:r>
            <a:r>
              <a:rPr lang="fr-FR" dirty="0" smtClean="0"/>
              <a:t>opérations effectuées au niveau de la </a:t>
            </a:r>
            <a:r>
              <a:rPr lang="fr-FR" dirty="0"/>
              <a:t>Bourse </a:t>
            </a:r>
            <a:r>
              <a:rPr lang="fr-FR" dirty="0" smtClean="0"/>
              <a:t>d’Alger entre 2010 </a:t>
            </a:r>
            <a:r>
              <a:rPr lang="fr-FR" dirty="0"/>
              <a:t>et </a:t>
            </a:r>
            <a:r>
              <a:rPr lang="fr-FR" dirty="0" smtClean="0"/>
              <a:t>2012. </a:t>
            </a:r>
          </a:p>
          <a:p>
            <a:r>
              <a:rPr lang="fr-FR" dirty="0" smtClean="0"/>
              <a:t>L’</a:t>
            </a:r>
            <a:r>
              <a:rPr lang="fr-FR" i="1" dirty="0" smtClean="0"/>
              <a:t>unité </a:t>
            </a:r>
            <a:r>
              <a:rPr lang="fr-FR" i="1" dirty="0"/>
              <a:t>d’analyse </a:t>
            </a:r>
            <a:r>
              <a:rPr lang="fr-FR" dirty="0" smtClean="0"/>
              <a:t>d’une population </a:t>
            </a:r>
            <a:r>
              <a:rPr lang="fr-FR" dirty="0"/>
              <a:t>correspond à l’unité dont la population est l’agrégation.</a:t>
            </a:r>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64</a:t>
            </a:fld>
            <a:endParaRPr lang="fr-FR"/>
          </a:p>
        </p:txBody>
      </p:sp>
    </p:spTree>
    <p:extLst>
      <p:ext uri="{BB962C8B-B14F-4D97-AF65-F5344CB8AC3E}">
        <p14:creationId xmlns:p14="http://schemas.microsoft.com/office/powerpoint/2010/main" val="25579552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L’échantillonnage</a:t>
            </a:r>
            <a:endParaRPr lang="fr-FR" dirty="0"/>
          </a:p>
        </p:txBody>
      </p:sp>
      <p:sp>
        <p:nvSpPr>
          <p:cNvPr id="3" name="Espace réservé du contenu 2"/>
          <p:cNvSpPr>
            <a:spLocks noGrp="1"/>
          </p:cNvSpPr>
          <p:nvPr>
            <p:ph idx="1"/>
          </p:nvPr>
        </p:nvSpPr>
        <p:spPr/>
        <p:txBody>
          <a:bodyPr>
            <a:normAutofit/>
          </a:bodyPr>
          <a:lstStyle/>
          <a:p>
            <a:r>
              <a:rPr lang="fr-FR" dirty="0" smtClean="0"/>
              <a:t>Dans </a:t>
            </a:r>
            <a:r>
              <a:rPr lang="fr-FR" dirty="0"/>
              <a:t>la majorité des cas, la population choisie par le chercheur sera </a:t>
            </a:r>
            <a:r>
              <a:rPr lang="fr-FR" dirty="0" smtClean="0"/>
              <a:t>trop vaste </a:t>
            </a:r>
            <a:r>
              <a:rPr lang="fr-FR" dirty="0"/>
              <a:t>pour que ce dernier envisage de recueillir des données auprès de tous </a:t>
            </a:r>
            <a:r>
              <a:rPr lang="fr-FR" dirty="0" smtClean="0"/>
              <a:t>les éléments </a:t>
            </a:r>
            <a:r>
              <a:rPr lang="fr-FR" dirty="0"/>
              <a:t>de la population. </a:t>
            </a:r>
            <a:r>
              <a:rPr lang="fr-FR" dirty="0" smtClean="0">
                <a:sym typeface="Symbol"/>
              </a:rPr>
              <a:t> </a:t>
            </a:r>
            <a:r>
              <a:rPr lang="fr-FR" dirty="0" smtClean="0"/>
              <a:t>Il </a:t>
            </a:r>
            <a:r>
              <a:rPr lang="fr-FR" dirty="0"/>
              <a:t>devra donc limiter son étude à quelques </a:t>
            </a:r>
            <a:r>
              <a:rPr lang="fr-FR" dirty="0" smtClean="0"/>
              <a:t>unités  </a:t>
            </a:r>
            <a:r>
              <a:rPr lang="fr-FR" dirty="0"/>
              <a:t>de la population, c’est-à-dire à un </a:t>
            </a:r>
            <a:r>
              <a:rPr lang="fr-FR" b="1" i="1" dirty="0">
                <a:solidFill>
                  <a:srgbClr val="FF0000"/>
                </a:solidFill>
              </a:rPr>
              <a:t>échantillon</a:t>
            </a:r>
            <a:r>
              <a:rPr lang="fr-FR" dirty="0"/>
              <a:t>. </a:t>
            </a:r>
            <a:endParaRPr lang="fr-FR" dirty="0" smtClean="0"/>
          </a:p>
          <a:p>
            <a:r>
              <a:rPr lang="fr-FR" b="1" dirty="0" smtClean="0"/>
              <a:t>Mais </a:t>
            </a:r>
            <a:r>
              <a:rPr lang="fr-FR" b="1" dirty="0"/>
              <a:t>comment choisir un </a:t>
            </a:r>
            <a:r>
              <a:rPr lang="fr-FR" b="1" dirty="0" smtClean="0"/>
              <a:t>tel échantillon</a:t>
            </a:r>
            <a:r>
              <a:rPr lang="fr-FR" b="1" dirty="0"/>
              <a:t>?</a:t>
            </a:r>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65</a:t>
            </a:fld>
            <a:endParaRPr lang="fr-FR"/>
          </a:p>
        </p:txBody>
      </p:sp>
    </p:spTree>
    <p:extLst>
      <p:ext uri="{BB962C8B-B14F-4D97-AF65-F5344CB8AC3E}">
        <p14:creationId xmlns:p14="http://schemas.microsoft.com/office/powerpoint/2010/main" val="3857941922"/>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L’échantillonnage</a:t>
            </a:r>
            <a:endParaRPr lang="fr-FR" dirty="0"/>
          </a:p>
        </p:txBody>
      </p:sp>
      <p:sp>
        <p:nvSpPr>
          <p:cNvPr id="3" name="Espace réservé du contenu 2"/>
          <p:cNvSpPr>
            <a:spLocks noGrp="1"/>
          </p:cNvSpPr>
          <p:nvPr>
            <p:ph idx="1"/>
          </p:nvPr>
        </p:nvSpPr>
        <p:spPr/>
        <p:txBody>
          <a:bodyPr>
            <a:normAutofit/>
          </a:bodyPr>
          <a:lstStyle/>
          <a:p>
            <a:pPr marL="0" indent="0">
              <a:buNone/>
            </a:pPr>
            <a:r>
              <a:rPr lang="fr-FR" b="1" u="sng" dirty="0" smtClean="0"/>
              <a:t>comment choisir un échantillon?</a:t>
            </a:r>
          </a:p>
          <a:p>
            <a:pPr marL="0" indent="0">
              <a:buNone/>
            </a:pPr>
            <a:r>
              <a:rPr lang="fr-FR" dirty="0" smtClean="0"/>
              <a:t>Deux </a:t>
            </a:r>
            <a:r>
              <a:rPr lang="fr-FR" dirty="0"/>
              <a:t>méthodes pour constituer un échantillon : </a:t>
            </a:r>
            <a:endParaRPr lang="fr-FR" dirty="0" smtClean="0"/>
          </a:p>
          <a:p>
            <a:pPr marL="971550" lvl="1" indent="-514350">
              <a:buFont typeface="+mj-lt"/>
              <a:buAutoNum type="arabicPeriod"/>
            </a:pPr>
            <a:r>
              <a:rPr lang="fr-FR" dirty="0" smtClean="0"/>
              <a:t>l’échantillonnage probabiliste </a:t>
            </a:r>
            <a:r>
              <a:rPr lang="fr-FR" dirty="0"/>
              <a:t>et </a:t>
            </a:r>
            <a:endParaRPr lang="fr-FR" dirty="0" smtClean="0"/>
          </a:p>
          <a:p>
            <a:pPr marL="971550" lvl="1" indent="-514350">
              <a:buFont typeface="+mj-lt"/>
              <a:buAutoNum type="arabicPeriod"/>
            </a:pPr>
            <a:r>
              <a:rPr lang="fr-FR" dirty="0" smtClean="0"/>
              <a:t>L’échantillonnage non </a:t>
            </a:r>
            <a:r>
              <a:rPr lang="fr-FR" dirty="0"/>
              <a:t>probabiliste.</a:t>
            </a:r>
            <a:endParaRPr lang="fr-FR" b="1" dirty="0"/>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66</a:t>
            </a:fld>
            <a:endParaRPr lang="fr-FR"/>
          </a:p>
        </p:txBody>
      </p:sp>
    </p:spTree>
    <p:extLst>
      <p:ext uri="{BB962C8B-B14F-4D97-AF65-F5344CB8AC3E}">
        <p14:creationId xmlns:p14="http://schemas.microsoft.com/office/powerpoint/2010/main" val="3639080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L’échantillonnage</a:t>
            </a:r>
            <a:endParaRPr lang="fr-FR" dirty="0"/>
          </a:p>
        </p:txBody>
      </p:sp>
      <p:sp>
        <p:nvSpPr>
          <p:cNvPr id="3" name="Espace réservé du contenu 2"/>
          <p:cNvSpPr>
            <a:spLocks noGrp="1"/>
          </p:cNvSpPr>
          <p:nvPr>
            <p:ph idx="1"/>
          </p:nvPr>
        </p:nvSpPr>
        <p:spPr/>
        <p:txBody>
          <a:bodyPr>
            <a:normAutofit lnSpcReduction="10000"/>
          </a:bodyPr>
          <a:lstStyle/>
          <a:p>
            <a:pPr marL="571500" indent="-514350">
              <a:buFont typeface="+mj-lt"/>
              <a:buAutoNum type="arabicPeriod"/>
            </a:pPr>
            <a:r>
              <a:rPr lang="fr-FR" sz="3600" b="1" u="sng" dirty="0" smtClean="0"/>
              <a:t>l’échantillonnage probabiliste</a:t>
            </a:r>
          </a:p>
          <a:p>
            <a:r>
              <a:rPr lang="fr-FR" dirty="0" smtClean="0"/>
              <a:t>technique </a:t>
            </a:r>
            <a:r>
              <a:rPr lang="fr-FR" dirty="0"/>
              <a:t>impliquant </a:t>
            </a:r>
            <a:r>
              <a:rPr lang="fr-FR" dirty="0" smtClean="0"/>
              <a:t>un tirage </a:t>
            </a:r>
            <a:r>
              <a:rPr lang="fr-FR" dirty="0"/>
              <a:t>au sort donnant à chaque élément de la population une chance </a:t>
            </a:r>
            <a:r>
              <a:rPr lang="fr-FR" dirty="0" smtClean="0"/>
              <a:t>connue et </a:t>
            </a:r>
            <a:r>
              <a:rPr lang="fr-FR" dirty="0"/>
              <a:t>non nulle d’être retenu</a:t>
            </a:r>
            <a:r>
              <a:rPr lang="fr-FR" dirty="0" smtClean="0"/>
              <a:t>.</a:t>
            </a:r>
          </a:p>
          <a:p>
            <a:r>
              <a:rPr lang="fr-FR" dirty="0"/>
              <a:t>En principe, </a:t>
            </a:r>
            <a:r>
              <a:rPr lang="fr-FR" dirty="0" smtClean="0"/>
              <a:t>un échantillon </a:t>
            </a:r>
            <a:r>
              <a:rPr lang="fr-FR" dirty="0"/>
              <a:t>ainsi constitué possède sensiblement les mêmes attributs que </a:t>
            </a:r>
            <a:r>
              <a:rPr lang="fr-FR" dirty="0" smtClean="0"/>
              <a:t>ceux de </a:t>
            </a:r>
            <a:r>
              <a:rPr lang="fr-FR" dirty="0"/>
              <a:t>la population dont il est issu. Ces attributs comprennent notamment </a:t>
            </a:r>
            <a:r>
              <a:rPr lang="fr-FR" dirty="0" smtClean="0"/>
              <a:t>la </a:t>
            </a:r>
            <a:r>
              <a:rPr lang="fr-FR" b="1" dirty="0" smtClean="0"/>
              <a:t>moyenne</a:t>
            </a:r>
            <a:r>
              <a:rPr lang="fr-FR" dirty="0" smtClean="0"/>
              <a:t> </a:t>
            </a:r>
            <a:r>
              <a:rPr lang="fr-FR" dirty="0"/>
              <a:t>et </a:t>
            </a:r>
            <a:r>
              <a:rPr lang="fr-FR" b="1" dirty="0"/>
              <a:t>l’écart type</a:t>
            </a:r>
            <a:r>
              <a:rPr lang="fr-FR" dirty="0"/>
              <a:t>.</a:t>
            </a:r>
            <a:endParaRPr lang="fr-FR" dirty="0" smtClean="0"/>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67</a:t>
            </a:fld>
            <a:endParaRPr lang="fr-FR"/>
          </a:p>
        </p:txBody>
      </p:sp>
    </p:spTree>
    <p:extLst>
      <p:ext uri="{BB962C8B-B14F-4D97-AF65-F5344CB8AC3E}">
        <p14:creationId xmlns:p14="http://schemas.microsoft.com/office/powerpoint/2010/main" val="541676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L’échantillonnage</a:t>
            </a:r>
            <a:endParaRPr lang="fr-FR" dirty="0"/>
          </a:p>
        </p:txBody>
      </p:sp>
      <p:sp>
        <p:nvSpPr>
          <p:cNvPr id="3" name="Espace réservé du contenu 2"/>
          <p:cNvSpPr>
            <a:spLocks noGrp="1"/>
          </p:cNvSpPr>
          <p:nvPr>
            <p:ph idx="1"/>
          </p:nvPr>
        </p:nvSpPr>
        <p:spPr/>
        <p:txBody>
          <a:bodyPr>
            <a:normAutofit lnSpcReduction="10000"/>
          </a:bodyPr>
          <a:lstStyle/>
          <a:p>
            <a:pPr marL="571500" indent="-514350">
              <a:buFont typeface="+mj-lt"/>
              <a:buAutoNum type="arabicPeriod"/>
            </a:pPr>
            <a:r>
              <a:rPr lang="fr-FR" sz="3600" b="1" u="sng" dirty="0" smtClean="0"/>
              <a:t>l’échantillonnage non probabiliste</a:t>
            </a:r>
          </a:p>
          <a:p>
            <a:r>
              <a:rPr lang="fr-FR" sz="3600" dirty="0"/>
              <a:t>techniques </a:t>
            </a:r>
            <a:r>
              <a:rPr lang="fr-FR" sz="3600" dirty="0" smtClean="0"/>
              <a:t>d’échantillonnage selon </a:t>
            </a:r>
            <a:r>
              <a:rPr lang="fr-FR" sz="3600" dirty="0"/>
              <a:t>lesquelles les éléments d’une population donnée n’ont pas </a:t>
            </a:r>
            <a:r>
              <a:rPr lang="fr-FR" sz="3600" dirty="0" smtClean="0"/>
              <a:t>une probabilité </a:t>
            </a:r>
            <a:r>
              <a:rPr lang="fr-FR" sz="3600" dirty="0"/>
              <a:t>connue d’être sélectionnés dans l’échantillon. </a:t>
            </a:r>
            <a:endParaRPr lang="fr-FR" sz="3600" dirty="0" smtClean="0"/>
          </a:p>
          <a:p>
            <a:r>
              <a:rPr lang="fr-FR" sz="3600" dirty="0" smtClean="0"/>
              <a:t>En </a:t>
            </a:r>
            <a:r>
              <a:rPr lang="fr-FR" sz="3600" dirty="0"/>
              <a:t>conséquence, </a:t>
            </a:r>
            <a:r>
              <a:rPr lang="fr-FR" sz="3600" dirty="0" smtClean="0"/>
              <a:t>il n’est </a:t>
            </a:r>
            <a:r>
              <a:rPr lang="fr-FR" sz="3600" dirty="0"/>
              <a:t>pas possible d’évaluer la représentativité des échantillons ainsi constitués.</a:t>
            </a:r>
            <a:endParaRPr lang="fr-FR" sz="3600" b="1" u="sng" dirty="0" smtClean="0"/>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68</a:t>
            </a:fld>
            <a:endParaRPr lang="fr-FR"/>
          </a:p>
        </p:txBody>
      </p:sp>
    </p:spTree>
    <p:extLst>
      <p:ext uri="{BB962C8B-B14F-4D97-AF65-F5344CB8AC3E}">
        <p14:creationId xmlns:p14="http://schemas.microsoft.com/office/powerpoint/2010/main" val="41059849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L’échantillonnage</a:t>
            </a:r>
            <a:endParaRPr lang="fr-FR" dirty="0"/>
          </a:p>
        </p:txBody>
      </p:sp>
      <p:sp>
        <p:nvSpPr>
          <p:cNvPr id="3" name="Espace réservé du contenu 2"/>
          <p:cNvSpPr>
            <a:spLocks noGrp="1"/>
          </p:cNvSpPr>
          <p:nvPr>
            <p:ph idx="1"/>
          </p:nvPr>
        </p:nvSpPr>
        <p:spPr/>
        <p:txBody>
          <a:bodyPr>
            <a:normAutofit fontScale="92500" lnSpcReduction="20000"/>
          </a:bodyPr>
          <a:lstStyle/>
          <a:p>
            <a:pPr marL="0" indent="0">
              <a:buNone/>
            </a:pPr>
            <a:r>
              <a:rPr lang="fr-FR" sz="3900" b="1" dirty="0" smtClean="0"/>
              <a:t>Choix d’une technique:</a:t>
            </a:r>
          </a:p>
          <a:p>
            <a:r>
              <a:rPr lang="fr-FR" sz="3600" dirty="0" smtClean="0"/>
              <a:t>Lorsqu’il </a:t>
            </a:r>
            <a:r>
              <a:rPr lang="fr-FR" sz="3600" dirty="0"/>
              <a:t>est important que les résultats de la recherche soient </a:t>
            </a:r>
            <a:r>
              <a:rPr lang="fr-FR" sz="3600" dirty="0" smtClean="0"/>
              <a:t>généralisables, le </a:t>
            </a:r>
            <a:r>
              <a:rPr lang="fr-FR" sz="3600" dirty="0"/>
              <a:t>chercheur devrait nettement privilégier </a:t>
            </a:r>
            <a:r>
              <a:rPr lang="fr-FR" sz="3600" dirty="0" smtClean="0"/>
              <a:t>l’échantillonnage </a:t>
            </a:r>
            <a:r>
              <a:rPr lang="fr-FR" sz="3600" dirty="0"/>
              <a:t>probabiliste.</a:t>
            </a:r>
          </a:p>
          <a:p>
            <a:r>
              <a:rPr lang="fr-FR" sz="3600" dirty="0"/>
              <a:t>Par ailleurs, l’échantillonnage non </a:t>
            </a:r>
            <a:r>
              <a:rPr lang="fr-FR" sz="3600" dirty="0" smtClean="0"/>
              <a:t>probabiliste </a:t>
            </a:r>
            <a:r>
              <a:rPr lang="fr-FR" sz="3600" dirty="0"/>
              <a:t>pourrait être </a:t>
            </a:r>
            <a:r>
              <a:rPr lang="fr-FR" sz="3600" dirty="0" smtClean="0"/>
              <a:t>approprié si </a:t>
            </a:r>
            <a:r>
              <a:rPr lang="fr-FR" sz="3600" dirty="0"/>
              <a:t>l’objectif du chercheur est de recueillir des informations préliminaires, </a:t>
            </a:r>
            <a:r>
              <a:rPr lang="fr-FR" sz="3600" dirty="0" smtClean="0"/>
              <a:t>ce qu’il </a:t>
            </a:r>
            <a:r>
              <a:rPr lang="fr-FR" sz="3600" dirty="0"/>
              <a:t>pourra accomplir rapidement et économiquement.</a:t>
            </a:r>
            <a:endParaRPr lang="fr-FR" sz="3600" b="1" u="sng" dirty="0" smtClean="0"/>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69</a:t>
            </a:fld>
            <a:endParaRPr lang="fr-FR"/>
          </a:p>
        </p:txBody>
      </p:sp>
    </p:spTree>
    <p:extLst>
      <p:ext uri="{BB962C8B-B14F-4D97-AF65-F5344CB8AC3E}">
        <p14:creationId xmlns:p14="http://schemas.microsoft.com/office/powerpoint/2010/main" val="3193621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marL="857250" indent="-857250">
              <a:buFont typeface="+mj-lt"/>
              <a:buAutoNum type="romanUcPeriod"/>
            </a:pPr>
            <a:r>
              <a:rPr lang="fr-FR" sz="3600" b="1" dirty="0" smtClean="0"/>
              <a:t>De l’idée de recherche au problème et à la question de recherche</a:t>
            </a:r>
            <a:endParaRPr lang="fr-FR" sz="3600" b="1" dirty="0"/>
          </a:p>
        </p:txBody>
      </p:sp>
      <p:sp>
        <p:nvSpPr>
          <p:cNvPr id="4" name="Rectangle 3"/>
          <p:cNvSpPr/>
          <p:nvPr/>
        </p:nvSpPr>
        <p:spPr>
          <a:xfrm>
            <a:off x="395536" y="1412776"/>
            <a:ext cx="8136904" cy="461665"/>
          </a:xfrm>
          <a:prstGeom prst="rect">
            <a:avLst/>
          </a:prstGeom>
        </p:spPr>
        <p:txBody>
          <a:bodyPr wrap="square">
            <a:spAutoFit/>
          </a:bodyPr>
          <a:lstStyle/>
          <a:p>
            <a:pPr marL="514350" lvl="0" indent="-514350">
              <a:spcBef>
                <a:spcPct val="20000"/>
              </a:spcBef>
              <a:buFont typeface="+mj-lt"/>
              <a:buAutoNum type="arabicPeriod" startAt="2"/>
            </a:pPr>
            <a:r>
              <a:rPr lang="fr-FR" sz="2400" b="1" u="sng" dirty="0">
                <a:solidFill>
                  <a:prstClr val="black"/>
                </a:solidFill>
              </a:rPr>
              <a:t>Le problème général et la question générale de recherche</a:t>
            </a:r>
          </a:p>
        </p:txBody>
      </p:sp>
      <p:sp>
        <p:nvSpPr>
          <p:cNvPr id="5" name="ZoneTexte 4"/>
          <p:cNvSpPr txBox="1"/>
          <p:nvPr/>
        </p:nvSpPr>
        <p:spPr>
          <a:xfrm>
            <a:off x="107504" y="2636912"/>
            <a:ext cx="2576154" cy="584775"/>
          </a:xfrm>
          <a:prstGeom prst="rect">
            <a:avLst/>
          </a:prstGeom>
          <a:noFill/>
        </p:spPr>
        <p:txBody>
          <a:bodyPr wrap="none" rtlCol="0">
            <a:spAutoFit/>
          </a:bodyPr>
          <a:lstStyle/>
          <a:p>
            <a:r>
              <a:rPr lang="fr-FR" sz="3200" dirty="0" smtClean="0"/>
              <a:t>Plan de Travail</a:t>
            </a:r>
            <a:endParaRPr lang="fr-FR" sz="3200" dirty="0"/>
          </a:p>
        </p:txBody>
      </p:sp>
      <p:sp>
        <p:nvSpPr>
          <p:cNvPr id="6" name="ZoneTexte 5"/>
          <p:cNvSpPr txBox="1"/>
          <p:nvPr/>
        </p:nvSpPr>
        <p:spPr>
          <a:xfrm>
            <a:off x="3627166" y="2060848"/>
            <a:ext cx="3537122" cy="584775"/>
          </a:xfrm>
          <a:prstGeom prst="rect">
            <a:avLst/>
          </a:prstGeom>
          <a:noFill/>
        </p:spPr>
        <p:txBody>
          <a:bodyPr wrap="none" rtlCol="0">
            <a:spAutoFit/>
          </a:bodyPr>
          <a:lstStyle/>
          <a:p>
            <a:r>
              <a:rPr lang="fr-FR" sz="3200" dirty="0" smtClean="0"/>
              <a:t>Approche déductive</a:t>
            </a:r>
            <a:endParaRPr lang="fr-FR" sz="3200" dirty="0"/>
          </a:p>
        </p:txBody>
      </p:sp>
      <p:sp>
        <p:nvSpPr>
          <p:cNvPr id="7" name="ZoneTexte 6"/>
          <p:cNvSpPr txBox="1"/>
          <p:nvPr/>
        </p:nvSpPr>
        <p:spPr>
          <a:xfrm>
            <a:off x="3627166" y="3492297"/>
            <a:ext cx="3428118" cy="584775"/>
          </a:xfrm>
          <a:prstGeom prst="rect">
            <a:avLst/>
          </a:prstGeom>
          <a:noFill/>
        </p:spPr>
        <p:txBody>
          <a:bodyPr wrap="none" rtlCol="0">
            <a:spAutoFit/>
          </a:bodyPr>
          <a:lstStyle/>
          <a:p>
            <a:r>
              <a:rPr lang="fr-FR" sz="3200" dirty="0" smtClean="0"/>
              <a:t>Approche inductive</a:t>
            </a:r>
            <a:endParaRPr lang="fr-FR" sz="3200" dirty="0"/>
          </a:p>
        </p:txBody>
      </p:sp>
      <p:cxnSp>
        <p:nvCxnSpPr>
          <p:cNvPr id="9" name="Connecteur droit avec flèche 8"/>
          <p:cNvCxnSpPr>
            <a:stCxn id="5" idx="3"/>
            <a:endCxn id="6" idx="1"/>
          </p:cNvCxnSpPr>
          <p:nvPr/>
        </p:nvCxnSpPr>
        <p:spPr>
          <a:xfrm flipV="1">
            <a:off x="2683658" y="2353236"/>
            <a:ext cx="943508" cy="576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Connecteur droit avec flèche 10"/>
          <p:cNvCxnSpPr>
            <a:stCxn id="5" idx="3"/>
            <a:endCxn id="7" idx="1"/>
          </p:cNvCxnSpPr>
          <p:nvPr/>
        </p:nvCxnSpPr>
        <p:spPr>
          <a:xfrm>
            <a:off x="2683658" y="2929300"/>
            <a:ext cx="943508" cy="85538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107504" y="4547155"/>
            <a:ext cx="2286000" cy="1384995"/>
          </a:xfrm>
          <a:prstGeom prst="rect">
            <a:avLst/>
          </a:prstGeom>
        </p:spPr>
        <p:txBody>
          <a:bodyPr>
            <a:spAutoFit/>
          </a:bodyPr>
          <a:lstStyle/>
          <a:p>
            <a:r>
              <a:rPr lang="fr-FR" sz="2800" dirty="0" smtClean="0">
                <a:solidFill>
                  <a:prstClr val="black"/>
                </a:solidFill>
              </a:rPr>
              <a:t>Identifier un</a:t>
            </a:r>
          </a:p>
          <a:p>
            <a:r>
              <a:rPr lang="fr-FR" sz="2800" dirty="0" smtClean="0">
                <a:solidFill>
                  <a:prstClr val="black"/>
                </a:solidFill>
              </a:rPr>
              <a:t>problème </a:t>
            </a:r>
            <a:r>
              <a:rPr lang="fr-FR" sz="2800" dirty="0">
                <a:solidFill>
                  <a:prstClr val="black"/>
                </a:solidFill>
              </a:rPr>
              <a:t>de recherche</a:t>
            </a:r>
            <a:endParaRPr lang="fr-FR" sz="1600" dirty="0"/>
          </a:p>
        </p:txBody>
      </p:sp>
      <p:sp>
        <p:nvSpPr>
          <p:cNvPr id="15" name="Rectangle 14"/>
          <p:cNvSpPr/>
          <p:nvPr/>
        </p:nvSpPr>
        <p:spPr>
          <a:xfrm>
            <a:off x="3366120" y="4547155"/>
            <a:ext cx="2286000" cy="1384995"/>
          </a:xfrm>
          <a:prstGeom prst="rect">
            <a:avLst/>
          </a:prstGeom>
        </p:spPr>
        <p:txBody>
          <a:bodyPr>
            <a:spAutoFit/>
          </a:bodyPr>
          <a:lstStyle/>
          <a:p>
            <a:r>
              <a:rPr lang="fr-FR" sz="2800" dirty="0" smtClean="0">
                <a:solidFill>
                  <a:prstClr val="black"/>
                </a:solidFill>
              </a:rPr>
              <a:t>Dégager une</a:t>
            </a:r>
          </a:p>
          <a:p>
            <a:r>
              <a:rPr lang="fr-FR" sz="2800" dirty="0" smtClean="0">
                <a:solidFill>
                  <a:prstClr val="black"/>
                </a:solidFill>
              </a:rPr>
              <a:t>question </a:t>
            </a:r>
          </a:p>
          <a:p>
            <a:r>
              <a:rPr lang="fr-FR" sz="2800" dirty="0" smtClean="0">
                <a:solidFill>
                  <a:prstClr val="black"/>
                </a:solidFill>
              </a:rPr>
              <a:t>générale</a:t>
            </a:r>
            <a:endParaRPr lang="fr-FR" sz="1600" dirty="0"/>
          </a:p>
        </p:txBody>
      </p:sp>
      <p:sp>
        <p:nvSpPr>
          <p:cNvPr id="16" name="Rectangle 15"/>
          <p:cNvSpPr/>
          <p:nvPr/>
        </p:nvSpPr>
        <p:spPr>
          <a:xfrm>
            <a:off x="6606480" y="4501569"/>
            <a:ext cx="2286000" cy="1384995"/>
          </a:xfrm>
          <a:prstGeom prst="rect">
            <a:avLst/>
          </a:prstGeom>
        </p:spPr>
        <p:txBody>
          <a:bodyPr>
            <a:spAutoFit/>
          </a:bodyPr>
          <a:lstStyle/>
          <a:p>
            <a:r>
              <a:rPr lang="fr-FR" sz="2800" dirty="0">
                <a:solidFill>
                  <a:prstClr val="black"/>
                </a:solidFill>
              </a:rPr>
              <a:t>questions spécifiques de recherche</a:t>
            </a:r>
            <a:endParaRPr lang="fr-FR" sz="1600" dirty="0"/>
          </a:p>
        </p:txBody>
      </p:sp>
      <p:sp>
        <p:nvSpPr>
          <p:cNvPr id="18" name="Flèche droite rayée 17"/>
          <p:cNvSpPr/>
          <p:nvPr/>
        </p:nvSpPr>
        <p:spPr>
          <a:xfrm>
            <a:off x="2358008" y="4713094"/>
            <a:ext cx="773832" cy="376009"/>
          </a:xfrm>
          <a:prstGeom prst="stripedRight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fr-FR" sz="2400"/>
          </a:p>
        </p:txBody>
      </p:sp>
      <p:sp>
        <p:nvSpPr>
          <p:cNvPr id="19" name="Flèche droite rayée 18"/>
          <p:cNvSpPr/>
          <p:nvPr/>
        </p:nvSpPr>
        <p:spPr>
          <a:xfrm>
            <a:off x="5526360" y="4713094"/>
            <a:ext cx="773832" cy="376009"/>
          </a:xfrm>
          <a:prstGeom prst="stripedRight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fr-FR" sz="2400"/>
          </a:p>
        </p:txBody>
      </p:sp>
      <p:sp>
        <p:nvSpPr>
          <p:cNvPr id="3" name="Espace réservé du pied de page 2"/>
          <p:cNvSpPr>
            <a:spLocks noGrp="1"/>
          </p:cNvSpPr>
          <p:nvPr>
            <p:ph type="ftr" sz="quarter" idx="11"/>
          </p:nvPr>
        </p:nvSpPr>
        <p:spPr/>
        <p:txBody>
          <a:bodyPr/>
          <a:lstStyle/>
          <a:p>
            <a:r>
              <a:rPr lang="fr-FR" smtClean="0"/>
              <a:t>Enseignant : MAHOUI</a:t>
            </a:r>
            <a:endParaRPr lang="fr-FR"/>
          </a:p>
        </p:txBody>
      </p:sp>
      <p:sp>
        <p:nvSpPr>
          <p:cNvPr id="8" name="Espace réservé du numéro de diapositive 7"/>
          <p:cNvSpPr>
            <a:spLocks noGrp="1"/>
          </p:cNvSpPr>
          <p:nvPr>
            <p:ph type="sldNum" sz="quarter" idx="12"/>
          </p:nvPr>
        </p:nvSpPr>
        <p:spPr/>
        <p:txBody>
          <a:bodyPr/>
          <a:lstStyle/>
          <a:p>
            <a:fld id="{7D9B6A66-A817-4FEE-B80C-F81E9D87A7E0}" type="slidenum">
              <a:rPr lang="fr-FR" smtClean="0"/>
              <a:t>7</a:t>
            </a:fld>
            <a:endParaRPr lang="fr-FR"/>
          </a:p>
        </p:txBody>
      </p:sp>
    </p:spTree>
    <p:extLst>
      <p:ext uri="{BB962C8B-B14F-4D97-AF65-F5344CB8AC3E}">
        <p14:creationId xmlns:p14="http://schemas.microsoft.com/office/powerpoint/2010/main" val="146479130"/>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L’échantillonnage</a:t>
            </a:r>
            <a:endParaRPr lang="fr-FR" dirty="0"/>
          </a:p>
        </p:txBody>
      </p:sp>
      <p:sp>
        <p:nvSpPr>
          <p:cNvPr id="3" name="Espace réservé du contenu 2"/>
          <p:cNvSpPr>
            <a:spLocks noGrp="1"/>
          </p:cNvSpPr>
          <p:nvPr>
            <p:ph idx="1"/>
          </p:nvPr>
        </p:nvSpPr>
        <p:spPr/>
        <p:txBody>
          <a:bodyPr>
            <a:normAutofit/>
          </a:bodyPr>
          <a:lstStyle/>
          <a:p>
            <a:pPr marL="0" indent="0">
              <a:buNone/>
            </a:pPr>
            <a:r>
              <a:rPr lang="fr-FR" sz="3900" b="1" u="sng" dirty="0" smtClean="0"/>
              <a:t>Taille de l’échantillon </a:t>
            </a:r>
            <a:r>
              <a:rPr lang="fr-FR" sz="3600" u="sng" dirty="0" smtClean="0"/>
              <a:t>( dans l’échantillonnage probabiliste</a:t>
            </a:r>
            <a:r>
              <a:rPr lang="fr-FR" sz="4400" u="sng" dirty="0" smtClean="0"/>
              <a:t>):</a:t>
            </a:r>
            <a:endParaRPr lang="fr-FR" sz="4000" b="1" u="sng" dirty="0" smtClean="0"/>
          </a:p>
          <a:p>
            <a:r>
              <a:rPr lang="fr-FR" sz="3600" dirty="0"/>
              <a:t>en vertu de la théorie des </a:t>
            </a:r>
            <a:r>
              <a:rPr lang="fr-FR" sz="3600" dirty="0" smtClean="0"/>
              <a:t>probabilités, le </a:t>
            </a:r>
            <a:r>
              <a:rPr lang="fr-FR" sz="3600" dirty="0"/>
              <a:t>chercheur peut se constituer un échantillon de taille modeste, tout </a:t>
            </a:r>
            <a:r>
              <a:rPr lang="fr-FR" sz="3600" dirty="0" smtClean="0"/>
              <a:t>en étant </a:t>
            </a:r>
            <a:r>
              <a:rPr lang="fr-FR" sz="3600" dirty="0"/>
              <a:t>assez confiant de la représentativité de cet échantillon</a:t>
            </a:r>
            <a:r>
              <a:rPr lang="fr-FR" sz="3600" dirty="0" smtClean="0"/>
              <a:t>.</a:t>
            </a:r>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70</a:t>
            </a:fld>
            <a:endParaRPr lang="fr-FR"/>
          </a:p>
        </p:txBody>
      </p:sp>
    </p:spTree>
    <p:extLst>
      <p:ext uri="{BB962C8B-B14F-4D97-AF65-F5344CB8AC3E}">
        <p14:creationId xmlns:p14="http://schemas.microsoft.com/office/powerpoint/2010/main" val="16524137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L’échantillonnage</a:t>
            </a:r>
            <a:endParaRPr lang="fr-FR" dirty="0"/>
          </a:p>
        </p:txBody>
      </p:sp>
      <p:sp>
        <p:nvSpPr>
          <p:cNvPr id="3" name="Espace réservé du contenu 2"/>
          <p:cNvSpPr>
            <a:spLocks noGrp="1"/>
          </p:cNvSpPr>
          <p:nvPr>
            <p:ph idx="1"/>
          </p:nvPr>
        </p:nvSpPr>
        <p:spPr>
          <a:xfrm>
            <a:off x="457200" y="1052736"/>
            <a:ext cx="8229600" cy="4525963"/>
          </a:xfrm>
        </p:spPr>
        <p:txBody>
          <a:bodyPr>
            <a:noAutofit/>
          </a:bodyPr>
          <a:lstStyle/>
          <a:p>
            <a:pPr marL="0" indent="0">
              <a:buNone/>
            </a:pPr>
            <a:r>
              <a:rPr lang="fr-FR" sz="2400" b="1" u="sng" dirty="0" smtClean="0"/>
              <a:t>Taille de l’échantillon ( dans l’échantillonnage probabiliste):</a:t>
            </a:r>
          </a:p>
          <a:p>
            <a:pPr marL="0" indent="0">
              <a:buNone/>
            </a:pPr>
            <a:r>
              <a:rPr lang="fr-FR" sz="2400" dirty="0" smtClean="0"/>
              <a:t>Roscoe (1975) propose de suivre les règles suivantes en vue de déterminer le nombre de sujets à inclure dans un échantillon :</a:t>
            </a:r>
          </a:p>
          <a:p>
            <a:r>
              <a:rPr lang="fr-FR" sz="2400" dirty="0" smtClean="0"/>
              <a:t>les échantillons de 30 à 500 sujets seront appropriés pour la plupart des recherches;</a:t>
            </a:r>
          </a:p>
          <a:p>
            <a:r>
              <a:rPr lang="fr-FR" sz="2400" dirty="0" smtClean="0"/>
              <a:t>lorsqu’un échantillon doit être divisé en sous-groupes, chacun de ces sous-groupes devrait contenir au moins 30 sujets;</a:t>
            </a:r>
          </a:p>
          <a:p>
            <a:r>
              <a:rPr lang="fr-FR" sz="2400" dirty="0" smtClean="0"/>
              <a:t>lors de recherches impliquant des analyses </a:t>
            </a:r>
            <a:r>
              <a:rPr lang="fr-FR" sz="2400" dirty="0" err="1" smtClean="0"/>
              <a:t>multivariées</a:t>
            </a:r>
            <a:r>
              <a:rPr lang="fr-FR" sz="2400" dirty="0" smtClean="0"/>
              <a:t> (ex. : régression multiple), l’échantillon devrait contenir au moins 10 fois plus de sujets qu’il y a de variables indépendantes;</a:t>
            </a:r>
          </a:p>
          <a:p>
            <a:r>
              <a:rPr lang="fr-FR" sz="2400" dirty="0" smtClean="0"/>
              <a:t>lors de recherches expérimentales où les conditions expérimentales sont étroitement contrôlées, l’échantillon pourra ne contenir que de 10 à 20 sujets.</a:t>
            </a:r>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71</a:t>
            </a:fld>
            <a:endParaRPr lang="fr-FR"/>
          </a:p>
        </p:txBody>
      </p:sp>
    </p:spTree>
    <p:extLst>
      <p:ext uri="{BB962C8B-B14F-4D97-AF65-F5344CB8AC3E}">
        <p14:creationId xmlns:p14="http://schemas.microsoft.com/office/powerpoint/2010/main" val="22636809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L’approche </a:t>
            </a:r>
            <a:r>
              <a:rPr lang="fr-FR" dirty="0" err="1" smtClean="0"/>
              <a:t>hypothético-dédcutive</a:t>
            </a:r>
            <a:endParaRPr lang="fr-FR" dirty="0"/>
          </a:p>
        </p:txBody>
      </p:sp>
      <p:sp>
        <p:nvSpPr>
          <p:cNvPr id="4" name="Espace réservé du contenu 3"/>
          <p:cNvSpPr>
            <a:spLocks noGrp="1"/>
          </p:cNvSpPr>
          <p:nvPr>
            <p:ph idx="1"/>
          </p:nvPr>
        </p:nvSpPr>
        <p:spPr>
          <a:xfrm>
            <a:off x="457200" y="1196752"/>
            <a:ext cx="8229600" cy="4525963"/>
          </a:xfrm>
        </p:spPr>
        <p:txBody>
          <a:bodyPr>
            <a:noAutofit/>
          </a:bodyPr>
          <a:lstStyle/>
          <a:p>
            <a:pPr marL="514350" indent="-514350">
              <a:buFont typeface="+mj-lt"/>
              <a:buAutoNum type="arabicPeriod"/>
            </a:pPr>
            <a:r>
              <a:rPr lang="fr-FR" sz="2400" dirty="0" smtClean="0"/>
              <a:t>La méthodologie de la recherche</a:t>
            </a:r>
          </a:p>
          <a:p>
            <a:pPr marL="971550" lvl="1" indent="-514350">
              <a:buFont typeface="+mj-lt"/>
              <a:buAutoNum type="alphaUcPeriod"/>
            </a:pPr>
            <a:r>
              <a:rPr lang="fr-FR" sz="2400" dirty="0" smtClean="0"/>
              <a:t>Le type d’investigation</a:t>
            </a:r>
          </a:p>
          <a:p>
            <a:pPr marL="971550" lvl="1" indent="-514350">
              <a:buFont typeface="+mj-lt"/>
              <a:buAutoNum type="alphaUcPeriod"/>
            </a:pPr>
            <a:r>
              <a:rPr lang="fr-FR" sz="2400" dirty="0" smtClean="0"/>
              <a:t>L’échantillonnage</a:t>
            </a:r>
            <a:endParaRPr lang="fr-FR" sz="2000" dirty="0" smtClean="0"/>
          </a:p>
          <a:p>
            <a:pPr marL="971550" lvl="1" indent="-514350">
              <a:buFont typeface="+mj-lt"/>
              <a:buAutoNum type="alphaUcPeriod"/>
            </a:pPr>
            <a:r>
              <a:rPr lang="fr-FR" sz="4400" b="1" dirty="0" smtClean="0"/>
              <a:t>Les mesures</a:t>
            </a:r>
          </a:p>
          <a:p>
            <a:pPr marL="971550" lvl="1" indent="-514350">
              <a:buFont typeface="+mj-lt"/>
              <a:buAutoNum type="alphaUcPeriod"/>
            </a:pPr>
            <a:r>
              <a:rPr lang="fr-FR" sz="2000" dirty="0" smtClean="0"/>
              <a:t>Les instrument de collecte de données</a:t>
            </a:r>
          </a:p>
          <a:p>
            <a:pPr lvl="1"/>
            <a:endParaRPr lang="fr-FR" sz="2000" dirty="0" smtClean="0"/>
          </a:p>
          <a:p>
            <a:pPr lvl="1"/>
            <a:endParaRPr lang="fr-FR" sz="2000" dirty="0" smtClean="0"/>
          </a:p>
          <a:p>
            <a:endParaRPr lang="fr-FR" sz="2400" dirty="0"/>
          </a:p>
        </p:txBody>
      </p:sp>
      <p:sp>
        <p:nvSpPr>
          <p:cNvPr id="3" name="Espace réservé du pied de page 2"/>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72</a:t>
            </a:fld>
            <a:endParaRPr lang="fr-FR"/>
          </a:p>
        </p:txBody>
      </p:sp>
    </p:spTree>
    <p:extLst>
      <p:ext uri="{BB962C8B-B14F-4D97-AF65-F5344CB8AC3E}">
        <p14:creationId xmlns:p14="http://schemas.microsoft.com/office/powerpoint/2010/main" val="1402473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C. Les mesures</a:t>
            </a:r>
            <a:endParaRPr lang="fr-FR" b="1" dirty="0"/>
          </a:p>
        </p:txBody>
      </p:sp>
      <p:sp>
        <p:nvSpPr>
          <p:cNvPr id="3" name="Espace réservé du contenu 2"/>
          <p:cNvSpPr>
            <a:spLocks noGrp="1"/>
          </p:cNvSpPr>
          <p:nvPr>
            <p:ph idx="1"/>
          </p:nvPr>
        </p:nvSpPr>
        <p:spPr/>
        <p:txBody>
          <a:bodyPr/>
          <a:lstStyle/>
          <a:p>
            <a:pPr marL="0" indent="0">
              <a:buNone/>
            </a:pPr>
            <a:r>
              <a:rPr lang="fr-FR" sz="3600" b="1" u="sng" dirty="0" smtClean="0"/>
              <a:t>Notion d’échelle:</a:t>
            </a:r>
          </a:p>
          <a:p>
            <a:r>
              <a:rPr lang="fr-FR" dirty="0" smtClean="0"/>
              <a:t>Rappel de </a:t>
            </a:r>
            <a:r>
              <a:rPr lang="fr-FR" dirty="0" smtClean="0">
                <a:solidFill>
                  <a:srgbClr val="FF0000"/>
                </a:solidFill>
              </a:rPr>
              <a:t>l’exemple</a:t>
            </a:r>
            <a:r>
              <a:rPr lang="fr-FR" dirty="0" smtClean="0"/>
              <a:t>: les indicateurs </a:t>
            </a:r>
            <a:r>
              <a:rPr lang="fr-FR" dirty="0"/>
              <a:t>préalablement retenus pour la </a:t>
            </a:r>
            <a:r>
              <a:rPr lang="fr-FR" dirty="0" smtClean="0"/>
              <a:t>variable « </a:t>
            </a:r>
            <a:r>
              <a:rPr lang="fr-FR" b="1" dirty="0">
                <a:solidFill>
                  <a:srgbClr val="FF0000"/>
                </a:solidFill>
              </a:rPr>
              <a:t>performance</a:t>
            </a:r>
            <a:r>
              <a:rPr lang="fr-FR" dirty="0">
                <a:solidFill>
                  <a:srgbClr val="FF0000"/>
                </a:solidFill>
              </a:rPr>
              <a:t> </a:t>
            </a:r>
            <a:r>
              <a:rPr lang="fr-FR" dirty="0"/>
              <a:t>» étaient </a:t>
            </a:r>
            <a:r>
              <a:rPr lang="fr-FR" dirty="0" smtClean="0"/>
              <a:t>:</a:t>
            </a:r>
          </a:p>
          <a:p>
            <a:pPr lvl="1"/>
            <a:r>
              <a:rPr lang="fr-FR" dirty="0" smtClean="0"/>
              <a:t>la </a:t>
            </a:r>
            <a:r>
              <a:rPr lang="fr-FR" dirty="0"/>
              <a:t>variation du chiffre d’affaires, </a:t>
            </a:r>
            <a:endParaRPr lang="fr-FR" dirty="0" smtClean="0"/>
          </a:p>
          <a:p>
            <a:pPr lvl="1"/>
            <a:r>
              <a:rPr lang="fr-FR" dirty="0" smtClean="0"/>
              <a:t>le rendement des </a:t>
            </a:r>
            <a:r>
              <a:rPr lang="fr-FR" dirty="0"/>
              <a:t>investissements, </a:t>
            </a:r>
            <a:endParaRPr lang="fr-FR" dirty="0" smtClean="0"/>
          </a:p>
          <a:p>
            <a:pPr lvl="1"/>
            <a:r>
              <a:rPr lang="fr-FR" dirty="0" smtClean="0"/>
              <a:t>la </a:t>
            </a:r>
            <a:r>
              <a:rPr lang="fr-FR" dirty="0"/>
              <a:t>marge de profit, et </a:t>
            </a:r>
            <a:endParaRPr lang="fr-FR" dirty="0" smtClean="0"/>
          </a:p>
          <a:p>
            <a:pPr lvl="1"/>
            <a:r>
              <a:rPr lang="fr-FR" dirty="0" smtClean="0"/>
              <a:t>la </a:t>
            </a:r>
            <a:r>
              <a:rPr lang="fr-FR" dirty="0"/>
              <a:t>variation du nombre d’employés.</a:t>
            </a:r>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73</a:t>
            </a:fld>
            <a:endParaRPr lang="fr-FR"/>
          </a:p>
        </p:txBody>
      </p:sp>
    </p:spTree>
    <p:extLst>
      <p:ext uri="{BB962C8B-B14F-4D97-AF65-F5344CB8AC3E}">
        <p14:creationId xmlns:p14="http://schemas.microsoft.com/office/powerpoint/2010/main" val="2291460708"/>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C. </a:t>
            </a:r>
            <a:r>
              <a:rPr lang="fr-FR" b="1" dirty="0" smtClean="0"/>
              <a:t>Les mesures</a:t>
            </a:r>
            <a:endParaRPr lang="fr-FR" b="1" dirty="0"/>
          </a:p>
        </p:txBody>
      </p:sp>
      <p:sp>
        <p:nvSpPr>
          <p:cNvPr id="3" name="Espace réservé du contenu 2"/>
          <p:cNvSpPr>
            <a:spLocks noGrp="1"/>
          </p:cNvSpPr>
          <p:nvPr>
            <p:ph idx="1"/>
          </p:nvPr>
        </p:nvSpPr>
        <p:spPr/>
        <p:txBody>
          <a:bodyPr>
            <a:normAutofit/>
          </a:bodyPr>
          <a:lstStyle/>
          <a:p>
            <a:pPr marL="0" indent="0">
              <a:buNone/>
            </a:pPr>
            <a:r>
              <a:rPr lang="fr-FR" sz="3600" b="1" u="sng" dirty="0" smtClean="0"/>
              <a:t>Notion d’échelle (suite):</a:t>
            </a:r>
          </a:p>
          <a:p>
            <a:r>
              <a:rPr lang="fr-FR" sz="3600" dirty="0"/>
              <a:t>Le chercheur doit maintenant déterminer comment il entend </a:t>
            </a:r>
            <a:r>
              <a:rPr lang="fr-FR" sz="3600" b="1" u="sng" dirty="0" smtClean="0">
                <a:solidFill>
                  <a:srgbClr val="FF0000"/>
                </a:solidFill>
              </a:rPr>
              <a:t>mesurer</a:t>
            </a:r>
            <a:r>
              <a:rPr lang="fr-FR" sz="3600" dirty="0" smtClean="0">
                <a:solidFill>
                  <a:srgbClr val="FF0000"/>
                </a:solidFill>
              </a:rPr>
              <a:t> </a:t>
            </a:r>
            <a:r>
              <a:rPr lang="fr-FR" sz="3600" dirty="0" smtClean="0"/>
              <a:t>la </a:t>
            </a:r>
            <a:r>
              <a:rPr lang="fr-FR" sz="3600" dirty="0"/>
              <a:t>performance à partir de ces indicateurs. </a:t>
            </a:r>
            <a:endParaRPr lang="fr-FR" sz="3600" dirty="0" smtClean="0"/>
          </a:p>
          <a:p>
            <a:r>
              <a:rPr lang="fr-FR" sz="3600" dirty="0" smtClean="0"/>
              <a:t>En </a:t>
            </a:r>
            <a:r>
              <a:rPr lang="fr-FR" sz="3600" dirty="0"/>
              <a:t>d’autres termes, il doit </a:t>
            </a:r>
            <a:r>
              <a:rPr lang="fr-FR" sz="3600" dirty="0" smtClean="0"/>
              <a:t>décider </a:t>
            </a:r>
            <a:r>
              <a:rPr lang="fr-FR" sz="3600" b="1" dirty="0" smtClean="0">
                <a:solidFill>
                  <a:srgbClr val="FF0000"/>
                </a:solidFill>
              </a:rPr>
              <a:t>selon</a:t>
            </a:r>
            <a:r>
              <a:rPr lang="fr-FR" sz="3600" dirty="0" smtClean="0"/>
              <a:t> </a:t>
            </a:r>
            <a:r>
              <a:rPr lang="fr-FR" sz="3600" b="1" dirty="0">
                <a:solidFill>
                  <a:srgbClr val="FF0000"/>
                </a:solidFill>
              </a:rPr>
              <a:t>quel type d’échelle de mesure il évaluera les variables d’intérêt.</a:t>
            </a:r>
            <a:endParaRPr lang="fr-FR" sz="3600" b="1" u="sng" dirty="0" smtClean="0">
              <a:solidFill>
                <a:srgbClr val="FF0000"/>
              </a:solidFill>
            </a:endParaRPr>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74</a:t>
            </a:fld>
            <a:endParaRPr lang="fr-FR"/>
          </a:p>
        </p:txBody>
      </p:sp>
    </p:spTree>
    <p:extLst>
      <p:ext uri="{BB962C8B-B14F-4D97-AF65-F5344CB8AC3E}">
        <p14:creationId xmlns:p14="http://schemas.microsoft.com/office/powerpoint/2010/main" val="2139636477"/>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C. </a:t>
            </a:r>
            <a:r>
              <a:rPr lang="fr-FR" b="1" dirty="0" smtClean="0"/>
              <a:t>Les mesures</a:t>
            </a:r>
            <a:endParaRPr lang="fr-FR" b="1" dirty="0"/>
          </a:p>
        </p:txBody>
      </p:sp>
      <p:sp>
        <p:nvSpPr>
          <p:cNvPr id="3" name="Espace réservé du contenu 2"/>
          <p:cNvSpPr>
            <a:spLocks noGrp="1"/>
          </p:cNvSpPr>
          <p:nvPr>
            <p:ph idx="1"/>
          </p:nvPr>
        </p:nvSpPr>
        <p:spPr/>
        <p:txBody>
          <a:bodyPr>
            <a:normAutofit/>
          </a:bodyPr>
          <a:lstStyle/>
          <a:p>
            <a:pPr marL="0" indent="0">
              <a:buNone/>
            </a:pPr>
            <a:r>
              <a:rPr lang="fr-FR" sz="3600" b="1" u="sng" dirty="0" smtClean="0"/>
              <a:t>Notion d’échelle (suite):</a:t>
            </a:r>
          </a:p>
          <a:p>
            <a:r>
              <a:rPr lang="fr-FR" sz="3600" dirty="0"/>
              <a:t>On entend par ce </a:t>
            </a:r>
            <a:r>
              <a:rPr lang="fr-FR" sz="3600" dirty="0" smtClean="0"/>
              <a:t>terme tout </a:t>
            </a:r>
            <a:r>
              <a:rPr lang="fr-FR" sz="3600" dirty="0"/>
              <a:t>instrument, méthode ou mécanisme par lequel les individus ou </a:t>
            </a:r>
            <a:r>
              <a:rPr lang="fr-FR" sz="3600" dirty="0" smtClean="0"/>
              <a:t>les objets </a:t>
            </a:r>
            <a:r>
              <a:rPr lang="fr-FR" sz="3600" dirty="0"/>
              <a:t>sont mesurés, classifiés ou différenciés par rapport à une variable.</a:t>
            </a:r>
            <a:endParaRPr lang="fr-FR" sz="3600" b="1" u="sng" dirty="0" smtClean="0"/>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75</a:t>
            </a:fld>
            <a:endParaRPr lang="fr-FR"/>
          </a:p>
        </p:txBody>
      </p:sp>
    </p:spTree>
    <p:extLst>
      <p:ext uri="{BB962C8B-B14F-4D97-AF65-F5344CB8AC3E}">
        <p14:creationId xmlns:p14="http://schemas.microsoft.com/office/powerpoint/2010/main" val="414297373"/>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C. </a:t>
            </a:r>
            <a:r>
              <a:rPr lang="fr-FR" b="1" dirty="0" smtClean="0"/>
              <a:t>Les mesures</a:t>
            </a:r>
            <a:endParaRPr lang="fr-FR" b="1" dirty="0"/>
          </a:p>
        </p:txBody>
      </p:sp>
      <p:sp>
        <p:nvSpPr>
          <p:cNvPr id="3" name="Espace réservé du contenu 2"/>
          <p:cNvSpPr>
            <a:spLocks noGrp="1"/>
          </p:cNvSpPr>
          <p:nvPr>
            <p:ph idx="1"/>
          </p:nvPr>
        </p:nvSpPr>
        <p:spPr/>
        <p:txBody>
          <a:bodyPr>
            <a:normAutofit/>
          </a:bodyPr>
          <a:lstStyle/>
          <a:p>
            <a:pPr marL="0" indent="0">
              <a:buNone/>
            </a:pPr>
            <a:r>
              <a:rPr lang="fr-FR" sz="3600" b="1" u="sng" dirty="0" smtClean="0"/>
              <a:t>Types d’échelle:</a:t>
            </a:r>
          </a:p>
          <a:p>
            <a:pPr marL="0" indent="0">
              <a:buNone/>
            </a:pPr>
            <a:r>
              <a:rPr lang="fr-FR" sz="3600" dirty="0" smtClean="0"/>
              <a:t>– </a:t>
            </a:r>
            <a:r>
              <a:rPr lang="fr-FR" sz="3600" dirty="0"/>
              <a:t>l’échelle nominale;</a:t>
            </a:r>
          </a:p>
          <a:p>
            <a:pPr marL="0" indent="0">
              <a:buNone/>
            </a:pPr>
            <a:r>
              <a:rPr lang="fr-FR" sz="3600" dirty="0"/>
              <a:t>– l’échelle ordinale;</a:t>
            </a:r>
          </a:p>
          <a:p>
            <a:pPr marL="0" indent="0">
              <a:buNone/>
            </a:pPr>
            <a:r>
              <a:rPr lang="fr-FR" sz="3600" dirty="0"/>
              <a:t>– l’échelle </a:t>
            </a:r>
            <a:r>
              <a:rPr lang="fr-FR" sz="3600" dirty="0" smtClean="0"/>
              <a:t>d’intervalles</a:t>
            </a:r>
            <a:endParaRPr lang="fr-FR" sz="3600" b="1" u="sng" dirty="0" smtClean="0"/>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76</a:t>
            </a:fld>
            <a:endParaRPr lang="fr-FR"/>
          </a:p>
        </p:txBody>
      </p:sp>
    </p:spTree>
    <p:extLst>
      <p:ext uri="{BB962C8B-B14F-4D97-AF65-F5344CB8AC3E}">
        <p14:creationId xmlns:p14="http://schemas.microsoft.com/office/powerpoint/2010/main" val="4167276252"/>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mesures</a:t>
            </a:r>
            <a:endParaRPr lang="fr-FR" dirty="0"/>
          </a:p>
        </p:txBody>
      </p:sp>
      <p:sp>
        <p:nvSpPr>
          <p:cNvPr id="3" name="Espace réservé du contenu 2"/>
          <p:cNvSpPr>
            <a:spLocks noGrp="1"/>
          </p:cNvSpPr>
          <p:nvPr>
            <p:ph idx="1"/>
          </p:nvPr>
        </p:nvSpPr>
        <p:spPr/>
        <p:txBody>
          <a:bodyPr>
            <a:normAutofit fontScale="62500" lnSpcReduction="20000"/>
          </a:bodyPr>
          <a:lstStyle/>
          <a:p>
            <a:pPr marL="742950" indent="-742950">
              <a:buFont typeface="+mj-lt"/>
              <a:buAutoNum type="arabicPeriod"/>
            </a:pPr>
            <a:r>
              <a:rPr lang="fr-FR" sz="3600" b="1" dirty="0" smtClean="0"/>
              <a:t>l’échelle </a:t>
            </a:r>
            <a:r>
              <a:rPr lang="fr-FR" sz="3600" b="1" dirty="0"/>
              <a:t>nominale</a:t>
            </a:r>
            <a:r>
              <a:rPr lang="fr-FR" sz="3600" dirty="0"/>
              <a:t>;</a:t>
            </a:r>
          </a:p>
          <a:p>
            <a:r>
              <a:rPr lang="fr-FR" sz="3600" dirty="0" smtClean="0"/>
              <a:t>l’échelle </a:t>
            </a:r>
            <a:r>
              <a:rPr lang="fr-FR" sz="3600" dirty="0"/>
              <a:t>nominale est celle qui </a:t>
            </a:r>
            <a:r>
              <a:rPr lang="fr-FR" sz="3600" dirty="0" smtClean="0"/>
              <a:t>fournit l’information </a:t>
            </a:r>
            <a:r>
              <a:rPr lang="fr-FR" sz="3600" dirty="0"/>
              <a:t>la plus limitée et la plus grossière parmi les échelles répertoriées.</a:t>
            </a:r>
          </a:p>
          <a:p>
            <a:r>
              <a:rPr lang="fr-FR" sz="3600" dirty="0"/>
              <a:t>Elle ne permet au chercheur que d’assigner les sujets ou objets </a:t>
            </a:r>
            <a:r>
              <a:rPr lang="fr-FR" sz="3600" dirty="0" smtClean="0"/>
              <a:t>d’étude à </a:t>
            </a:r>
            <a:r>
              <a:rPr lang="fr-FR" sz="3600" dirty="0"/>
              <a:t>différentes </a:t>
            </a:r>
            <a:r>
              <a:rPr lang="fr-FR" sz="3600" b="1" dirty="0"/>
              <a:t>catégories</a:t>
            </a:r>
            <a:r>
              <a:rPr lang="fr-FR" sz="3600" dirty="0"/>
              <a:t> mutuellement exclusives et collectivement exhaustives.</a:t>
            </a:r>
          </a:p>
          <a:p>
            <a:r>
              <a:rPr lang="fr-FR" sz="3600" dirty="0"/>
              <a:t>Cela veut dire que chaque objet ou sujet ne peut être assigné à plus </a:t>
            </a:r>
            <a:r>
              <a:rPr lang="fr-FR" sz="3600" dirty="0" smtClean="0"/>
              <a:t>d’une catégorie </a:t>
            </a:r>
            <a:r>
              <a:rPr lang="fr-FR" sz="3600" dirty="0"/>
              <a:t>et il doit pouvoir être classé dans au moins une catégorie. </a:t>
            </a:r>
            <a:endParaRPr lang="fr-FR" sz="3600" dirty="0" smtClean="0"/>
          </a:p>
          <a:p>
            <a:r>
              <a:rPr lang="fr-FR" sz="3600" dirty="0" smtClean="0"/>
              <a:t>Exemple : le </a:t>
            </a:r>
            <a:r>
              <a:rPr lang="fr-FR" sz="3600" dirty="0"/>
              <a:t>sexe : un sujet sera soit masculin ou </a:t>
            </a:r>
            <a:r>
              <a:rPr lang="fr-FR" sz="3600" dirty="0" smtClean="0"/>
              <a:t>féminin, mais </a:t>
            </a:r>
            <a:r>
              <a:rPr lang="fr-FR" sz="3600" dirty="0"/>
              <a:t>il ne peut être les deux. </a:t>
            </a:r>
            <a:endParaRPr lang="fr-FR" sz="3600" dirty="0" smtClean="0"/>
          </a:p>
          <a:p>
            <a:r>
              <a:rPr lang="fr-FR" sz="3600" dirty="0" smtClean="0"/>
              <a:t>NB: Lorsque </a:t>
            </a:r>
            <a:r>
              <a:rPr lang="fr-FR" sz="3600" dirty="0"/>
              <a:t>les variables sont ainsi classées </a:t>
            </a:r>
            <a:r>
              <a:rPr lang="fr-FR" sz="3600" dirty="0" smtClean="0"/>
              <a:t>dans différentes </a:t>
            </a:r>
            <a:r>
              <a:rPr lang="fr-FR" sz="3600" dirty="0"/>
              <a:t>catégories, on dit habituellement qu’elles sont </a:t>
            </a:r>
            <a:r>
              <a:rPr lang="fr-FR" sz="3600" b="1" dirty="0">
                <a:solidFill>
                  <a:srgbClr val="FF0000"/>
                </a:solidFill>
              </a:rPr>
              <a:t>catégorisées</a:t>
            </a:r>
            <a:r>
              <a:rPr lang="fr-FR" sz="3600" dirty="0">
                <a:solidFill>
                  <a:srgbClr val="FF0000"/>
                </a:solidFill>
              </a:rPr>
              <a:t> </a:t>
            </a:r>
            <a:r>
              <a:rPr lang="fr-FR" sz="3600" dirty="0" smtClean="0"/>
              <a:t>plutôt que </a:t>
            </a:r>
            <a:r>
              <a:rPr lang="fr-FR" sz="3600" dirty="0"/>
              <a:t>mesurées.</a:t>
            </a:r>
            <a:endParaRPr lang="fr-FR" sz="3600" b="1" u="sng" dirty="0" smtClean="0"/>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77</a:t>
            </a:fld>
            <a:endParaRPr lang="fr-FR"/>
          </a:p>
        </p:txBody>
      </p:sp>
    </p:spTree>
    <p:extLst>
      <p:ext uri="{BB962C8B-B14F-4D97-AF65-F5344CB8AC3E}">
        <p14:creationId xmlns:p14="http://schemas.microsoft.com/office/powerpoint/2010/main" val="174026183"/>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mesures</a:t>
            </a:r>
            <a:endParaRPr lang="fr-FR" dirty="0"/>
          </a:p>
        </p:txBody>
      </p:sp>
      <p:sp>
        <p:nvSpPr>
          <p:cNvPr id="3" name="Espace réservé du contenu 2"/>
          <p:cNvSpPr>
            <a:spLocks noGrp="1"/>
          </p:cNvSpPr>
          <p:nvPr>
            <p:ph idx="1"/>
          </p:nvPr>
        </p:nvSpPr>
        <p:spPr/>
        <p:txBody>
          <a:bodyPr>
            <a:normAutofit fontScale="92500" lnSpcReduction="10000"/>
          </a:bodyPr>
          <a:lstStyle/>
          <a:p>
            <a:pPr marL="742950" indent="-742950">
              <a:buFont typeface="+mj-lt"/>
              <a:buAutoNum type="arabicPeriod" startAt="2"/>
            </a:pPr>
            <a:r>
              <a:rPr lang="fr-FR" sz="3600" b="1" dirty="0" smtClean="0"/>
              <a:t>l’échelle ordinale</a:t>
            </a:r>
            <a:endParaRPr lang="fr-FR" sz="3600" dirty="0"/>
          </a:p>
          <a:p>
            <a:r>
              <a:rPr lang="fr-FR" sz="3600" dirty="0"/>
              <a:t>En plus de distinguer les sujets selon certaines catégories, l’échelle </a:t>
            </a:r>
            <a:r>
              <a:rPr lang="fr-FR" sz="3600" dirty="0" smtClean="0"/>
              <a:t>ordinale permet </a:t>
            </a:r>
            <a:r>
              <a:rPr lang="fr-FR" sz="3600" dirty="0"/>
              <a:t>d’établir un ordre de préférence entre ces différentes catégories.</a:t>
            </a:r>
          </a:p>
          <a:p>
            <a:r>
              <a:rPr lang="fr-FR" sz="3600" dirty="0" smtClean="0">
                <a:solidFill>
                  <a:srgbClr val="FF0000"/>
                </a:solidFill>
              </a:rPr>
              <a:t>Exemple: </a:t>
            </a:r>
            <a:r>
              <a:rPr lang="fr-FR" sz="3600" dirty="0" smtClean="0"/>
              <a:t>la </a:t>
            </a:r>
            <a:r>
              <a:rPr lang="fr-FR" sz="3600" dirty="0"/>
              <a:t>question suivante pourrait être posée à un entrepreneur :</a:t>
            </a:r>
          </a:p>
          <a:p>
            <a:pPr marL="0" indent="0" algn="ctr">
              <a:buNone/>
            </a:pPr>
            <a:r>
              <a:rPr lang="fr-FR" sz="3600" dirty="0"/>
              <a:t>Quelles étaient vos motivations principales pour </a:t>
            </a:r>
            <a:r>
              <a:rPr lang="fr-FR" sz="3600" dirty="0" smtClean="0"/>
              <a:t>créer votre propre entreprise</a:t>
            </a:r>
            <a:r>
              <a:rPr lang="fr-FR" sz="3600" dirty="0"/>
              <a:t>?</a:t>
            </a:r>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78</a:t>
            </a:fld>
            <a:endParaRPr lang="fr-FR"/>
          </a:p>
        </p:txBody>
      </p:sp>
    </p:spTree>
    <p:extLst>
      <p:ext uri="{BB962C8B-B14F-4D97-AF65-F5344CB8AC3E}">
        <p14:creationId xmlns:p14="http://schemas.microsoft.com/office/powerpoint/2010/main" val="1351821235"/>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mesures</a:t>
            </a:r>
            <a:endParaRPr lang="fr-FR" dirty="0"/>
          </a:p>
        </p:txBody>
      </p:sp>
      <p:sp>
        <p:nvSpPr>
          <p:cNvPr id="3" name="Espace réservé du contenu 2"/>
          <p:cNvSpPr>
            <a:spLocks noGrp="1"/>
          </p:cNvSpPr>
          <p:nvPr>
            <p:ph idx="1"/>
          </p:nvPr>
        </p:nvSpPr>
        <p:spPr/>
        <p:txBody>
          <a:bodyPr>
            <a:normAutofit fontScale="92500" lnSpcReduction="20000"/>
          </a:bodyPr>
          <a:lstStyle/>
          <a:p>
            <a:pPr marL="742950" indent="-742950">
              <a:buFont typeface="+mj-lt"/>
              <a:buAutoNum type="arabicPeriod" startAt="2"/>
            </a:pPr>
            <a:r>
              <a:rPr lang="fr-FR" sz="3600" b="1" u="sng" dirty="0" smtClean="0"/>
              <a:t>l’échelle ordinale (suite):</a:t>
            </a:r>
            <a:endParaRPr lang="fr-FR" sz="3600" u="sng" dirty="0"/>
          </a:p>
          <a:p>
            <a:r>
              <a:rPr lang="fr-FR" sz="3600" dirty="0" smtClean="0">
                <a:solidFill>
                  <a:srgbClr val="FF0000"/>
                </a:solidFill>
              </a:rPr>
              <a:t>Exemple (suite):</a:t>
            </a:r>
          </a:p>
          <a:p>
            <a:pPr marL="0" indent="0" algn="ctr">
              <a:buNone/>
            </a:pPr>
            <a:r>
              <a:rPr lang="fr-FR" sz="2400" b="1" dirty="0" smtClean="0"/>
              <a:t>Motivation 					Ordre </a:t>
            </a:r>
            <a:r>
              <a:rPr lang="fr-FR" sz="2400" b="1" dirty="0"/>
              <a:t>d’importance</a:t>
            </a:r>
          </a:p>
          <a:p>
            <a:r>
              <a:rPr lang="fr-FR" sz="2400" dirty="0" smtClean="0"/>
              <a:t>me </a:t>
            </a:r>
            <a:r>
              <a:rPr lang="fr-FR" sz="2400" dirty="0"/>
              <a:t>créer un </a:t>
            </a:r>
            <a:r>
              <a:rPr lang="fr-FR" sz="2400" dirty="0" smtClean="0"/>
              <a:t>emploi			 </a:t>
            </a:r>
            <a:r>
              <a:rPr lang="fr-FR" sz="2400" dirty="0"/>
              <a:t>________</a:t>
            </a:r>
          </a:p>
          <a:p>
            <a:r>
              <a:rPr lang="fr-FR" sz="2400" dirty="0" smtClean="0"/>
              <a:t>réaliser </a:t>
            </a:r>
            <a:r>
              <a:rPr lang="fr-FR" sz="2400" dirty="0"/>
              <a:t>un vieux </a:t>
            </a:r>
            <a:r>
              <a:rPr lang="fr-FR" sz="2400" dirty="0" smtClean="0"/>
              <a:t>rêve			 </a:t>
            </a:r>
            <a:r>
              <a:rPr lang="fr-FR" sz="2400" dirty="0"/>
              <a:t>________</a:t>
            </a:r>
          </a:p>
          <a:p>
            <a:r>
              <a:rPr lang="fr-FR" sz="2400" dirty="0" smtClean="0"/>
              <a:t>faire </a:t>
            </a:r>
            <a:r>
              <a:rPr lang="fr-FR" sz="2400" dirty="0"/>
              <a:t>de l’argent </a:t>
            </a:r>
            <a:r>
              <a:rPr lang="fr-FR" sz="2400" dirty="0" smtClean="0"/>
              <a:t>				________</a:t>
            </a:r>
            <a:endParaRPr lang="fr-FR" sz="2400" dirty="0"/>
          </a:p>
          <a:p>
            <a:r>
              <a:rPr lang="fr-FR" sz="2400" dirty="0" smtClean="0"/>
              <a:t>contribuer </a:t>
            </a:r>
            <a:r>
              <a:rPr lang="fr-FR" sz="2400" dirty="0"/>
              <a:t>à l’économie de mon </a:t>
            </a:r>
            <a:r>
              <a:rPr lang="fr-FR" sz="2400" dirty="0" smtClean="0"/>
              <a:t>pays	 </a:t>
            </a:r>
            <a:r>
              <a:rPr lang="fr-FR" sz="2400" dirty="0"/>
              <a:t>________</a:t>
            </a:r>
          </a:p>
          <a:p>
            <a:r>
              <a:rPr lang="fr-FR" sz="2400" dirty="0" smtClean="0"/>
              <a:t>me </a:t>
            </a:r>
            <a:r>
              <a:rPr lang="fr-FR" sz="2400" dirty="0"/>
              <a:t>prouver que j’en étais capable </a:t>
            </a:r>
            <a:r>
              <a:rPr lang="fr-FR" sz="2400" dirty="0" smtClean="0"/>
              <a:t>	________</a:t>
            </a:r>
          </a:p>
          <a:p>
            <a:endParaRPr lang="fr-FR" sz="2400" dirty="0"/>
          </a:p>
          <a:p>
            <a:r>
              <a:rPr lang="fr-FR" sz="2400" dirty="0" smtClean="0"/>
              <a:t>NB: </a:t>
            </a:r>
            <a:r>
              <a:rPr lang="fr-FR" sz="2400" dirty="0"/>
              <a:t>Une des limites de cette échelle est qu’il n’est pas possible d’évaluer </a:t>
            </a:r>
            <a:r>
              <a:rPr lang="fr-FR" sz="2400" dirty="0" smtClean="0"/>
              <a:t>l’écart entre </a:t>
            </a:r>
            <a:r>
              <a:rPr lang="fr-FR" sz="2400" dirty="0"/>
              <a:t>chacun des niveaux de préférence indiqués par le répondant</a:t>
            </a:r>
            <a:r>
              <a:rPr lang="fr-FR" sz="2400" dirty="0" smtClean="0"/>
              <a:t>. </a:t>
            </a:r>
            <a:r>
              <a:rPr lang="fr-FR" sz="2400" dirty="0" smtClean="0">
                <a:sym typeface="Symbol"/>
              </a:rPr>
              <a:t> </a:t>
            </a:r>
            <a:r>
              <a:rPr lang="fr-FR" sz="2400" dirty="0" smtClean="0"/>
              <a:t>Cf. Exemple ci-dessus.</a:t>
            </a:r>
            <a:endParaRPr lang="fr-FR" sz="2400" dirty="0"/>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79</a:t>
            </a:fld>
            <a:endParaRPr lang="fr-FR"/>
          </a:p>
        </p:txBody>
      </p:sp>
    </p:spTree>
    <p:extLst>
      <p:ext uri="{BB962C8B-B14F-4D97-AF65-F5344CB8AC3E}">
        <p14:creationId xmlns:p14="http://schemas.microsoft.com/office/powerpoint/2010/main" val="40584876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marL="857250" indent="-857250">
              <a:buFont typeface="+mj-lt"/>
              <a:buAutoNum type="romanUcPeriod"/>
            </a:pPr>
            <a:r>
              <a:rPr lang="fr-FR" sz="3600" b="1" dirty="0" smtClean="0"/>
              <a:t>De l’idée de recherche au problème et à la question de recherche</a:t>
            </a:r>
            <a:endParaRPr lang="fr-FR" sz="3600" b="1" dirty="0"/>
          </a:p>
        </p:txBody>
      </p:sp>
      <p:sp>
        <p:nvSpPr>
          <p:cNvPr id="3" name="Espace réservé du contenu 2"/>
          <p:cNvSpPr>
            <a:spLocks noGrp="1"/>
          </p:cNvSpPr>
          <p:nvPr>
            <p:ph idx="1"/>
          </p:nvPr>
        </p:nvSpPr>
        <p:spPr>
          <a:xfrm>
            <a:off x="457200" y="1268760"/>
            <a:ext cx="8229600" cy="4525963"/>
          </a:xfrm>
        </p:spPr>
        <p:txBody>
          <a:bodyPr>
            <a:noAutofit/>
          </a:bodyPr>
          <a:lstStyle/>
          <a:p>
            <a:pPr marL="514350" indent="-514350">
              <a:buFont typeface="+mj-lt"/>
              <a:buAutoNum type="arabicPeriod" startAt="2"/>
            </a:pPr>
            <a:r>
              <a:rPr lang="fr-FR" sz="2000" b="1" u="sng" dirty="0" smtClean="0"/>
              <a:t>Le problème général et la question générale de recherche (suite)</a:t>
            </a:r>
          </a:p>
          <a:p>
            <a:pPr marL="0" indent="0">
              <a:buNone/>
            </a:pPr>
            <a:r>
              <a:rPr lang="fr-FR" sz="2000" b="1" dirty="0" smtClean="0">
                <a:solidFill>
                  <a:srgbClr val="FF0000"/>
                </a:solidFill>
              </a:rPr>
              <a:t>Exemple (problème et question générale de recherche)</a:t>
            </a:r>
          </a:p>
          <a:p>
            <a:pPr marL="0" indent="0">
              <a:buNone/>
            </a:pPr>
            <a:r>
              <a:rPr lang="fr-FR" sz="2000" dirty="0"/>
              <a:t>Un chercheur intéressé au domaine de la </a:t>
            </a:r>
            <a:r>
              <a:rPr lang="fr-FR" sz="2000" dirty="0">
                <a:solidFill>
                  <a:srgbClr val="FF0000"/>
                </a:solidFill>
              </a:rPr>
              <a:t>planification stratégique </a:t>
            </a:r>
            <a:r>
              <a:rPr lang="fr-FR" sz="2000" dirty="0" smtClean="0"/>
              <a:t>note lors </a:t>
            </a:r>
            <a:r>
              <a:rPr lang="fr-FR" sz="2000" dirty="0"/>
              <a:t>de son survol de la littérature que la plupart des recherches traitant de </a:t>
            </a:r>
            <a:r>
              <a:rPr lang="fr-FR" sz="2000" dirty="0" smtClean="0"/>
              <a:t>la planification </a:t>
            </a:r>
            <a:r>
              <a:rPr lang="fr-FR" sz="2000" dirty="0"/>
              <a:t>stratégique au sein des grandes entreprises concluent en une </a:t>
            </a:r>
            <a:r>
              <a:rPr lang="fr-FR" sz="2000" dirty="0" smtClean="0">
                <a:solidFill>
                  <a:srgbClr val="FF0000"/>
                </a:solidFill>
              </a:rPr>
              <a:t>association positive </a:t>
            </a:r>
            <a:r>
              <a:rPr lang="fr-FR" sz="2000" dirty="0">
                <a:solidFill>
                  <a:srgbClr val="FF0000"/>
                </a:solidFill>
              </a:rPr>
              <a:t>entre le niveau de planification stratégique et la performance</a:t>
            </a:r>
            <a:r>
              <a:rPr lang="fr-FR" sz="2000" dirty="0" smtClean="0"/>
              <a:t>.</a:t>
            </a:r>
          </a:p>
          <a:p>
            <a:pPr marL="0" indent="0">
              <a:buNone/>
            </a:pPr>
            <a:endParaRPr lang="fr-FR" sz="2000" dirty="0"/>
          </a:p>
          <a:p>
            <a:pPr marL="0" indent="0">
              <a:buNone/>
            </a:pPr>
            <a:r>
              <a:rPr lang="fr-FR" sz="2000" dirty="0" smtClean="0"/>
              <a:t>Or</a:t>
            </a:r>
            <a:r>
              <a:rPr lang="fr-FR" sz="2000" dirty="0"/>
              <a:t>, ce chercheur connaît plusieurs dirigeants de PME fort </a:t>
            </a:r>
            <a:r>
              <a:rPr lang="fr-FR" sz="2000" dirty="0" smtClean="0"/>
              <a:t>prospères dont </a:t>
            </a:r>
            <a:r>
              <a:rPr lang="fr-FR" sz="2000" dirty="0"/>
              <a:t>les actions apparaissent davantage </a:t>
            </a:r>
            <a:r>
              <a:rPr lang="fr-FR" sz="2000" dirty="0">
                <a:solidFill>
                  <a:srgbClr val="FF0000"/>
                </a:solidFill>
              </a:rPr>
              <a:t>guidées par l’intuition que par </a:t>
            </a:r>
            <a:r>
              <a:rPr lang="fr-FR" sz="2000" dirty="0" smtClean="0">
                <a:solidFill>
                  <a:srgbClr val="FF0000"/>
                </a:solidFill>
              </a:rPr>
              <a:t>une planification </a:t>
            </a:r>
            <a:r>
              <a:rPr lang="fr-FR" sz="2000" dirty="0">
                <a:solidFill>
                  <a:srgbClr val="FF0000"/>
                </a:solidFill>
              </a:rPr>
              <a:t>à long terme minutieuse</a:t>
            </a:r>
            <a:r>
              <a:rPr lang="fr-FR" sz="2000" dirty="0"/>
              <a:t>. </a:t>
            </a:r>
            <a:endParaRPr lang="fr-FR" sz="2000" dirty="0" smtClean="0"/>
          </a:p>
          <a:p>
            <a:pPr marL="0" indent="0">
              <a:buNone/>
            </a:pPr>
            <a:r>
              <a:rPr lang="fr-FR" sz="2000" dirty="0" smtClean="0"/>
              <a:t>Il </a:t>
            </a:r>
            <a:r>
              <a:rPr lang="fr-FR" sz="2000" dirty="0"/>
              <a:t>semble donc y avoir un </a:t>
            </a:r>
            <a:r>
              <a:rPr lang="fr-FR" sz="2000" dirty="0">
                <a:solidFill>
                  <a:srgbClr val="FF0000"/>
                </a:solidFill>
              </a:rPr>
              <a:t>écart</a:t>
            </a:r>
            <a:r>
              <a:rPr lang="fr-FR" sz="2000" dirty="0"/>
              <a:t>, </a:t>
            </a:r>
            <a:r>
              <a:rPr lang="fr-FR" sz="2000" dirty="0" smtClean="0"/>
              <a:t>une </a:t>
            </a:r>
            <a:r>
              <a:rPr lang="fr-FR" sz="2000" dirty="0" smtClean="0">
                <a:solidFill>
                  <a:srgbClr val="FF0000"/>
                </a:solidFill>
              </a:rPr>
              <a:t>contradiction </a:t>
            </a:r>
            <a:r>
              <a:rPr lang="fr-FR" sz="2000" dirty="0">
                <a:solidFill>
                  <a:srgbClr val="FF0000"/>
                </a:solidFill>
              </a:rPr>
              <a:t>entre la théorie</a:t>
            </a:r>
            <a:r>
              <a:rPr lang="fr-FR" sz="2000" dirty="0"/>
              <a:t> suggérée par les recherches antérieures au </a:t>
            </a:r>
            <a:r>
              <a:rPr lang="fr-FR" sz="2000" dirty="0" smtClean="0"/>
              <a:t>sein des </a:t>
            </a:r>
            <a:r>
              <a:rPr lang="fr-FR" sz="2000" dirty="0"/>
              <a:t>grandes entreprises </a:t>
            </a:r>
            <a:r>
              <a:rPr lang="fr-FR" sz="2000" dirty="0">
                <a:solidFill>
                  <a:srgbClr val="FF0000"/>
                </a:solidFill>
              </a:rPr>
              <a:t>et la réalité </a:t>
            </a:r>
            <a:r>
              <a:rPr lang="fr-FR" sz="2000" dirty="0"/>
              <a:t>constatée par le chercheur. </a:t>
            </a:r>
            <a:endParaRPr lang="fr-FR" sz="2000" dirty="0" smtClean="0"/>
          </a:p>
          <a:p>
            <a:pPr marL="0" indent="0">
              <a:buNone/>
            </a:pPr>
            <a:r>
              <a:rPr lang="fr-FR" sz="2000" b="1" u="sng" dirty="0" smtClean="0">
                <a:sym typeface="Symbol"/>
              </a:rPr>
              <a:t> </a:t>
            </a:r>
            <a:r>
              <a:rPr lang="fr-FR" sz="2000" b="1" u="sng" dirty="0" smtClean="0"/>
              <a:t>Le problème général </a:t>
            </a:r>
            <a:r>
              <a:rPr lang="fr-FR" sz="2000" b="1" u="sng" dirty="0"/>
              <a:t>de recherche </a:t>
            </a:r>
            <a:r>
              <a:rPr lang="fr-FR" sz="2000" dirty="0"/>
              <a:t>serait donc </a:t>
            </a:r>
            <a:r>
              <a:rPr lang="fr-FR" sz="2000" dirty="0">
                <a:solidFill>
                  <a:srgbClr val="FF0000"/>
                </a:solidFill>
              </a:rPr>
              <a:t>qu’il ne semble pas y avoir de </a:t>
            </a:r>
            <a:r>
              <a:rPr lang="fr-FR" sz="2000" b="1" i="1" dirty="0">
                <a:solidFill>
                  <a:srgbClr val="FF0000"/>
                </a:solidFill>
              </a:rPr>
              <a:t>relation</a:t>
            </a:r>
            <a:r>
              <a:rPr lang="fr-FR" sz="2000" i="1" dirty="0">
                <a:solidFill>
                  <a:srgbClr val="FF0000"/>
                </a:solidFill>
              </a:rPr>
              <a:t> </a:t>
            </a:r>
            <a:r>
              <a:rPr lang="fr-FR" sz="2000" dirty="0" smtClean="0">
                <a:solidFill>
                  <a:srgbClr val="FF0000"/>
                </a:solidFill>
              </a:rPr>
              <a:t>entre le </a:t>
            </a:r>
            <a:r>
              <a:rPr lang="fr-FR" sz="2000" dirty="0">
                <a:solidFill>
                  <a:srgbClr val="FF0000"/>
                </a:solidFill>
              </a:rPr>
              <a:t>niveau de planification stratégique remarqué dans les PME et le niveau </a:t>
            </a:r>
            <a:r>
              <a:rPr lang="fr-FR" sz="2000" dirty="0" smtClean="0">
                <a:solidFill>
                  <a:srgbClr val="FF0000"/>
                </a:solidFill>
              </a:rPr>
              <a:t>de performance </a:t>
            </a:r>
            <a:r>
              <a:rPr lang="fr-FR" sz="2000" dirty="0">
                <a:solidFill>
                  <a:srgbClr val="FF0000"/>
                </a:solidFill>
              </a:rPr>
              <a:t>de ces dernières.</a:t>
            </a:r>
            <a:endParaRPr lang="fr-FR" sz="2000" b="1" dirty="0" smtClean="0">
              <a:solidFill>
                <a:srgbClr val="FF0000"/>
              </a:solidFill>
            </a:endParaRPr>
          </a:p>
          <a:p>
            <a:pPr marL="514350" indent="-514350">
              <a:buFont typeface="+mj-lt"/>
              <a:buAutoNum type="arabicPeriod" startAt="3"/>
            </a:pPr>
            <a:endParaRPr lang="fr-FR" sz="2000" b="1" dirty="0"/>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8</a:t>
            </a:fld>
            <a:endParaRPr lang="fr-FR"/>
          </a:p>
        </p:txBody>
      </p:sp>
    </p:spTree>
    <p:extLst>
      <p:ext uri="{BB962C8B-B14F-4D97-AF65-F5344CB8AC3E}">
        <p14:creationId xmlns:p14="http://schemas.microsoft.com/office/powerpoint/2010/main" val="3835921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C. </a:t>
            </a:r>
            <a:r>
              <a:rPr lang="fr-FR" b="1" dirty="0" smtClean="0"/>
              <a:t>Les mesures</a:t>
            </a:r>
            <a:endParaRPr lang="fr-FR" b="1" dirty="0"/>
          </a:p>
        </p:txBody>
      </p:sp>
      <p:sp>
        <p:nvSpPr>
          <p:cNvPr id="3" name="Espace réservé du contenu 2"/>
          <p:cNvSpPr>
            <a:spLocks noGrp="1"/>
          </p:cNvSpPr>
          <p:nvPr>
            <p:ph idx="1"/>
          </p:nvPr>
        </p:nvSpPr>
        <p:spPr/>
        <p:txBody>
          <a:bodyPr>
            <a:normAutofit fontScale="85000" lnSpcReduction="10000"/>
          </a:bodyPr>
          <a:lstStyle/>
          <a:p>
            <a:pPr marL="742950" indent="-742950">
              <a:buFont typeface="+mj-lt"/>
              <a:buAutoNum type="arabicPeriod" startAt="3"/>
            </a:pPr>
            <a:r>
              <a:rPr lang="fr-FR" sz="3600" b="1" dirty="0" smtClean="0"/>
              <a:t>Les échelles d’intervalles</a:t>
            </a:r>
          </a:p>
          <a:p>
            <a:r>
              <a:rPr lang="fr-FR" sz="2400" dirty="0"/>
              <a:t>Cette échelle a l’avantage de combler les limites statistiques des deux </a:t>
            </a:r>
            <a:r>
              <a:rPr lang="fr-FR" sz="2400" dirty="0" smtClean="0"/>
              <a:t>types précédents </a:t>
            </a:r>
            <a:r>
              <a:rPr lang="fr-FR" sz="2400" dirty="0"/>
              <a:t>: les caractéristiques des sujets d’étude peuvent être catégorisées</a:t>
            </a:r>
            <a:r>
              <a:rPr lang="fr-FR" sz="2400" dirty="0" smtClean="0"/>
              <a:t>, ordonnées </a:t>
            </a:r>
            <a:r>
              <a:rPr lang="fr-FR" sz="2400" dirty="0"/>
              <a:t>et, de plus, les écarts entre les différents niveaux de </a:t>
            </a:r>
            <a:r>
              <a:rPr lang="fr-FR" sz="2400" dirty="0" smtClean="0"/>
              <a:t>l’échelle peuvent </a:t>
            </a:r>
            <a:r>
              <a:rPr lang="fr-FR" sz="2400" dirty="0"/>
              <a:t>être évalués. </a:t>
            </a:r>
            <a:endParaRPr lang="fr-FR" sz="2400" dirty="0" smtClean="0"/>
          </a:p>
          <a:p>
            <a:r>
              <a:rPr lang="fr-FR" sz="2400" dirty="0" smtClean="0"/>
              <a:t>En </a:t>
            </a:r>
            <a:r>
              <a:rPr lang="fr-FR" sz="2400" dirty="0"/>
              <a:t>effet, les niveaux de l’échelle d’intervalles </a:t>
            </a:r>
            <a:r>
              <a:rPr lang="fr-FR" sz="2400" dirty="0" smtClean="0"/>
              <a:t>sont séparés </a:t>
            </a:r>
            <a:r>
              <a:rPr lang="fr-FR" sz="2400" dirty="0"/>
              <a:t>les uns des autres par la même distance. Cette caractéristique </a:t>
            </a:r>
            <a:r>
              <a:rPr lang="fr-FR" sz="2400" dirty="0" smtClean="0"/>
              <a:t>rend possible </a:t>
            </a:r>
            <a:r>
              <a:rPr lang="fr-FR" sz="2400" dirty="0"/>
              <a:t>le calcul de la moyenne et de l’écart type de l’ensemble des </a:t>
            </a:r>
            <a:r>
              <a:rPr lang="fr-FR" sz="2400" dirty="0" smtClean="0"/>
              <a:t>données recueillies</a:t>
            </a:r>
            <a:r>
              <a:rPr lang="fr-FR" sz="2400" dirty="0"/>
              <a:t>. </a:t>
            </a:r>
            <a:endParaRPr lang="fr-FR" sz="2400" dirty="0" smtClean="0"/>
          </a:p>
          <a:p>
            <a:r>
              <a:rPr lang="fr-FR" sz="2400" dirty="0" smtClean="0"/>
              <a:t>Le </a:t>
            </a:r>
            <a:r>
              <a:rPr lang="fr-FR" sz="2400" dirty="0"/>
              <a:t>chercheur est donc en mesure d’effectuer des analyses </a:t>
            </a:r>
            <a:r>
              <a:rPr lang="fr-FR" sz="2400" dirty="0" smtClean="0"/>
              <a:t>statistiques relativement </a:t>
            </a:r>
            <a:r>
              <a:rPr lang="fr-FR" sz="2400" dirty="0"/>
              <a:t>sophistiquées. </a:t>
            </a:r>
            <a:endParaRPr lang="fr-FR" sz="2400" dirty="0" smtClean="0"/>
          </a:p>
          <a:p>
            <a:r>
              <a:rPr lang="fr-FR" sz="2400" dirty="0" smtClean="0"/>
              <a:t>NB : la </a:t>
            </a:r>
            <a:r>
              <a:rPr lang="fr-FR" sz="2400" dirty="0"/>
              <a:t>plupart des </a:t>
            </a:r>
            <a:r>
              <a:rPr lang="fr-FR" sz="2400" dirty="0" smtClean="0"/>
              <a:t>échelles d’intervalles </a:t>
            </a:r>
            <a:r>
              <a:rPr lang="fr-FR" sz="2400" dirty="0"/>
              <a:t>servant à mesurer les attitudes se limitent à 5 ou 7 niveaux, </a:t>
            </a:r>
            <a:r>
              <a:rPr lang="fr-FR" sz="2400" dirty="0" smtClean="0"/>
              <a:t>la qualité </a:t>
            </a:r>
            <a:r>
              <a:rPr lang="fr-FR" sz="2400" dirty="0"/>
              <a:t>de l’information n’étant pas vraiment améliorée par l’ajout </a:t>
            </a:r>
            <a:r>
              <a:rPr lang="fr-FR" sz="2400" dirty="0" smtClean="0"/>
              <a:t>d’autres niveaux.</a:t>
            </a:r>
          </a:p>
          <a:p>
            <a:r>
              <a:rPr lang="fr-FR" sz="2400" dirty="0" smtClean="0"/>
              <a:t>Exemple: </a:t>
            </a:r>
            <a:r>
              <a:rPr lang="fr-FR" sz="2400" dirty="0" err="1" smtClean="0"/>
              <a:t>Cf</a:t>
            </a:r>
            <a:r>
              <a:rPr lang="fr-FR" sz="2400" dirty="0" smtClean="0"/>
              <a:t> exemple ci-dessus.</a:t>
            </a:r>
            <a:endParaRPr lang="fr-FR" sz="2400" dirty="0"/>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80</a:t>
            </a:fld>
            <a:endParaRPr lang="fr-FR"/>
          </a:p>
        </p:txBody>
      </p:sp>
    </p:spTree>
    <p:extLst>
      <p:ext uri="{BB962C8B-B14F-4D97-AF65-F5344CB8AC3E}">
        <p14:creationId xmlns:p14="http://schemas.microsoft.com/office/powerpoint/2010/main" val="888429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C. Les </a:t>
            </a:r>
            <a:r>
              <a:rPr lang="fr-FR" b="1" dirty="0" smtClean="0"/>
              <a:t>mesures</a:t>
            </a:r>
            <a:endParaRPr lang="fr-FR" b="1" dirty="0"/>
          </a:p>
        </p:txBody>
      </p:sp>
      <p:sp>
        <p:nvSpPr>
          <p:cNvPr id="3" name="Espace réservé du contenu 2"/>
          <p:cNvSpPr>
            <a:spLocks noGrp="1"/>
          </p:cNvSpPr>
          <p:nvPr>
            <p:ph idx="1"/>
          </p:nvPr>
        </p:nvSpPr>
        <p:spPr/>
        <p:txBody>
          <a:bodyPr>
            <a:normAutofit/>
          </a:bodyPr>
          <a:lstStyle/>
          <a:p>
            <a:pPr marL="742950" indent="-742950">
              <a:buFont typeface="+mj-lt"/>
              <a:buAutoNum type="arabicPeriod" startAt="3"/>
            </a:pPr>
            <a:r>
              <a:rPr lang="fr-FR" sz="3600" b="1" dirty="0" smtClean="0"/>
              <a:t>Les échelles d’intervalles (suite)</a:t>
            </a:r>
          </a:p>
          <a:p>
            <a:pPr marL="742950" indent="-742950">
              <a:buFont typeface="+mj-lt"/>
              <a:buAutoNum type="arabicPeriod" startAt="3"/>
            </a:pPr>
            <a:endParaRPr lang="fr-FR" sz="3600" b="1" dirty="0" smtClean="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1790" y="2492896"/>
            <a:ext cx="7724775" cy="300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81</a:t>
            </a:fld>
            <a:endParaRPr lang="fr-FR"/>
          </a:p>
        </p:txBody>
      </p:sp>
    </p:spTree>
    <p:extLst>
      <p:ext uri="{BB962C8B-B14F-4D97-AF65-F5344CB8AC3E}">
        <p14:creationId xmlns:p14="http://schemas.microsoft.com/office/powerpoint/2010/main" val="3421759398"/>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t>C. </a:t>
            </a:r>
            <a:r>
              <a:rPr lang="fr-FR" b="1" dirty="0" smtClean="0"/>
              <a:t>Les mesures</a:t>
            </a:r>
            <a:br>
              <a:rPr lang="fr-FR" b="1" dirty="0" smtClean="0"/>
            </a:br>
            <a:r>
              <a:rPr lang="fr-FR" dirty="0" smtClean="0"/>
              <a:t>Notions de validité et de fiabilité</a:t>
            </a:r>
            <a:endParaRPr lang="fr-FR" dirty="0"/>
          </a:p>
        </p:txBody>
      </p:sp>
      <p:sp>
        <p:nvSpPr>
          <p:cNvPr id="3" name="Espace réservé du contenu 2"/>
          <p:cNvSpPr>
            <a:spLocks noGrp="1"/>
          </p:cNvSpPr>
          <p:nvPr>
            <p:ph idx="1"/>
          </p:nvPr>
        </p:nvSpPr>
        <p:spPr/>
        <p:txBody>
          <a:bodyPr>
            <a:normAutofit fontScale="70000" lnSpcReduction="20000"/>
          </a:bodyPr>
          <a:lstStyle/>
          <a:p>
            <a:r>
              <a:rPr lang="fr-FR" dirty="0"/>
              <a:t>Avant de commencer à recueillir des données auprès de son </a:t>
            </a:r>
            <a:r>
              <a:rPr lang="fr-FR" dirty="0" smtClean="0"/>
              <a:t>échantillon, le </a:t>
            </a:r>
            <a:r>
              <a:rPr lang="fr-FR" dirty="0"/>
              <a:t>chercheur doit s’assurer de la </a:t>
            </a:r>
            <a:r>
              <a:rPr lang="fr-FR" b="1" dirty="0">
                <a:solidFill>
                  <a:srgbClr val="FF0000"/>
                </a:solidFill>
              </a:rPr>
              <a:t>fiabilité</a:t>
            </a:r>
            <a:r>
              <a:rPr lang="fr-FR" dirty="0">
                <a:solidFill>
                  <a:srgbClr val="FF0000"/>
                </a:solidFill>
              </a:rPr>
              <a:t> </a:t>
            </a:r>
            <a:r>
              <a:rPr lang="fr-FR" dirty="0"/>
              <a:t>et de la </a:t>
            </a:r>
            <a:r>
              <a:rPr lang="fr-FR" b="1" dirty="0">
                <a:solidFill>
                  <a:srgbClr val="FF0000"/>
                </a:solidFill>
              </a:rPr>
              <a:t>validité</a:t>
            </a:r>
            <a:r>
              <a:rPr lang="fr-FR" dirty="0">
                <a:solidFill>
                  <a:srgbClr val="FF0000"/>
                </a:solidFill>
              </a:rPr>
              <a:t> </a:t>
            </a:r>
            <a:r>
              <a:rPr lang="fr-FR" dirty="0"/>
              <a:t>des instruments </a:t>
            </a:r>
            <a:r>
              <a:rPr lang="fr-FR" dirty="0" smtClean="0"/>
              <a:t>de mesure </a:t>
            </a:r>
            <a:r>
              <a:rPr lang="fr-FR" dirty="0"/>
              <a:t>qu’il entend utiliser. Cette vérification prend généralement la </a:t>
            </a:r>
            <a:r>
              <a:rPr lang="fr-FR" dirty="0" smtClean="0"/>
              <a:t>forme d’un </a:t>
            </a:r>
            <a:r>
              <a:rPr lang="fr-FR" dirty="0" err="1"/>
              <a:t>prétest</a:t>
            </a:r>
            <a:r>
              <a:rPr lang="fr-FR" dirty="0"/>
              <a:t> que le chercheur administre à un échantillon restreint de </a:t>
            </a:r>
            <a:r>
              <a:rPr lang="fr-FR" dirty="0" smtClean="0"/>
              <a:t>sujets, rapidement </a:t>
            </a:r>
            <a:r>
              <a:rPr lang="fr-FR" dirty="0"/>
              <a:t>formé et à peu de frais. </a:t>
            </a:r>
            <a:endParaRPr lang="fr-FR" dirty="0" smtClean="0"/>
          </a:p>
          <a:p>
            <a:r>
              <a:rPr lang="fr-FR" dirty="0" smtClean="0"/>
              <a:t>La </a:t>
            </a:r>
            <a:r>
              <a:rPr lang="fr-FR" b="1" i="1" dirty="0">
                <a:solidFill>
                  <a:srgbClr val="FF0000"/>
                </a:solidFill>
              </a:rPr>
              <a:t>fiabilité</a:t>
            </a:r>
            <a:r>
              <a:rPr lang="fr-FR" i="1" dirty="0">
                <a:solidFill>
                  <a:srgbClr val="FF0000"/>
                </a:solidFill>
              </a:rPr>
              <a:t> </a:t>
            </a:r>
            <a:r>
              <a:rPr lang="fr-FR" dirty="0"/>
              <a:t>d’un instrument de </a:t>
            </a:r>
            <a:r>
              <a:rPr lang="fr-FR" dirty="0" smtClean="0"/>
              <a:t>mesure réfère </a:t>
            </a:r>
            <a:r>
              <a:rPr lang="fr-FR" dirty="0"/>
              <a:t>à la capacité de cet instrument de donner des résultats constants </a:t>
            </a:r>
            <a:r>
              <a:rPr lang="fr-FR" dirty="0" smtClean="0"/>
              <a:t>pour autant </a:t>
            </a:r>
            <a:r>
              <a:rPr lang="fr-FR" dirty="0"/>
              <a:t>que l’objet, le comportement ou l’attitude mesurée ne change pas. </a:t>
            </a:r>
            <a:endParaRPr lang="fr-FR" dirty="0" smtClean="0"/>
          </a:p>
          <a:p>
            <a:r>
              <a:rPr lang="fr-FR" dirty="0" smtClean="0"/>
              <a:t>À titre </a:t>
            </a:r>
            <a:r>
              <a:rPr lang="fr-FR" dirty="0"/>
              <a:t>d’exemple, un test d’intelligence sera considéré fiable s’il produit </a:t>
            </a:r>
            <a:r>
              <a:rPr lang="fr-FR" dirty="0" smtClean="0"/>
              <a:t>des résultats </a:t>
            </a:r>
            <a:r>
              <a:rPr lang="fr-FR" dirty="0"/>
              <a:t>identiques à chaque fois que l’intelligence d’une même personne </a:t>
            </a:r>
            <a:r>
              <a:rPr lang="fr-FR" dirty="0" smtClean="0"/>
              <a:t>est mesurée</a:t>
            </a:r>
            <a:r>
              <a:rPr lang="fr-FR" dirty="0"/>
              <a:t>. </a:t>
            </a:r>
            <a:endParaRPr lang="fr-FR" dirty="0" smtClean="0"/>
          </a:p>
          <a:p>
            <a:r>
              <a:rPr lang="fr-FR" dirty="0" smtClean="0"/>
              <a:t>Par </a:t>
            </a:r>
            <a:r>
              <a:rPr lang="fr-FR" dirty="0"/>
              <a:t>ailleurs, une mesure sera </a:t>
            </a:r>
            <a:r>
              <a:rPr lang="fr-FR" b="1" i="1" dirty="0">
                <a:solidFill>
                  <a:srgbClr val="FF0000"/>
                </a:solidFill>
              </a:rPr>
              <a:t>valide</a:t>
            </a:r>
            <a:r>
              <a:rPr lang="fr-FR" i="1" dirty="0">
                <a:solidFill>
                  <a:srgbClr val="FF0000"/>
                </a:solidFill>
              </a:rPr>
              <a:t> </a:t>
            </a:r>
            <a:r>
              <a:rPr lang="fr-FR" dirty="0"/>
              <a:t>si elle mesure adéquatement </a:t>
            </a:r>
            <a:r>
              <a:rPr lang="fr-FR" dirty="0" smtClean="0"/>
              <a:t>le concept </a:t>
            </a:r>
            <a:r>
              <a:rPr lang="fr-FR" dirty="0"/>
              <a:t>qu’elle est sensée mesurer.</a:t>
            </a:r>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82</a:t>
            </a:fld>
            <a:endParaRPr lang="fr-FR"/>
          </a:p>
        </p:txBody>
      </p:sp>
    </p:spTree>
    <p:extLst>
      <p:ext uri="{BB962C8B-B14F-4D97-AF65-F5344CB8AC3E}">
        <p14:creationId xmlns:p14="http://schemas.microsoft.com/office/powerpoint/2010/main" val="35870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L’approche </a:t>
            </a:r>
            <a:r>
              <a:rPr lang="fr-FR" dirty="0" err="1" smtClean="0"/>
              <a:t>hypothético-dédcutive</a:t>
            </a:r>
            <a:endParaRPr lang="fr-FR" dirty="0"/>
          </a:p>
        </p:txBody>
      </p:sp>
      <p:sp>
        <p:nvSpPr>
          <p:cNvPr id="4" name="Espace réservé du contenu 3"/>
          <p:cNvSpPr>
            <a:spLocks noGrp="1"/>
          </p:cNvSpPr>
          <p:nvPr>
            <p:ph idx="1"/>
          </p:nvPr>
        </p:nvSpPr>
        <p:spPr>
          <a:xfrm>
            <a:off x="457200" y="1196752"/>
            <a:ext cx="8229600" cy="4525963"/>
          </a:xfrm>
        </p:spPr>
        <p:txBody>
          <a:bodyPr>
            <a:noAutofit/>
          </a:bodyPr>
          <a:lstStyle/>
          <a:p>
            <a:pPr marL="514350" indent="-514350">
              <a:buFont typeface="+mj-lt"/>
              <a:buAutoNum type="arabicPeriod"/>
            </a:pPr>
            <a:r>
              <a:rPr lang="fr-FR" sz="2400" dirty="0" smtClean="0"/>
              <a:t>La méthodologie de la recherche</a:t>
            </a:r>
          </a:p>
          <a:p>
            <a:pPr marL="971550" lvl="1" indent="-514350">
              <a:buFont typeface="+mj-lt"/>
              <a:buAutoNum type="alphaUcPeriod"/>
            </a:pPr>
            <a:r>
              <a:rPr lang="fr-FR" sz="2400" dirty="0" smtClean="0"/>
              <a:t>Le type d’investigation</a:t>
            </a:r>
          </a:p>
          <a:p>
            <a:pPr marL="971550" lvl="1" indent="-514350">
              <a:buFont typeface="+mj-lt"/>
              <a:buAutoNum type="alphaUcPeriod"/>
            </a:pPr>
            <a:r>
              <a:rPr lang="fr-FR" sz="2400" dirty="0" smtClean="0"/>
              <a:t>L’échantillonnage</a:t>
            </a:r>
            <a:endParaRPr lang="fr-FR" sz="2000" dirty="0" smtClean="0"/>
          </a:p>
          <a:p>
            <a:pPr marL="971550" lvl="1" indent="-514350">
              <a:buFont typeface="+mj-lt"/>
              <a:buAutoNum type="alphaUcPeriod"/>
            </a:pPr>
            <a:r>
              <a:rPr lang="fr-FR" sz="2400" dirty="0" smtClean="0"/>
              <a:t>Les mesures</a:t>
            </a:r>
          </a:p>
          <a:p>
            <a:pPr marL="971550" lvl="1" indent="-514350">
              <a:buFont typeface="+mj-lt"/>
              <a:buAutoNum type="alphaUcPeriod"/>
            </a:pPr>
            <a:r>
              <a:rPr lang="fr-FR" sz="4000" b="1" dirty="0" smtClean="0"/>
              <a:t>Les instrument de collecte de données</a:t>
            </a:r>
          </a:p>
          <a:p>
            <a:pPr lvl="1"/>
            <a:endParaRPr lang="fr-FR" sz="2000" dirty="0" smtClean="0"/>
          </a:p>
          <a:p>
            <a:pPr lvl="1"/>
            <a:endParaRPr lang="fr-FR" sz="2000" dirty="0" smtClean="0"/>
          </a:p>
          <a:p>
            <a:endParaRPr lang="fr-FR" sz="2400" dirty="0"/>
          </a:p>
        </p:txBody>
      </p:sp>
      <p:sp>
        <p:nvSpPr>
          <p:cNvPr id="3" name="Espace réservé du pied de page 2"/>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83</a:t>
            </a:fld>
            <a:endParaRPr lang="fr-FR"/>
          </a:p>
        </p:txBody>
      </p:sp>
    </p:spTree>
    <p:extLst>
      <p:ext uri="{BB962C8B-B14F-4D97-AF65-F5344CB8AC3E}">
        <p14:creationId xmlns:p14="http://schemas.microsoft.com/office/powerpoint/2010/main" val="644461207"/>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1" algn="ctr" rtl="0">
              <a:spcBef>
                <a:spcPct val="0"/>
              </a:spcBef>
            </a:pPr>
            <a:r>
              <a:rPr lang="fr-FR" sz="4000" b="1" dirty="0" smtClean="0">
                <a:latin typeface="+mn-lt"/>
              </a:rPr>
              <a:t>D. Les instrument de collecte de données</a:t>
            </a:r>
            <a:endParaRPr lang="fr-FR" dirty="0">
              <a:latin typeface="+mn-lt"/>
            </a:endParaRPr>
          </a:p>
        </p:txBody>
      </p:sp>
      <p:sp>
        <p:nvSpPr>
          <p:cNvPr id="4" name="Espace réservé du contenu 3"/>
          <p:cNvSpPr>
            <a:spLocks noGrp="1"/>
          </p:cNvSpPr>
          <p:nvPr>
            <p:ph idx="1"/>
          </p:nvPr>
        </p:nvSpPr>
        <p:spPr>
          <a:xfrm>
            <a:off x="457200" y="1196752"/>
            <a:ext cx="8229600" cy="4525963"/>
          </a:xfrm>
        </p:spPr>
        <p:txBody>
          <a:bodyPr>
            <a:noAutofit/>
          </a:bodyPr>
          <a:lstStyle/>
          <a:p>
            <a:pPr lvl="1"/>
            <a:endParaRPr lang="fr-FR" sz="2000" dirty="0" smtClean="0"/>
          </a:p>
          <a:p>
            <a:pPr marL="457200" indent="-457200">
              <a:buFont typeface="+mj-lt"/>
              <a:buAutoNum type="arabicPeriod"/>
            </a:pPr>
            <a:r>
              <a:rPr lang="fr-FR" sz="2400" b="1" dirty="0" smtClean="0"/>
              <a:t>L’entrevue</a:t>
            </a:r>
          </a:p>
          <a:p>
            <a:pPr marL="457200" indent="-457200">
              <a:buFont typeface="+mj-lt"/>
              <a:buAutoNum type="arabicPeriod"/>
            </a:pPr>
            <a:r>
              <a:rPr lang="fr-FR" sz="2400" b="1" dirty="0"/>
              <a:t>Le </a:t>
            </a:r>
            <a:r>
              <a:rPr lang="fr-FR" sz="2400" b="1" dirty="0" smtClean="0"/>
              <a:t>questionnaire</a:t>
            </a:r>
          </a:p>
          <a:p>
            <a:pPr marL="457200" indent="-457200">
              <a:buFont typeface="+mj-lt"/>
              <a:buAutoNum type="arabicPeriod"/>
            </a:pPr>
            <a:r>
              <a:rPr lang="fr-FR" sz="2400" b="1" dirty="0"/>
              <a:t>L’observation </a:t>
            </a:r>
            <a:r>
              <a:rPr lang="fr-FR" sz="2400" b="1" dirty="0" smtClean="0"/>
              <a:t>documentaire</a:t>
            </a:r>
          </a:p>
          <a:p>
            <a:pPr marL="457200" indent="-457200">
              <a:buFont typeface="+mj-lt"/>
              <a:buAutoNum type="arabicPeriod"/>
            </a:pPr>
            <a:r>
              <a:rPr lang="fr-FR" sz="2400" b="1" dirty="0"/>
              <a:t>L’observation directe</a:t>
            </a:r>
          </a:p>
        </p:txBody>
      </p:sp>
      <p:sp>
        <p:nvSpPr>
          <p:cNvPr id="3" name="Espace réservé du pied de page 2"/>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84</a:t>
            </a:fld>
            <a:endParaRPr lang="fr-FR"/>
          </a:p>
        </p:txBody>
      </p:sp>
    </p:spTree>
    <p:extLst>
      <p:ext uri="{BB962C8B-B14F-4D97-AF65-F5344CB8AC3E}">
        <p14:creationId xmlns:p14="http://schemas.microsoft.com/office/powerpoint/2010/main" val="2068494702"/>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L’approche hypothético-déductive</a:t>
            </a:r>
            <a:endParaRPr lang="fr-FR" dirty="0"/>
          </a:p>
        </p:txBody>
      </p:sp>
      <p:sp>
        <p:nvSpPr>
          <p:cNvPr id="4" name="Espace réservé du contenu 3"/>
          <p:cNvSpPr>
            <a:spLocks noGrp="1"/>
          </p:cNvSpPr>
          <p:nvPr>
            <p:ph idx="1"/>
          </p:nvPr>
        </p:nvSpPr>
        <p:spPr>
          <a:xfrm>
            <a:off x="457200" y="1196752"/>
            <a:ext cx="8229600" cy="4525963"/>
          </a:xfrm>
        </p:spPr>
        <p:txBody>
          <a:bodyPr>
            <a:noAutofit/>
          </a:bodyPr>
          <a:lstStyle/>
          <a:p>
            <a:pPr marL="514350" indent="-514350">
              <a:buFont typeface="+mj-lt"/>
              <a:buAutoNum type="arabicPeriod"/>
            </a:pPr>
            <a:r>
              <a:rPr lang="fr-FR" sz="2400" dirty="0" smtClean="0"/>
              <a:t>La structure conceptuelle</a:t>
            </a:r>
          </a:p>
          <a:p>
            <a:pPr marL="514350" indent="-514350">
              <a:buFont typeface="+mj-lt"/>
              <a:buAutoNum type="arabicPeriod"/>
            </a:pPr>
            <a:r>
              <a:rPr lang="fr-FR" sz="2400" dirty="0" smtClean="0"/>
              <a:t>La méthodologie de la recherche</a:t>
            </a:r>
          </a:p>
          <a:p>
            <a:pPr marL="571500" indent="-514350">
              <a:buFont typeface="+mj-lt"/>
              <a:buAutoNum type="arabicPeriod"/>
            </a:pPr>
            <a:r>
              <a:rPr lang="fr-FR" sz="4000" b="1" dirty="0" smtClean="0"/>
              <a:t>L’analyse des données</a:t>
            </a:r>
          </a:p>
          <a:p>
            <a:pPr marL="1371600" lvl="2" indent="-457200">
              <a:buFont typeface="+mj-lt"/>
              <a:buAutoNum type="arabicPeriod"/>
            </a:pPr>
            <a:r>
              <a:rPr lang="fr-FR" sz="1600" dirty="0" smtClean="0"/>
              <a:t>Les analyses d’indépendance et de différence</a:t>
            </a:r>
          </a:p>
          <a:p>
            <a:pPr marL="1371600" lvl="2" indent="-457200">
              <a:buFont typeface="+mj-lt"/>
              <a:buAutoNum type="arabicPeriod"/>
            </a:pPr>
            <a:r>
              <a:rPr lang="fr-FR" sz="1600" dirty="0" smtClean="0"/>
              <a:t>Les analyses d’association</a:t>
            </a:r>
          </a:p>
          <a:p>
            <a:pPr marL="1371600" lvl="2" indent="-457200">
              <a:buFont typeface="+mj-lt"/>
              <a:buAutoNum type="arabicPeriod"/>
            </a:pPr>
            <a:r>
              <a:rPr lang="fr-FR" sz="1600" dirty="0" smtClean="0"/>
              <a:t>L’analyse de régression multiple</a:t>
            </a:r>
          </a:p>
          <a:p>
            <a:pPr marL="571500" indent="-514350">
              <a:buFont typeface="+mj-lt"/>
              <a:buAutoNum type="arabicPeriod"/>
            </a:pPr>
            <a:r>
              <a:rPr lang="fr-FR" sz="2400" dirty="0" smtClean="0"/>
              <a:t>L’interprétation des résultats</a:t>
            </a:r>
          </a:p>
          <a:p>
            <a:pPr lvl="1"/>
            <a:endParaRPr lang="fr-FR" sz="2000" dirty="0" smtClean="0"/>
          </a:p>
          <a:p>
            <a:pPr lvl="1"/>
            <a:endParaRPr lang="fr-FR" sz="2000" dirty="0" smtClean="0"/>
          </a:p>
          <a:p>
            <a:endParaRPr lang="fr-FR" sz="2400" dirty="0"/>
          </a:p>
        </p:txBody>
      </p:sp>
      <p:sp>
        <p:nvSpPr>
          <p:cNvPr id="3" name="Espace réservé du pied de page 2"/>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85</a:t>
            </a:fld>
            <a:endParaRPr lang="fr-FR"/>
          </a:p>
        </p:txBody>
      </p:sp>
    </p:spTree>
    <p:extLst>
      <p:ext uri="{BB962C8B-B14F-4D97-AF65-F5344CB8AC3E}">
        <p14:creationId xmlns:p14="http://schemas.microsoft.com/office/powerpoint/2010/main" val="216526842"/>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3. L’analyse des données</a:t>
            </a:r>
            <a:endParaRPr lang="fr-FR" b="1" dirty="0"/>
          </a:p>
        </p:txBody>
      </p:sp>
      <p:sp>
        <p:nvSpPr>
          <p:cNvPr id="3" name="Espace réservé du contenu 2"/>
          <p:cNvSpPr>
            <a:spLocks noGrp="1"/>
          </p:cNvSpPr>
          <p:nvPr>
            <p:ph idx="1"/>
          </p:nvPr>
        </p:nvSpPr>
        <p:spPr/>
        <p:txBody>
          <a:bodyPr/>
          <a:lstStyle/>
          <a:p>
            <a:r>
              <a:rPr lang="fr-FR" dirty="0"/>
              <a:t>Une fois toutes les données recueillies, le chercheur est en mesure </a:t>
            </a:r>
            <a:r>
              <a:rPr lang="fr-FR" dirty="0" smtClean="0"/>
              <a:t>d’attaquer la </a:t>
            </a:r>
            <a:r>
              <a:rPr lang="fr-FR" dirty="0"/>
              <a:t>phase suivante de sa recherche : l’analyse statistique, dont les </a:t>
            </a:r>
            <a:r>
              <a:rPr lang="fr-FR" dirty="0" smtClean="0"/>
              <a:t>résultats serviront </a:t>
            </a:r>
            <a:r>
              <a:rPr lang="fr-FR" dirty="0"/>
              <a:t>à confirmer ou infirmer ses hypothèses de recherche.</a:t>
            </a:r>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86</a:t>
            </a:fld>
            <a:endParaRPr lang="fr-FR"/>
          </a:p>
        </p:txBody>
      </p:sp>
    </p:spTree>
    <p:extLst>
      <p:ext uri="{BB962C8B-B14F-4D97-AF65-F5344CB8AC3E}">
        <p14:creationId xmlns:p14="http://schemas.microsoft.com/office/powerpoint/2010/main" val="2640093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3. L’analyse des données</a:t>
            </a:r>
            <a:endParaRPr lang="fr-FR" b="1" dirty="0"/>
          </a:p>
        </p:txBody>
      </p:sp>
      <p:sp>
        <p:nvSpPr>
          <p:cNvPr id="3" name="Espace réservé du contenu 2"/>
          <p:cNvSpPr>
            <a:spLocks noGrp="1"/>
          </p:cNvSpPr>
          <p:nvPr>
            <p:ph idx="1"/>
          </p:nvPr>
        </p:nvSpPr>
        <p:spPr>
          <a:xfrm>
            <a:off x="457200" y="1196752"/>
            <a:ext cx="8229600" cy="4525963"/>
          </a:xfrm>
        </p:spPr>
        <p:txBody>
          <a:bodyPr>
            <a:noAutofit/>
          </a:bodyPr>
          <a:lstStyle/>
          <a:p>
            <a:pPr marL="0" indent="0">
              <a:buNone/>
            </a:pPr>
            <a:r>
              <a:rPr lang="fr-FR" sz="2400" b="1" u="sng" dirty="0">
                <a:solidFill>
                  <a:srgbClr val="FF0000"/>
                </a:solidFill>
              </a:rPr>
              <a:t>Dans un premier </a:t>
            </a:r>
            <a:r>
              <a:rPr lang="fr-FR" sz="2400" b="1" u="sng" dirty="0" smtClean="0">
                <a:solidFill>
                  <a:srgbClr val="FF0000"/>
                </a:solidFill>
              </a:rPr>
              <a:t>temps</a:t>
            </a:r>
            <a:r>
              <a:rPr lang="fr-FR" sz="2400" b="1" u="sng" dirty="0">
                <a:solidFill>
                  <a:srgbClr val="FF0000"/>
                </a:solidFill>
              </a:rPr>
              <a:t>:</a:t>
            </a:r>
            <a:endParaRPr lang="fr-FR" sz="2400" b="1" u="sng" dirty="0" smtClean="0">
              <a:solidFill>
                <a:srgbClr val="FF0000"/>
              </a:solidFill>
            </a:endParaRPr>
          </a:p>
          <a:p>
            <a:r>
              <a:rPr lang="fr-FR" sz="2400" dirty="0" smtClean="0"/>
              <a:t>le </a:t>
            </a:r>
            <a:r>
              <a:rPr lang="fr-FR" sz="2400" dirty="0"/>
              <a:t>chercheur examinera </a:t>
            </a:r>
            <a:r>
              <a:rPr lang="fr-FR" sz="2400" b="1" dirty="0"/>
              <a:t>quelques </a:t>
            </a:r>
            <a:r>
              <a:rPr lang="fr-FR" sz="2400" b="1" dirty="0" smtClean="0"/>
              <a:t>statistiques descriptives</a:t>
            </a:r>
            <a:r>
              <a:rPr lang="fr-FR" sz="2400" dirty="0" smtClean="0"/>
              <a:t> </a:t>
            </a:r>
            <a:r>
              <a:rPr lang="fr-FR" sz="2400" dirty="0"/>
              <a:t>qui lui décriront succinctement l’ensemble des </a:t>
            </a:r>
            <a:r>
              <a:rPr lang="fr-FR" sz="2400" dirty="0" smtClean="0"/>
              <a:t>observations analysées</a:t>
            </a:r>
            <a:r>
              <a:rPr lang="fr-FR" sz="2400" dirty="0"/>
              <a:t>. On entend par </a:t>
            </a:r>
            <a:r>
              <a:rPr lang="fr-FR" sz="2400" i="1" dirty="0"/>
              <a:t>statistique descriptive </a:t>
            </a:r>
            <a:r>
              <a:rPr lang="fr-FR" sz="2400" dirty="0"/>
              <a:t>toute statistique qui décrit </a:t>
            </a:r>
            <a:r>
              <a:rPr lang="fr-FR" sz="2400" dirty="0" smtClean="0"/>
              <a:t>le phénomène </a:t>
            </a:r>
            <a:r>
              <a:rPr lang="fr-FR" sz="2400" dirty="0"/>
              <a:t>d’intérêt, les principales statistiques descriptives étant la </a:t>
            </a:r>
            <a:r>
              <a:rPr lang="fr-FR" sz="2400" dirty="0" smtClean="0"/>
              <a:t>moyenne, la </a:t>
            </a:r>
            <a:r>
              <a:rPr lang="fr-FR" sz="2400" dirty="0"/>
              <a:t>médiane, le mode, </a:t>
            </a:r>
            <a:r>
              <a:rPr lang="fr-FR" sz="2400" dirty="0" smtClean="0"/>
              <a:t>l’écart </a:t>
            </a:r>
            <a:r>
              <a:rPr lang="fr-FR" sz="2400" dirty="0"/>
              <a:t>type et la variance. </a:t>
            </a:r>
            <a:endParaRPr lang="fr-FR" sz="2400" dirty="0" smtClean="0"/>
          </a:p>
          <a:p>
            <a:r>
              <a:rPr lang="fr-FR" sz="2400" dirty="0" smtClean="0"/>
              <a:t>Les </a:t>
            </a:r>
            <a:r>
              <a:rPr lang="fr-FR" sz="2400" dirty="0"/>
              <a:t>trois </a:t>
            </a:r>
            <a:r>
              <a:rPr lang="fr-FR" sz="2400" dirty="0" smtClean="0"/>
              <a:t>premières donnent </a:t>
            </a:r>
            <a:r>
              <a:rPr lang="fr-FR" sz="2400" dirty="0"/>
              <a:t>une indication des </a:t>
            </a:r>
            <a:r>
              <a:rPr lang="fr-FR" sz="2400" b="1" dirty="0"/>
              <a:t>tendances centrales</a:t>
            </a:r>
            <a:r>
              <a:rPr lang="fr-FR" sz="2400" dirty="0"/>
              <a:t> dans </a:t>
            </a:r>
            <a:r>
              <a:rPr lang="fr-FR" sz="2400" dirty="0" smtClean="0"/>
              <a:t>l’échantillon, alors </a:t>
            </a:r>
            <a:r>
              <a:rPr lang="fr-FR" sz="2400" dirty="0"/>
              <a:t>que les autres visent le </a:t>
            </a:r>
            <a:r>
              <a:rPr lang="fr-FR" sz="2400" b="1" dirty="0"/>
              <a:t>degré de dispersion </a:t>
            </a:r>
            <a:r>
              <a:rPr lang="fr-FR" sz="2400" dirty="0"/>
              <a:t>des observations. </a:t>
            </a:r>
            <a:endParaRPr lang="fr-FR" sz="2400" dirty="0" smtClean="0"/>
          </a:p>
          <a:p>
            <a:r>
              <a:rPr lang="fr-FR" sz="2400" dirty="0" smtClean="0"/>
              <a:t>Ce premier coup d’œil donnera </a:t>
            </a:r>
            <a:r>
              <a:rPr lang="fr-FR" sz="2400" dirty="0"/>
              <a:t>une idée générale au chercheur des résultats obtenus </a:t>
            </a:r>
            <a:r>
              <a:rPr lang="fr-FR" sz="2400" dirty="0" smtClean="0"/>
              <a:t>et, le </a:t>
            </a:r>
            <a:r>
              <a:rPr lang="fr-FR" sz="2400" dirty="0"/>
              <a:t>cas échéant, lui permettra de déceler toute anomalie grossière qui </a:t>
            </a:r>
            <a:r>
              <a:rPr lang="fr-FR" sz="2400" dirty="0" smtClean="0"/>
              <a:t>pourrait les </a:t>
            </a:r>
            <a:r>
              <a:rPr lang="fr-FR" sz="2400" dirty="0"/>
              <a:t>entacher.</a:t>
            </a:r>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87</a:t>
            </a:fld>
            <a:endParaRPr lang="fr-FR"/>
          </a:p>
        </p:txBody>
      </p:sp>
    </p:spTree>
    <p:extLst>
      <p:ext uri="{BB962C8B-B14F-4D97-AF65-F5344CB8AC3E}">
        <p14:creationId xmlns:p14="http://schemas.microsoft.com/office/powerpoint/2010/main" val="9183490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3. L’analyse des données</a:t>
            </a:r>
            <a:endParaRPr lang="fr-FR" b="1" dirty="0"/>
          </a:p>
        </p:txBody>
      </p:sp>
      <p:sp>
        <p:nvSpPr>
          <p:cNvPr id="3" name="Espace réservé du contenu 2"/>
          <p:cNvSpPr>
            <a:spLocks noGrp="1"/>
          </p:cNvSpPr>
          <p:nvPr>
            <p:ph idx="1"/>
          </p:nvPr>
        </p:nvSpPr>
        <p:spPr>
          <a:xfrm>
            <a:off x="457200" y="1196752"/>
            <a:ext cx="8229600" cy="4525963"/>
          </a:xfrm>
        </p:spPr>
        <p:txBody>
          <a:bodyPr>
            <a:noAutofit/>
          </a:bodyPr>
          <a:lstStyle/>
          <a:p>
            <a:r>
              <a:rPr lang="fr-FR" sz="2400" b="1" u="sng" dirty="0" smtClean="0">
                <a:solidFill>
                  <a:srgbClr val="FF0000"/>
                </a:solidFill>
              </a:rPr>
              <a:t>Dans un second temps</a:t>
            </a:r>
          </a:p>
          <a:p>
            <a:r>
              <a:rPr lang="fr-FR" sz="2400" dirty="0" smtClean="0"/>
              <a:t>Vient </a:t>
            </a:r>
            <a:r>
              <a:rPr lang="fr-FR" sz="2400" dirty="0"/>
              <a:t>ensuite la phase de l’analyse proprement dite. Plusieurs </a:t>
            </a:r>
            <a:r>
              <a:rPr lang="fr-FR" sz="2400" dirty="0" smtClean="0"/>
              <a:t>types d’analyse </a:t>
            </a:r>
            <a:r>
              <a:rPr lang="fr-FR" sz="2400" dirty="0"/>
              <a:t>statistique s’offrent au chercheur; </a:t>
            </a:r>
            <a:endParaRPr lang="fr-FR" sz="2400" dirty="0" smtClean="0"/>
          </a:p>
          <a:p>
            <a:r>
              <a:rPr lang="fr-FR" sz="2400" dirty="0" smtClean="0"/>
              <a:t>pour </a:t>
            </a:r>
            <a:r>
              <a:rPr lang="fr-FR" sz="2400" dirty="0"/>
              <a:t>fins de présentation </a:t>
            </a:r>
            <a:r>
              <a:rPr lang="fr-FR" sz="2400" dirty="0" smtClean="0"/>
              <a:t>ces analyses </a:t>
            </a:r>
            <a:r>
              <a:rPr lang="fr-FR" sz="2400" dirty="0"/>
              <a:t>ont été regroupées ici en trois </a:t>
            </a:r>
            <a:r>
              <a:rPr lang="fr-FR" sz="2400" dirty="0" smtClean="0"/>
              <a:t>catégories :</a:t>
            </a:r>
          </a:p>
          <a:p>
            <a:pPr lvl="1"/>
            <a:r>
              <a:rPr lang="fr-FR" sz="2000" dirty="0" smtClean="0"/>
              <a:t>les analyses </a:t>
            </a:r>
            <a:r>
              <a:rPr lang="fr-FR" sz="2000" dirty="0"/>
              <a:t>de </a:t>
            </a:r>
            <a:r>
              <a:rPr lang="fr-FR" sz="2000" b="1" dirty="0" smtClean="0">
                <a:solidFill>
                  <a:srgbClr val="FF0000"/>
                </a:solidFill>
              </a:rPr>
              <a:t>différences</a:t>
            </a:r>
            <a:r>
              <a:rPr lang="fr-FR" sz="2000" dirty="0"/>
              <a:t>;</a:t>
            </a:r>
            <a:r>
              <a:rPr lang="fr-FR" sz="2000" dirty="0" smtClean="0"/>
              <a:t> </a:t>
            </a:r>
          </a:p>
          <a:p>
            <a:pPr lvl="1"/>
            <a:r>
              <a:rPr lang="fr-FR" sz="2000" dirty="0" smtClean="0"/>
              <a:t>les </a:t>
            </a:r>
            <a:r>
              <a:rPr lang="fr-FR" sz="2000" dirty="0"/>
              <a:t>analyses </a:t>
            </a:r>
            <a:r>
              <a:rPr lang="fr-FR" sz="2000" b="1" dirty="0" smtClean="0">
                <a:solidFill>
                  <a:srgbClr val="FF0000"/>
                </a:solidFill>
              </a:rPr>
              <a:t>d’association</a:t>
            </a:r>
            <a:r>
              <a:rPr lang="fr-FR" sz="2000" dirty="0"/>
              <a:t>;</a:t>
            </a:r>
            <a:endParaRPr lang="fr-FR" sz="2000" dirty="0" smtClean="0"/>
          </a:p>
          <a:p>
            <a:pPr lvl="1"/>
            <a:r>
              <a:rPr lang="fr-FR" sz="2000" dirty="0" smtClean="0"/>
              <a:t>l’analyse </a:t>
            </a:r>
            <a:r>
              <a:rPr lang="fr-FR" sz="2000" dirty="0"/>
              <a:t>de </a:t>
            </a:r>
            <a:r>
              <a:rPr lang="fr-FR" sz="2000" b="1" dirty="0">
                <a:solidFill>
                  <a:srgbClr val="FF0000"/>
                </a:solidFill>
              </a:rPr>
              <a:t>régression</a:t>
            </a:r>
            <a:r>
              <a:rPr lang="fr-FR" sz="2000" dirty="0"/>
              <a:t>. </a:t>
            </a:r>
            <a:endParaRPr lang="fr-FR" sz="2000" dirty="0" smtClean="0"/>
          </a:p>
          <a:p>
            <a:r>
              <a:rPr lang="fr-FR" sz="2400" dirty="0" smtClean="0"/>
              <a:t>Ces différentes analyses </a:t>
            </a:r>
            <a:r>
              <a:rPr lang="fr-FR" sz="2400" dirty="0"/>
              <a:t>ont également été divisées selon le </a:t>
            </a:r>
            <a:r>
              <a:rPr lang="fr-FR" sz="2400" b="1" dirty="0">
                <a:solidFill>
                  <a:srgbClr val="FF0000"/>
                </a:solidFill>
              </a:rPr>
              <a:t>type d’échelle </a:t>
            </a:r>
            <a:r>
              <a:rPr lang="fr-FR" sz="2400" dirty="0"/>
              <a:t>sur lequel la </a:t>
            </a:r>
            <a:r>
              <a:rPr lang="fr-FR" sz="2400" dirty="0" smtClean="0"/>
              <a:t>variable dépendante </a:t>
            </a:r>
            <a:r>
              <a:rPr lang="fr-FR" sz="2400" dirty="0"/>
              <a:t>peut être mesurée.</a:t>
            </a:r>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88</a:t>
            </a:fld>
            <a:endParaRPr lang="fr-FR"/>
          </a:p>
        </p:txBody>
      </p:sp>
    </p:spTree>
    <p:extLst>
      <p:ext uri="{BB962C8B-B14F-4D97-AF65-F5344CB8AC3E}">
        <p14:creationId xmlns:p14="http://schemas.microsoft.com/office/powerpoint/2010/main" val="587270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3. L’analyse des données</a:t>
            </a:r>
            <a:endParaRPr lang="fr-FR" b="1" dirty="0"/>
          </a:p>
        </p:txBody>
      </p:sp>
      <p:sp>
        <p:nvSpPr>
          <p:cNvPr id="3" name="Espace réservé du contenu 2"/>
          <p:cNvSpPr>
            <a:spLocks noGrp="1"/>
          </p:cNvSpPr>
          <p:nvPr>
            <p:ph idx="1"/>
          </p:nvPr>
        </p:nvSpPr>
        <p:spPr>
          <a:xfrm>
            <a:off x="457200" y="980728"/>
            <a:ext cx="8229600" cy="4525963"/>
          </a:xfrm>
        </p:spPr>
        <p:txBody>
          <a:bodyPr>
            <a:noAutofit/>
          </a:bodyPr>
          <a:lstStyle/>
          <a:p>
            <a:pPr marL="457200" indent="-457200">
              <a:buFont typeface="+mj-lt"/>
              <a:buAutoNum type="arabicPeriod"/>
            </a:pPr>
            <a:r>
              <a:rPr lang="fr-FR" sz="2400" b="1" i="1" dirty="0"/>
              <a:t>Les analyses d’indépendance et de différences</a:t>
            </a:r>
          </a:p>
          <a:p>
            <a:r>
              <a:rPr lang="fr-FR" sz="2400" dirty="0"/>
              <a:t>Ces analyses permettent entre autres possibilités de faire des comparaisons.</a:t>
            </a:r>
          </a:p>
          <a:p>
            <a:r>
              <a:rPr lang="fr-FR" sz="2400" dirty="0"/>
              <a:t>Elles ont donc pour premier but de déterminer la signification de différences.</a:t>
            </a:r>
          </a:p>
          <a:p>
            <a:r>
              <a:rPr lang="fr-FR" sz="2400" dirty="0"/>
              <a:t>Elles permettent également d’évaluer la possibilité de relations </a:t>
            </a:r>
            <a:r>
              <a:rPr lang="fr-FR" sz="2400" dirty="0" smtClean="0"/>
              <a:t>entre</a:t>
            </a:r>
            <a:r>
              <a:rPr lang="fr-FR" sz="2400" dirty="0"/>
              <a:t> des variables </a:t>
            </a:r>
            <a:r>
              <a:rPr lang="fr-FR" sz="2400" dirty="0" smtClean="0"/>
              <a:t>d’intérêt.</a:t>
            </a:r>
          </a:p>
          <a:p>
            <a:r>
              <a:rPr lang="fr-FR" sz="2400" dirty="0" smtClean="0">
                <a:solidFill>
                  <a:srgbClr val="FF0000"/>
                </a:solidFill>
              </a:rPr>
              <a:t>Exemple</a:t>
            </a:r>
            <a:r>
              <a:rPr lang="fr-FR" sz="2400" dirty="0" smtClean="0"/>
              <a:t>: tester s’il </a:t>
            </a:r>
            <a:r>
              <a:rPr lang="fr-FR" sz="2400" dirty="0"/>
              <a:t>existe une différence entre </a:t>
            </a:r>
            <a:r>
              <a:rPr lang="fr-FR" sz="2400" dirty="0" smtClean="0"/>
              <a:t>la moyenne </a:t>
            </a:r>
            <a:r>
              <a:rPr lang="fr-FR" sz="2400" dirty="0"/>
              <a:t>des aptitudes d’un groupe de femmes et celle d’un groupe </a:t>
            </a:r>
            <a:r>
              <a:rPr lang="fr-FR" sz="2400" dirty="0" smtClean="0"/>
              <a:t>d’hommes relativement </a:t>
            </a:r>
            <a:r>
              <a:rPr lang="fr-FR" sz="2400" dirty="0"/>
              <a:t>à une tâche </a:t>
            </a:r>
            <a:r>
              <a:rPr lang="fr-FR" sz="2400" dirty="0" smtClean="0"/>
              <a:t>donnée </a:t>
            </a:r>
            <a:r>
              <a:rPr lang="fr-FR" sz="2400" dirty="0" smtClean="0">
                <a:sym typeface="Symbol"/>
              </a:rPr>
              <a:t></a:t>
            </a:r>
            <a:r>
              <a:rPr lang="fr-FR" sz="2400" dirty="0" smtClean="0"/>
              <a:t> est ce qu’il </a:t>
            </a:r>
            <a:r>
              <a:rPr lang="fr-FR" sz="2400" dirty="0"/>
              <a:t>y a une relation </a:t>
            </a:r>
            <a:r>
              <a:rPr lang="fr-FR" sz="2400" dirty="0" smtClean="0"/>
              <a:t>possible entre </a:t>
            </a:r>
            <a:r>
              <a:rPr lang="fr-FR" sz="2400" dirty="0"/>
              <a:t>le sexe et les aptitudes requises pour faire cette tâche.</a:t>
            </a:r>
            <a:endParaRPr lang="fr-FR" sz="2400" dirty="0" smtClean="0"/>
          </a:p>
          <a:p>
            <a:r>
              <a:rPr lang="fr-FR" sz="2400" dirty="0" smtClean="0"/>
              <a:t>Types de test</a:t>
            </a:r>
          </a:p>
          <a:p>
            <a:pPr lvl="1"/>
            <a:r>
              <a:rPr lang="fr-FR" sz="2000" i="1" dirty="0"/>
              <a:t>Le test d’indépendance du khi-carré </a:t>
            </a:r>
            <a:r>
              <a:rPr lang="fr-FR" sz="2000" i="1" dirty="0" smtClean="0"/>
              <a:t>(</a:t>
            </a:r>
            <a:r>
              <a:rPr lang="fr-FR" sz="2000" dirty="0" smtClean="0">
                <a:sym typeface="Symbol"/>
              </a:rPr>
              <a:t></a:t>
            </a:r>
            <a:r>
              <a:rPr lang="fr-FR" sz="2000" i="1" dirty="0" smtClean="0"/>
              <a:t>2)</a:t>
            </a:r>
          </a:p>
          <a:p>
            <a:pPr lvl="1"/>
            <a:r>
              <a:rPr lang="fr-FR" sz="2000" i="1" dirty="0" smtClean="0"/>
              <a:t>Le test du t de </a:t>
            </a:r>
            <a:r>
              <a:rPr lang="fr-FR" sz="2000" i="1" dirty="0" err="1" smtClean="0"/>
              <a:t>Student</a:t>
            </a:r>
            <a:endParaRPr lang="fr-FR" sz="2000" dirty="0" smtClean="0"/>
          </a:p>
          <a:p>
            <a:endParaRPr lang="fr-FR" sz="2400" dirty="0"/>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89</a:t>
            </a:fld>
            <a:endParaRPr lang="fr-FR"/>
          </a:p>
        </p:txBody>
      </p:sp>
    </p:spTree>
    <p:extLst>
      <p:ext uri="{BB962C8B-B14F-4D97-AF65-F5344CB8AC3E}">
        <p14:creationId xmlns:p14="http://schemas.microsoft.com/office/powerpoint/2010/main" val="2629992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marL="857250" indent="-857250">
              <a:buFont typeface="+mj-lt"/>
              <a:buAutoNum type="romanUcPeriod"/>
            </a:pPr>
            <a:r>
              <a:rPr lang="fr-FR" sz="3600" b="1" dirty="0" smtClean="0"/>
              <a:t>De l’idée de recherche au problème et à la question de recherche</a:t>
            </a:r>
            <a:endParaRPr lang="fr-FR" sz="3600" b="1" dirty="0"/>
          </a:p>
        </p:txBody>
      </p:sp>
      <p:sp>
        <p:nvSpPr>
          <p:cNvPr id="3" name="Espace réservé du contenu 2"/>
          <p:cNvSpPr>
            <a:spLocks noGrp="1"/>
          </p:cNvSpPr>
          <p:nvPr>
            <p:ph idx="1"/>
          </p:nvPr>
        </p:nvSpPr>
        <p:spPr/>
        <p:txBody>
          <a:bodyPr>
            <a:normAutofit fontScale="92500"/>
          </a:bodyPr>
          <a:lstStyle/>
          <a:p>
            <a:pPr marL="514350" indent="-514350">
              <a:buFont typeface="+mj-lt"/>
              <a:buAutoNum type="arabicPeriod" startAt="2"/>
            </a:pPr>
            <a:r>
              <a:rPr lang="fr-FR" sz="2600" b="1" u="sng" dirty="0" smtClean="0"/>
              <a:t>Le problème général et la question générale de recherche (suite)</a:t>
            </a:r>
          </a:p>
          <a:p>
            <a:r>
              <a:rPr lang="fr-FR" dirty="0"/>
              <a:t>À cette étape, le chercheur </a:t>
            </a:r>
            <a:r>
              <a:rPr lang="fr-FR" dirty="0" smtClean="0"/>
              <a:t>reformule le </a:t>
            </a:r>
            <a:r>
              <a:rPr lang="fr-FR" dirty="0"/>
              <a:t>problème de recherche sous forme de question</a:t>
            </a:r>
            <a:r>
              <a:rPr lang="fr-FR" dirty="0" smtClean="0"/>
              <a:t>.</a:t>
            </a:r>
          </a:p>
          <a:p>
            <a:r>
              <a:rPr lang="fr-FR" dirty="0"/>
              <a:t>L</a:t>
            </a:r>
            <a:r>
              <a:rPr lang="fr-FR" dirty="0" smtClean="0"/>
              <a:t>a </a:t>
            </a:r>
            <a:r>
              <a:rPr lang="fr-FR" dirty="0"/>
              <a:t>question générale de recherche pourrait être :</a:t>
            </a:r>
          </a:p>
          <a:p>
            <a:pPr marL="0" indent="0" algn="ctr">
              <a:buNone/>
            </a:pPr>
            <a:r>
              <a:rPr lang="fr-FR" b="1" i="1" dirty="0">
                <a:solidFill>
                  <a:srgbClr val="FF0000"/>
                </a:solidFill>
              </a:rPr>
              <a:t>Est-ce que le niveau de planification stratégique rencontré chez les </a:t>
            </a:r>
            <a:r>
              <a:rPr lang="fr-FR" b="1" i="1" dirty="0" smtClean="0">
                <a:solidFill>
                  <a:srgbClr val="FF0000"/>
                </a:solidFill>
              </a:rPr>
              <a:t>dirigeants de </a:t>
            </a:r>
            <a:r>
              <a:rPr lang="fr-FR" b="1" i="1" dirty="0">
                <a:solidFill>
                  <a:srgbClr val="FF0000"/>
                </a:solidFill>
              </a:rPr>
              <a:t>PME est associé positivement au rendement de leur entreprise?</a:t>
            </a:r>
            <a:endParaRPr lang="fr-FR" b="1" dirty="0" smtClean="0">
              <a:solidFill>
                <a:srgbClr val="FF0000"/>
              </a:solidFill>
            </a:endParaRPr>
          </a:p>
          <a:p>
            <a:pPr marL="514350" indent="-514350">
              <a:buFont typeface="+mj-lt"/>
              <a:buAutoNum type="arabicPeriod" startAt="3"/>
            </a:pPr>
            <a:endParaRPr lang="fr-FR" b="1" dirty="0"/>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9</a:t>
            </a:fld>
            <a:endParaRPr lang="fr-FR"/>
          </a:p>
        </p:txBody>
      </p:sp>
    </p:spTree>
    <p:extLst>
      <p:ext uri="{BB962C8B-B14F-4D97-AF65-F5344CB8AC3E}">
        <p14:creationId xmlns:p14="http://schemas.microsoft.com/office/powerpoint/2010/main" val="4260476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3. L’analyse des données</a:t>
            </a:r>
            <a:endParaRPr lang="fr-FR" b="1" dirty="0"/>
          </a:p>
        </p:txBody>
      </p:sp>
      <p:sp>
        <p:nvSpPr>
          <p:cNvPr id="3" name="Espace réservé du contenu 2"/>
          <p:cNvSpPr>
            <a:spLocks noGrp="1"/>
          </p:cNvSpPr>
          <p:nvPr>
            <p:ph idx="1"/>
          </p:nvPr>
        </p:nvSpPr>
        <p:spPr>
          <a:xfrm>
            <a:off x="457200" y="980728"/>
            <a:ext cx="8229600" cy="4525963"/>
          </a:xfrm>
        </p:spPr>
        <p:txBody>
          <a:bodyPr>
            <a:noAutofit/>
          </a:bodyPr>
          <a:lstStyle/>
          <a:p>
            <a:pPr marL="0" indent="0">
              <a:buNone/>
            </a:pPr>
            <a:r>
              <a:rPr lang="fr-FR" sz="2000" b="1" i="1" dirty="0" smtClean="0"/>
              <a:t>2. Les </a:t>
            </a:r>
            <a:r>
              <a:rPr lang="fr-FR" sz="2000" b="1" i="1" dirty="0"/>
              <a:t>analyses d’association</a:t>
            </a:r>
          </a:p>
          <a:p>
            <a:r>
              <a:rPr lang="fr-FR" sz="2000" dirty="0"/>
              <a:t>Ce genre d’analyse cherche à mesurer </a:t>
            </a:r>
            <a:r>
              <a:rPr lang="fr-FR" sz="2000" b="1" dirty="0"/>
              <a:t>jusqu’à quel point deux ou </a:t>
            </a:r>
            <a:r>
              <a:rPr lang="fr-FR" sz="2000" b="1" dirty="0" smtClean="0"/>
              <a:t>plusieurs variables </a:t>
            </a:r>
            <a:r>
              <a:rPr lang="fr-FR" sz="2000" b="1" dirty="0"/>
              <a:t>sont reliées entre elles</a:t>
            </a:r>
            <a:r>
              <a:rPr lang="fr-FR" sz="2000" dirty="0"/>
              <a:t>. </a:t>
            </a:r>
            <a:endParaRPr lang="fr-FR" sz="2000" dirty="0" smtClean="0"/>
          </a:p>
          <a:p>
            <a:r>
              <a:rPr lang="fr-FR" sz="2000" dirty="0" smtClean="0"/>
              <a:t>Les </a:t>
            </a:r>
            <a:r>
              <a:rPr lang="fr-FR" sz="2000" dirty="0"/>
              <a:t>techniques qui sont </a:t>
            </a:r>
            <a:r>
              <a:rPr lang="fr-FR" sz="2000" dirty="0" smtClean="0"/>
              <a:t>disponibles pour </a:t>
            </a:r>
            <a:r>
              <a:rPr lang="fr-FR" sz="2000" dirty="0"/>
              <a:t>mesurer l’intensité de telles relations sont appelées des </a:t>
            </a:r>
            <a:r>
              <a:rPr lang="fr-FR" sz="2000" i="1" dirty="0"/>
              <a:t>mesures </a:t>
            </a:r>
            <a:r>
              <a:rPr lang="fr-FR" sz="2000" i="1" dirty="0" smtClean="0"/>
              <a:t>d’association</a:t>
            </a:r>
            <a:r>
              <a:rPr lang="fr-FR" sz="2000" dirty="0" smtClean="0"/>
              <a:t>, alors </a:t>
            </a:r>
            <a:r>
              <a:rPr lang="fr-FR" sz="2000" dirty="0"/>
              <a:t>qu’on appelle </a:t>
            </a:r>
            <a:r>
              <a:rPr lang="fr-FR" sz="2000" b="1" i="1" dirty="0"/>
              <a:t>coefficient d’association </a:t>
            </a:r>
            <a:r>
              <a:rPr lang="fr-FR" sz="2000" dirty="0"/>
              <a:t>la valeur numérique </a:t>
            </a:r>
            <a:r>
              <a:rPr lang="fr-FR" sz="2000" dirty="0" smtClean="0"/>
              <a:t>assignée à </a:t>
            </a:r>
            <a:r>
              <a:rPr lang="fr-FR" sz="2000" dirty="0"/>
              <a:t>ces mesures. </a:t>
            </a:r>
            <a:endParaRPr lang="fr-FR" sz="2000" dirty="0" smtClean="0"/>
          </a:p>
          <a:p>
            <a:r>
              <a:rPr lang="fr-FR" sz="2000" dirty="0" smtClean="0"/>
              <a:t>Pour </a:t>
            </a:r>
            <a:r>
              <a:rPr lang="fr-FR" sz="2000" dirty="0"/>
              <a:t>savoir jusqu’à quel point le coefficient d’association </a:t>
            </a:r>
            <a:r>
              <a:rPr lang="fr-FR" sz="2000" dirty="0" smtClean="0"/>
              <a:t>est indicateur </a:t>
            </a:r>
            <a:r>
              <a:rPr lang="fr-FR" sz="2000" dirty="0"/>
              <a:t>d’une association significative sur le plan </a:t>
            </a:r>
            <a:r>
              <a:rPr lang="fr-FR" sz="2000" dirty="0" smtClean="0"/>
              <a:t> statistique</a:t>
            </a:r>
            <a:r>
              <a:rPr lang="fr-FR" sz="2000" dirty="0"/>
              <a:t>, le </a:t>
            </a:r>
            <a:r>
              <a:rPr lang="fr-FR" sz="2000" dirty="0" smtClean="0"/>
              <a:t>chercheur doit </a:t>
            </a:r>
            <a:r>
              <a:rPr lang="fr-FR" sz="2000" dirty="0"/>
              <a:t>se référer aux tables et mesures pertinentes reproduites dans les </a:t>
            </a:r>
            <a:r>
              <a:rPr lang="fr-FR" sz="2000" dirty="0" smtClean="0"/>
              <a:t>volumes de </a:t>
            </a:r>
            <a:r>
              <a:rPr lang="fr-FR" sz="2000" dirty="0"/>
              <a:t>statistique. </a:t>
            </a:r>
            <a:endParaRPr lang="fr-FR" sz="2000" dirty="0" smtClean="0"/>
          </a:p>
          <a:p>
            <a:r>
              <a:rPr lang="fr-FR" sz="2000" dirty="0" smtClean="0"/>
              <a:t>À </a:t>
            </a:r>
            <a:r>
              <a:rPr lang="fr-FR" sz="2000" dirty="0"/>
              <a:t>noter que ces mesures ne doivent en aucun temps être </a:t>
            </a:r>
            <a:r>
              <a:rPr lang="fr-FR" sz="2000" dirty="0" smtClean="0"/>
              <a:t>considérées indicatives </a:t>
            </a:r>
            <a:r>
              <a:rPr lang="fr-FR" sz="2000" dirty="0"/>
              <a:t>d’une relation de causalité entre les variables observées.</a:t>
            </a:r>
          </a:p>
          <a:p>
            <a:r>
              <a:rPr lang="fr-FR" sz="2000" dirty="0"/>
              <a:t>Trois coefficients seront ici brièvement </a:t>
            </a:r>
            <a:r>
              <a:rPr lang="fr-FR" sz="2000" dirty="0" smtClean="0"/>
              <a:t>décrits</a:t>
            </a:r>
            <a:r>
              <a:rPr lang="fr-FR" sz="2000" dirty="0"/>
              <a:t>:</a:t>
            </a:r>
            <a:endParaRPr lang="fr-FR" sz="2000" dirty="0" smtClean="0"/>
          </a:p>
          <a:p>
            <a:pPr lvl="1"/>
            <a:r>
              <a:rPr lang="fr-FR" sz="1600" dirty="0" smtClean="0"/>
              <a:t>le </a:t>
            </a:r>
            <a:r>
              <a:rPr lang="fr-FR" sz="1600" dirty="0"/>
              <a:t>coefficient de </a:t>
            </a:r>
            <a:r>
              <a:rPr lang="fr-FR" sz="1600" dirty="0" smtClean="0"/>
              <a:t>contingence;</a:t>
            </a:r>
            <a:endParaRPr lang="fr-FR" sz="1600" dirty="0"/>
          </a:p>
          <a:p>
            <a:pPr lvl="1"/>
            <a:r>
              <a:rPr lang="fr-FR" sz="1600" dirty="0"/>
              <a:t>le Rho de </a:t>
            </a:r>
            <a:r>
              <a:rPr lang="fr-FR" sz="1600" dirty="0" smtClean="0"/>
              <a:t>Spearman;</a:t>
            </a:r>
          </a:p>
          <a:p>
            <a:pPr lvl="1"/>
            <a:r>
              <a:rPr lang="fr-FR" sz="1600" dirty="0" smtClean="0"/>
              <a:t>le </a:t>
            </a:r>
            <a:r>
              <a:rPr lang="fr-FR" sz="1600" dirty="0"/>
              <a:t>r de Pearson.</a:t>
            </a:r>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90</a:t>
            </a:fld>
            <a:endParaRPr lang="fr-FR"/>
          </a:p>
        </p:txBody>
      </p:sp>
    </p:spTree>
    <p:extLst>
      <p:ext uri="{BB962C8B-B14F-4D97-AF65-F5344CB8AC3E}">
        <p14:creationId xmlns:p14="http://schemas.microsoft.com/office/powerpoint/2010/main" val="2950970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3. L’analyse des données</a:t>
            </a:r>
            <a:endParaRPr lang="fr-FR" b="1" dirty="0"/>
          </a:p>
        </p:txBody>
      </p:sp>
      <p:sp>
        <p:nvSpPr>
          <p:cNvPr id="3" name="Espace réservé du contenu 2"/>
          <p:cNvSpPr>
            <a:spLocks noGrp="1"/>
          </p:cNvSpPr>
          <p:nvPr>
            <p:ph idx="1"/>
          </p:nvPr>
        </p:nvSpPr>
        <p:spPr>
          <a:xfrm>
            <a:off x="457200" y="980728"/>
            <a:ext cx="8229600" cy="4525963"/>
          </a:xfrm>
        </p:spPr>
        <p:txBody>
          <a:bodyPr>
            <a:noAutofit/>
          </a:bodyPr>
          <a:lstStyle/>
          <a:p>
            <a:r>
              <a:rPr lang="fr-FR" sz="2400" b="1" i="1" dirty="0" smtClean="0"/>
              <a:t>3. </a:t>
            </a:r>
            <a:r>
              <a:rPr lang="fr-FR" sz="2400" b="1" i="1" dirty="0"/>
              <a:t>L’analyse de régression multiple</a:t>
            </a:r>
          </a:p>
          <a:p>
            <a:r>
              <a:rPr lang="fr-FR" sz="2400" dirty="0"/>
              <a:t>Cette analyse statistique est employée lorsque le chercheur veut </a:t>
            </a:r>
            <a:r>
              <a:rPr lang="fr-FR" sz="2400" dirty="0" smtClean="0"/>
              <a:t>déterminer </a:t>
            </a:r>
            <a:r>
              <a:rPr lang="fr-FR" sz="2400" b="1" dirty="0" smtClean="0">
                <a:solidFill>
                  <a:srgbClr val="FF0000"/>
                </a:solidFill>
              </a:rPr>
              <a:t>l’influence </a:t>
            </a:r>
            <a:r>
              <a:rPr lang="fr-FR" sz="2400" b="1" dirty="0">
                <a:solidFill>
                  <a:srgbClr val="FF0000"/>
                </a:solidFill>
              </a:rPr>
              <a:t>que peuvent avoir plusieurs variables indépendantes sur la </a:t>
            </a:r>
            <a:r>
              <a:rPr lang="fr-FR" sz="2400" b="1" dirty="0" smtClean="0">
                <a:solidFill>
                  <a:srgbClr val="FF0000"/>
                </a:solidFill>
              </a:rPr>
              <a:t>variable dépendante </a:t>
            </a:r>
            <a:r>
              <a:rPr lang="fr-FR" sz="2400" b="1" dirty="0">
                <a:solidFill>
                  <a:srgbClr val="FF0000"/>
                </a:solidFill>
              </a:rPr>
              <a:t>observée</a:t>
            </a:r>
            <a:r>
              <a:rPr lang="fr-FR" sz="2400" dirty="0"/>
              <a:t>. </a:t>
            </a:r>
            <a:endParaRPr lang="fr-FR" sz="2400" dirty="0" smtClean="0"/>
          </a:p>
          <a:p>
            <a:r>
              <a:rPr lang="fr-FR" sz="2400" dirty="0" smtClean="0"/>
              <a:t>Elle </a:t>
            </a:r>
            <a:r>
              <a:rPr lang="fr-FR" sz="2400" dirty="0"/>
              <a:t>se traduit par une équation de régression </a:t>
            </a:r>
            <a:r>
              <a:rPr lang="fr-FR" sz="2400" dirty="0" smtClean="0"/>
              <a:t>où la </a:t>
            </a:r>
            <a:r>
              <a:rPr lang="fr-FR" sz="2400" dirty="0"/>
              <a:t>variable dépendante est représentée par le symbole « y » et les variables </a:t>
            </a:r>
            <a:r>
              <a:rPr lang="fr-FR" sz="2400" dirty="0" smtClean="0"/>
              <a:t>indépendantes par </a:t>
            </a:r>
            <a:r>
              <a:rPr lang="fr-FR" sz="2400" dirty="0"/>
              <a:t>le symbole « x » (x1 , x2 , etc</a:t>
            </a:r>
            <a:r>
              <a:rPr lang="fr-FR" sz="2400" dirty="0" smtClean="0"/>
              <a:t>.).</a:t>
            </a:r>
          </a:p>
          <a:p>
            <a:r>
              <a:rPr lang="fr-FR" sz="2400" dirty="0" smtClean="0"/>
              <a:t>Le </a:t>
            </a:r>
            <a:r>
              <a:rPr lang="fr-FR" sz="2400" b="1" dirty="0">
                <a:solidFill>
                  <a:srgbClr val="FF0000"/>
                </a:solidFill>
              </a:rPr>
              <a:t>test du F </a:t>
            </a:r>
            <a:r>
              <a:rPr lang="fr-FR" sz="2400" dirty="0"/>
              <a:t>indiquera s’il y </a:t>
            </a:r>
            <a:r>
              <a:rPr lang="fr-FR" sz="2400" dirty="0" smtClean="0"/>
              <a:t>a une </a:t>
            </a:r>
            <a:r>
              <a:rPr lang="fr-FR" sz="2400" b="1" dirty="0">
                <a:solidFill>
                  <a:srgbClr val="FF0000"/>
                </a:solidFill>
              </a:rPr>
              <a:t>relation significative </a:t>
            </a:r>
            <a:r>
              <a:rPr lang="fr-FR" sz="2400" dirty="0"/>
              <a:t>entre la variable dépendante et les </a:t>
            </a:r>
            <a:r>
              <a:rPr lang="fr-FR" sz="2400" dirty="0" smtClean="0"/>
              <a:t>variables indépendantes</a:t>
            </a:r>
            <a:r>
              <a:rPr lang="fr-FR" sz="2400" dirty="0"/>
              <a:t>. </a:t>
            </a:r>
            <a:endParaRPr lang="fr-FR" sz="2400" dirty="0" smtClean="0"/>
          </a:p>
          <a:p>
            <a:r>
              <a:rPr lang="fr-FR" sz="2400" dirty="0" smtClean="0"/>
              <a:t>Le </a:t>
            </a:r>
            <a:r>
              <a:rPr lang="fr-FR" sz="2400" b="1" dirty="0">
                <a:solidFill>
                  <a:srgbClr val="FF0000"/>
                </a:solidFill>
              </a:rPr>
              <a:t>coefficient de détermination multiple </a:t>
            </a:r>
            <a:r>
              <a:rPr lang="fr-FR" sz="2400" dirty="0"/>
              <a:t>(R2), quant à </a:t>
            </a:r>
            <a:r>
              <a:rPr lang="fr-FR" sz="2400" dirty="0" smtClean="0"/>
              <a:t>lui, sert </a:t>
            </a:r>
            <a:r>
              <a:rPr lang="fr-FR" sz="2400" dirty="0"/>
              <a:t>de mesure du pourcentage de la variation de la variable dépendante </a:t>
            </a:r>
            <a:r>
              <a:rPr lang="fr-FR" sz="2400" dirty="0" smtClean="0"/>
              <a:t>qui est </a:t>
            </a:r>
            <a:r>
              <a:rPr lang="fr-FR" sz="2400" dirty="0"/>
              <a:t>expliqué par l’influence conjointe des variables indépendantes.</a:t>
            </a:r>
            <a:r>
              <a:rPr lang="fr-FR" sz="2400" b="1" i="1" dirty="0" smtClean="0"/>
              <a:t> </a:t>
            </a:r>
            <a:endParaRPr lang="fr-FR" sz="1800" dirty="0"/>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91</a:t>
            </a:fld>
            <a:endParaRPr lang="fr-FR"/>
          </a:p>
        </p:txBody>
      </p:sp>
    </p:spTree>
    <p:extLst>
      <p:ext uri="{BB962C8B-B14F-4D97-AF65-F5344CB8AC3E}">
        <p14:creationId xmlns:p14="http://schemas.microsoft.com/office/powerpoint/2010/main" val="3744878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3. L’analyse des données</a:t>
            </a:r>
            <a:endParaRPr lang="fr-FR" b="1" dirty="0"/>
          </a:p>
        </p:txBody>
      </p:sp>
      <p:sp>
        <p:nvSpPr>
          <p:cNvPr id="3" name="Espace réservé du contenu 2"/>
          <p:cNvSpPr>
            <a:spLocks noGrp="1"/>
          </p:cNvSpPr>
          <p:nvPr>
            <p:ph idx="1"/>
          </p:nvPr>
        </p:nvSpPr>
        <p:spPr>
          <a:xfrm>
            <a:off x="457200" y="1135285"/>
            <a:ext cx="8229600" cy="4525963"/>
          </a:xfrm>
        </p:spPr>
        <p:txBody>
          <a:bodyPr>
            <a:noAutofit/>
          </a:bodyPr>
          <a:lstStyle/>
          <a:p>
            <a:r>
              <a:rPr lang="fr-FR" sz="2400" b="1" i="1" dirty="0" smtClean="0"/>
              <a:t>3. </a:t>
            </a:r>
            <a:r>
              <a:rPr lang="fr-FR" sz="2400" b="1" i="1" dirty="0"/>
              <a:t>L’analyse de régression multiple</a:t>
            </a:r>
          </a:p>
          <a:p>
            <a:r>
              <a:rPr lang="fr-FR" sz="2400" b="1" dirty="0" smtClean="0">
                <a:solidFill>
                  <a:srgbClr val="FF0000"/>
                </a:solidFill>
              </a:rPr>
              <a:t>Exemple</a:t>
            </a:r>
            <a:r>
              <a:rPr lang="fr-FR" sz="2400" dirty="0"/>
              <a:t>:</a:t>
            </a:r>
            <a:r>
              <a:rPr lang="fr-FR" sz="2400" dirty="0" smtClean="0"/>
              <a:t> un </a:t>
            </a:r>
            <a:r>
              <a:rPr lang="fr-FR" sz="2400" dirty="0"/>
              <a:t>chercheur pourrait s’intéresser </a:t>
            </a:r>
            <a:r>
              <a:rPr lang="fr-FR" sz="2400" b="1" dirty="0">
                <a:solidFill>
                  <a:srgbClr val="FF0000"/>
                </a:solidFill>
              </a:rPr>
              <a:t>aux facteurs qui </a:t>
            </a:r>
            <a:r>
              <a:rPr lang="fr-FR" sz="2400" b="1" dirty="0" smtClean="0">
                <a:solidFill>
                  <a:srgbClr val="FF0000"/>
                </a:solidFill>
              </a:rPr>
              <a:t>expliquent la </a:t>
            </a:r>
            <a:r>
              <a:rPr lang="fr-FR" sz="2400" b="1" dirty="0">
                <a:solidFill>
                  <a:srgbClr val="FF0000"/>
                </a:solidFill>
              </a:rPr>
              <a:t>performance au travail d’un employé</a:t>
            </a:r>
            <a:r>
              <a:rPr lang="fr-FR" sz="2400" dirty="0">
                <a:solidFill>
                  <a:srgbClr val="FF0000"/>
                </a:solidFill>
              </a:rPr>
              <a:t>. </a:t>
            </a:r>
          </a:p>
          <a:p>
            <a:pPr algn="ctr"/>
            <a:r>
              <a:rPr lang="fr-FR" sz="2400" dirty="0" smtClean="0"/>
              <a:t>Comme </a:t>
            </a:r>
            <a:r>
              <a:rPr lang="fr-FR" sz="2400" dirty="0"/>
              <a:t>il ne sait </a:t>
            </a:r>
            <a:r>
              <a:rPr lang="fr-FR" sz="2400" dirty="0" smtClean="0"/>
              <a:t>pas exactement </a:t>
            </a:r>
            <a:r>
              <a:rPr lang="fr-FR" sz="2400" dirty="0"/>
              <a:t>quels sont les facteurs les plus déterminants, il incorpore à </a:t>
            </a:r>
            <a:r>
              <a:rPr lang="fr-FR" sz="2400" dirty="0" smtClean="0"/>
              <a:t>son modèle </a:t>
            </a:r>
            <a:r>
              <a:rPr lang="fr-FR" sz="2400" dirty="0"/>
              <a:t>de régression plusieurs variables potentiellement influentes, telles </a:t>
            </a:r>
            <a:r>
              <a:rPr lang="fr-FR" sz="2400" dirty="0" smtClean="0"/>
              <a:t>que le </a:t>
            </a:r>
            <a:r>
              <a:rPr lang="fr-FR" sz="2400" dirty="0"/>
              <a:t>degré de difficulté de la tâche, le niveau de motivation, le salaire, l’âge, </a:t>
            </a:r>
            <a:r>
              <a:rPr lang="fr-FR" sz="2400" dirty="0" smtClean="0"/>
              <a:t>le niveau </a:t>
            </a:r>
            <a:r>
              <a:rPr lang="fr-FR" sz="2400" dirty="0"/>
              <a:t>d’éducation, le climat de travail, etc. </a:t>
            </a:r>
          </a:p>
          <a:p>
            <a:pPr algn="ctr"/>
            <a:r>
              <a:rPr lang="fr-FR" sz="2400" dirty="0" smtClean="0"/>
              <a:t>Les </a:t>
            </a:r>
            <a:r>
              <a:rPr lang="fr-FR" sz="2400" dirty="0"/>
              <a:t>résultats de son analyse </a:t>
            </a:r>
            <a:r>
              <a:rPr lang="fr-FR" sz="2400" dirty="0" smtClean="0"/>
              <a:t>lui indiqueront </a:t>
            </a:r>
            <a:r>
              <a:rPr lang="fr-FR" sz="2400" dirty="0"/>
              <a:t>par exemple lesquelles parmi les variables ont une influence </a:t>
            </a:r>
            <a:r>
              <a:rPr lang="fr-FR" sz="2400" dirty="0" smtClean="0"/>
              <a:t>significative sur </a:t>
            </a:r>
            <a:r>
              <a:rPr lang="fr-FR" sz="2400" dirty="0"/>
              <a:t>la performance de même que le pourcentage de la variation </a:t>
            </a:r>
            <a:r>
              <a:rPr lang="fr-FR" sz="2400" dirty="0" smtClean="0"/>
              <a:t>totale de </a:t>
            </a:r>
            <a:r>
              <a:rPr lang="fr-FR" sz="2400" dirty="0"/>
              <a:t>la variable « performance » qui est expliquée par l’effet conjoint </a:t>
            </a:r>
            <a:r>
              <a:rPr lang="fr-FR" sz="2400" dirty="0" smtClean="0"/>
              <a:t>des variables </a:t>
            </a:r>
            <a:r>
              <a:rPr lang="fr-FR" sz="2400" dirty="0"/>
              <a:t>indépendantes.</a:t>
            </a:r>
            <a:endParaRPr lang="fr-FR" sz="1800" dirty="0"/>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92</a:t>
            </a:fld>
            <a:endParaRPr lang="fr-FR"/>
          </a:p>
        </p:txBody>
      </p:sp>
    </p:spTree>
    <p:extLst>
      <p:ext uri="{BB962C8B-B14F-4D97-AF65-F5344CB8AC3E}">
        <p14:creationId xmlns:p14="http://schemas.microsoft.com/office/powerpoint/2010/main" val="1401532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L’approche hypothético-déductive</a:t>
            </a:r>
            <a:endParaRPr lang="fr-FR" dirty="0"/>
          </a:p>
        </p:txBody>
      </p:sp>
      <p:sp>
        <p:nvSpPr>
          <p:cNvPr id="4" name="Espace réservé du contenu 3"/>
          <p:cNvSpPr>
            <a:spLocks noGrp="1"/>
          </p:cNvSpPr>
          <p:nvPr>
            <p:ph idx="1"/>
          </p:nvPr>
        </p:nvSpPr>
        <p:spPr>
          <a:xfrm>
            <a:off x="457200" y="1196752"/>
            <a:ext cx="8229600" cy="4525963"/>
          </a:xfrm>
        </p:spPr>
        <p:txBody>
          <a:bodyPr>
            <a:noAutofit/>
          </a:bodyPr>
          <a:lstStyle/>
          <a:p>
            <a:pPr marL="514350" indent="-514350">
              <a:buFont typeface="+mj-lt"/>
              <a:buAutoNum type="arabicPeriod"/>
            </a:pPr>
            <a:r>
              <a:rPr lang="fr-FR" sz="2400" dirty="0" smtClean="0"/>
              <a:t>La structure conceptuelle</a:t>
            </a:r>
          </a:p>
          <a:p>
            <a:pPr marL="514350" indent="-514350">
              <a:buFont typeface="+mj-lt"/>
              <a:buAutoNum type="arabicPeriod"/>
            </a:pPr>
            <a:r>
              <a:rPr lang="fr-FR" sz="2400" dirty="0" smtClean="0"/>
              <a:t>La méthodologie de la recherche</a:t>
            </a:r>
          </a:p>
          <a:p>
            <a:pPr marL="571500" indent="-514350">
              <a:buFont typeface="+mj-lt"/>
              <a:buAutoNum type="arabicPeriod"/>
            </a:pPr>
            <a:r>
              <a:rPr lang="fr-FR" sz="2400" dirty="0" smtClean="0"/>
              <a:t>L’analyse des données</a:t>
            </a:r>
          </a:p>
          <a:p>
            <a:pPr marL="1371600" lvl="2" indent="-457200">
              <a:buFont typeface="+mj-lt"/>
              <a:buAutoNum type="arabicPeriod"/>
            </a:pPr>
            <a:r>
              <a:rPr lang="fr-FR" sz="1600" dirty="0" smtClean="0"/>
              <a:t>Les analyses d’indépendance et de différence</a:t>
            </a:r>
          </a:p>
          <a:p>
            <a:pPr marL="1371600" lvl="2" indent="-457200">
              <a:buFont typeface="+mj-lt"/>
              <a:buAutoNum type="arabicPeriod"/>
            </a:pPr>
            <a:r>
              <a:rPr lang="fr-FR" sz="1600" dirty="0" smtClean="0"/>
              <a:t>Les analyses d’association</a:t>
            </a:r>
          </a:p>
          <a:p>
            <a:pPr marL="1371600" lvl="2" indent="-457200">
              <a:buFont typeface="+mj-lt"/>
              <a:buAutoNum type="arabicPeriod"/>
            </a:pPr>
            <a:r>
              <a:rPr lang="fr-FR" sz="1600" dirty="0" smtClean="0"/>
              <a:t>L’analyse de régression multiple</a:t>
            </a:r>
          </a:p>
          <a:p>
            <a:pPr marL="571500" indent="-514350">
              <a:buFont typeface="+mj-lt"/>
              <a:buAutoNum type="arabicPeriod"/>
            </a:pPr>
            <a:r>
              <a:rPr lang="fr-FR" sz="3600" b="1" dirty="0" smtClean="0"/>
              <a:t>L’interprétation des résultats</a:t>
            </a:r>
          </a:p>
          <a:p>
            <a:pPr lvl="1"/>
            <a:endParaRPr lang="fr-FR" sz="2000" dirty="0" smtClean="0"/>
          </a:p>
          <a:p>
            <a:pPr lvl="1"/>
            <a:endParaRPr lang="fr-FR" sz="2000" dirty="0" smtClean="0"/>
          </a:p>
          <a:p>
            <a:endParaRPr lang="fr-FR" sz="2400" dirty="0"/>
          </a:p>
        </p:txBody>
      </p:sp>
      <p:sp>
        <p:nvSpPr>
          <p:cNvPr id="3" name="Espace réservé du pied de page 2"/>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93</a:t>
            </a:fld>
            <a:endParaRPr lang="fr-FR"/>
          </a:p>
        </p:txBody>
      </p:sp>
    </p:spTree>
    <p:extLst>
      <p:ext uri="{BB962C8B-B14F-4D97-AF65-F5344CB8AC3E}">
        <p14:creationId xmlns:p14="http://schemas.microsoft.com/office/powerpoint/2010/main" val="1221551345"/>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4. L’interprétation des résultats</a:t>
            </a:r>
            <a:endParaRPr lang="fr-FR" dirty="0"/>
          </a:p>
        </p:txBody>
      </p:sp>
      <p:sp>
        <p:nvSpPr>
          <p:cNvPr id="3" name="Espace réservé du contenu 2"/>
          <p:cNvSpPr>
            <a:spLocks noGrp="1"/>
          </p:cNvSpPr>
          <p:nvPr>
            <p:ph idx="1"/>
          </p:nvPr>
        </p:nvSpPr>
        <p:spPr>
          <a:xfrm>
            <a:off x="467544" y="1340768"/>
            <a:ext cx="8229600" cy="4525963"/>
          </a:xfrm>
        </p:spPr>
        <p:txBody>
          <a:bodyPr>
            <a:noAutofit/>
          </a:bodyPr>
          <a:lstStyle/>
          <a:p>
            <a:r>
              <a:rPr lang="fr-FR" sz="2000" dirty="0"/>
              <a:t>Lors de son exercice d’interprétation, le chercheur </a:t>
            </a:r>
            <a:r>
              <a:rPr lang="fr-FR" sz="2000" dirty="0" smtClean="0"/>
              <a:t>:</a:t>
            </a:r>
          </a:p>
          <a:p>
            <a:pPr lvl="1"/>
            <a:r>
              <a:rPr lang="fr-FR" sz="2000" dirty="0" smtClean="0"/>
              <a:t>s’interrogera </a:t>
            </a:r>
            <a:r>
              <a:rPr lang="fr-FR" sz="2000" dirty="0"/>
              <a:t>quant </a:t>
            </a:r>
            <a:r>
              <a:rPr lang="fr-FR" sz="2000" dirty="0" smtClean="0"/>
              <a:t>à la </a:t>
            </a:r>
            <a:r>
              <a:rPr lang="fr-FR" sz="2000" b="1" dirty="0">
                <a:solidFill>
                  <a:srgbClr val="FF0000"/>
                </a:solidFill>
              </a:rPr>
              <a:t>signification des résultats </a:t>
            </a:r>
            <a:r>
              <a:rPr lang="fr-FR" sz="2000" dirty="0"/>
              <a:t>dans le contexte spécifique de sa recherche. </a:t>
            </a:r>
            <a:endParaRPr lang="fr-FR" sz="2000" dirty="0" smtClean="0"/>
          </a:p>
          <a:p>
            <a:pPr lvl="1"/>
            <a:r>
              <a:rPr lang="fr-FR" sz="2000" dirty="0" smtClean="0"/>
              <a:t>Il cherchera </a:t>
            </a:r>
            <a:r>
              <a:rPr lang="fr-FR" sz="2000" b="1" dirty="0">
                <a:solidFill>
                  <a:srgbClr val="FF0000"/>
                </a:solidFill>
              </a:rPr>
              <a:t>comment expliquer que les hypothèses sont confirmées ou </a:t>
            </a:r>
            <a:r>
              <a:rPr lang="fr-FR" sz="2000" b="1" dirty="0" smtClean="0">
                <a:solidFill>
                  <a:srgbClr val="FF0000"/>
                </a:solidFill>
              </a:rPr>
              <a:t>infirmées.</a:t>
            </a:r>
          </a:p>
          <a:p>
            <a:pPr lvl="1"/>
            <a:r>
              <a:rPr lang="fr-FR" sz="2000" dirty="0" smtClean="0"/>
              <a:t>Il se </a:t>
            </a:r>
            <a:r>
              <a:rPr lang="fr-FR" sz="2000" dirty="0"/>
              <a:t>demandera quels facteurs peuvent expliquer les résultats </a:t>
            </a:r>
            <a:r>
              <a:rPr lang="fr-FR" sz="2000" dirty="0" smtClean="0"/>
              <a:t>exceptionnels ou </a:t>
            </a:r>
            <a:r>
              <a:rPr lang="fr-FR" sz="2000" dirty="0"/>
              <a:t>inattendus : s’agit-il d’un problème d’ordre méthodologique, </a:t>
            </a:r>
            <a:r>
              <a:rPr lang="fr-FR" sz="2000" dirty="0" smtClean="0"/>
              <a:t>d’ordre conceptuel </a:t>
            </a:r>
            <a:r>
              <a:rPr lang="fr-FR" sz="2000" dirty="0"/>
              <a:t>ou est-ce le fait d’une situation particulière de recherche</a:t>
            </a:r>
            <a:r>
              <a:rPr lang="fr-FR" sz="2000" dirty="0" smtClean="0"/>
              <a:t>?</a:t>
            </a:r>
          </a:p>
          <a:p>
            <a:pPr lvl="1"/>
            <a:r>
              <a:rPr lang="fr-FR" sz="2000" dirty="0" smtClean="0"/>
              <a:t>Le chercheur </a:t>
            </a:r>
            <a:r>
              <a:rPr lang="fr-FR" sz="2000" b="1" dirty="0" smtClean="0">
                <a:solidFill>
                  <a:srgbClr val="FF0000"/>
                </a:solidFill>
              </a:rPr>
              <a:t>comparera </a:t>
            </a:r>
            <a:r>
              <a:rPr lang="fr-FR" sz="2000" b="1" dirty="0">
                <a:solidFill>
                  <a:srgbClr val="FF0000"/>
                </a:solidFill>
              </a:rPr>
              <a:t>ses résultats à ceux obtenus dans d’autres projets</a:t>
            </a:r>
            <a:r>
              <a:rPr lang="fr-FR" sz="2000" dirty="0"/>
              <a:t> de </a:t>
            </a:r>
            <a:r>
              <a:rPr lang="fr-FR" sz="2000" dirty="0" smtClean="0"/>
              <a:t>recherche similaires</a:t>
            </a:r>
            <a:r>
              <a:rPr lang="fr-FR" sz="2000" dirty="0"/>
              <a:t>. </a:t>
            </a:r>
            <a:endParaRPr lang="fr-FR" sz="2000" dirty="0" smtClean="0"/>
          </a:p>
          <a:p>
            <a:pPr lvl="1"/>
            <a:r>
              <a:rPr lang="fr-FR" sz="2000" dirty="0" smtClean="0"/>
              <a:t>Il </a:t>
            </a:r>
            <a:r>
              <a:rPr lang="fr-FR" sz="2000" b="1" dirty="0">
                <a:solidFill>
                  <a:srgbClr val="FF0000"/>
                </a:solidFill>
              </a:rPr>
              <a:t>étudiera également ses résultats en fonction de ceux </a:t>
            </a:r>
            <a:r>
              <a:rPr lang="fr-FR" sz="2000" b="1" dirty="0" smtClean="0">
                <a:solidFill>
                  <a:srgbClr val="FF0000"/>
                </a:solidFill>
              </a:rPr>
              <a:t>auxquels il </a:t>
            </a:r>
            <a:r>
              <a:rPr lang="fr-FR" sz="2000" b="1" dirty="0">
                <a:solidFill>
                  <a:srgbClr val="FF0000"/>
                </a:solidFill>
              </a:rPr>
              <a:t>aurait pu s’attendre selon la théorie</a:t>
            </a:r>
            <a:r>
              <a:rPr lang="fr-FR" sz="2000" dirty="0"/>
              <a:t>; en d’autres termes, il se demandera </a:t>
            </a:r>
            <a:r>
              <a:rPr lang="fr-FR" sz="2000" dirty="0" smtClean="0"/>
              <a:t>si la </a:t>
            </a:r>
            <a:r>
              <a:rPr lang="fr-FR" sz="2000" dirty="0"/>
              <a:t>théorie explique adéquatement ses résultats ou si cette théorie devrait </a:t>
            </a:r>
            <a:r>
              <a:rPr lang="fr-FR" sz="2000" dirty="0" smtClean="0"/>
              <a:t>être modifiée </a:t>
            </a:r>
            <a:r>
              <a:rPr lang="fr-FR" sz="2000" dirty="0"/>
              <a:t>à la lumière de ses résultats.</a:t>
            </a:r>
          </a:p>
        </p:txBody>
      </p:sp>
      <p:sp>
        <p:nvSpPr>
          <p:cNvPr id="4" name="Espace réservé du pied de page 3"/>
          <p:cNvSpPr>
            <a:spLocks noGrp="1"/>
          </p:cNvSpPr>
          <p:nvPr>
            <p:ph type="ftr" sz="quarter" idx="11"/>
          </p:nvPr>
        </p:nvSpPr>
        <p:spPr/>
        <p:txBody>
          <a:bodyPr/>
          <a:lstStyle/>
          <a:p>
            <a:r>
              <a:rPr lang="fr-FR" smtClean="0"/>
              <a:t>Enseignant : MAHOUI</a:t>
            </a:r>
            <a:endParaRPr lang="fr-FR"/>
          </a:p>
        </p:txBody>
      </p:sp>
      <p:sp>
        <p:nvSpPr>
          <p:cNvPr id="5" name="Espace réservé du numéro de diapositive 4"/>
          <p:cNvSpPr>
            <a:spLocks noGrp="1"/>
          </p:cNvSpPr>
          <p:nvPr>
            <p:ph type="sldNum" sz="quarter" idx="12"/>
          </p:nvPr>
        </p:nvSpPr>
        <p:spPr/>
        <p:txBody>
          <a:bodyPr/>
          <a:lstStyle/>
          <a:p>
            <a:fld id="{7D9B6A66-A817-4FEE-B80C-F81E9D87A7E0}" type="slidenum">
              <a:rPr lang="fr-FR" smtClean="0"/>
              <a:t>94</a:t>
            </a:fld>
            <a:endParaRPr lang="fr-FR"/>
          </a:p>
        </p:txBody>
      </p:sp>
    </p:spTree>
    <p:extLst>
      <p:ext uri="{BB962C8B-B14F-4D97-AF65-F5344CB8AC3E}">
        <p14:creationId xmlns:p14="http://schemas.microsoft.com/office/powerpoint/2010/main" val="13396787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880</TotalTime>
  <Words>6795</Words>
  <Application>Microsoft Office PowerPoint</Application>
  <PresentationFormat>Affichage à l'écran (4:3)</PresentationFormat>
  <Paragraphs>769</Paragraphs>
  <Slides>94</Slides>
  <Notes>1</Notes>
  <HiddenSlides>0</HiddenSlides>
  <MMClips>0</MMClips>
  <ScaleCrop>false</ScaleCrop>
  <HeadingPairs>
    <vt:vector size="4" baseType="variant">
      <vt:variant>
        <vt:lpstr>Thème</vt:lpstr>
      </vt:variant>
      <vt:variant>
        <vt:i4>1</vt:i4>
      </vt:variant>
      <vt:variant>
        <vt:lpstr>Titres des diapositives</vt:lpstr>
      </vt:variant>
      <vt:variant>
        <vt:i4>94</vt:i4>
      </vt:variant>
    </vt:vector>
  </HeadingPairs>
  <TitlesOfParts>
    <vt:vector size="95" baseType="lpstr">
      <vt:lpstr>Thème Office</vt:lpstr>
      <vt:lpstr>Plan de la leçon</vt:lpstr>
      <vt:lpstr>De l’idée de recherche au problème et à la question de recherche</vt:lpstr>
      <vt:lpstr>De l’idée de recherche au problème et à la question de recherche</vt:lpstr>
      <vt:lpstr>De l’idée de recherche au problème et à la question de recherche</vt:lpstr>
      <vt:lpstr>De l’idée de recherche au problème et à la question de recherche</vt:lpstr>
      <vt:lpstr>De l’idée de recherche au problème et à la question de recherche</vt:lpstr>
      <vt:lpstr>De l’idée de recherche au problème et à la question de recherche</vt:lpstr>
      <vt:lpstr>De l’idée de recherche au problème et à la question de recherche</vt:lpstr>
      <vt:lpstr>De l’idée de recherche au problème et à la question de recherche</vt:lpstr>
      <vt:lpstr>De l’idée de recherche au problème et à la question de recherche</vt:lpstr>
      <vt:lpstr>Les perspectives de recherche</vt:lpstr>
      <vt:lpstr>Les perspectives de recherche (suite)</vt:lpstr>
      <vt:lpstr>Les perspectives de recherche (suite)</vt:lpstr>
      <vt:lpstr>Les perspectives de recherche (suite)</vt:lpstr>
      <vt:lpstr>Les perspectives de recherche (suite)</vt:lpstr>
      <vt:lpstr>Les perspectives de recherche (suite)</vt:lpstr>
      <vt:lpstr>L’approche hypothético-dédcutive</vt:lpstr>
      <vt:lpstr>L’approche hypothético-dédcutive</vt:lpstr>
      <vt:lpstr>L’approche hypothético-dédcutive</vt:lpstr>
      <vt:lpstr>L’approche hypothético-dédcutive</vt:lpstr>
      <vt:lpstr>L’approche hypothético-dédcutive</vt:lpstr>
      <vt:lpstr>L’approche hypothético-dédcutive</vt:lpstr>
      <vt:lpstr>L’approche hypothético-dédcutive</vt:lpstr>
      <vt:lpstr>L’approche hypothético-dédcutive</vt:lpstr>
      <vt:lpstr>L’approche hypothético-dédcutive</vt:lpstr>
      <vt:lpstr>A. La problématique de recherche</vt:lpstr>
      <vt:lpstr>A. La problématique de recherche</vt:lpstr>
      <vt:lpstr>A. La problématique de recherche</vt:lpstr>
      <vt:lpstr>A. La problématique de recherche</vt:lpstr>
      <vt:lpstr>A. La problématique de recherche</vt:lpstr>
      <vt:lpstr>A. La problématique de recherche</vt:lpstr>
      <vt:lpstr>A. La problématique de recherche</vt:lpstr>
      <vt:lpstr>A. La problématique de recherche</vt:lpstr>
      <vt:lpstr>A. La problématique de recherche</vt:lpstr>
      <vt:lpstr>L’approche hypothético-dédcutive</vt:lpstr>
      <vt:lpstr>B. Le cadre théorique</vt:lpstr>
      <vt:lpstr>B. Le cadre théorique (suite)</vt:lpstr>
      <vt:lpstr>B. Le cadre théorique (suite)</vt:lpstr>
      <vt:lpstr>B. Le cadre théorique (suite)</vt:lpstr>
      <vt:lpstr>B. Le cadre théorique (suite)</vt:lpstr>
      <vt:lpstr>B. Le cadre théorique (suite)</vt:lpstr>
      <vt:lpstr>B. Le cadre théorique (suite)</vt:lpstr>
      <vt:lpstr>B. Le cadre théorique (suite)</vt:lpstr>
      <vt:lpstr>B. Le cadre théorique (suite)</vt:lpstr>
      <vt:lpstr>Exemple d’un cadre théorique</vt:lpstr>
      <vt:lpstr>L’approche hypothético-dédcutive</vt:lpstr>
      <vt:lpstr>C. Les hypothèses de recherche</vt:lpstr>
      <vt:lpstr>C. Les hypothèses de recherche</vt:lpstr>
      <vt:lpstr>C. Les hypothèses de recherche</vt:lpstr>
      <vt:lpstr>C. Les hypothèses de recherche</vt:lpstr>
      <vt:lpstr>C. Les hypothèses de recherche</vt:lpstr>
      <vt:lpstr>C. Les hypothèses de recherche</vt:lpstr>
      <vt:lpstr>L’approche hypothético-dédcutive</vt:lpstr>
      <vt:lpstr>D. Le cadre opératoire</vt:lpstr>
      <vt:lpstr>D. Le cadre opératoire (suite)</vt:lpstr>
      <vt:lpstr>D. Le cadre opératoire (suite)</vt:lpstr>
      <vt:lpstr>L’approche hypothético-dédcutive</vt:lpstr>
      <vt:lpstr>2. La méthodologie de la recherche</vt:lpstr>
      <vt:lpstr>2. La méthodologie de la recherche</vt:lpstr>
      <vt:lpstr>2. La méthodologie de la recherche</vt:lpstr>
      <vt:lpstr>L’approche hypothético-dédcutive</vt:lpstr>
      <vt:lpstr>A. Le type d’investigation</vt:lpstr>
      <vt:lpstr>L’approche hypothético-dédcutive</vt:lpstr>
      <vt:lpstr>L’échantillonnage</vt:lpstr>
      <vt:lpstr>L’échantillonnage</vt:lpstr>
      <vt:lpstr>L’échantillonnage</vt:lpstr>
      <vt:lpstr>L’échantillonnage</vt:lpstr>
      <vt:lpstr>L’échantillonnage</vt:lpstr>
      <vt:lpstr>L’échantillonnage</vt:lpstr>
      <vt:lpstr>L’échantillonnage</vt:lpstr>
      <vt:lpstr>L’échantillonnage</vt:lpstr>
      <vt:lpstr>L’approche hypothético-dédcutive</vt:lpstr>
      <vt:lpstr>C. Les mesures</vt:lpstr>
      <vt:lpstr>C. Les mesures</vt:lpstr>
      <vt:lpstr>C. Les mesures</vt:lpstr>
      <vt:lpstr>C. Les mesures</vt:lpstr>
      <vt:lpstr>Les mesures</vt:lpstr>
      <vt:lpstr>Les mesures</vt:lpstr>
      <vt:lpstr>Les mesures</vt:lpstr>
      <vt:lpstr>C. Les mesures</vt:lpstr>
      <vt:lpstr>C. Les mesures</vt:lpstr>
      <vt:lpstr>C. Les mesures Notions de validité et de fiabilité</vt:lpstr>
      <vt:lpstr>L’approche hypothético-dédcutive</vt:lpstr>
      <vt:lpstr>D. Les instrument de collecte de données</vt:lpstr>
      <vt:lpstr>L’approche hypothético-déductive</vt:lpstr>
      <vt:lpstr>3. L’analyse des données</vt:lpstr>
      <vt:lpstr>3. L’analyse des données</vt:lpstr>
      <vt:lpstr>3. L’analyse des données</vt:lpstr>
      <vt:lpstr>3. L’analyse des données</vt:lpstr>
      <vt:lpstr>3. L’analyse des données</vt:lpstr>
      <vt:lpstr>3. L’analyse des données</vt:lpstr>
      <vt:lpstr>3. L’analyse des données</vt:lpstr>
      <vt:lpstr>L’approche hypothético-déductive</vt:lpstr>
      <vt:lpstr>4. L’interprétation des résultats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mahoui karim</dc:creator>
  <cp:lastModifiedBy>mahoui karim</cp:lastModifiedBy>
  <cp:revision>88</cp:revision>
  <dcterms:created xsi:type="dcterms:W3CDTF">2012-04-25T14:03:12Z</dcterms:created>
  <dcterms:modified xsi:type="dcterms:W3CDTF">2012-05-25T14:12:51Z</dcterms:modified>
</cp:coreProperties>
</file>