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1" r:id="rId4"/>
    <p:sldId id="272" r:id="rId5"/>
    <p:sldId id="274" r:id="rId6"/>
    <p:sldId id="275" r:id="rId7"/>
    <p:sldId id="276"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6E0FC"/>
    <a:srgbClr val="33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926" autoAdjust="0"/>
    <p:restoredTop sz="94624" autoAdjust="0"/>
  </p:normalViewPr>
  <p:slideViewPr>
    <p:cSldViewPr>
      <p:cViewPr>
        <p:scale>
          <a:sx n="80" d="100"/>
          <a:sy n="80" d="100"/>
        </p:scale>
        <p:origin x="-1710" y="-22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26/02/2024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26/02/2024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26/02/2024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26/02/2024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26/02/2024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26/02/2024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26/02/2024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26/02/2024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26/02/2024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26/02/2024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26/02/2024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26/02/2024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gif"/><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jpeg"/><Relationship Id="rId1" Type="http://schemas.openxmlformats.org/officeDocument/2006/relationships/slideLayout" Target="../slideLayouts/slideLayout2.xml"/><Relationship Id="rId4" Type="http://schemas.openxmlformats.org/officeDocument/2006/relationships/image" Target="../media/image1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1470" y="2060848"/>
            <a:ext cx="9144000" cy="4797152"/>
          </a:xfrm>
          <a:solidFill>
            <a:srgbClr val="B6E0FC"/>
          </a:solidFill>
        </p:spPr>
        <p:style>
          <a:lnRef idx="3">
            <a:schemeClr val="lt1"/>
          </a:lnRef>
          <a:fillRef idx="1">
            <a:schemeClr val="accent1"/>
          </a:fillRef>
          <a:effectRef idx="1">
            <a:schemeClr val="accent1"/>
          </a:effectRef>
          <a:fontRef idx="minor">
            <a:schemeClr val="lt1"/>
          </a:fontRef>
        </p:style>
        <p:txBody>
          <a:bodyPr>
            <a:normAutofit fontScale="25000" lnSpcReduction="20000"/>
          </a:bodyPr>
          <a:lstStyle/>
          <a:p>
            <a:endParaRPr lang="fr-FR" sz="3600" b="1" dirty="0" smtClean="0">
              <a:solidFill>
                <a:schemeClr val="tx1"/>
              </a:solidFill>
              <a:latin typeface="Times New Roman" pitchFamily="18" charset="0"/>
              <a:cs typeface="Times New Roman" pitchFamily="18" charset="0"/>
            </a:endParaRPr>
          </a:p>
          <a:p>
            <a:endParaRPr lang="fr-FR" sz="3600" b="1" dirty="0" smtClean="0">
              <a:solidFill>
                <a:schemeClr val="tx1"/>
              </a:solidFill>
              <a:latin typeface="Times New Roman" pitchFamily="18" charset="0"/>
              <a:cs typeface="Times New Roman" pitchFamily="18" charset="0"/>
            </a:endParaRPr>
          </a:p>
          <a:p>
            <a:endParaRPr lang="fr-FR" sz="3600" b="1" dirty="0" smtClean="0">
              <a:solidFill>
                <a:schemeClr val="tx1"/>
              </a:solidFill>
              <a:latin typeface="Times New Roman" pitchFamily="18" charset="0"/>
              <a:cs typeface="Times New Roman" pitchFamily="18" charset="0"/>
            </a:endParaRPr>
          </a:p>
          <a:p>
            <a:endParaRPr lang="en-US" sz="11000" b="1" dirty="0" smtClean="0">
              <a:solidFill>
                <a:schemeClr val="tx1"/>
              </a:solidFill>
              <a:latin typeface="Times New Roman" pitchFamily="18" charset="0"/>
              <a:cs typeface="Times New Roman" pitchFamily="18" charset="0"/>
            </a:endParaRPr>
          </a:p>
          <a:p>
            <a:endParaRPr lang="en-US" sz="11000" b="1" dirty="0" smtClean="0">
              <a:solidFill>
                <a:schemeClr val="tx1"/>
              </a:solidFill>
              <a:latin typeface="Times New Roman" pitchFamily="18" charset="0"/>
              <a:cs typeface="Times New Roman" pitchFamily="18" charset="0"/>
            </a:endParaRPr>
          </a:p>
          <a:p>
            <a:endParaRPr lang="fr-FR" sz="11000" b="1" dirty="0" smtClean="0">
              <a:solidFill>
                <a:schemeClr val="tx1"/>
              </a:solidFill>
              <a:latin typeface="Times New Roman" pitchFamily="18" charset="0"/>
              <a:cs typeface="Times New Roman" pitchFamily="18" charset="0"/>
            </a:endParaRPr>
          </a:p>
          <a:p>
            <a:endParaRPr lang="fr-FR" sz="3600" b="1" dirty="0" smtClean="0">
              <a:solidFill>
                <a:schemeClr val="tx1"/>
              </a:solidFill>
              <a:latin typeface="Times New Roman" pitchFamily="18" charset="0"/>
              <a:cs typeface="Times New Roman" pitchFamily="18" charset="0"/>
            </a:endParaRPr>
          </a:p>
          <a:p>
            <a:endParaRPr lang="fr-FR" sz="3600" b="1" dirty="0" smtClean="0">
              <a:solidFill>
                <a:schemeClr val="tx1"/>
              </a:solidFill>
              <a:latin typeface="Times New Roman" pitchFamily="18" charset="0"/>
              <a:cs typeface="Times New Roman" pitchFamily="18" charset="0"/>
            </a:endParaRPr>
          </a:p>
          <a:p>
            <a:endParaRPr lang="fr-FR" sz="3600" b="1" dirty="0" smtClean="0">
              <a:solidFill>
                <a:schemeClr val="tx1"/>
              </a:solidFill>
              <a:latin typeface="Times New Roman" pitchFamily="18" charset="0"/>
              <a:cs typeface="Times New Roman" pitchFamily="18" charset="0"/>
            </a:endParaRPr>
          </a:p>
          <a:p>
            <a:pPr algn="l"/>
            <a:endParaRPr lang="fr-FR" sz="3600" b="1" dirty="0" smtClean="0">
              <a:solidFill>
                <a:schemeClr val="tx1"/>
              </a:solidFill>
              <a:latin typeface="Times New Roman" pitchFamily="18" charset="0"/>
              <a:cs typeface="Times New Roman" pitchFamily="18" charset="0"/>
            </a:endParaRPr>
          </a:p>
          <a:p>
            <a:pPr algn="l"/>
            <a:endParaRPr lang="fr-FR" sz="3600" b="1" dirty="0" smtClean="0">
              <a:solidFill>
                <a:schemeClr val="tx1"/>
              </a:solidFill>
              <a:latin typeface="Times New Roman" pitchFamily="18" charset="0"/>
              <a:cs typeface="Times New Roman" pitchFamily="18" charset="0"/>
            </a:endParaRPr>
          </a:p>
          <a:p>
            <a:pPr algn="l"/>
            <a:endParaRPr lang="fr-FR" sz="3600" b="1" dirty="0" smtClean="0">
              <a:solidFill>
                <a:schemeClr val="tx1"/>
              </a:solidFill>
              <a:latin typeface="Times New Roman" pitchFamily="18" charset="0"/>
              <a:cs typeface="Times New Roman" pitchFamily="18" charset="0"/>
            </a:endParaRPr>
          </a:p>
          <a:p>
            <a:pPr algn="l"/>
            <a:endParaRPr lang="fr-FR" sz="3600" b="1" dirty="0" smtClean="0">
              <a:solidFill>
                <a:schemeClr val="tx1"/>
              </a:solidFill>
              <a:latin typeface="Times New Roman" pitchFamily="18" charset="0"/>
              <a:cs typeface="Times New Roman" pitchFamily="18" charset="0"/>
            </a:endParaRPr>
          </a:p>
          <a:p>
            <a:pPr algn="l"/>
            <a:endParaRPr lang="fr-FR" sz="3600" b="1" dirty="0" smtClean="0">
              <a:solidFill>
                <a:schemeClr val="tx1"/>
              </a:solidFill>
              <a:latin typeface="Times New Roman" pitchFamily="18" charset="0"/>
              <a:cs typeface="Times New Roman" pitchFamily="18" charset="0"/>
            </a:endParaRPr>
          </a:p>
          <a:p>
            <a:pPr algn="l"/>
            <a:endParaRPr lang="fr-FR" sz="3600" b="1" dirty="0" smtClean="0">
              <a:solidFill>
                <a:schemeClr val="tx1"/>
              </a:solidFill>
              <a:latin typeface="Times New Roman" pitchFamily="18" charset="0"/>
              <a:cs typeface="Times New Roman" pitchFamily="18" charset="0"/>
            </a:endParaRPr>
          </a:p>
          <a:p>
            <a:pPr algn="l"/>
            <a:endParaRPr lang="fr-FR" sz="3600" b="1" dirty="0" smtClean="0">
              <a:solidFill>
                <a:schemeClr val="tx1"/>
              </a:solidFill>
              <a:latin typeface="Times New Roman" pitchFamily="18" charset="0"/>
              <a:cs typeface="Times New Roman" pitchFamily="18" charset="0"/>
            </a:endParaRPr>
          </a:p>
          <a:p>
            <a:pPr algn="l"/>
            <a:r>
              <a:rPr lang="fr-FR" sz="6400" b="1" dirty="0" smtClean="0">
                <a:solidFill>
                  <a:schemeClr val="tx2">
                    <a:lumMod val="75000"/>
                  </a:schemeClr>
                </a:solidFill>
                <a:latin typeface="Source Sans Pro Black" pitchFamily="34" charset="0"/>
                <a:ea typeface="Source Sans Pro Black" pitchFamily="34" charset="0"/>
                <a:cs typeface="Times New Roman" pitchFamily="18" charset="0"/>
              </a:rPr>
              <a:t> </a:t>
            </a:r>
          </a:p>
          <a:p>
            <a:pPr algn="l"/>
            <a:endParaRPr lang="fr-FR" sz="6400" b="1" dirty="0" smtClean="0">
              <a:solidFill>
                <a:schemeClr val="tx2">
                  <a:lumMod val="75000"/>
                </a:schemeClr>
              </a:solidFill>
              <a:latin typeface="Source Sans Pro Black" pitchFamily="34" charset="0"/>
              <a:ea typeface="Source Sans Pro Black" pitchFamily="34" charset="0"/>
              <a:cs typeface="Times New Roman" pitchFamily="18" charset="0"/>
            </a:endParaRPr>
          </a:p>
          <a:p>
            <a:pPr algn="l"/>
            <a:endParaRPr lang="fr-FR" sz="6400" b="1" dirty="0" smtClean="0">
              <a:solidFill>
                <a:schemeClr val="tx2">
                  <a:lumMod val="75000"/>
                </a:schemeClr>
              </a:solidFill>
              <a:latin typeface="Source Sans Pro Black" pitchFamily="34" charset="0"/>
              <a:ea typeface="Source Sans Pro Black" pitchFamily="34" charset="0"/>
              <a:cs typeface="Times New Roman" pitchFamily="18" charset="0"/>
            </a:endParaRPr>
          </a:p>
          <a:p>
            <a:pPr algn="l"/>
            <a:r>
              <a:rPr lang="fr-FR" sz="7200" b="1" smtClean="0">
                <a:solidFill>
                  <a:schemeClr val="tx2">
                    <a:lumMod val="75000"/>
                  </a:schemeClr>
                </a:solidFill>
                <a:latin typeface="Source Sans Pro Black" pitchFamily="34" charset="0"/>
                <a:ea typeface="Source Sans Pro Black" pitchFamily="34" charset="0"/>
                <a:cs typeface="Times New Roman" pitchFamily="18" charset="0"/>
              </a:rPr>
              <a:t>Dr</a:t>
            </a:r>
            <a:r>
              <a:rPr lang="fr-FR" sz="7200" b="1" dirty="0" smtClean="0">
                <a:solidFill>
                  <a:schemeClr val="tx2">
                    <a:lumMod val="75000"/>
                  </a:schemeClr>
                </a:solidFill>
                <a:latin typeface="Source Sans Pro Black" pitchFamily="34" charset="0"/>
                <a:ea typeface="Source Sans Pro Black" pitchFamily="34" charset="0"/>
                <a:cs typeface="Times New Roman" pitchFamily="18" charset="0"/>
              </a:rPr>
              <a:t>. KHELOUFI </a:t>
            </a:r>
            <a:r>
              <a:rPr lang="fr-FR" sz="7200" b="1" dirty="0" err="1" smtClean="0">
                <a:solidFill>
                  <a:schemeClr val="tx2">
                    <a:lumMod val="75000"/>
                  </a:schemeClr>
                </a:solidFill>
                <a:latin typeface="Source Sans Pro Black" pitchFamily="34" charset="0"/>
                <a:ea typeface="Source Sans Pro Black" pitchFamily="34" charset="0"/>
                <a:cs typeface="Times New Roman" pitchFamily="18" charset="0"/>
              </a:rPr>
              <a:t>Sihem</a:t>
            </a:r>
            <a:endParaRPr lang="fr-FR" sz="7200" b="1" dirty="0" smtClean="0">
              <a:solidFill>
                <a:schemeClr val="tx2">
                  <a:lumMod val="75000"/>
                </a:schemeClr>
              </a:solidFill>
              <a:latin typeface="Source Sans Pro Black" pitchFamily="34" charset="0"/>
              <a:ea typeface="Source Sans Pro Black" pitchFamily="34" charset="0"/>
              <a:cs typeface="Times New Roman" pitchFamily="18" charset="0"/>
            </a:endParaRPr>
          </a:p>
          <a:p>
            <a:pPr algn="l"/>
            <a:r>
              <a:rPr lang="fr-FR" sz="7200" b="1" dirty="0" smtClean="0">
                <a:solidFill>
                  <a:schemeClr val="tx2">
                    <a:lumMod val="75000"/>
                  </a:schemeClr>
                </a:solidFill>
                <a:latin typeface="Source Sans Pro Black" pitchFamily="34" charset="0"/>
                <a:ea typeface="Source Sans Pro Black" pitchFamily="34" charset="0"/>
                <a:cs typeface="Times New Roman" pitchFamily="18" charset="0"/>
              </a:rPr>
              <a:t> sihem.kheloufi@univ-bejaia.dz </a:t>
            </a:r>
          </a:p>
          <a:p>
            <a:endParaRPr lang="fr-FR" sz="3600" b="1" dirty="0" smtClean="0">
              <a:solidFill>
                <a:schemeClr val="tx1"/>
              </a:solidFill>
              <a:latin typeface="Times New Roman" pitchFamily="18" charset="0"/>
              <a:cs typeface="Times New Roman" pitchFamily="18" charset="0"/>
            </a:endParaRPr>
          </a:p>
          <a:p>
            <a:r>
              <a:rPr lang="fr-FR" sz="3600" b="1" dirty="0" smtClean="0">
                <a:solidFill>
                  <a:schemeClr val="tx1"/>
                </a:solidFill>
                <a:latin typeface="Times New Roman" pitchFamily="18" charset="0"/>
                <a:cs typeface="Times New Roman" pitchFamily="18" charset="0"/>
              </a:rPr>
              <a:t> </a:t>
            </a:r>
            <a:endParaRPr lang="fr-FR" sz="3600" b="1" dirty="0">
              <a:solidFill>
                <a:schemeClr val="tx1"/>
              </a:solidFill>
              <a:latin typeface="Times New Roman" pitchFamily="18" charset="0"/>
              <a:cs typeface="Times New Roman" pitchFamily="18" charset="0"/>
            </a:endParaRPr>
          </a:p>
        </p:txBody>
      </p:sp>
      <p:pic>
        <p:nvPicPr>
          <p:cNvPr id="1026" name="Picture 2" descr="C:\Users\samia\Desktop\les support du cours\Image de couverture.jpg"/>
          <p:cNvPicPr>
            <a:picLocks noChangeAspect="1" noChangeArrowheads="1"/>
          </p:cNvPicPr>
          <p:nvPr/>
        </p:nvPicPr>
        <p:blipFill>
          <a:blip r:embed="rId2" cstate="print"/>
          <a:srcRect/>
          <a:stretch>
            <a:fillRect/>
          </a:stretch>
        </p:blipFill>
        <p:spPr bwMode="auto">
          <a:xfrm>
            <a:off x="2699792" y="3717032"/>
            <a:ext cx="4176464" cy="2304256"/>
          </a:xfrm>
          <a:prstGeom prst="roundRect">
            <a:avLst>
              <a:gd name="adj" fmla="val 20230"/>
            </a:avLst>
          </a:prstGeom>
          <a:solidFill>
            <a:srgbClr val="FFFFFF">
              <a:shade val="85000"/>
            </a:srgbClr>
          </a:solidFill>
          <a:ln>
            <a:noFill/>
          </a:ln>
          <a:effectLst>
            <a:reflection blurRad="12700" stA="38000" endPos="28000" dist="5000" dir="5400000" sy="-100000" algn="bl" rotWithShape="0"/>
          </a:effectLst>
        </p:spPr>
      </p:pic>
      <p:sp>
        <p:nvSpPr>
          <p:cNvPr id="7" name="Titre 1"/>
          <p:cNvSpPr>
            <a:spLocks noGrp="1"/>
          </p:cNvSpPr>
          <p:nvPr>
            <p:ph type="ctrTitle"/>
          </p:nvPr>
        </p:nvSpPr>
        <p:spPr>
          <a:xfrm>
            <a:off x="0" y="0"/>
            <a:ext cx="9144000" cy="2016224"/>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1"/>
          </a:lnRef>
          <a:fillRef idx="2">
            <a:schemeClr val="accent1"/>
          </a:fillRef>
          <a:effectRef idx="1">
            <a:schemeClr val="accent1"/>
          </a:effectRef>
          <a:fontRef idx="minor">
            <a:schemeClr val="dk1"/>
          </a:fontRef>
        </p:style>
        <p:txBody>
          <a:bodyPr>
            <a:normAutofit fontScale="90000"/>
          </a:bodyPr>
          <a:lstStyle/>
          <a:p>
            <a:r>
              <a:rPr lang="fr-FR" sz="1600" b="1" dirty="0" smtClean="0">
                <a:solidFill>
                  <a:schemeClr val="accent5">
                    <a:lumMod val="50000"/>
                  </a:schemeClr>
                </a:solidFill>
                <a:latin typeface="Times New Roman" pitchFamily="18" charset="0"/>
                <a:cs typeface="Times New Roman" pitchFamily="18" charset="0"/>
              </a:rPr>
              <a:t>                                                                 </a:t>
            </a:r>
            <a:br>
              <a:rPr lang="fr-FR" sz="1600" b="1" dirty="0" smtClean="0">
                <a:solidFill>
                  <a:schemeClr val="accent5">
                    <a:lumMod val="50000"/>
                  </a:schemeClr>
                </a:solidFill>
                <a:latin typeface="Times New Roman" pitchFamily="18" charset="0"/>
                <a:cs typeface="Times New Roman" pitchFamily="18" charset="0"/>
              </a:rPr>
            </a:br>
            <a:r>
              <a:rPr lang="fr-FR" sz="1600" b="1" dirty="0" smtClean="0">
                <a:solidFill>
                  <a:schemeClr val="accent5">
                    <a:lumMod val="50000"/>
                  </a:schemeClr>
                </a:solidFill>
                <a:latin typeface="Times New Roman" pitchFamily="18" charset="0"/>
                <a:cs typeface="Times New Roman" pitchFamily="18" charset="0"/>
              </a:rPr>
              <a:t/>
            </a:r>
            <a:br>
              <a:rPr lang="fr-FR" sz="1600" b="1" dirty="0" smtClean="0">
                <a:solidFill>
                  <a:schemeClr val="accent5">
                    <a:lumMod val="50000"/>
                  </a:schemeClr>
                </a:solidFill>
                <a:latin typeface="Times New Roman" pitchFamily="18" charset="0"/>
                <a:cs typeface="Times New Roman" pitchFamily="18" charset="0"/>
              </a:rPr>
            </a:br>
            <a:r>
              <a:rPr lang="fr-FR" sz="2000" b="1" dirty="0" smtClean="0">
                <a:solidFill>
                  <a:schemeClr val="accent5">
                    <a:lumMod val="50000"/>
                  </a:schemeClr>
                </a:solidFill>
                <a:latin typeface="Times New Roman" pitchFamily="18" charset="0"/>
                <a:cs typeface="Times New Roman" pitchFamily="18" charset="0"/>
              </a:rPr>
              <a:t>                                       Université Abderrahmane MIRA – Bejaia </a:t>
            </a:r>
            <a:br>
              <a:rPr lang="fr-FR" sz="2000" b="1" dirty="0" smtClean="0">
                <a:solidFill>
                  <a:schemeClr val="accent5">
                    <a:lumMod val="50000"/>
                  </a:schemeClr>
                </a:solidFill>
                <a:latin typeface="Times New Roman" pitchFamily="18" charset="0"/>
                <a:cs typeface="Times New Roman" pitchFamily="18" charset="0"/>
              </a:rPr>
            </a:br>
            <a:r>
              <a:rPr lang="fr-FR" sz="2000" b="1" dirty="0" smtClean="0">
                <a:solidFill>
                  <a:schemeClr val="accent5">
                    <a:lumMod val="50000"/>
                  </a:schemeClr>
                </a:solidFill>
                <a:latin typeface="Times New Roman" pitchFamily="18" charset="0"/>
                <a:cs typeface="Times New Roman" pitchFamily="18" charset="0"/>
              </a:rPr>
              <a:t>                                       Faculté des sciences humaines et sociales</a:t>
            </a:r>
            <a:br>
              <a:rPr lang="fr-FR" sz="2000" b="1" dirty="0" smtClean="0">
                <a:solidFill>
                  <a:schemeClr val="accent5">
                    <a:lumMod val="50000"/>
                  </a:schemeClr>
                </a:solidFill>
                <a:latin typeface="Times New Roman" pitchFamily="18" charset="0"/>
                <a:cs typeface="Times New Roman" pitchFamily="18" charset="0"/>
              </a:rPr>
            </a:br>
            <a:r>
              <a:rPr lang="fr-FR" sz="2000" b="1" dirty="0" smtClean="0">
                <a:solidFill>
                  <a:schemeClr val="accent5">
                    <a:lumMod val="50000"/>
                  </a:schemeClr>
                </a:solidFill>
                <a:latin typeface="Times New Roman" pitchFamily="18" charset="0"/>
                <a:cs typeface="Times New Roman" pitchFamily="18" charset="0"/>
              </a:rPr>
              <a:t>                                         Département de psychologie et d’orthophonie</a:t>
            </a:r>
            <a:br>
              <a:rPr lang="fr-FR" sz="2000" b="1" dirty="0" smtClean="0">
                <a:solidFill>
                  <a:schemeClr val="accent5">
                    <a:lumMod val="50000"/>
                  </a:schemeClr>
                </a:solidFill>
                <a:latin typeface="Times New Roman" pitchFamily="18" charset="0"/>
                <a:cs typeface="Times New Roman" pitchFamily="18" charset="0"/>
              </a:rPr>
            </a:br>
            <a:r>
              <a:rPr lang="fr-FR" sz="2800" b="1" dirty="0" smtClean="0">
                <a:solidFill>
                  <a:schemeClr val="accent5">
                    <a:lumMod val="50000"/>
                  </a:schemeClr>
                </a:solidFill>
                <a:latin typeface="Times New Roman" pitchFamily="18" charset="0"/>
                <a:cs typeface="Times New Roman" pitchFamily="18" charset="0"/>
              </a:rPr>
              <a:t/>
            </a:r>
            <a:br>
              <a:rPr lang="fr-FR" sz="2800" b="1" dirty="0" smtClean="0">
                <a:solidFill>
                  <a:schemeClr val="accent5">
                    <a:lumMod val="50000"/>
                  </a:schemeClr>
                </a:solidFill>
                <a:latin typeface="Times New Roman" pitchFamily="18" charset="0"/>
                <a:cs typeface="Times New Roman" pitchFamily="18" charset="0"/>
              </a:rPr>
            </a:br>
            <a:endParaRPr lang="fr-FR" sz="2800" b="1" dirty="0">
              <a:solidFill>
                <a:schemeClr val="accent5">
                  <a:lumMod val="50000"/>
                </a:schemeClr>
              </a:solidFill>
              <a:latin typeface="Times New Roman" pitchFamily="18" charset="0"/>
              <a:cs typeface="Times New Roman" pitchFamily="18" charset="0"/>
            </a:endParaRPr>
          </a:p>
        </p:txBody>
      </p:sp>
      <p:pic>
        <p:nvPicPr>
          <p:cNvPr id="8" name="Image 7" descr="Logo"/>
          <p:cNvPicPr/>
          <p:nvPr/>
        </p:nvPicPr>
        <p:blipFill>
          <a:blip r:embed="rId3" cstate="print"/>
          <a:srcRect/>
          <a:stretch>
            <a:fillRect/>
          </a:stretch>
        </p:blipFill>
        <p:spPr bwMode="auto">
          <a:xfrm>
            <a:off x="539552" y="260648"/>
            <a:ext cx="2723903" cy="1357322"/>
          </a:xfrm>
          <a:prstGeom prst="rect">
            <a:avLst/>
          </a:prstGeom>
          <a:noFill/>
          <a:ln w="9525">
            <a:noFill/>
            <a:miter lim="800000"/>
            <a:headEnd/>
            <a:tailEnd/>
          </a:ln>
        </p:spPr>
      </p:pic>
      <p:sp>
        <p:nvSpPr>
          <p:cNvPr id="9" name="Rectangle 8"/>
          <p:cNvSpPr/>
          <p:nvPr/>
        </p:nvSpPr>
        <p:spPr>
          <a:xfrm>
            <a:off x="323528" y="2204864"/>
            <a:ext cx="8618065" cy="1384995"/>
          </a:xfrm>
          <a:prstGeom prst="rect">
            <a:avLst/>
          </a:prstGeom>
          <a:noFill/>
        </p:spPr>
        <p:txBody>
          <a:bodyPr wrap="none" lIns="91440" tIns="45720" rIns="91440" bIns="45720">
            <a:spAutoFit/>
          </a:bodyPr>
          <a:lstStyle/>
          <a:p>
            <a:pPr algn="ctr"/>
            <a:r>
              <a:rPr lang="fr-FR" sz="4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63500">
                    <a:schemeClr val="accent5">
                      <a:satMod val="175000"/>
                      <a:alpha val="40000"/>
                    </a:schemeClr>
                  </a:glow>
                  <a:outerShdw blurRad="75057" dist="38100" dir="5400000" sy="-20000" rotWithShape="0">
                    <a:prstClr val="black">
                      <a:alpha val="25000"/>
                    </a:prstClr>
                  </a:outerShdw>
                </a:effectLst>
                <a:latin typeface="Source Sans Pro Black" pitchFamily="34" charset="0"/>
                <a:ea typeface="Source Sans Pro Black" pitchFamily="34" charset="0"/>
                <a:cs typeface="Times New Roman" pitchFamily="18" charset="0"/>
              </a:rPr>
              <a:t>Cours</a:t>
            </a:r>
          </a:p>
          <a:p>
            <a:pPr algn="ctr"/>
            <a:r>
              <a:rPr lang="fr-FR" sz="40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63500">
                    <a:schemeClr val="accent5">
                      <a:satMod val="175000"/>
                      <a:alpha val="40000"/>
                    </a:schemeClr>
                  </a:glow>
                  <a:outerShdw blurRad="75057" dist="38100" dir="5400000" sy="-20000" rotWithShape="0">
                    <a:prstClr val="black">
                      <a:alpha val="25000"/>
                    </a:prstClr>
                  </a:outerShdw>
                </a:effectLst>
                <a:latin typeface="Source Sans Pro Black" pitchFamily="34" charset="0"/>
                <a:ea typeface="Source Sans Pro Black" pitchFamily="34" charset="0"/>
                <a:cs typeface="Times New Roman" pitchFamily="18" charset="0"/>
              </a:rPr>
              <a:t>Introduction à la psychologie sociale</a:t>
            </a:r>
            <a:endParaRPr lang="fr-FR" sz="4000" b="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glow rad="63500">
                  <a:schemeClr val="accent5">
                    <a:satMod val="175000"/>
                    <a:alpha val="40000"/>
                  </a:schemeClr>
                </a:glow>
                <a:outerShdw blurRad="75057" dist="38100" dir="5400000" sy="-20000" rotWithShape="0">
                  <a:prstClr val="black">
                    <a:alpha val="25000"/>
                  </a:prstClr>
                </a:outerShdw>
              </a:effectLst>
              <a:latin typeface="Source Sans Pro Black" pitchFamily="34" charset="0"/>
              <a:ea typeface="Source Sans Pro Black" pitchFamily="34" charset="0"/>
            </a:endParaRPr>
          </a:p>
        </p:txBody>
      </p:sp>
    </p:spTree>
  </p:cSld>
  <p:clrMapOvr>
    <a:masterClrMapping/>
  </p:clrMapOvr>
  <p:transition>
    <p:wheel spokes="3"/>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ctrTitle"/>
          </p:nvPr>
        </p:nvSpPr>
        <p:spPr>
          <a:xfrm>
            <a:off x="357158" y="428605"/>
            <a:ext cx="8429684" cy="6143667"/>
          </a:xfrm>
        </p:spPr>
        <p:txBody>
          <a:bodyPr>
            <a:normAutofit/>
          </a:bodyPr>
          <a:lstStyle/>
          <a:p>
            <a:pPr algn="l"/>
            <a:r>
              <a:rPr lang="fr-FR" sz="2800" dirty="0" smtClean="0"/>
              <a:t/>
            </a:r>
            <a:br>
              <a:rPr lang="fr-FR" sz="2800" dirty="0" smtClean="0"/>
            </a:br>
            <a:endParaRPr lang="fr-FR" sz="2800" dirty="0">
              <a:latin typeface="Times New Roman" pitchFamily="18" charset="0"/>
              <a:cs typeface="Times New Roman" pitchFamily="18" charset="0"/>
            </a:endParaRPr>
          </a:p>
        </p:txBody>
      </p:sp>
      <p:sp>
        <p:nvSpPr>
          <p:cNvPr id="16" name="Rectangle à coins arrondis 15"/>
          <p:cNvSpPr/>
          <p:nvPr/>
        </p:nvSpPr>
        <p:spPr>
          <a:xfrm>
            <a:off x="395536" y="1700808"/>
            <a:ext cx="7920880" cy="4381658"/>
          </a:xfrm>
          <a:prstGeom prst="roundRect">
            <a:avLst>
              <a:gd name="adj" fmla="val 18166"/>
            </a:avLst>
          </a:prstGeom>
          <a:blipFill>
            <a:blip r:embed="rId2" cstate="print"/>
            <a:tile tx="0" ty="0" sx="100000" sy="100000" flip="none" algn="tl"/>
          </a:blipFill>
          <a:ln>
            <a:solidFill>
              <a:schemeClr val="tx2"/>
            </a:solidFill>
          </a:ln>
          <a:effectLst>
            <a:glow rad="101600">
              <a:schemeClr val="accent6">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rtlCol="0" anchor="ctr"/>
          <a:lstStyle/>
          <a:p>
            <a:pPr algn="justLow"/>
            <a:r>
              <a:rPr lang="fr-FR" sz="2800" b="1" smtClean="0">
                <a:latin typeface="Times New Roman" pitchFamily="18" charset="0"/>
                <a:cs typeface="Times New Roman" pitchFamily="18" charset="0"/>
              </a:rPr>
              <a:t>       </a:t>
            </a:r>
            <a:r>
              <a:rPr lang="fr-FR" sz="2800" b="1" smtClean="0">
                <a:latin typeface="Baskerville Old Face" pitchFamily="18" charset="0"/>
                <a:ea typeface="Source Sans Pro Black" pitchFamily="34" charset="0"/>
                <a:cs typeface="Times New Roman" pitchFamily="18" charset="0"/>
              </a:rPr>
              <a:t>Pour </a:t>
            </a:r>
            <a:r>
              <a:rPr lang="fr-FR" sz="2800" b="1" dirty="0" smtClean="0">
                <a:latin typeface="Baskerville Old Face" pitchFamily="18" charset="0"/>
                <a:ea typeface="Source Sans Pro Black" pitchFamily="34" charset="0"/>
                <a:cs typeface="Times New Roman" pitchFamily="18" charset="0"/>
              </a:rPr>
              <a:t>pouvoir vivre, nous avons besoin </a:t>
            </a:r>
            <a:r>
              <a:rPr lang="fr-FR" sz="2800" b="1" u="sng" dirty="0" smtClean="0">
                <a:latin typeface="Baskerville Old Face" pitchFamily="18" charset="0"/>
                <a:ea typeface="Source Sans Pro Black" pitchFamily="34" charset="0"/>
                <a:cs typeface="Times New Roman" pitchFamily="18" charset="0"/>
              </a:rPr>
              <a:t>d’autrui</a:t>
            </a:r>
            <a:r>
              <a:rPr lang="fr-FR" sz="2800" b="1" dirty="0" smtClean="0">
                <a:latin typeface="Baskerville Old Face" pitchFamily="18" charset="0"/>
                <a:ea typeface="Source Sans Pro Black" pitchFamily="34" charset="0"/>
                <a:cs typeface="Times New Roman" pitchFamily="18" charset="0"/>
              </a:rPr>
              <a:t>, qu’il soit un individu ou un groupe (et que sa présence soit réelle ou symbolique), tout au long de notre vie sociale, autrui influence nos pensées, nos façons de voir le monde ou nos comportements et nous l’influençons en retour. Partant de ce constat très général, ces concepts sont étudiés dans le cadre d’une discipline appelée Psychologie sociale.</a:t>
            </a:r>
          </a:p>
          <a:p>
            <a:endParaRPr lang="fr-FR" sz="2800" dirty="0"/>
          </a:p>
        </p:txBody>
      </p:sp>
      <p:sp>
        <p:nvSpPr>
          <p:cNvPr id="6" name="Rectangle avec flèche vers le bas 5"/>
          <p:cNvSpPr/>
          <p:nvPr/>
        </p:nvSpPr>
        <p:spPr>
          <a:xfrm>
            <a:off x="2411760" y="260648"/>
            <a:ext cx="5143536" cy="1512168"/>
          </a:xfrm>
          <a:prstGeom prst="downArrowCallout">
            <a:avLst>
              <a:gd name="adj1" fmla="val 27520"/>
              <a:gd name="adj2" fmla="val 31299"/>
              <a:gd name="adj3" fmla="val 25000"/>
              <a:gd name="adj4" fmla="val 64977"/>
            </a:avLst>
          </a:prstGeom>
          <a:solidFill>
            <a:schemeClr val="accent1">
              <a:lumMod val="40000"/>
              <a:lumOff val="6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sz="3600" dirty="0">
              <a:latin typeface="Source Sans Pro Black" pitchFamily="34" charset="0"/>
              <a:ea typeface="Source Sans Pro Black" pitchFamily="34" charset="0"/>
            </a:endParaRPr>
          </a:p>
        </p:txBody>
      </p:sp>
      <p:pic>
        <p:nvPicPr>
          <p:cNvPr id="6146" name="Picture 2" descr="Icon Study Pictures PNG Transparent Background, Free Download #7852 -  FreeIconsPNG"/>
          <p:cNvPicPr>
            <a:picLocks noChangeAspect="1" noChangeArrowheads="1"/>
          </p:cNvPicPr>
          <p:nvPr/>
        </p:nvPicPr>
        <p:blipFill>
          <a:blip r:embed="rId3" cstate="print"/>
          <a:srcRect/>
          <a:stretch>
            <a:fillRect/>
          </a:stretch>
        </p:blipFill>
        <p:spPr bwMode="auto">
          <a:xfrm>
            <a:off x="611560" y="-603448"/>
            <a:ext cx="2736304" cy="2736303"/>
          </a:xfrm>
          <a:prstGeom prst="rect">
            <a:avLst/>
          </a:prstGeom>
          <a:noFill/>
        </p:spPr>
      </p:pic>
      <p:sp>
        <p:nvSpPr>
          <p:cNvPr id="7" name="Rectangle 6"/>
          <p:cNvSpPr/>
          <p:nvPr/>
        </p:nvSpPr>
        <p:spPr>
          <a:xfrm>
            <a:off x="3059832" y="260648"/>
            <a:ext cx="4235455" cy="923330"/>
          </a:xfrm>
          <a:prstGeom prst="rect">
            <a:avLst/>
          </a:prstGeom>
          <a:noFill/>
        </p:spPr>
        <p:txBody>
          <a:bodyPr wrap="none" lIns="91440" tIns="45720" rIns="91440" bIns="45720">
            <a:spAutoFit/>
          </a:bodyPr>
          <a:lstStyle/>
          <a:p>
            <a:pPr algn="ctr"/>
            <a:r>
              <a:rPr lang="fr-FR" sz="5400" b="1"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Source Sans Pro Black" pitchFamily="34" charset="0"/>
                <a:ea typeface="Source Sans Pro Black" pitchFamily="34" charset="0"/>
                <a:cs typeface="Times New Roman" pitchFamily="18" charset="0"/>
              </a:rPr>
              <a:t>Introduction</a:t>
            </a:r>
            <a:endParaRPr lang="fr-FR" sz="5400" b="1" cap="none" spc="5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pic>
        <p:nvPicPr>
          <p:cNvPr id="6160" name="Picture 16" descr="Dictionary Icon PNG Images, Vectors Free Download - Pngtree"/>
          <p:cNvPicPr>
            <a:picLocks noChangeAspect="1" noChangeArrowheads="1"/>
          </p:cNvPicPr>
          <p:nvPr/>
        </p:nvPicPr>
        <p:blipFill>
          <a:blip r:embed="rId4" cstate="print"/>
          <a:srcRect/>
          <a:stretch>
            <a:fillRect/>
          </a:stretch>
        </p:blipFill>
        <p:spPr bwMode="auto">
          <a:xfrm>
            <a:off x="7380312" y="5445224"/>
            <a:ext cx="1552474" cy="1412776"/>
          </a:xfrm>
          <a:prstGeom prst="ellipse">
            <a:avLst/>
          </a:prstGeom>
          <a:ln w="63500" cap="rnd">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ctrTitle"/>
          </p:nvPr>
        </p:nvSpPr>
        <p:spPr>
          <a:xfrm>
            <a:off x="214282" y="3000371"/>
            <a:ext cx="8572560" cy="2571769"/>
          </a:xfrm>
        </p:spPr>
        <p:txBody>
          <a:bodyPr>
            <a:normAutofit/>
          </a:bodyPr>
          <a:lstStyle/>
          <a:p>
            <a:pPr algn="l"/>
            <a:r>
              <a:rPr lang="fr-FR" sz="2800" dirty="0" smtClean="0"/>
              <a:t/>
            </a:r>
            <a:br>
              <a:rPr lang="fr-FR" sz="2800" dirty="0" smtClean="0"/>
            </a:br>
            <a:endParaRPr lang="fr-FR" sz="2800" dirty="0">
              <a:latin typeface="Times New Roman" pitchFamily="18" charset="0"/>
              <a:cs typeface="Times New Roman" pitchFamily="18" charset="0"/>
            </a:endParaRPr>
          </a:p>
        </p:txBody>
      </p:sp>
      <p:sp>
        <p:nvSpPr>
          <p:cNvPr id="18" name="Rectangle 17"/>
          <p:cNvSpPr/>
          <p:nvPr/>
        </p:nvSpPr>
        <p:spPr>
          <a:xfrm>
            <a:off x="0" y="332656"/>
            <a:ext cx="7020272" cy="1323439"/>
          </a:xfrm>
          <a:prstGeom prst="rect">
            <a:avLst/>
          </a:prstGeom>
        </p:spPr>
        <p:txBody>
          <a:bodyPr wrap="square">
            <a:spAutoFit/>
          </a:bodyPr>
          <a:lstStyle/>
          <a:p>
            <a:pPr algn="ctr"/>
            <a:r>
              <a:rPr lang="fr-FR" sz="4000" b="1" dirty="0" smtClean="0">
                <a:ln w="1905"/>
                <a:solidFill>
                  <a:schemeClr val="accent5">
                    <a:lumMod val="75000"/>
                  </a:schemeClr>
                </a:solidFill>
                <a:effectLst>
                  <a:innerShdw blurRad="69850" dist="43180" dir="5400000">
                    <a:srgbClr val="000000">
                      <a:alpha val="65000"/>
                    </a:srgbClr>
                  </a:innerShdw>
                </a:effectLst>
                <a:latin typeface="Times New Roman" pitchFamily="18" charset="0"/>
                <a:cs typeface="Times New Roman" pitchFamily="18" charset="0"/>
              </a:rPr>
              <a:t>Qu’est-ce que la psychologie sociale ?</a:t>
            </a:r>
            <a:endParaRPr lang="fr-FR" sz="4000" b="1" dirty="0">
              <a:ln w="1905"/>
              <a:solidFill>
                <a:schemeClr val="accent5">
                  <a:lumMod val="75000"/>
                </a:schemeClr>
              </a:solidFill>
              <a:effectLst>
                <a:innerShdw blurRad="69850" dist="43180" dir="5400000">
                  <a:srgbClr val="000000">
                    <a:alpha val="65000"/>
                  </a:srgbClr>
                </a:innerShdw>
              </a:effectLst>
              <a:latin typeface="Times New Roman" pitchFamily="18" charset="0"/>
              <a:cs typeface="Times New Roman" pitchFamily="18" charset="0"/>
            </a:endParaRPr>
          </a:p>
        </p:txBody>
      </p:sp>
      <p:sp>
        <p:nvSpPr>
          <p:cNvPr id="21" name="Rectangle 20"/>
          <p:cNvSpPr/>
          <p:nvPr/>
        </p:nvSpPr>
        <p:spPr>
          <a:xfrm>
            <a:off x="323528" y="1556792"/>
            <a:ext cx="5961274" cy="6186309"/>
          </a:xfrm>
          <a:prstGeom prst="rect">
            <a:avLst/>
          </a:prstGeom>
        </p:spPr>
        <p:txBody>
          <a:bodyPr wrap="square">
            <a:spAutoFit/>
          </a:bodyPr>
          <a:lstStyle/>
          <a:p>
            <a:pPr lvl="0" indent="180975" algn="justLow" fontAlgn="base">
              <a:spcBef>
                <a:spcPct val="0"/>
              </a:spcBef>
              <a:spcAft>
                <a:spcPct val="0"/>
              </a:spcAft>
            </a:pPr>
            <a:r>
              <a:rPr lang="fr-FR" sz="2800" dirty="0" smtClean="0">
                <a:latin typeface="Times New Roman" pitchFamily="18" charset="0"/>
                <a:ea typeface="Calibri" pitchFamily="34" charset="0"/>
                <a:cs typeface="Times New Roman" pitchFamily="18" charset="0"/>
              </a:rPr>
              <a:t>La psychologie sociale est une science récente née au cours  de XXe siècle aux Etats-Unis d’Amérique, c’est un domaine d’étude qui propose des concepts, des théories, et des méthodes scientifique; qui analyse la façon dont les comportements, cognitions et émotions de l’individu sont influencés par le contexte sociale</a:t>
            </a:r>
            <a:r>
              <a:rPr lang="fr-FR" dirty="0" smtClean="0">
                <a:latin typeface="Times New Roman" pitchFamily="18" charset="0"/>
                <a:ea typeface="Calibri" pitchFamily="34" charset="0"/>
                <a:cs typeface="Times New Roman" pitchFamily="18" charset="0"/>
              </a:rPr>
              <a:t>. </a:t>
            </a:r>
          </a:p>
          <a:p>
            <a:pPr lvl="0" indent="180975" algn="justLow" fontAlgn="base">
              <a:spcBef>
                <a:spcPct val="0"/>
              </a:spcBef>
              <a:spcAft>
                <a:spcPct val="0"/>
              </a:spcAft>
            </a:pPr>
            <a:endParaRPr lang="fr-FR" sz="2400" dirty="0" smtClean="0">
              <a:latin typeface="Times New Roman" pitchFamily="18" charset="0"/>
              <a:cs typeface="Times New Roman" pitchFamily="18" charset="0"/>
            </a:endParaRPr>
          </a:p>
          <a:p>
            <a:pPr lvl="0" indent="180975" algn="justLow" fontAlgn="base">
              <a:spcBef>
                <a:spcPct val="0"/>
              </a:spcBef>
              <a:spcAft>
                <a:spcPct val="0"/>
              </a:spcAft>
            </a:pPr>
            <a:endParaRPr lang="fr-FR" sz="2400" dirty="0" smtClean="0">
              <a:latin typeface="Times New Roman" pitchFamily="18" charset="0"/>
              <a:cs typeface="Times New Roman" pitchFamily="18" charset="0"/>
            </a:endParaRPr>
          </a:p>
          <a:p>
            <a:pPr lvl="0" indent="180975" algn="justLow" fontAlgn="base">
              <a:spcBef>
                <a:spcPct val="0"/>
              </a:spcBef>
              <a:spcAft>
                <a:spcPct val="0"/>
              </a:spcAft>
            </a:pPr>
            <a:endParaRPr lang="fr-FR" sz="2400" dirty="0" smtClean="0">
              <a:latin typeface="Times New Roman" pitchFamily="18" charset="0"/>
              <a:cs typeface="Times New Roman" pitchFamily="18" charset="0"/>
            </a:endParaRPr>
          </a:p>
          <a:p>
            <a:pPr lvl="0" indent="180975" algn="justLow" fontAlgn="base">
              <a:spcBef>
                <a:spcPct val="0"/>
              </a:spcBef>
              <a:spcAft>
                <a:spcPct val="0"/>
              </a:spcAft>
            </a:pPr>
            <a:endParaRPr lang="fr-FR" sz="2400" dirty="0" smtClean="0">
              <a:latin typeface="Times New Roman" pitchFamily="18" charset="0"/>
              <a:cs typeface="Times New Roman" pitchFamily="18" charset="0"/>
            </a:endParaRPr>
          </a:p>
          <a:p>
            <a:pPr lvl="0" indent="180975" algn="justLow" fontAlgn="base">
              <a:spcBef>
                <a:spcPct val="0"/>
              </a:spcBef>
              <a:spcAft>
                <a:spcPct val="0"/>
              </a:spcAft>
            </a:pPr>
            <a:endParaRPr lang="fr-FR" sz="2400" dirty="0" smtClean="0">
              <a:latin typeface="Times New Roman" pitchFamily="18" charset="0"/>
              <a:cs typeface="Times New Roman" pitchFamily="18" charset="0"/>
            </a:endParaRPr>
          </a:p>
          <a:p>
            <a:pPr lvl="0" indent="180975" algn="justLow" fontAlgn="base">
              <a:spcBef>
                <a:spcPct val="0"/>
              </a:spcBef>
              <a:spcAft>
                <a:spcPct val="0"/>
              </a:spcAft>
            </a:pPr>
            <a:endParaRPr lang="fr-FR" sz="2400" dirty="0" smtClean="0">
              <a:latin typeface="Arial" pitchFamily="34" charset="0"/>
              <a:cs typeface="Arial" pitchFamily="34" charset="0"/>
            </a:endParaRPr>
          </a:p>
        </p:txBody>
      </p:sp>
      <p:pic>
        <p:nvPicPr>
          <p:cNvPr id="7170" name="Picture 2" descr="C:\Users\samia\Desktop\les support du cours\Capture.GIF"/>
          <p:cNvPicPr>
            <a:picLocks noChangeAspect="1" noChangeArrowheads="1"/>
          </p:cNvPicPr>
          <p:nvPr/>
        </p:nvPicPr>
        <p:blipFill>
          <a:blip r:embed="rId2" cstate="print"/>
          <a:srcRect/>
          <a:stretch>
            <a:fillRect/>
          </a:stretch>
        </p:blipFill>
        <p:spPr bwMode="auto">
          <a:xfrm>
            <a:off x="6156176" y="2492896"/>
            <a:ext cx="2771800" cy="3384376"/>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pic>
        <p:nvPicPr>
          <p:cNvPr id="5122" name="Picture 2" descr="People Icon PNG, Vector, PSD, and Clipart With Transparent Background for  Free Download | Pngtree"/>
          <p:cNvPicPr>
            <a:picLocks noChangeAspect="1" noChangeArrowheads="1"/>
          </p:cNvPicPr>
          <p:nvPr/>
        </p:nvPicPr>
        <p:blipFill>
          <a:blip r:embed="rId3" cstate="print"/>
          <a:srcRect/>
          <a:stretch>
            <a:fillRect/>
          </a:stretch>
        </p:blipFill>
        <p:spPr bwMode="auto">
          <a:xfrm>
            <a:off x="0" y="5445225"/>
            <a:ext cx="1691680" cy="1412776"/>
          </a:xfrm>
          <a:prstGeom prst="rect">
            <a:avLst/>
          </a:prstGeom>
          <a:noFill/>
        </p:spPr>
      </p:pic>
      <p:sp>
        <p:nvSpPr>
          <p:cNvPr id="5132" name="AutoShape 12" descr="People Network Icon Images - Free Download on Freepi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5136" name="Picture 16" descr="Free Circle Of People Png, Download Free Circle Of People Png png images,  Free ClipArts on Clipart Library"/>
          <p:cNvPicPr>
            <a:picLocks noChangeAspect="1" noChangeArrowheads="1"/>
          </p:cNvPicPr>
          <p:nvPr/>
        </p:nvPicPr>
        <p:blipFill>
          <a:blip r:embed="rId4" cstate="print"/>
          <a:srcRect/>
          <a:stretch>
            <a:fillRect/>
          </a:stretch>
        </p:blipFill>
        <p:spPr bwMode="auto">
          <a:xfrm>
            <a:off x="6660233" y="0"/>
            <a:ext cx="2483768" cy="2204863"/>
          </a:xfrm>
          <a:prstGeom prst="rect">
            <a:avLst/>
          </a:prstGeom>
          <a:noFill/>
        </p:spPr>
      </p:pic>
    </p:spTree>
  </p:cSld>
  <p:clrMapOvr>
    <a:masterClrMapping/>
  </p:clrMapOvr>
  <p:transition>
    <p:cut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ctrTitle"/>
          </p:nvPr>
        </p:nvSpPr>
        <p:spPr>
          <a:xfrm>
            <a:off x="214282" y="3000371"/>
            <a:ext cx="8572560" cy="2571769"/>
          </a:xfrm>
        </p:spPr>
        <p:txBody>
          <a:bodyPr>
            <a:normAutofit/>
          </a:bodyPr>
          <a:lstStyle/>
          <a:p>
            <a:pPr algn="l"/>
            <a:r>
              <a:rPr lang="fr-FR" sz="2800" dirty="0" smtClean="0"/>
              <a:t/>
            </a:r>
            <a:br>
              <a:rPr lang="fr-FR" sz="2800" dirty="0" smtClean="0"/>
            </a:br>
            <a:endParaRPr lang="fr-FR" sz="2800" dirty="0">
              <a:latin typeface="Times New Roman" pitchFamily="18" charset="0"/>
              <a:cs typeface="Times New Roman" pitchFamily="18" charset="0"/>
            </a:endParaRPr>
          </a:p>
        </p:txBody>
      </p:sp>
      <p:pic>
        <p:nvPicPr>
          <p:cNvPr id="20482" name="Picture 2" descr="C:\Users\samia\Desktop\allport.jpg"/>
          <p:cNvPicPr>
            <a:picLocks noChangeAspect="1" noChangeArrowheads="1"/>
          </p:cNvPicPr>
          <p:nvPr/>
        </p:nvPicPr>
        <p:blipFill>
          <a:blip r:embed="rId2" cstate="print">
            <a:duotone>
              <a:prstClr val="black"/>
              <a:schemeClr val="accent6">
                <a:tint val="45000"/>
                <a:satMod val="400000"/>
              </a:schemeClr>
            </a:duotone>
          </a:blip>
          <a:srcRect/>
          <a:stretch>
            <a:fillRect/>
          </a:stretch>
        </p:blipFill>
        <p:spPr bwMode="auto">
          <a:xfrm>
            <a:off x="2483768" y="1052736"/>
            <a:ext cx="3528392" cy="2160240"/>
          </a:xfrm>
          <a:prstGeom prst="rect">
            <a:avLst/>
          </a:prstGeom>
          <a:ln>
            <a:noFill/>
          </a:ln>
          <a:effectLst>
            <a:outerShdw blurRad="292100" dist="139700" dir="2700000" algn="tl" rotWithShape="0">
              <a:srgbClr val="333333">
                <a:alpha val="65000"/>
              </a:srgbClr>
            </a:outerShdw>
          </a:effectLst>
        </p:spPr>
      </p:pic>
      <p:sp>
        <p:nvSpPr>
          <p:cNvPr id="9" name="Rectangle 8"/>
          <p:cNvSpPr/>
          <p:nvPr/>
        </p:nvSpPr>
        <p:spPr>
          <a:xfrm>
            <a:off x="428596" y="3571876"/>
            <a:ext cx="8501122" cy="4339650"/>
          </a:xfrm>
          <a:prstGeom prst="rect">
            <a:avLst/>
          </a:prstGeom>
          <a:noFill/>
          <a:ln>
            <a:noFill/>
          </a:ln>
          <a:effectLst/>
          <a:scene3d>
            <a:camera prst="orthographicFront">
              <a:rot lat="0" lon="0" rev="0"/>
            </a:camera>
            <a:lightRig rig="glow" dir="t">
              <a:rot lat="0" lon="0" rev="14100000"/>
            </a:lightRig>
          </a:scene3d>
          <a:sp3d prstMaterial="softEdge">
            <a:bevelT w="127000" prst="artDeco"/>
          </a:sp3d>
        </p:spPr>
        <p:txBody>
          <a:bodyPr wrap="square">
            <a:spAutoFit/>
            <a:scene3d>
              <a:camera prst="isometricOffAxis1Right"/>
              <a:lightRig rig="threePt" dir="t"/>
            </a:scene3d>
          </a:bodyPr>
          <a:lstStyle/>
          <a:p>
            <a:pPr algn="ctr">
              <a:lnSpc>
                <a:spcPct val="150000"/>
              </a:lnSpc>
            </a:pPr>
            <a:r>
              <a:rPr lang="en-US" sz="2800" b="1" smtClean="0">
                <a:ln w="17780" cmpd="sng">
                  <a:solidFill>
                    <a:schemeClr val="tx2"/>
                  </a:solidFill>
                  <a:prstDash val="solid"/>
                  <a:miter lim="800000"/>
                </a:ln>
                <a:effectLst>
                  <a:glow rad="63500">
                    <a:schemeClr val="accent2">
                      <a:satMod val="175000"/>
                      <a:alpha val="40000"/>
                    </a:schemeClr>
                  </a:glow>
                </a:effectLst>
              </a:rPr>
              <a:t>  </a:t>
            </a:r>
            <a:r>
              <a:rPr lang="ar-DZ" sz="2800" b="1" smtClean="0">
                <a:ln w="17780" cmpd="sng">
                  <a:solidFill>
                    <a:schemeClr val="tx2"/>
                  </a:solidFill>
                  <a:prstDash val="solid"/>
                  <a:miter lim="800000"/>
                </a:ln>
                <a:effectLst>
                  <a:glow rad="63500">
                    <a:schemeClr val="accent2">
                      <a:satMod val="175000"/>
                      <a:alpha val="40000"/>
                    </a:schemeClr>
                  </a:glow>
                </a:effectLst>
              </a:rPr>
              <a:t>" </a:t>
            </a:r>
            <a:r>
              <a:rPr lang="fr-FR" sz="2800" b="1" dirty="0" smtClean="0">
                <a:ln w="17780" cmpd="sng">
                  <a:solidFill>
                    <a:schemeClr val="tx2"/>
                  </a:solidFill>
                  <a:prstDash val="solid"/>
                  <a:miter lim="800000"/>
                </a:ln>
                <a:effectLst>
                  <a:glow rad="63500">
                    <a:schemeClr val="accent2">
                      <a:satMod val="175000"/>
                      <a:alpha val="40000"/>
                    </a:schemeClr>
                  </a:glow>
                </a:effectLst>
              </a:rPr>
              <a:t>L</a:t>
            </a:r>
            <a:r>
              <a:rPr lang="fr-FR" sz="2800" b="1" smtClean="0">
                <a:ln w="17780" cmpd="sng">
                  <a:solidFill>
                    <a:schemeClr val="tx2"/>
                  </a:solidFill>
                  <a:prstDash val="solid"/>
                  <a:miter lim="800000"/>
                </a:ln>
                <a:effectLst>
                  <a:glow rad="63500">
                    <a:schemeClr val="accent2">
                      <a:satMod val="175000"/>
                      <a:alpha val="40000"/>
                    </a:schemeClr>
                  </a:glow>
                </a:effectLst>
              </a:rPr>
              <a:t>a </a:t>
            </a:r>
            <a:r>
              <a:rPr lang="fr-FR" sz="2800" b="1" dirty="0" smtClean="0">
                <a:ln w="17780" cmpd="sng">
                  <a:solidFill>
                    <a:schemeClr val="tx2"/>
                  </a:solidFill>
                  <a:prstDash val="solid"/>
                  <a:miter lim="800000"/>
                </a:ln>
                <a:effectLst>
                  <a:glow rad="63500">
                    <a:schemeClr val="accent2">
                      <a:satMod val="175000"/>
                      <a:alpha val="40000"/>
                    </a:schemeClr>
                  </a:glow>
                </a:effectLst>
              </a:rPr>
              <a:t>psychologie sociale a pour objet l’étude  des relations réelles ou imaginées de personne à personne dans un contexte sociale donné, en tant qu’elles affectent les personnes impliqués dans cette situation </a:t>
            </a:r>
            <a:r>
              <a:rPr lang="ar-DZ" sz="2800" b="1" dirty="0" smtClean="0">
                <a:ln w="17780" cmpd="sng">
                  <a:solidFill>
                    <a:schemeClr val="tx2"/>
                  </a:solidFill>
                  <a:prstDash val="solid"/>
                  <a:miter lim="800000"/>
                </a:ln>
                <a:effectLst>
                  <a:glow rad="63500">
                    <a:schemeClr val="accent2">
                      <a:satMod val="175000"/>
                      <a:alpha val="40000"/>
                    </a:schemeClr>
                  </a:glow>
                </a:effectLst>
              </a:rPr>
              <a:t>"</a:t>
            </a:r>
            <a:r>
              <a:rPr lang="fr-FR" sz="2800" b="1" dirty="0" smtClean="0">
                <a:ln>
                  <a:solidFill>
                    <a:schemeClr val="tx2"/>
                  </a:solidFill>
                </a:ln>
                <a:effectLst>
                  <a:glow rad="63500">
                    <a:schemeClr val="accent2">
                      <a:satMod val="175000"/>
                      <a:alpha val="40000"/>
                    </a:schemeClr>
                  </a:glow>
                </a:effectLst>
              </a:rPr>
              <a:t> </a:t>
            </a:r>
          </a:p>
          <a:p>
            <a:endParaRPr lang="fr-FR" dirty="0" smtClean="0"/>
          </a:p>
          <a:p>
            <a:endParaRPr lang="fr-FR" dirty="0" smtClean="0"/>
          </a:p>
          <a:p>
            <a:endParaRPr lang="fr-FR" dirty="0" smtClean="0"/>
          </a:p>
          <a:p>
            <a:endParaRPr lang="fr-FR" dirty="0" smtClean="0"/>
          </a:p>
          <a:p>
            <a:endParaRPr lang="ar-DZ" dirty="0" smtClean="0"/>
          </a:p>
          <a:p>
            <a:endParaRPr lang="fr-FR" dirty="0"/>
          </a:p>
        </p:txBody>
      </p:sp>
      <p:sp>
        <p:nvSpPr>
          <p:cNvPr id="6" name="Rectangle 5"/>
          <p:cNvSpPr/>
          <p:nvPr/>
        </p:nvSpPr>
        <p:spPr>
          <a:xfrm>
            <a:off x="539552" y="260648"/>
            <a:ext cx="7972054" cy="646331"/>
          </a:xfrm>
          <a:prstGeom prst="rect">
            <a:avLst/>
          </a:prstGeom>
        </p:spPr>
        <p:txBody>
          <a:bodyPr wrap="none">
            <a:spAutoFit/>
          </a:bodyPr>
          <a:lstStyle/>
          <a:p>
            <a:pPr lvl="0" indent="180975" algn="ctr" fontAlgn="base">
              <a:spcBef>
                <a:spcPct val="0"/>
              </a:spcBef>
              <a:spcAft>
                <a:spcPct val="0"/>
              </a:spcAft>
            </a:pPr>
            <a:r>
              <a:rPr lang="fr-FR" sz="3600" b="1" smtClean="0">
                <a:ln w="11430"/>
                <a:solidFill>
                  <a:schemeClr val="accent6">
                    <a:lumMod val="75000"/>
                  </a:schemeClr>
                </a:solidFill>
                <a:effectLst>
                  <a:outerShdw blurRad="50800" dist="39000" dir="5460000" algn="tl">
                    <a:srgbClr val="000000">
                      <a:alpha val="38000"/>
                    </a:srgbClr>
                  </a:outerShdw>
                </a:effectLst>
                <a:latin typeface="Source Sans Pro Black" pitchFamily="34" charset="0"/>
                <a:ea typeface="Source Sans Pro Black" pitchFamily="34" charset="0"/>
              </a:rPr>
              <a:t>Selon la définition de (Allport, 1924) </a:t>
            </a:r>
            <a:endParaRPr lang="fr-FR" sz="3200" b="1" dirty="0" smtClean="0">
              <a:ln w="11430"/>
              <a:solidFill>
                <a:schemeClr val="accent6">
                  <a:lumMod val="75000"/>
                </a:schemeClr>
              </a:solidFill>
              <a:effectLst>
                <a:outerShdw blurRad="50800" dist="39000" dir="5460000" algn="tl">
                  <a:srgbClr val="000000">
                    <a:alpha val="38000"/>
                  </a:srgbClr>
                </a:outerShdw>
              </a:effectLst>
              <a:latin typeface="Source Sans Pro Black" pitchFamily="34" charset="0"/>
              <a:ea typeface="Source Sans Pro Black" pitchFamily="34" charset="0"/>
              <a:cs typeface="Times New Roman" pitchFamily="18" charset="0"/>
            </a:endParaRPr>
          </a:p>
        </p:txBody>
      </p:sp>
      <p:pic>
        <p:nvPicPr>
          <p:cNvPr id="10" name="Picture 2" descr="Consultório de Psicologia | Orientação Vocacional/Profissional"/>
          <p:cNvPicPr>
            <a:picLocks noChangeAspect="1" noChangeArrowheads="1"/>
          </p:cNvPicPr>
          <p:nvPr/>
        </p:nvPicPr>
        <p:blipFill>
          <a:blip r:embed="rId3" cstate="print"/>
          <a:srcRect/>
          <a:stretch>
            <a:fillRect/>
          </a:stretch>
        </p:blipFill>
        <p:spPr bwMode="auto">
          <a:xfrm rot="20693729">
            <a:off x="6964776" y="1373683"/>
            <a:ext cx="1622238" cy="1610038"/>
          </a:xfrm>
          <a:prstGeom prst="rect">
            <a:avLst/>
          </a:prstGeom>
          <a:solidFill>
            <a:srgbClr val="FFFFFF">
              <a:shade val="85000"/>
            </a:srgbClr>
          </a:solidFill>
          <a:ln w="101600" cap="sq">
            <a:solidFill>
              <a:srgbClr val="FDFDFD"/>
            </a:solidFill>
            <a:miter lim="800000"/>
          </a:ln>
          <a:effectLst>
            <a:outerShdw blurRad="57150" dist="37500" dir="7560000" sy="98000" kx="110000" ky="200000" algn="tl" rotWithShape="0">
              <a:srgbClr val="000000">
                <a:alpha val="20000"/>
              </a:srgbClr>
            </a:outerShdw>
          </a:effectLst>
          <a:scene3d>
            <a:camera prst="perspectiveRelaxed">
              <a:rot lat="18960000" lon="0" rev="0"/>
            </a:camera>
            <a:lightRig rig="twoPt" dir="t">
              <a:rot lat="0" lon="0" rev="7200000"/>
            </a:lightRig>
          </a:scene3d>
          <a:sp3d prstMaterial="matte">
            <a:bevelT w="22860" h="12700"/>
            <a:contourClr>
              <a:srgbClr val="FFFFFF"/>
            </a:contourClr>
          </a:sp3d>
        </p:spPr>
      </p:pic>
      <p:pic>
        <p:nvPicPr>
          <p:cNvPr id="7" name="Picture 14" descr="Download Books Education PNG Transparent Background, Free Download #23458 -  FreeIconsPNG"/>
          <p:cNvPicPr>
            <a:picLocks noChangeAspect="1" noChangeArrowheads="1"/>
          </p:cNvPicPr>
          <p:nvPr/>
        </p:nvPicPr>
        <p:blipFill>
          <a:blip r:embed="rId4" cstate="print">
            <a:duotone>
              <a:schemeClr val="accent6">
                <a:shade val="45000"/>
                <a:satMod val="135000"/>
              </a:schemeClr>
              <a:prstClr val="white"/>
            </a:duotone>
          </a:blip>
          <a:srcRect/>
          <a:stretch>
            <a:fillRect/>
          </a:stretch>
        </p:blipFill>
        <p:spPr bwMode="auto">
          <a:xfrm>
            <a:off x="6588224" y="2636912"/>
            <a:ext cx="936104" cy="936104"/>
          </a:xfrm>
          <a:prstGeom prst="rect">
            <a:avLst/>
          </a:prstGeom>
          <a:noFill/>
        </p:spPr>
      </p:pic>
    </p:spTree>
  </p:cSld>
  <p:clrMapOvr>
    <a:masterClrMapping/>
  </p:clrMapOvr>
  <p:transition>
    <p:cut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20482" name="Picture 2" descr="Investigación-acción: qué es, características, ejemplos"/>
          <p:cNvPicPr>
            <a:picLocks noChangeAspect="1" noChangeArrowheads="1"/>
          </p:cNvPicPr>
          <p:nvPr/>
        </p:nvPicPr>
        <p:blipFill>
          <a:blip r:embed="rId2" cstate="print">
            <a:lum bright="30000"/>
          </a:blip>
          <a:srcRect/>
          <a:stretch>
            <a:fillRect/>
          </a:stretch>
        </p:blipFill>
        <p:spPr bwMode="auto">
          <a:xfrm>
            <a:off x="0" y="0"/>
            <a:ext cx="9144000" cy="6858000"/>
          </a:xfrm>
          <a:prstGeom prst="rect">
            <a:avLst/>
          </a:prstGeom>
          <a:noFill/>
        </p:spPr>
      </p:pic>
      <p:sp>
        <p:nvSpPr>
          <p:cNvPr id="5" name="Rectangle 4"/>
          <p:cNvSpPr/>
          <p:nvPr/>
        </p:nvSpPr>
        <p:spPr>
          <a:xfrm>
            <a:off x="0" y="260648"/>
            <a:ext cx="8900963" cy="769441"/>
          </a:xfrm>
          <a:prstGeom prst="rect">
            <a:avLst/>
          </a:prstGeom>
        </p:spPr>
        <p:txBody>
          <a:bodyPr wrap="none">
            <a:spAutoFit/>
          </a:bodyPr>
          <a:lstStyle/>
          <a:p>
            <a:pPr algn="ctr"/>
            <a:r>
              <a:rPr lang="fr-FR" sz="4400" b="1" cap="all" smtClean="0">
                <a:ln/>
                <a:solidFill>
                  <a:srgbClr val="FFC000"/>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w Cen MT Condensed Extra Bold" pitchFamily="34" charset="0"/>
                <a:ea typeface="Source Sans Pro Black" pitchFamily="34" charset="0"/>
                <a:cs typeface="Times New Roman" pitchFamily="18" charset="0"/>
              </a:rPr>
              <a:t>Les objets de la psychologie sociale </a:t>
            </a:r>
            <a:endParaRPr lang="fr-FR" sz="4400" b="1" cap="all" dirty="0" smtClean="0">
              <a:ln/>
              <a:solidFill>
                <a:srgbClr val="FFC000"/>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w Cen MT Condensed Extra Bold" pitchFamily="34" charset="0"/>
              <a:ea typeface="Source Sans Pro Black" pitchFamily="34" charset="0"/>
              <a:cs typeface="Times New Roman" pitchFamily="18" charset="0"/>
            </a:endParaRPr>
          </a:p>
        </p:txBody>
      </p:sp>
      <p:sp>
        <p:nvSpPr>
          <p:cNvPr id="11" name="Rectangle à coins arrondis 10"/>
          <p:cNvSpPr/>
          <p:nvPr/>
        </p:nvSpPr>
        <p:spPr>
          <a:xfrm>
            <a:off x="3707904" y="2636912"/>
            <a:ext cx="4464496" cy="642942"/>
          </a:xfrm>
          <a:prstGeom prst="roundRect">
            <a:avLst>
              <a:gd name="adj" fmla="val 50000"/>
            </a:avLst>
          </a:prstGeom>
          <a:solidFill>
            <a:srgbClr val="92D05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2"/>
          </a:lnRef>
          <a:fillRef idx="2">
            <a:schemeClr val="accent2"/>
          </a:fillRef>
          <a:effectRef idx="1">
            <a:schemeClr val="accent2"/>
          </a:effectRef>
          <a:fontRef idx="minor">
            <a:schemeClr val="dk1"/>
          </a:fontRef>
        </p:style>
        <p:txBody>
          <a:bodyPr rtlCol="0" anchor="ctr"/>
          <a:lstStyle/>
          <a:p>
            <a:pPr algn="ctr"/>
            <a:r>
              <a:rPr lang="fr-FR" b="1" smtClean="0">
                <a:latin typeface="Times New Roman" pitchFamily="18" charset="0"/>
                <a:ea typeface="Calibri" pitchFamily="34" charset="0"/>
                <a:cs typeface="Times New Roman" pitchFamily="18" charset="0"/>
              </a:rPr>
              <a:t>Les cognitions sociales, c'est-à-dire les pensées, les attitudes…</a:t>
            </a:r>
            <a:endParaRPr lang="fr-FR"/>
          </a:p>
        </p:txBody>
      </p:sp>
      <p:sp>
        <p:nvSpPr>
          <p:cNvPr id="12" name="Rectangle à coins arrondis 11"/>
          <p:cNvSpPr/>
          <p:nvPr/>
        </p:nvSpPr>
        <p:spPr>
          <a:xfrm>
            <a:off x="2411760" y="3356992"/>
            <a:ext cx="6120680" cy="1080120"/>
          </a:xfrm>
          <a:prstGeom prst="roundRect">
            <a:avLst>
              <a:gd name="adj" fmla="val 50000"/>
            </a:avLst>
          </a:prstGeom>
          <a:solidFill>
            <a:schemeClr val="accent3">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2"/>
          </a:lnRef>
          <a:fillRef idx="2">
            <a:schemeClr val="accent2"/>
          </a:fillRef>
          <a:effectRef idx="1">
            <a:schemeClr val="accent2"/>
          </a:effectRef>
          <a:fontRef idx="minor">
            <a:schemeClr val="dk1"/>
          </a:fontRef>
        </p:style>
        <p:txBody>
          <a:bodyPr rtlCol="0" anchor="ctr"/>
          <a:lstStyle/>
          <a:p>
            <a:pPr algn="ctr"/>
            <a:r>
              <a:rPr lang="fr-FR" b="1" smtClean="0">
                <a:latin typeface="Times New Roman" pitchFamily="18" charset="0"/>
                <a:ea typeface="Calibri" pitchFamily="34" charset="0"/>
                <a:cs typeface="Times New Roman" pitchFamily="18" charset="0"/>
              </a:rPr>
              <a:t>Les variables écologiques ou les influences directes ou indirectes de l’environnement physique comme le chaud, le bruit, la pollution, le temps atmosphérique…</a:t>
            </a:r>
            <a:endParaRPr lang="fr-FR"/>
          </a:p>
        </p:txBody>
      </p:sp>
      <p:sp>
        <p:nvSpPr>
          <p:cNvPr id="13" name="Rectangle à coins arrondis 12"/>
          <p:cNvSpPr/>
          <p:nvPr/>
        </p:nvSpPr>
        <p:spPr>
          <a:xfrm>
            <a:off x="3059832" y="4509120"/>
            <a:ext cx="4896544" cy="642942"/>
          </a:xfrm>
          <a:prstGeom prst="roundRect">
            <a:avLst>
              <a:gd name="adj" fmla="val 50000"/>
            </a:avLst>
          </a:prstGeom>
          <a:solidFill>
            <a:schemeClr val="accent4">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2"/>
          </a:lnRef>
          <a:fillRef idx="2">
            <a:schemeClr val="accent2"/>
          </a:fillRef>
          <a:effectRef idx="1">
            <a:schemeClr val="accent2"/>
          </a:effectRef>
          <a:fontRef idx="minor">
            <a:schemeClr val="dk1"/>
          </a:fontRef>
        </p:style>
        <p:txBody>
          <a:bodyPr rtlCol="0" anchor="ctr"/>
          <a:lstStyle/>
          <a:p>
            <a:pPr algn="ctr"/>
            <a:r>
              <a:rPr lang="fr-FR" b="1" smtClean="0">
                <a:latin typeface="Times New Roman" pitchFamily="18" charset="0"/>
                <a:ea typeface="Calibri" pitchFamily="34" charset="0"/>
                <a:cs typeface="Times New Roman" pitchFamily="18" charset="0"/>
              </a:rPr>
              <a:t>Le contexte socioculturel dans lequel le comportement social se réalise.</a:t>
            </a:r>
            <a:endParaRPr lang="fr-FR"/>
          </a:p>
        </p:txBody>
      </p:sp>
      <p:sp>
        <p:nvSpPr>
          <p:cNvPr id="14" name="Rectangle à coins arrondis 13"/>
          <p:cNvSpPr/>
          <p:nvPr/>
        </p:nvSpPr>
        <p:spPr>
          <a:xfrm>
            <a:off x="1331640" y="5229200"/>
            <a:ext cx="7488832" cy="1395536"/>
          </a:xfrm>
          <a:prstGeom prst="roundRect">
            <a:avLst>
              <a:gd name="adj" fmla="val 27954"/>
            </a:avLst>
          </a:prstGeom>
          <a:blipFill>
            <a:blip r:embed="rId3" cstate="print"/>
            <a:tile tx="0" ty="0" sx="100000" sy="100000" flip="none" algn="tl"/>
          </a:blip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2"/>
          </a:lnRef>
          <a:fillRef idx="2">
            <a:schemeClr val="accent2"/>
          </a:fillRef>
          <a:effectRef idx="1">
            <a:schemeClr val="accent2"/>
          </a:effectRef>
          <a:fontRef idx="minor">
            <a:schemeClr val="dk1"/>
          </a:fontRef>
        </p:style>
        <p:txBody>
          <a:bodyPr rtlCol="0" anchor="ctr"/>
          <a:lstStyle/>
          <a:p>
            <a:pPr algn="ctr"/>
            <a:r>
              <a:rPr lang="fr-FR" b="1" smtClean="0">
                <a:latin typeface="Times New Roman" pitchFamily="18" charset="0"/>
                <a:cs typeface="Times New Roman" pitchFamily="18" charset="0"/>
              </a:rPr>
              <a:t>      La psychologie sociale touche à des secteurs diversifiés comme la publicité, l’attitude raciste ou l’appartenance au groupe, le comportement agressif ou encore le vandalisme, la dynamique de groupe ou les conflits entre groupes.</a:t>
            </a:r>
            <a:endParaRPr lang="fr-FR"/>
          </a:p>
        </p:txBody>
      </p:sp>
      <p:pic>
        <p:nvPicPr>
          <p:cNvPr id="10" name="Picture 12" descr="Asociación Estudiante de Psicología de la Pucpr | Ponce"/>
          <p:cNvPicPr>
            <a:picLocks noChangeAspect="1" noChangeArrowheads="1"/>
          </p:cNvPicPr>
          <p:nvPr/>
        </p:nvPicPr>
        <p:blipFill>
          <a:blip r:embed="rId4" cstate="print"/>
          <a:srcRect/>
          <a:stretch>
            <a:fillRect/>
          </a:stretch>
        </p:blipFill>
        <p:spPr bwMode="auto">
          <a:xfrm>
            <a:off x="323528" y="1196752"/>
            <a:ext cx="2016224" cy="1900545"/>
          </a:xfrm>
          <a:prstGeom prst="ellipse">
            <a:avLst/>
          </a:prstGeom>
          <a:ln w="63500" cap="rnd">
            <a:solidFill>
              <a:srgbClr val="FFC000"/>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21508" name="AutoShape 4" descr="Photos Telechargement Arriere Plan, 32 000+ photos de haute qualité  gratuite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1510" name="AutoShape 6" descr="Photos Telechargement Arriere Plan, 32 000+ photos de haute qualité  gratuite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21516" name="Picture 12" descr="Fond Dégradé Doux Ppt Tordu, Power Point, Modèle Ppt, Fond De Ppt Image de  Fond Pour le Téléchargement Gratuit - Pngtree"/>
          <p:cNvPicPr>
            <a:picLocks noChangeAspect="1" noChangeArrowheads="1"/>
          </p:cNvPicPr>
          <p:nvPr/>
        </p:nvPicPr>
        <p:blipFill>
          <a:blip r:embed="rId2" cstate="print"/>
          <a:srcRect/>
          <a:stretch>
            <a:fillRect/>
          </a:stretch>
        </p:blipFill>
        <p:spPr bwMode="auto">
          <a:xfrm>
            <a:off x="0" y="836713"/>
            <a:ext cx="9144000" cy="6021288"/>
          </a:xfrm>
          <a:prstGeom prst="rect">
            <a:avLst/>
          </a:prstGeom>
          <a:noFill/>
        </p:spPr>
      </p:pic>
      <p:sp>
        <p:nvSpPr>
          <p:cNvPr id="10" name="Rectangle 9"/>
          <p:cNvSpPr/>
          <p:nvPr/>
        </p:nvSpPr>
        <p:spPr>
          <a:xfrm>
            <a:off x="0" y="0"/>
            <a:ext cx="9144000" cy="584775"/>
          </a:xfrm>
          <a:prstGeom prst="rect">
            <a:avLst/>
          </a:prstGeom>
        </p:spPr>
        <p:txBody>
          <a:bodyPr wrap="square">
            <a:spAutoFit/>
          </a:bodyPr>
          <a:lstStyle/>
          <a:p>
            <a:pPr marL="0" lvl="1" algn="ctr"/>
            <a:r>
              <a:rPr lang="fr-FR" sz="3200" b="1" i="1" dirty="0" smtClean="0">
                <a:ln w="1905"/>
                <a:solidFill>
                  <a:srgbClr val="00B0F0"/>
                </a:solidFill>
                <a:effectLst>
                  <a:innerShdw blurRad="69850" dist="43180" dir="5400000">
                    <a:srgbClr val="000000">
                      <a:alpha val="65000"/>
                    </a:srgbClr>
                  </a:innerShdw>
                </a:effectLst>
                <a:latin typeface="Times New Roman" pitchFamily="18" charset="0"/>
                <a:cs typeface="Times New Roman" pitchFamily="18" charset="0"/>
              </a:rPr>
              <a:t>Les méthodes de </a:t>
            </a:r>
            <a:r>
              <a:rPr lang="fr-FR" sz="3200" b="1" i="1" smtClean="0">
                <a:ln w="1905"/>
                <a:solidFill>
                  <a:srgbClr val="00B0F0"/>
                </a:solidFill>
                <a:effectLst>
                  <a:innerShdw blurRad="69850" dist="43180" dir="5400000">
                    <a:srgbClr val="000000">
                      <a:alpha val="65000"/>
                    </a:srgbClr>
                  </a:innerShdw>
                </a:effectLst>
                <a:latin typeface="Times New Roman" pitchFamily="18" charset="0"/>
                <a:cs typeface="Times New Roman" pitchFamily="18" charset="0"/>
              </a:rPr>
              <a:t>recherche </a:t>
            </a:r>
            <a:r>
              <a:rPr lang="fr-FR" sz="3200" b="1" i="1" smtClean="0">
                <a:ln w="1905"/>
                <a:solidFill>
                  <a:srgbClr val="00B0F0"/>
                </a:solidFill>
                <a:effectLst>
                  <a:innerShdw blurRad="69850" dist="43180" dir="5400000">
                    <a:srgbClr val="000000">
                      <a:alpha val="65000"/>
                    </a:srgbClr>
                  </a:innerShdw>
                </a:effectLst>
                <a:latin typeface="Times New Roman" pitchFamily="18" charset="0"/>
                <a:cs typeface="Times New Roman" pitchFamily="18" charset="0"/>
              </a:rPr>
              <a:t>en psychologie </a:t>
            </a:r>
            <a:r>
              <a:rPr lang="fr-FR" sz="3200" b="1" i="1" dirty="0" smtClean="0">
                <a:ln w="1905"/>
                <a:solidFill>
                  <a:srgbClr val="00B0F0"/>
                </a:solidFill>
                <a:effectLst>
                  <a:innerShdw blurRad="69850" dist="43180" dir="5400000">
                    <a:srgbClr val="000000">
                      <a:alpha val="65000"/>
                    </a:srgbClr>
                  </a:innerShdw>
                </a:effectLst>
                <a:latin typeface="Times New Roman" pitchFamily="18" charset="0"/>
                <a:cs typeface="Times New Roman" pitchFamily="18" charset="0"/>
              </a:rPr>
              <a:t>sociale</a:t>
            </a:r>
            <a:r>
              <a:rPr lang="fr-FR" sz="3200" b="1" i="1" dirty="0" smtClean="0">
                <a:ln w="1905"/>
                <a:solidFill>
                  <a:srgbClr val="00B0F0"/>
                </a:solidFill>
                <a:effectLst>
                  <a:innerShdw blurRad="69850" dist="43180" dir="5400000">
                    <a:srgbClr val="000000">
                      <a:alpha val="65000"/>
                    </a:srgbClr>
                  </a:innerShdw>
                </a:effectLst>
              </a:rPr>
              <a:t> </a:t>
            </a:r>
          </a:p>
        </p:txBody>
      </p:sp>
      <p:sp>
        <p:nvSpPr>
          <p:cNvPr id="11" name="Rectangle 10"/>
          <p:cNvSpPr/>
          <p:nvPr/>
        </p:nvSpPr>
        <p:spPr>
          <a:xfrm>
            <a:off x="2123728" y="1484784"/>
            <a:ext cx="5040560" cy="584775"/>
          </a:xfrm>
          <a:prstGeom prst="rect">
            <a:avLst/>
          </a:prstGeom>
        </p:spPr>
        <p:txBody>
          <a:bodyPr wrap="square">
            <a:spAutoFit/>
          </a:bodyPr>
          <a:lstStyle/>
          <a:p>
            <a:pPr marL="0" lvl="1" algn="ctr"/>
            <a:r>
              <a:rPr lang="fr-FR" sz="3200" b="1" smtClean="0">
                <a:ln w="900" cmpd="sng">
                  <a:solidFill>
                    <a:schemeClr val="accent1">
                      <a:satMod val="190000"/>
                      <a:alpha val="55000"/>
                    </a:schemeClr>
                  </a:solidFill>
                  <a:prstDash val="solid"/>
                </a:ln>
                <a:solidFill>
                  <a:srgbClr val="00B0F0"/>
                </a:solidFill>
                <a:effectLst>
                  <a:innerShdw blurRad="101600" dist="76200" dir="5400000">
                    <a:schemeClr val="accent1">
                      <a:satMod val="190000"/>
                      <a:tint val="100000"/>
                      <a:alpha val="74000"/>
                    </a:schemeClr>
                  </a:innerShdw>
                </a:effectLst>
                <a:latin typeface="Times New Roman" pitchFamily="18" charset="0"/>
                <a:cs typeface="Times New Roman" pitchFamily="18" charset="0"/>
              </a:rPr>
              <a:t>La méthode expérimentale</a:t>
            </a:r>
            <a:endParaRPr lang="fr-FR" sz="3200" b="1" dirty="0">
              <a:ln w="900" cmpd="sng">
                <a:solidFill>
                  <a:schemeClr val="accent1">
                    <a:satMod val="190000"/>
                    <a:alpha val="55000"/>
                  </a:schemeClr>
                </a:solidFill>
                <a:prstDash val="solid"/>
              </a:ln>
              <a:solidFill>
                <a:srgbClr val="00B0F0"/>
              </a:solidFill>
              <a:effectLst>
                <a:innerShdw blurRad="101600" dist="76200" dir="5400000">
                  <a:schemeClr val="accent1">
                    <a:satMod val="190000"/>
                    <a:tint val="100000"/>
                    <a:alpha val="74000"/>
                  </a:schemeClr>
                </a:innerShdw>
              </a:effectLst>
              <a:latin typeface="Times New Roman" pitchFamily="18" charset="0"/>
              <a:cs typeface="Times New Roman" pitchFamily="18" charset="0"/>
            </a:endParaRPr>
          </a:p>
        </p:txBody>
      </p:sp>
      <p:sp>
        <p:nvSpPr>
          <p:cNvPr id="12" name="Rectangle 11"/>
          <p:cNvSpPr/>
          <p:nvPr/>
        </p:nvSpPr>
        <p:spPr>
          <a:xfrm>
            <a:off x="971600" y="2132856"/>
            <a:ext cx="6768752" cy="3785652"/>
          </a:xfrm>
          <a:prstGeom prst="rect">
            <a:avLst/>
          </a:prstGeom>
        </p:spPr>
        <p:txBody>
          <a:bodyPr wrap="square">
            <a:spAutoFit/>
          </a:bodyPr>
          <a:lstStyle/>
          <a:p>
            <a:pPr algn="justLow"/>
            <a:r>
              <a:rPr lang="fr-FR" sz="2000" smtClean="0">
                <a:latin typeface="Times New Roman" pitchFamily="18" charset="0"/>
                <a:cs typeface="Times New Roman" pitchFamily="18" charset="0"/>
              </a:rPr>
              <a:t>      La psychologie sociale est une discipline dominée par</a:t>
            </a:r>
            <a:r>
              <a:rPr lang="fr-FR" sz="2000" smtClean="0">
                <a:solidFill>
                  <a:srgbClr val="FF0000"/>
                </a:solidFill>
                <a:latin typeface="Times New Roman" pitchFamily="18" charset="0"/>
                <a:cs typeface="Times New Roman" pitchFamily="18" charset="0"/>
              </a:rPr>
              <a:t> </a:t>
            </a:r>
            <a:r>
              <a:rPr lang="fr-FR" sz="2000" u="sng" smtClean="0">
                <a:solidFill>
                  <a:srgbClr val="FF0000"/>
                </a:solidFill>
                <a:latin typeface="Times New Roman" pitchFamily="18" charset="0"/>
                <a:cs typeface="Times New Roman" pitchFamily="18" charset="0"/>
              </a:rPr>
              <a:t>la méthode expérimentale</a:t>
            </a:r>
            <a:r>
              <a:rPr lang="fr-FR" sz="2000" smtClean="0">
                <a:latin typeface="Times New Roman" pitchFamily="18" charset="0"/>
                <a:cs typeface="Times New Roman" pitchFamily="18" charset="0"/>
              </a:rPr>
              <a:t>, cette dernière est une </a:t>
            </a:r>
            <a:r>
              <a:rPr lang="fr-FR" sz="2000" u="sng" smtClean="0">
                <a:solidFill>
                  <a:srgbClr val="FF0000"/>
                </a:solidFill>
                <a:latin typeface="Times New Roman" pitchFamily="18" charset="0"/>
                <a:cs typeface="Times New Roman" pitchFamily="18" charset="0"/>
              </a:rPr>
              <a:t>démarche scientifique</a:t>
            </a:r>
            <a:r>
              <a:rPr lang="fr-FR" sz="2000" smtClean="0">
                <a:solidFill>
                  <a:srgbClr val="FF0000"/>
                </a:solidFill>
                <a:latin typeface="Times New Roman" pitchFamily="18" charset="0"/>
                <a:cs typeface="Times New Roman" pitchFamily="18" charset="0"/>
              </a:rPr>
              <a:t> </a:t>
            </a:r>
            <a:r>
              <a:rPr lang="fr-FR" sz="2000" smtClean="0">
                <a:latin typeface="Times New Roman" pitchFamily="18" charset="0"/>
                <a:cs typeface="Times New Roman" pitchFamily="18" charset="0"/>
              </a:rPr>
              <a:t>qui consiste à tester </a:t>
            </a:r>
            <a:r>
              <a:rPr lang="fr-FR" sz="2000" u="sng" smtClean="0">
                <a:solidFill>
                  <a:srgbClr val="FF0000"/>
                </a:solidFill>
                <a:latin typeface="Times New Roman" pitchFamily="18" charset="0"/>
                <a:cs typeface="Times New Roman" pitchFamily="18" charset="0"/>
              </a:rPr>
              <a:t>empiriquement</a:t>
            </a:r>
            <a:r>
              <a:rPr lang="fr-FR" sz="2000" smtClean="0">
                <a:solidFill>
                  <a:srgbClr val="FF0000"/>
                </a:solidFill>
                <a:latin typeface="Times New Roman" pitchFamily="18" charset="0"/>
                <a:cs typeface="Times New Roman" pitchFamily="18" charset="0"/>
              </a:rPr>
              <a:t> </a:t>
            </a:r>
            <a:r>
              <a:rPr lang="fr-FR" sz="2000" smtClean="0">
                <a:latin typeface="Times New Roman" pitchFamily="18" charset="0"/>
                <a:cs typeface="Times New Roman" pitchFamily="18" charset="0"/>
              </a:rPr>
              <a:t>la validité d’une </a:t>
            </a:r>
            <a:r>
              <a:rPr lang="fr-FR" sz="2000" u="sng" smtClean="0">
                <a:solidFill>
                  <a:srgbClr val="FF0000"/>
                </a:solidFill>
                <a:latin typeface="Times New Roman" pitchFamily="18" charset="0"/>
                <a:cs typeface="Times New Roman" pitchFamily="18" charset="0"/>
              </a:rPr>
              <a:t>hypothèse</a:t>
            </a:r>
            <a:r>
              <a:rPr lang="fr-FR" sz="2000" smtClean="0">
                <a:latin typeface="Times New Roman" pitchFamily="18" charset="0"/>
                <a:cs typeface="Times New Roman" pitchFamily="18" charset="0"/>
              </a:rPr>
              <a:t> (généralement, une relation de causalité entre deux phénomènes).</a:t>
            </a:r>
          </a:p>
          <a:p>
            <a:pPr algn="justLow"/>
            <a:endParaRPr lang="fr-FR" sz="2000" smtClean="0">
              <a:latin typeface="Times New Roman" pitchFamily="18" charset="0"/>
              <a:cs typeface="Times New Roman" pitchFamily="18" charset="0"/>
            </a:endParaRPr>
          </a:p>
          <a:p>
            <a:pPr algn="justLow"/>
            <a:r>
              <a:rPr lang="fr-FR" sz="2000" smtClean="0">
                <a:solidFill>
                  <a:srgbClr val="FF0000"/>
                </a:solidFill>
                <a:latin typeface="Times New Roman" pitchFamily="18" charset="0"/>
                <a:cs typeface="Times New Roman" pitchFamily="18" charset="0"/>
              </a:rPr>
              <a:t>      </a:t>
            </a:r>
            <a:r>
              <a:rPr lang="fr-FR" sz="2000" u="sng" smtClean="0">
                <a:solidFill>
                  <a:srgbClr val="FF0000"/>
                </a:solidFill>
                <a:latin typeface="Times New Roman" pitchFamily="18" charset="0"/>
                <a:cs typeface="Times New Roman" pitchFamily="18" charset="0"/>
              </a:rPr>
              <a:t>La première expérience réalisée </a:t>
            </a:r>
            <a:r>
              <a:rPr lang="fr-FR" sz="2000" smtClean="0">
                <a:latin typeface="Times New Roman" pitchFamily="18" charset="0"/>
                <a:cs typeface="Times New Roman" pitchFamily="18" charset="0"/>
              </a:rPr>
              <a:t>en psychologie sociale fut par </a:t>
            </a:r>
            <a:r>
              <a:rPr lang="fr-FR" sz="2000" smtClean="0">
                <a:solidFill>
                  <a:srgbClr val="FF0000"/>
                </a:solidFill>
                <a:latin typeface="Times New Roman" pitchFamily="18" charset="0"/>
                <a:cs typeface="Times New Roman" pitchFamily="18" charset="0"/>
              </a:rPr>
              <a:t>(Triplett, 1898)</a:t>
            </a:r>
            <a:r>
              <a:rPr lang="fr-FR" sz="2000" smtClean="0">
                <a:latin typeface="Times New Roman" pitchFamily="18" charset="0"/>
                <a:cs typeface="Times New Roman" pitchFamily="18" charset="0"/>
              </a:rPr>
              <a:t>, ce dernier faisait l’hypothèse suivante: la présence d’autrui aurait pour effet d’améliorer les performances des individus lors de la réalisation d’une tâche. Afin de tester cette hypothèse Tripllet réalise une petite expérience en laboratoire.</a:t>
            </a:r>
            <a:endParaRPr lang="fr-FR" sz="2000" dirty="0" smtClean="0">
              <a:latin typeface="Times New Roman" pitchFamily="18" charset="0"/>
              <a:cs typeface="Times New Roman" pitchFamily="18" charset="0"/>
            </a:endParaRPr>
          </a:p>
        </p:txBody>
      </p:sp>
      <p:pic>
        <p:nvPicPr>
          <p:cNvPr id="14" name="Picture 10" descr="Psychologie - Icônes social gratuites"/>
          <p:cNvPicPr>
            <a:picLocks noChangeAspect="1" noChangeArrowheads="1"/>
          </p:cNvPicPr>
          <p:nvPr/>
        </p:nvPicPr>
        <p:blipFill>
          <a:blip r:embed="rId3" cstate="print"/>
          <a:srcRect/>
          <a:stretch>
            <a:fillRect/>
          </a:stretch>
        </p:blipFill>
        <p:spPr bwMode="auto">
          <a:xfrm rot="20889773">
            <a:off x="115055" y="5491425"/>
            <a:ext cx="1251520" cy="125152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22530" name="Picture 2" descr="Fond De Tonalité Chaude Modèle Micro Ppt Stéréo, Microscopique, Arrière  Plan Du Modèle Ppt, Fond De Ppt Image de Fond Pour le Téléchargement  Gratuit - Pngtree"/>
          <p:cNvPicPr>
            <a:picLocks noChangeAspect="1" noChangeArrowheads="1"/>
          </p:cNvPicPr>
          <p:nvPr/>
        </p:nvPicPr>
        <p:blipFill>
          <a:blip r:embed="rId2" cstate="print"/>
          <a:srcRect/>
          <a:stretch>
            <a:fillRect/>
          </a:stretch>
        </p:blipFill>
        <p:spPr bwMode="auto">
          <a:xfrm>
            <a:off x="0" y="1"/>
            <a:ext cx="9144000" cy="6858000"/>
          </a:xfrm>
          <a:prstGeom prst="rect">
            <a:avLst/>
          </a:prstGeom>
          <a:noFill/>
        </p:spPr>
      </p:pic>
      <p:sp>
        <p:nvSpPr>
          <p:cNvPr id="5" name="Rectangle 4"/>
          <p:cNvSpPr/>
          <p:nvPr/>
        </p:nvSpPr>
        <p:spPr>
          <a:xfrm>
            <a:off x="2843808" y="260648"/>
            <a:ext cx="3724096" cy="1015663"/>
          </a:xfrm>
          <a:prstGeom prst="rect">
            <a:avLst/>
          </a:prstGeom>
        </p:spPr>
        <p:txBody>
          <a:bodyPr wrap="none">
            <a:spAutoFit/>
          </a:bodyPr>
          <a:lstStyle/>
          <a:p>
            <a:r>
              <a:rPr lang="fr-FR" sz="6000" b="1" i="1" spc="5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Baskerville Old Face" pitchFamily="18" charset="0"/>
                <a:ea typeface="Source Sans Pro Black" pitchFamily="34" charset="0"/>
                <a:cs typeface="Times New Roman" pitchFamily="18" charset="0"/>
              </a:rPr>
              <a:t>Conclusion</a:t>
            </a:r>
            <a:endParaRPr lang="fr-FR" sz="6000" i="1">
              <a:latin typeface="Baskerville Old Face" pitchFamily="18" charset="0"/>
            </a:endParaRPr>
          </a:p>
        </p:txBody>
      </p:sp>
      <p:sp>
        <p:nvSpPr>
          <p:cNvPr id="6" name="Rectangle 5"/>
          <p:cNvSpPr/>
          <p:nvPr/>
        </p:nvSpPr>
        <p:spPr>
          <a:xfrm>
            <a:off x="1187624" y="1556792"/>
            <a:ext cx="6768752" cy="3785652"/>
          </a:xfrm>
          <a:prstGeom prst="rect">
            <a:avLst/>
          </a:prstGeom>
        </p:spPr>
        <p:txBody>
          <a:bodyPr wrap="square">
            <a:spAutoFit/>
          </a:bodyPr>
          <a:lstStyle/>
          <a:p>
            <a:pPr lvl="0" algn="justLow" fontAlgn="base">
              <a:spcBef>
                <a:spcPct val="0"/>
              </a:spcBef>
              <a:spcAft>
                <a:spcPct val="0"/>
              </a:spcAft>
              <a:tabLst>
                <a:tab pos="504825" algn="l"/>
                <a:tab pos="581025" algn="l"/>
              </a:tabLst>
            </a:pPr>
            <a:r>
              <a:rPr lang="fr-FR" sz="2400" dirty="0" smtClean="0">
                <a:solidFill>
                  <a:srgbClr val="202124"/>
                </a:solidFill>
                <a:latin typeface="Times New Roman" pitchFamily="18" charset="0"/>
                <a:ea typeface="Times New Roman" pitchFamily="18" charset="0"/>
                <a:cs typeface="Times New Roman" pitchFamily="18" charset="0"/>
              </a:rPr>
              <a:t>       Ce</a:t>
            </a:r>
            <a:r>
              <a:rPr lang="fr-FR" sz="2400" dirty="0" smtClean="0">
                <a:latin typeface="Times New Roman" pitchFamily="18" charset="0"/>
                <a:ea typeface="Calibri" pitchFamily="34" charset="0"/>
                <a:cs typeface="Times New Roman" pitchFamily="18" charset="0"/>
              </a:rPr>
              <a:t> </a:t>
            </a:r>
            <a:r>
              <a:rPr lang="fr-FR" sz="2400" dirty="0" smtClean="0">
                <a:solidFill>
                  <a:srgbClr val="202124"/>
                </a:solidFill>
                <a:latin typeface="Times New Roman" pitchFamily="18" charset="0"/>
                <a:ea typeface="Times New Roman" pitchFamily="18" charset="0"/>
                <a:cs typeface="Times New Roman" pitchFamily="18" charset="0"/>
              </a:rPr>
              <a:t>cours explique la psychologie sociale d’une manière général, en abordant une série d’éléments qui aident à le comprendre,  comme la </a:t>
            </a:r>
          </a:p>
          <a:p>
            <a:pPr lvl="0" algn="justLow" fontAlgn="base">
              <a:spcBef>
                <a:spcPct val="0"/>
              </a:spcBef>
              <a:spcAft>
                <a:spcPct val="0"/>
              </a:spcAft>
              <a:tabLst>
                <a:tab pos="504825" algn="l"/>
                <a:tab pos="581025" algn="l"/>
              </a:tabLst>
            </a:pPr>
            <a:r>
              <a:rPr lang="fr-FR" sz="2400" dirty="0" smtClean="0">
                <a:solidFill>
                  <a:srgbClr val="202124"/>
                </a:solidFill>
                <a:latin typeface="Times New Roman" pitchFamily="18" charset="0"/>
                <a:ea typeface="Times New Roman" pitchFamily="18" charset="0"/>
                <a:cs typeface="Times New Roman" pitchFamily="18" charset="0"/>
              </a:rPr>
              <a:t>définition de la psychologie sociale en adoptant celle d’</a:t>
            </a:r>
            <a:r>
              <a:rPr lang="fr-FR" sz="2400" dirty="0" err="1" smtClean="0">
                <a:solidFill>
                  <a:srgbClr val="202124"/>
                </a:solidFill>
                <a:latin typeface="Times New Roman" pitchFamily="18" charset="0"/>
                <a:ea typeface="Times New Roman" pitchFamily="18" charset="0"/>
                <a:cs typeface="Times New Roman" pitchFamily="18" charset="0"/>
              </a:rPr>
              <a:t>Allport</a:t>
            </a:r>
            <a:r>
              <a:rPr lang="fr-FR" sz="2400" dirty="0" smtClean="0">
                <a:solidFill>
                  <a:srgbClr val="202124"/>
                </a:solidFill>
                <a:latin typeface="Times New Roman" pitchFamily="18" charset="0"/>
                <a:ea typeface="Times New Roman" pitchFamily="18" charset="0"/>
                <a:cs typeface="Times New Roman" pitchFamily="18" charset="0"/>
              </a:rPr>
              <a:t>, les objets de la psychologie sociale, puis les principales méthodes de recherche en  psychologie sociale, L'accent a été mis sur la méthode expérimentale en tant que méthode fondamentale dans l'étude des phénomènes psychosociaux. </a:t>
            </a:r>
          </a:p>
        </p:txBody>
      </p:sp>
      <p:pic>
        <p:nvPicPr>
          <p:cNvPr id="7" name="Picture 2" descr="Education, longitudinal, research, study icon - Download on Iconfinder"/>
          <p:cNvPicPr>
            <a:picLocks noChangeAspect="1" noChangeArrowheads="1"/>
          </p:cNvPicPr>
          <p:nvPr/>
        </p:nvPicPr>
        <p:blipFill>
          <a:blip r:embed="rId3" cstate="print"/>
          <a:srcRect/>
          <a:stretch>
            <a:fillRect/>
          </a:stretch>
        </p:blipFill>
        <p:spPr bwMode="auto">
          <a:xfrm>
            <a:off x="6516216" y="4581128"/>
            <a:ext cx="2276872" cy="2276872"/>
          </a:xfrm>
          <a:prstGeom prst="rect">
            <a:avLst/>
          </a:prstGeom>
          <a:noFill/>
        </p:spPr>
      </p:pic>
      <p:pic>
        <p:nvPicPr>
          <p:cNvPr id="8" name="Picture 14" descr="Psicología social comunitaria"/>
          <p:cNvPicPr>
            <a:picLocks noChangeAspect="1" noChangeArrowheads="1"/>
          </p:cNvPicPr>
          <p:nvPr/>
        </p:nvPicPr>
        <p:blipFill>
          <a:blip r:embed="rId4" cstate="print"/>
          <a:srcRect/>
          <a:stretch>
            <a:fillRect/>
          </a:stretch>
        </p:blipFill>
        <p:spPr bwMode="auto">
          <a:xfrm>
            <a:off x="251520" y="260648"/>
            <a:ext cx="1619672" cy="1619672"/>
          </a:xfrm>
          <a:prstGeom prst="ellipse">
            <a:avLst/>
          </a:prstGeom>
          <a:ln w="63500" cap="rnd">
            <a:solidFill>
              <a:schemeClr val="bg2"/>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654</TotalTime>
  <Words>458</Words>
  <Application>Microsoft Office PowerPoint</Application>
  <PresentationFormat>Affichage à l'écran (4:3)</PresentationFormat>
  <Paragraphs>56</Paragraphs>
  <Slides>7</Slides>
  <Notes>0</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Thème Office</vt:lpstr>
      <vt:lpstr>                                                                                                          Université Abderrahmane MIRA – Bejaia                                         Faculté des sciences humaines et sociales                                          Département de psychologie et d’orthophonie  </vt:lpstr>
      <vt:lpstr> </vt:lpstr>
      <vt:lpstr> </vt:lpstr>
      <vt:lpstr> </vt:lpstr>
      <vt:lpstr>Diapositive 5</vt:lpstr>
      <vt:lpstr>Diapositive 6</vt:lpstr>
      <vt:lpstr>Diapositive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samia</dc:creator>
  <cp:lastModifiedBy>AMRANE</cp:lastModifiedBy>
  <cp:revision>68</cp:revision>
  <dcterms:created xsi:type="dcterms:W3CDTF">2022-11-11T14:24:17Z</dcterms:created>
  <dcterms:modified xsi:type="dcterms:W3CDTF">2024-02-26T09:44:37Z</dcterms:modified>
</cp:coreProperties>
</file>