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18" r:id="rId2"/>
    <p:sldId id="320" r:id="rId3"/>
    <p:sldId id="319" r:id="rId4"/>
    <p:sldId id="287" r:id="rId5"/>
    <p:sldId id="291" r:id="rId6"/>
    <p:sldId id="304" r:id="rId7"/>
    <p:sldId id="292" r:id="rId8"/>
    <p:sldId id="293" r:id="rId9"/>
    <p:sldId id="294" r:id="rId10"/>
    <p:sldId id="306" r:id="rId11"/>
    <p:sldId id="295" r:id="rId12"/>
    <p:sldId id="296" r:id="rId13"/>
    <p:sldId id="307" r:id="rId14"/>
    <p:sldId id="297" r:id="rId15"/>
    <p:sldId id="316" r:id="rId16"/>
    <p:sldId id="298" r:id="rId17"/>
    <p:sldId id="299" r:id="rId18"/>
    <p:sldId id="300" r:id="rId19"/>
    <p:sldId id="270" r:id="rId20"/>
    <p:sldId id="301" r:id="rId21"/>
    <p:sldId id="302" r:id="rId22"/>
    <p:sldId id="303" r:id="rId23"/>
    <p:sldId id="271" r:id="rId24"/>
    <p:sldId id="272" r:id="rId25"/>
    <p:sldId id="308" r:id="rId26"/>
    <p:sldId id="277" r:id="rId27"/>
    <p:sldId id="310" r:id="rId28"/>
    <p:sldId id="288" r:id="rId29"/>
    <p:sldId id="309" r:id="rId30"/>
    <p:sldId id="279" r:id="rId31"/>
    <p:sldId id="315" r:id="rId32"/>
    <p:sldId id="281" r:id="rId33"/>
    <p:sldId id="314" r:id="rId34"/>
    <p:sldId id="284" r:id="rId35"/>
    <p:sldId id="257" r:id="rId36"/>
    <p:sldId id="264" r:id="rId37"/>
    <p:sldId id="265" r:id="rId38"/>
    <p:sldId id="266" r:id="rId39"/>
    <p:sldId id="267" r:id="rId40"/>
    <p:sldId id="258" r:id="rId41"/>
    <p:sldId id="259" r:id="rId42"/>
    <p:sldId id="260" r:id="rId43"/>
    <p:sldId id="261" r:id="rId44"/>
    <p:sldId id="268" r:id="rId45"/>
    <p:sldId id="262" r:id="rId46"/>
    <p:sldId id="263" r:id="rId4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F599"/>
    <a:srgbClr val="ED13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0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-9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11AAD-58FA-43E5-9F71-0196A8CB13CB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FF80B-E875-4FDF-8448-13CAA2DF7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5880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Exosquelette" TargetMode="External"/><Relationship Id="rId13" Type="http://schemas.openxmlformats.org/officeDocument/2006/relationships/hyperlink" Target="https://fr.wikipedia.org/wiki/Membrane_plasmique" TargetMode="External"/><Relationship Id="rId3" Type="http://schemas.openxmlformats.org/officeDocument/2006/relationships/hyperlink" Target="https://fr.wikipedia.org/wiki/Chitine" TargetMode="External"/><Relationship Id="rId7" Type="http://schemas.openxmlformats.org/officeDocument/2006/relationships/hyperlink" Target="https://fr.wikipedia.org/wiki/Synth%C3%A9tase" TargetMode="External"/><Relationship Id="rId12" Type="http://schemas.openxmlformats.org/officeDocument/2006/relationships/hyperlink" Target="https://fr.wikipedia.org/wiki/Sporopoll%C3%A9nine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r.wikipedia.org/wiki/Synthase" TargetMode="External"/><Relationship Id="rId11" Type="http://schemas.openxmlformats.org/officeDocument/2006/relationships/hyperlink" Target="https://fr.wikipedia.org/wiki/M%C3%A9lanine" TargetMode="External"/><Relationship Id="rId5" Type="http://schemas.openxmlformats.org/officeDocument/2006/relationships/hyperlink" Target="https://fr.wikipedia.org/wiki/D%C3%A9veloppement_des_myc%C3%A8tes" TargetMode="External"/><Relationship Id="rId10" Type="http://schemas.openxmlformats.org/officeDocument/2006/relationships/hyperlink" Target="https://fr.wikipedia.org/wiki/Glycoprot%C3%A9ine" TargetMode="External"/><Relationship Id="rId4" Type="http://schemas.openxmlformats.org/officeDocument/2006/relationships/hyperlink" Target="https://fr.wikipedia.org/wiki/Polysaccharide" TargetMode="External"/><Relationship Id="rId9" Type="http://schemas.openxmlformats.org/officeDocument/2006/relationships/hyperlink" Target="https://fr.wikipedia.org/wiki/Int%C3%A9grit%C3%A9" TargetMode="External"/><Relationship Id="rId14" Type="http://schemas.openxmlformats.org/officeDocument/2006/relationships/hyperlink" Target="https://fr.wikipedia.org/wiki/Mati%C3%A8re_amorph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FF80B-E875-4FDF-8448-13CAA2DF7B75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3247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Arial" panose="020B0604020202020204" pitchFamily="34" charset="0"/>
            </a:endParaRPr>
          </a:p>
        </p:txBody>
      </p:sp>
      <p:sp>
        <p:nvSpPr>
          <p:cNvPr id="798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fld id="{FC899A47-8ED8-4585-85BF-3BC0B07DC114}" type="slidenum">
              <a:rPr lang="en-US">
                <a:latin typeface="Times New Roman" panose="02020603050405020304" pitchFamily="18" charset="0"/>
              </a:rPr>
              <a:pPr eaLnBrk="1" hangingPunct="1"/>
              <a:t>45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09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paroi est une structure à plusieurs couches et sa composition varie en fonction des différentes espèces de champignons et des conditions environnementales. La </a:t>
            </a:r>
            <a:r>
              <a:rPr lang="fr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hitine"/>
              </a:rPr>
              <a:t>chitine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et les β-</a:t>
            </a:r>
            <a:r>
              <a:rPr lang="fr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glucanes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sont des </a:t>
            </a:r>
            <a:r>
              <a:rPr lang="fr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olysaccharide"/>
              </a:rPr>
              <a:t>polysaccharides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qui forment la structure de base de la paroi fongique </a:t>
            </a:r>
            <a:r>
              <a:rPr lang="fr-CA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1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 chitine (polymère de β1-4 N-</a:t>
            </a:r>
            <a:r>
              <a:rPr lang="fr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acétylglucosamine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est synthétisé par une chitine </a:t>
            </a:r>
            <a:r>
              <a:rPr lang="fr-CA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Synthase"/>
              </a:rPr>
              <a:t>synthase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 chitine </a:t>
            </a:r>
            <a:r>
              <a:rPr lang="fr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Synthétase"/>
              </a:rPr>
              <a:t>synthétase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 chitine est retrouvée en abondance dans l'</a:t>
            </a:r>
            <a:r>
              <a:rPr lang="fr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Exosquelette"/>
              </a:rPr>
              <a:t>exosquelette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des insectes, mais cette squelette n'est pas présente chez les mycètes. « La forme et l’</a:t>
            </a:r>
            <a:r>
              <a:rPr lang="fr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Intégrité"/>
              </a:rPr>
              <a:t>intégrité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des champignons dépendent des propriétés mécaniques de la paroi cellulaire » </a:t>
            </a:r>
            <a:r>
              <a:rPr lang="fr-CA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4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D’autres composants de la paroi fongique sont les </a:t>
            </a:r>
            <a:r>
              <a:rPr lang="fr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mannoprotéines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les </a:t>
            </a:r>
            <a:r>
              <a:rPr lang="fr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Glycoprotéine"/>
              </a:rPr>
              <a:t>glycoprotéines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 </a:t>
            </a:r>
            <a:r>
              <a:rPr lang="fr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Mélanine"/>
              </a:rPr>
              <a:t>mélanine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et les </a:t>
            </a:r>
            <a:r>
              <a:rPr lang="fr-CA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Sporopollénine"/>
              </a:rPr>
              <a:t>sporopollénines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paroi cellulaire est organisée de manière suivante :</a:t>
            </a:r>
          </a:p>
          <a:p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Un réseau de </a:t>
            </a:r>
            <a:r>
              <a:rPr lang="fr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microfibrilles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chitine est localisé dans la partie la plus interne de la paroi, directement en contact avec la </a:t>
            </a:r>
            <a:r>
              <a:rPr lang="fr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Membrane plasmique"/>
              </a:rPr>
              <a:t>membrane plasmique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Des </a:t>
            </a:r>
            <a:r>
              <a:rPr lang="fr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fillaments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β-</a:t>
            </a:r>
            <a:r>
              <a:rPr lang="fr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glucanes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s’installent par-dessus la couche de chitine.</a:t>
            </a:r>
          </a:p>
          <a:p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Des polysaccharides </a:t>
            </a:r>
            <a:r>
              <a:rPr lang="fr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Matière amorphe"/>
              </a:rPr>
              <a:t>amorphes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(sous forme de gel) font la liaison entre les </a:t>
            </a:r>
            <a:r>
              <a:rPr lang="fr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microfibrilles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renforçant la structure.</a:t>
            </a:r>
          </a:p>
          <a:p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La couche la plus externe est composée de </a:t>
            </a:r>
            <a:r>
              <a:rPr lang="fr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mannoprotéines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constituant une matrice autour de la paroi. Des glycoprotéines ancrées dans cette couche, jouent un rôle dans l'interaction entre les cellules.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FF80B-E875-4FDF-8448-13CAA2DF7B75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99810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E020-B476-42F3-99C5-F631E641D3C8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95CA-1BE4-40F8-BE48-1B816B151B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0130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E020-B476-42F3-99C5-F631E641D3C8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95CA-1BE4-40F8-BE48-1B816B151B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8632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E020-B476-42F3-99C5-F631E641D3C8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95CA-1BE4-40F8-BE48-1B816B151B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7940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E020-B476-42F3-99C5-F631E641D3C8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95CA-1BE4-40F8-BE48-1B816B151B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761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E020-B476-42F3-99C5-F631E641D3C8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95CA-1BE4-40F8-BE48-1B816B151B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7987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E020-B476-42F3-99C5-F631E641D3C8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95CA-1BE4-40F8-BE48-1B816B151B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2756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E020-B476-42F3-99C5-F631E641D3C8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95CA-1BE4-40F8-BE48-1B816B151B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3986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E020-B476-42F3-99C5-F631E641D3C8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95CA-1BE4-40F8-BE48-1B816B151B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0594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E020-B476-42F3-99C5-F631E641D3C8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95CA-1BE4-40F8-BE48-1B816B151B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0453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E020-B476-42F3-99C5-F631E641D3C8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95CA-1BE4-40F8-BE48-1B816B151B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1018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E020-B476-42F3-99C5-F631E641D3C8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95CA-1BE4-40F8-BE48-1B816B151B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4181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FE020-B476-42F3-99C5-F631E641D3C8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F95CA-1BE4-40F8-BE48-1B816B151B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922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85710" y="3143248"/>
            <a:ext cx="11620581" cy="1814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  <a:t>cours</a:t>
            </a:r>
            <a:r>
              <a:rPr lang="fr-FR" sz="2600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  <a:t> </a:t>
            </a:r>
          </a:p>
          <a:p>
            <a:r>
              <a:rPr lang="fr-FR" sz="2600" b="1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  <a:t/>
            </a:r>
            <a:br>
              <a:rPr lang="fr-FR" sz="2600" b="1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</a:br>
            <a:r>
              <a:rPr lang="fr-FR" sz="2600" b="1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  <a:t>" Mycologie-Algologie-Virologie " </a:t>
            </a:r>
            <a:r>
              <a:rPr lang="fr-FR" sz="2600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  <a:t/>
            </a:r>
            <a:br>
              <a:rPr lang="fr-FR" sz="2600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</a:br>
            <a:r>
              <a:rPr lang="fr-FR" sz="2600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  <a:t/>
            </a:r>
            <a:br>
              <a:rPr lang="fr-FR" sz="2600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</a:br>
            <a:r>
              <a:rPr lang="fr-FR" sz="2600" b="1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  <a:t>" Troisième année Licence (L3) "</a:t>
            </a:r>
            <a:r>
              <a:rPr lang="fr-FR" sz="2600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  <a:t/>
            </a:r>
            <a:br>
              <a:rPr lang="fr-FR" sz="2600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</a:br>
            <a:endParaRPr lang="fr-FR" sz="2600" dirty="0">
              <a:solidFill>
                <a:srgbClr val="002060"/>
              </a:solidFill>
              <a:latin typeface="Calisto MT" pitchFamily="18" charset="0"/>
              <a:cs typeface="Times New Roman" pitchFamily="18" charset="0"/>
            </a:endParaRPr>
          </a:p>
        </p:txBody>
      </p:sp>
      <p:pic>
        <p:nvPicPr>
          <p:cNvPr id="5" name="Imag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8424" y="1470939"/>
            <a:ext cx="2458228" cy="828660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447145" y="373986"/>
            <a:ext cx="54294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Ministère de l’enseignement supérieur et de la recherche scientifique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Université Abderrahmane MIRA de Bejaia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</a:t>
            </a:r>
            <a:r>
              <a:rPr lang="fr-FR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des Sciences de la Nature et de la Vie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fr-FR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partement de</a:t>
            </a:r>
            <a:r>
              <a:rPr kumimoji="0" lang="fr-FR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Microbiologie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571990" y="6286520"/>
            <a:ext cx="21499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Ann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acad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mique 2020-2021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09" y="5357827"/>
            <a:ext cx="2830300" cy="1500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8270" y="5379274"/>
            <a:ext cx="3062605" cy="1478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41" y="5214951"/>
            <a:ext cx="2857521" cy="10949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778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9853" y="352434"/>
            <a:ext cx="3482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Comic Sans MS" panose="030F0702030302020204" pitchFamily="66" charset="0"/>
              </a:rPr>
              <a:t>Thalle Unicellulaire</a:t>
            </a:r>
            <a:endParaRPr lang="fr-FR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7272" y="1234906"/>
            <a:ext cx="10057561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000" dirty="0" smtClean="0">
                <a:latin typeface="Comic Sans MS" panose="030F0702030302020204" pitchFamily="66" charset="0"/>
              </a:rPr>
              <a:t>Le thalle fongique peut aussi </a:t>
            </a:r>
            <a:r>
              <a:rPr lang="fr-FR" sz="2000" dirty="0" err="1" smtClean="0">
                <a:latin typeface="Comic Sans MS" panose="030F0702030302020204" pitchFamily="66" charset="0"/>
              </a:rPr>
              <a:t>étre</a:t>
            </a:r>
            <a:r>
              <a:rPr lang="fr-FR" sz="2000" dirty="0" smtClean="0">
                <a:latin typeface="Comic Sans MS" panose="030F0702030302020204" pitchFamily="66" charset="0"/>
              </a:rPr>
              <a:t> Unicellulaire comme chez plusieurs </a:t>
            </a:r>
            <a:r>
              <a:rPr lang="fr-FR" sz="2000" dirty="0" err="1" smtClean="0">
                <a:latin typeface="Comic Sans MS" panose="030F0702030302020204" pitchFamily="66" charset="0"/>
              </a:rPr>
              <a:t>Ascomycota</a:t>
            </a:r>
            <a:r>
              <a:rPr lang="fr-FR" sz="2000" dirty="0" smtClean="0">
                <a:latin typeface="Comic Sans MS" panose="030F0702030302020204" pitchFamily="66" charset="0"/>
              </a:rPr>
              <a:t>, </a:t>
            </a:r>
          </a:p>
          <a:p>
            <a:r>
              <a:rPr lang="fr-FR" sz="2000" dirty="0" err="1" smtClean="0">
                <a:latin typeface="Comic Sans MS" panose="030F0702030302020204" pitchFamily="66" charset="0"/>
              </a:rPr>
              <a:t>Basidiomycota</a:t>
            </a:r>
            <a:r>
              <a:rPr lang="fr-FR" sz="2000" dirty="0" smtClean="0">
                <a:latin typeface="Comic Sans MS" panose="030F0702030302020204" pitchFamily="66" charset="0"/>
              </a:rPr>
              <a:t> et </a:t>
            </a:r>
            <a:r>
              <a:rPr lang="fr-FR" sz="2000" dirty="0" err="1" smtClean="0">
                <a:latin typeface="Comic Sans MS" panose="030F0702030302020204" pitchFamily="66" charset="0"/>
              </a:rPr>
              <a:t>Zygomycota</a:t>
            </a:r>
            <a:r>
              <a:rPr lang="fr-FR" sz="2000" dirty="0" smtClean="0">
                <a:latin typeface="Comic Sans MS" panose="030F0702030302020204" pitchFamily="66" charset="0"/>
              </a:rPr>
              <a:t> Vivant comme des levures ou des organismes de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types levures et aussi chez certains </a:t>
            </a:r>
            <a:r>
              <a:rPr lang="fr-FR" sz="2000" dirty="0" err="1" smtClean="0">
                <a:latin typeface="Comic Sans MS" panose="030F0702030302020204" pitchFamily="66" charset="0"/>
              </a:rPr>
              <a:t>Chytridiomycota</a:t>
            </a:r>
            <a:r>
              <a:rPr lang="fr-FR" sz="2000" dirty="0" smtClean="0">
                <a:latin typeface="Comic Sans MS" panose="030F0702030302020204" pitchFamily="66" charset="0"/>
              </a:rPr>
              <a:t>. 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Ces thalles sont formés de cellules qui sont d’habitude </a:t>
            </a:r>
            <a:r>
              <a:rPr lang="fr-FR" sz="2000" dirty="0" err="1" smtClean="0">
                <a:latin typeface="Comic Sans MS" panose="030F0702030302020204" pitchFamily="66" charset="0"/>
              </a:rPr>
              <a:t>uninucléées</a:t>
            </a:r>
            <a:r>
              <a:rPr lang="fr-FR" sz="2000" dirty="0" smtClean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7272" y="3493995"/>
            <a:ext cx="8255786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000" dirty="0" smtClean="0">
                <a:latin typeface="Comic Sans MS" panose="030F0702030302020204" pitchFamily="66" charset="0"/>
              </a:rPr>
              <a:t>Certains de ces champignons unicellulaire sont </a:t>
            </a:r>
            <a:r>
              <a:rPr lang="fr-FR" sz="2000" dirty="0" err="1" smtClean="0">
                <a:latin typeface="Comic Sans MS" panose="030F0702030302020204" pitchFamily="66" charset="0"/>
              </a:rPr>
              <a:t>dimorphique</a:t>
            </a:r>
            <a:r>
              <a:rPr lang="fr-FR" sz="2000" dirty="0" smtClean="0">
                <a:latin typeface="Comic Sans MS" panose="030F0702030302020204" pitchFamily="66" charset="0"/>
              </a:rPr>
              <a:t> capable 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de se développer soit comme levure soit en une forme filamenteuse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 en fonction des conditions de croissance.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536" y="2558345"/>
            <a:ext cx="2856019" cy="35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024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853" y="1609860"/>
            <a:ext cx="7802159" cy="379564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69527" y="553791"/>
            <a:ext cx="3482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Comic Sans MS" panose="030F0702030302020204" pitchFamily="66" charset="0"/>
              </a:rPr>
              <a:t>Thalle Unicellulaire</a:t>
            </a:r>
            <a:endParaRPr lang="fr-FR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67624" y="5710618"/>
            <a:ext cx="6063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Saccharamoyces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cerevisea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observée sous microscope optique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7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231" y="1339827"/>
            <a:ext cx="6998662" cy="46849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05132" y="450760"/>
            <a:ext cx="3677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Comic Sans MS" panose="030F0702030302020204" pitchFamily="66" charset="0"/>
              </a:rPr>
              <a:t>Thalle Pluricellulaire</a:t>
            </a:r>
            <a:endParaRPr lang="fr-FR" sz="2800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8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769" y="136914"/>
            <a:ext cx="7980206" cy="601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47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965" y="450167"/>
            <a:ext cx="8063034" cy="580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281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4" y="1041834"/>
            <a:ext cx="4546056" cy="40094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790" y="1282891"/>
            <a:ext cx="5825077" cy="376841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376870" y="5550935"/>
            <a:ext cx="2452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Champignon </a:t>
            </a:r>
            <a:r>
              <a:rPr lang="fr-FR" sz="2000" b="1" dirty="0" err="1" smtClean="0"/>
              <a:t>Siphoné</a:t>
            </a:r>
            <a:endParaRPr lang="fr-FR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679512" y="5527344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Champignon </a:t>
            </a:r>
            <a:r>
              <a:rPr lang="fr-FR" sz="2000" b="1" dirty="0" err="1" smtClean="0"/>
              <a:t>Hyphé</a:t>
            </a:r>
            <a:endParaRPr lang="fr-FR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956097" y="260043"/>
            <a:ext cx="4041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Au microscope optique </a:t>
            </a:r>
            <a:endParaRPr lang="fr-FR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5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185" y="978794"/>
            <a:ext cx="7946405" cy="47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9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672" y="965917"/>
            <a:ext cx="9147847" cy="477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367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902" y="1150257"/>
            <a:ext cx="6172401" cy="50802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14980" y="309093"/>
            <a:ext cx="4115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Comic Sans MS" panose="030F0702030302020204" pitchFamily="66" charset="0"/>
              </a:rPr>
              <a:t>Structure de la cellule</a:t>
            </a:r>
            <a:endParaRPr lang="fr-FR" sz="2800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7" y="1057275"/>
            <a:ext cx="70580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98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07351" y="2486239"/>
            <a:ext cx="71529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Partie Mycologie </a:t>
            </a:r>
            <a:endParaRPr lang="fr-F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980" y="309093"/>
            <a:ext cx="4115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Comic Sans MS" panose="030F0702030302020204" pitchFamily="66" charset="0"/>
              </a:rPr>
              <a:t>Structure de la cellule</a:t>
            </a:r>
            <a:endParaRPr lang="fr-FR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8187" y="1725768"/>
            <a:ext cx="11362406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smtClean="0">
                <a:latin typeface="Comic Sans MS" panose="030F0702030302020204" pitchFamily="66" charset="0"/>
              </a:rPr>
              <a:t>Paroi</a:t>
            </a:r>
          </a:p>
          <a:p>
            <a:endParaRPr lang="fr-FR" b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smtClean="0">
                <a:latin typeface="Comic Sans MS" panose="030F0702030302020204" pitchFamily="66" charset="0"/>
              </a:rPr>
              <a:t>Noyau: 1 de petite taille éventuellement 2 (dicaryon)</a:t>
            </a:r>
          </a:p>
          <a:p>
            <a:endParaRPr lang="fr-FR" b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smtClean="0">
                <a:latin typeface="Comic Sans MS" panose="030F0702030302020204" pitchFamily="66" charset="0"/>
              </a:rPr>
              <a:t>Vacuole</a:t>
            </a:r>
          </a:p>
          <a:p>
            <a:endParaRPr lang="fr-FR" b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smtClean="0">
                <a:latin typeface="Comic Sans MS" panose="030F0702030302020204" pitchFamily="66" charset="0"/>
              </a:rPr>
              <a:t>Pas de plastes chez les champignons (Hétérotrophe)</a:t>
            </a:r>
          </a:p>
          <a:p>
            <a:endParaRPr lang="fr-FR" b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smtClean="0">
                <a:latin typeface="Comic Sans MS" panose="030F0702030302020204" pitchFamily="66" charset="0"/>
              </a:rPr>
              <a:t>Les différents organites cellulaires (Appareil de Golgi, Réticulum endoplasmique, </a:t>
            </a:r>
            <a:r>
              <a:rPr lang="fr-FR" b="1" dirty="0" err="1" smtClean="0">
                <a:latin typeface="Comic Sans MS" panose="030F0702030302020204" pitchFamily="66" charset="0"/>
              </a:rPr>
              <a:t>Mithocondrie</a:t>
            </a:r>
            <a:r>
              <a:rPr lang="fr-FR" b="1" dirty="0" smtClean="0">
                <a:latin typeface="Comic Sans MS" panose="030F0702030302020204" pitchFamily="66" charset="0"/>
              </a:rPr>
              <a:t> …)</a:t>
            </a:r>
            <a:endParaRPr lang="fr-F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56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6506" y="829598"/>
            <a:ext cx="7470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Comic Sans MS" panose="030F0702030302020204" pitchFamily="66" charset="0"/>
              </a:rPr>
              <a:t>Caractères en commun avec les végétaux </a:t>
            </a:r>
            <a:endParaRPr lang="fr-FR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14980" y="1766711"/>
            <a:ext cx="669285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smtClean="0">
                <a:latin typeface="Comic Sans MS" panose="030F0702030302020204" pitchFamily="66" charset="0"/>
              </a:rPr>
              <a:t>Paroi cellulaire</a:t>
            </a:r>
          </a:p>
          <a:p>
            <a:endParaRPr lang="fr-FR" b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smtClean="0">
                <a:latin typeface="Comic Sans MS" panose="030F0702030302020204" pitchFamily="66" charset="0"/>
              </a:rPr>
              <a:t>Grande vacuole riche en eau</a:t>
            </a:r>
          </a:p>
          <a:p>
            <a:endParaRPr lang="fr-FR" b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smtClean="0">
                <a:latin typeface="Comic Sans MS" panose="030F0702030302020204" pitchFamily="66" charset="0"/>
              </a:rPr>
              <a:t>Absence de motilité</a:t>
            </a:r>
          </a:p>
          <a:p>
            <a:endParaRPr lang="fr-FR" b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smtClean="0">
                <a:latin typeface="Comic Sans MS" panose="030F0702030302020204" pitchFamily="66" charset="0"/>
              </a:rPr>
              <a:t>Cycle de développement avec alternance de génération </a:t>
            </a:r>
          </a:p>
          <a:p>
            <a:endParaRPr lang="fr-F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69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88370" y="745191"/>
            <a:ext cx="7300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Comic Sans MS" panose="030F0702030302020204" pitchFamily="66" charset="0"/>
              </a:rPr>
              <a:t>Caractères en commun avec les animaux </a:t>
            </a:r>
            <a:endParaRPr lang="fr-FR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8187" y="1725768"/>
            <a:ext cx="7515199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smtClean="0">
                <a:latin typeface="Comic Sans MS" panose="030F0702030302020204" pitchFamily="66" charset="0"/>
              </a:rPr>
              <a:t>Absence de chloroplastes</a:t>
            </a:r>
          </a:p>
          <a:p>
            <a:endParaRPr lang="fr-FR" b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smtClean="0">
                <a:latin typeface="Comic Sans MS" panose="030F0702030302020204" pitchFamily="66" charset="0"/>
              </a:rPr>
              <a:t>Hétérotrophe</a:t>
            </a:r>
          </a:p>
          <a:p>
            <a:endParaRPr lang="fr-FR" b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smtClean="0">
                <a:latin typeface="Comic Sans MS" panose="030F0702030302020204" pitchFamily="66" charset="0"/>
              </a:rPr>
              <a:t>Dépôt de chitine</a:t>
            </a:r>
          </a:p>
          <a:p>
            <a:endParaRPr lang="fr-FR" b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smtClean="0">
                <a:latin typeface="Comic Sans MS" panose="030F0702030302020204" pitchFamily="66" charset="0"/>
              </a:rPr>
              <a:t>Réserves formés par des matières grasses et du glycogènes   </a:t>
            </a:r>
          </a:p>
          <a:p>
            <a:endParaRPr lang="fr-F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45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862" y="590754"/>
            <a:ext cx="8100811" cy="559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79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462" y="642937"/>
            <a:ext cx="555307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6347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108361" y="2627291"/>
            <a:ext cx="410026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Comic Sans MS" panose="030F0702030302020204" pitchFamily="66" charset="0"/>
              </a:rPr>
              <a:t>Structures des hyphes</a:t>
            </a:r>
            <a:endParaRPr lang="fr-F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3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428" y="862885"/>
            <a:ext cx="7565594" cy="3898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829" y="5096180"/>
            <a:ext cx="9931780" cy="100366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39855" y="159003"/>
            <a:ext cx="499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omic Sans MS" panose="030F0702030302020204" pitchFamily="66" charset="0"/>
              </a:rPr>
              <a:t>Structure de l’hyphe chez les </a:t>
            </a:r>
            <a:r>
              <a:rPr lang="fr-FR" b="1" dirty="0" err="1">
                <a:latin typeface="Comic Sans MS" panose="030F0702030302020204" pitchFamily="66" charset="0"/>
              </a:rPr>
              <a:t>A</a:t>
            </a:r>
            <a:r>
              <a:rPr lang="fr-FR" b="1" dirty="0" err="1" smtClean="0">
                <a:latin typeface="Comic Sans MS" panose="030F0702030302020204" pitchFamily="66" charset="0"/>
              </a:rPr>
              <a:t>scomycétes</a:t>
            </a:r>
            <a:endParaRPr lang="fr-F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51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973" y="3168202"/>
            <a:ext cx="5516494" cy="203385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11195" y="759854"/>
            <a:ext cx="7662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Comic Sans MS" panose="030F0702030302020204" pitchFamily="66" charset="0"/>
              </a:rPr>
              <a:t>Structure de l’hyphe chez les </a:t>
            </a:r>
            <a:r>
              <a:rPr lang="fr-FR" sz="2800" b="1" u="sng" dirty="0" err="1" smtClean="0">
                <a:latin typeface="Comic Sans MS" panose="030F0702030302020204" pitchFamily="66" charset="0"/>
              </a:rPr>
              <a:t>ascomycétes</a:t>
            </a:r>
            <a:endParaRPr lang="fr-FR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39983" y="1828800"/>
            <a:ext cx="837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Septum :</a:t>
            </a:r>
            <a:r>
              <a:rPr lang="fr-FR" sz="2000" dirty="0" smtClean="0">
                <a:latin typeface="Comic Sans MS" panose="030F0702030302020204" pitchFamily="66" charset="0"/>
              </a:rPr>
              <a:t> paroi avec un seul pore centrale (50 à 500 nm de </a:t>
            </a:r>
            <a:r>
              <a:rPr lang="fr-FR" sz="2000" dirty="0" err="1" smtClean="0">
                <a:latin typeface="Comic Sans MS" panose="030F0702030302020204" pitchFamily="66" charset="0"/>
              </a:rPr>
              <a:t>diamétre</a:t>
            </a:r>
            <a:r>
              <a:rPr lang="fr-FR" sz="2000" dirty="0" smtClean="0">
                <a:latin typeface="Comic Sans MS" panose="030F0702030302020204" pitchFamily="66" charset="0"/>
              </a:rPr>
              <a:t>)</a:t>
            </a:r>
            <a:endParaRPr lang="fr-F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9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177428" y="1416096"/>
            <a:ext cx="9377865" cy="31559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000" b="1" u="sng" dirty="0" smtClean="0">
                <a:latin typeface="Comic Sans MS" panose="030F0702030302020204" pitchFamily="66" charset="0"/>
              </a:rPr>
              <a:t>Septum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Comic Sans MS" panose="030F0702030302020204" pitchFamily="66" charset="0"/>
              </a:rPr>
              <a:t>Support structurel. Permet de stabiliser l’hyphe par des paroi verticales.</a:t>
            </a:r>
          </a:p>
          <a:p>
            <a:pPr marL="0" indent="0" algn="just">
              <a:buNone/>
            </a:pPr>
            <a:endParaRPr lang="fr-FR" sz="2000" dirty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Comic Sans MS" panose="030F0702030302020204" pitchFamily="66" charset="0"/>
              </a:rPr>
              <a:t>Permet la connections entre cellules et les mouvements cytoplasmiques.</a:t>
            </a:r>
          </a:p>
          <a:p>
            <a:pPr marL="0" indent="0" algn="just">
              <a:buNone/>
            </a:pPr>
            <a:endParaRPr lang="fr-FR" sz="2000" dirty="0" smtClean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Comic Sans MS" panose="030F0702030302020204" pitchFamily="66" charset="0"/>
              </a:rPr>
              <a:t>Défense. En conditions de stress  (blessures par Ex), le septum protège les compartiments </a:t>
            </a:r>
            <a:r>
              <a:rPr lang="fr-FR" sz="2000" dirty="0" err="1" smtClean="0">
                <a:latin typeface="Comic Sans MS" panose="030F0702030302020204" pitchFamily="66" charset="0"/>
              </a:rPr>
              <a:t>hyphaux</a:t>
            </a:r>
            <a:r>
              <a:rPr lang="fr-FR" sz="2000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endParaRPr lang="fr-FR" sz="20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fr-F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29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004" y="3451537"/>
            <a:ext cx="5516494" cy="20338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76022" y="1038673"/>
            <a:ext cx="83626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>
                <a:latin typeface="Comic Sans MS" panose="030F0702030302020204" pitchFamily="66" charset="0"/>
              </a:rPr>
              <a:t>Présence de grains de </a:t>
            </a:r>
            <a:r>
              <a:rPr lang="fr-FR" sz="2400" b="1" u="sng" dirty="0" err="1">
                <a:latin typeface="Comic Sans MS" panose="030F0702030302020204" pitchFamily="66" charset="0"/>
              </a:rPr>
              <a:t>Woronin</a:t>
            </a:r>
            <a:endParaRPr lang="fr-FR" sz="2400" b="1" u="sng" dirty="0">
              <a:latin typeface="Comic Sans MS" panose="030F0702030302020204" pitchFamily="66" charset="0"/>
            </a:endParaRPr>
          </a:p>
          <a:p>
            <a:pPr algn="just"/>
            <a:endParaRPr lang="fr-FR" sz="2400" dirty="0">
              <a:latin typeface="Comic Sans MS" panose="030F0702030302020204" pitchFamily="66" charset="0"/>
            </a:endParaRPr>
          </a:p>
          <a:p>
            <a:pPr algn="just"/>
            <a:r>
              <a:rPr lang="fr-FR" sz="2400" u="sng" dirty="0">
                <a:latin typeface="Comic Sans MS" panose="030F0702030302020204" pitchFamily="66" charset="0"/>
              </a:rPr>
              <a:t>Rôle : </a:t>
            </a:r>
            <a:r>
              <a:rPr lang="fr-FR" sz="2400" dirty="0">
                <a:latin typeface="Comic Sans MS" panose="030F0702030302020204" pitchFamily="66" charset="0"/>
              </a:rPr>
              <a:t>bloquer le pore pour empêcher la perte de matériel cytoplasmique</a:t>
            </a:r>
          </a:p>
        </p:txBody>
      </p:sp>
    </p:spTree>
    <p:extLst>
      <p:ext uri="{BB962C8B-B14F-4D97-AF65-F5344CB8AC3E}">
        <p14:creationId xmlns:p14="http://schemas.microsoft.com/office/powerpoint/2010/main" xmlns="" val="42099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238920" y="2333767"/>
            <a:ext cx="7955958" cy="1323833"/>
          </a:xfrm>
          <a:prstGeom prst="rect">
            <a:avLst/>
          </a:prstGeom>
          <a:solidFill>
            <a:srgbClr val="ED13C3"/>
          </a:solidFill>
          <a:ln w="63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>
                <a:latin typeface="Comic Sans MS" panose="030F0702030302020204" pitchFamily="66" charset="0"/>
              </a:rPr>
              <a:t>Structure et composition de la cellule fongique</a:t>
            </a:r>
            <a:endParaRPr lang="fr-F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95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88338" y="262033"/>
            <a:ext cx="697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omic Sans MS" panose="030F0702030302020204" pitchFamily="66" charset="0"/>
              </a:rPr>
              <a:t>Structure de l’hyphe chez les </a:t>
            </a:r>
            <a:r>
              <a:rPr lang="fr-FR" sz="2400" b="1" dirty="0" err="1" smtClean="0">
                <a:latin typeface="Comic Sans MS" panose="030F0702030302020204" pitchFamily="66" charset="0"/>
              </a:rPr>
              <a:t>Basidiomycétes</a:t>
            </a:r>
            <a:endParaRPr lang="fr-FR" sz="2400" b="1" dirty="0">
              <a:latin typeface="Comic Sans MS" panose="030F07020303020202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59" y="4285472"/>
            <a:ext cx="3709980" cy="232783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620159" y="889779"/>
            <a:ext cx="11065850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Comic Sans MS" panose="030F0702030302020204" pitchFamily="66" charset="0"/>
              </a:rPr>
              <a:t>Présence d’un </a:t>
            </a:r>
            <a:r>
              <a:rPr lang="fr-FR" sz="2000" dirty="0" err="1" smtClean="0">
                <a:latin typeface="Comic Sans MS" panose="030F0702030302020204" pitchFamily="66" charset="0"/>
              </a:rPr>
              <a:t>dolipore</a:t>
            </a:r>
            <a:r>
              <a:rPr lang="fr-FR" sz="2000" dirty="0" smtClean="0">
                <a:latin typeface="Comic Sans MS" panose="030F0702030302020204" pitchFamily="66" charset="0"/>
              </a:rPr>
              <a:t> au niveau du septum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Comic Sans MS" panose="030F0702030302020204" pitchFamily="66" charset="0"/>
              </a:rPr>
              <a:t>Les cellules </a:t>
            </a:r>
            <a:r>
              <a:rPr lang="fr-FR" sz="2000" dirty="0" err="1" smtClean="0">
                <a:latin typeface="Comic Sans MS" panose="030F0702030302020204" pitchFamily="66" charset="0"/>
              </a:rPr>
              <a:t>hyphales</a:t>
            </a:r>
            <a:r>
              <a:rPr lang="fr-FR" sz="2000" dirty="0" smtClean="0">
                <a:latin typeface="Comic Sans MS" panose="030F0702030302020204" pitchFamily="66" charset="0"/>
              </a:rPr>
              <a:t> contiennent typiquement deux noyaux </a:t>
            </a:r>
            <a:r>
              <a:rPr lang="fr-FR" sz="2000" dirty="0" err="1" smtClean="0">
                <a:latin typeface="Comic Sans MS" panose="030F0702030302020204" pitchFamily="66" charset="0"/>
              </a:rPr>
              <a:t>haploides</a:t>
            </a:r>
            <a:r>
              <a:rPr lang="fr-FR" sz="20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(dicaryon). Peuvent aussi ne contenir qu’un noyau. 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Comic Sans MS" panose="030F0702030302020204" pitchFamily="66" charset="0"/>
              </a:rPr>
              <a:t>Caractérisé par un renflement autour du pore (le </a:t>
            </a:r>
            <a:r>
              <a:rPr lang="fr-FR" sz="2000" dirty="0" err="1" smtClean="0">
                <a:latin typeface="Comic Sans MS" panose="030F0702030302020204" pitchFamily="66" charset="0"/>
              </a:rPr>
              <a:t>dolipore</a:t>
            </a:r>
            <a:r>
              <a:rPr lang="fr-FR" sz="2000" dirty="0" smtClean="0">
                <a:latin typeface="Comic Sans MS" panose="030F0702030302020204" pitchFamily="66" charset="0"/>
              </a:rPr>
              <a:t>) et une membrane hémisphérique perforée (</a:t>
            </a:r>
            <a:r>
              <a:rPr lang="fr-FR" sz="2000" dirty="0" err="1" smtClean="0">
                <a:latin typeface="Comic Sans MS" panose="030F0702030302020204" pitchFamily="66" charset="0"/>
              </a:rPr>
              <a:t>parenthesome</a:t>
            </a:r>
            <a:r>
              <a:rPr lang="fr-FR" sz="2000" dirty="0" smtClean="0">
                <a:latin typeface="Comic Sans MS" panose="030F0702030302020204" pitchFamily="66" charset="0"/>
              </a:rPr>
              <a:t>) de chaque coté du pore.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Comic Sans MS" panose="030F0702030302020204" pitchFamily="66" charset="0"/>
              </a:rPr>
              <a:t>Le </a:t>
            </a:r>
            <a:r>
              <a:rPr lang="fr-FR" sz="2000" dirty="0" err="1" smtClean="0">
                <a:latin typeface="Comic Sans MS" panose="030F0702030302020204" pitchFamily="66" charset="0"/>
              </a:rPr>
              <a:t>parenthosome</a:t>
            </a:r>
            <a:r>
              <a:rPr lang="fr-FR" sz="2000" dirty="0" smtClean="0">
                <a:latin typeface="Comic Sans MS" panose="030F0702030302020204" pitchFamily="66" charset="0"/>
              </a:rPr>
              <a:t> permet la continuité cytoplasmique mais </a:t>
            </a:r>
            <a:r>
              <a:rPr lang="fr-FR" sz="2000" dirty="0" err="1" smtClean="0">
                <a:latin typeface="Comic Sans MS" panose="030F0702030302020204" pitchFamily="66" charset="0"/>
              </a:rPr>
              <a:t>empéche</a:t>
            </a:r>
            <a:r>
              <a:rPr lang="fr-FR" sz="2000" dirty="0" smtClean="0">
                <a:latin typeface="Comic Sans MS" panose="030F0702030302020204" pitchFamily="66" charset="0"/>
              </a:rPr>
              <a:t> le mouvement des 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grands organites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468" y="4222006"/>
            <a:ext cx="5143541" cy="23912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1750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87" y="145820"/>
            <a:ext cx="9266474" cy="67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939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27473" y="751431"/>
            <a:ext cx="6792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omic Sans MS" panose="030F0702030302020204" pitchFamily="66" charset="0"/>
              </a:rPr>
              <a:t>Structure du septum chez les </a:t>
            </a:r>
            <a:r>
              <a:rPr lang="fr-FR" sz="2400" b="1" dirty="0" err="1" smtClean="0">
                <a:latin typeface="Comic Sans MS" panose="030F0702030302020204" pitchFamily="66" charset="0"/>
              </a:rPr>
              <a:t>Zygomycétes</a:t>
            </a:r>
            <a:r>
              <a:rPr lang="fr-FR" sz="2400" b="1" dirty="0" smtClean="0">
                <a:latin typeface="Comic Sans MS" panose="030F0702030302020204" pitchFamily="66" charset="0"/>
              </a:rPr>
              <a:t> </a:t>
            </a:r>
            <a:endParaRPr lang="fr-FR" sz="2400" b="1" dirty="0">
              <a:latin typeface="Comic Sans MS" panose="030F0702030302020204" pitchFamily="66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27473" y="1444916"/>
            <a:ext cx="1031564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Comic Sans MS" panose="030F0702030302020204" pitchFamily="66" charset="0"/>
              </a:rPr>
              <a:t>Pas de septum en temps normal (hyphe </a:t>
            </a:r>
            <a:r>
              <a:rPr lang="fr-FR" sz="2000" dirty="0" err="1" smtClean="0">
                <a:latin typeface="Comic Sans MS" panose="030F0702030302020204" pitchFamily="66" charset="0"/>
              </a:rPr>
              <a:t>coenocytique</a:t>
            </a:r>
            <a:r>
              <a:rPr lang="fr-FR" sz="2000" dirty="0" smtClean="0">
                <a:latin typeface="Comic Sans MS" panose="030F0702030302020204" pitchFamily="66" charset="0"/>
              </a:rPr>
              <a:t>)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Comic Sans MS" panose="030F0702030302020204" pitchFamily="66" charset="0"/>
              </a:rPr>
              <a:t>Mais si hyphe endommagé des septum complet sont formés pour isoler les parties 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endommagées ou veilles 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977" y="3773510"/>
            <a:ext cx="7245599" cy="23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230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108361" y="2627291"/>
            <a:ext cx="386193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smtClean="0">
                <a:latin typeface="Comic Sans MS" panose="030F0702030302020204" pitchFamily="66" charset="0"/>
              </a:rPr>
              <a:t>Paroi fongique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85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1" y="964133"/>
            <a:ext cx="9216118" cy="542124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69143" y="270252"/>
            <a:ext cx="5089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omic Sans MS" panose="030F0702030302020204" pitchFamily="66" charset="0"/>
              </a:rPr>
              <a:t>Composition de la paroi cellulaire</a:t>
            </a:r>
            <a:endParaRPr lang="fr-F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8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228601"/>
            <a:ext cx="9545392" cy="6200775"/>
          </a:xfrm>
        </p:spPr>
        <p:txBody>
          <a:bodyPr>
            <a:normAutofit fontScale="62500" lnSpcReduction="20000"/>
          </a:bodyPr>
          <a:lstStyle/>
          <a:p>
            <a:pPr algn="ctr">
              <a:buFontTx/>
              <a:buNone/>
              <a:defRPr/>
            </a:pPr>
            <a:r>
              <a:rPr lang="fr-FR" sz="45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Rôles </a:t>
            </a:r>
            <a:r>
              <a:rPr lang="fr-FR" sz="45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de la paroi </a:t>
            </a:r>
            <a:r>
              <a:rPr lang="fr-FR" sz="45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fongique </a:t>
            </a:r>
          </a:p>
          <a:p>
            <a:pPr algn="ctr">
              <a:buFontTx/>
              <a:buNone/>
              <a:defRPr/>
            </a:pPr>
            <a:endParaRPr lang="fr-FR" sz="4500" dirty="0" smtClean="0">
              <a:latin typeface="Comic Sans MS" panose="030F0702030302020204" pitchFamily="66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3000" dirty="0" smtClean="0">
                <a:latin typeface="Comic Sans MS" panose="030F0702030302020204" pitchFamily="66" charset="0"/>
              </a:rPr>
              <a:t>Délimite toutes les cellules fongiques</a:t>
            </a:r>
          </a:p>
          <a:p>
            <a:pPr marL="0" indent="0" algn="just">
              <a:buNone/>
              <a:defRPr/>
            </a:pPr>
            <a:endParaRPr lang="fr-FR" sz="3000" dirty="0" smtClean="0">
              <a:latin typeface="Comic Sans MS" panose="030F0702030302020204" pitchFamily="66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3000" dirty="0" smtClean="0">
                <a:latin typeface="Comic Sans MS" panose="030F0702030302020204" pitchFamily="66" charset="0"/>
              </a:rPr>
              <a:t>Échange      </a:t>
            </a:r>
          </a:p>
          <a:p>
            <a:pPr marL="0" indent="0" algn="just">
              <a:buNone/>
              <a:defRPr/>
            </a:pPr>
            <a:r>
              <a:rPr lang="fr-FR" sz="3000" dirty="0" smtClean="0">
                <a:latin typeface="Comic Sans MS" panose="030F0702030302020204" pitchFamily="66" charset="0"/>
              </a:rPr>
              <a:t>    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3000" dirty="0" smtClean="0">
                <a:latin typeface="Comic Sans MS" panose="030F0702030302020204" pitchFamily="66" charset="0"/>
              </a:rPr>
              <a:t>Rigidité </a:t>
            </a:r>
            <a:r>
              <a:rPr lang="fr-FR" sz="3000" dirty="0">
                <a:latin typeface="Comic Sans MS" panose="030F0702030302020204" pitchFamily="66" charset="0"/>
              </a:rPr>
              <a:t>et forme pour </a:t>
            </a:r>
            <a:r>
              <a:rPr lang="fr-FR" sz="3000" dirty="0" smtClean="0">
                <a:latin typeface="Comic Sans MS" panose="030F0702030302020204" pitchFamily="66" charset="0"/>
              </a:rPr>
              <a:t>l’hyphe</a:t>
            </a:r>
          </a:p>
          <a:p>
            <a:pPr marL="0" indent="0" algn="just">
              <a:buNone/>
              <a:defRPr/>
            </a:pPr>
            <a:r>
              <a:rPr lang="fr-FR" sz="3000" dirty="0" smtClean="0">
                <a:latin typeface="Comic Sans MS" panose="030F0702030302020204" pitchFamily="66" charset="0"/>
              </a:rPr>
              <a:t> </a:t>
            </a:r>
            <a:endParaRPr lang="fr-FR" sz="3000" dirty="0">
              <a:latin typeface="Comic Sans MS" panose="030F0702030302020204" pitchFamily="66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3000" dirty="0">
                <a:latin typeface="Comic Sans MS" panose="030F0702030302020204" pitchFamily="66" charset="0"/>
              </a:rPr>
              <a:t>Protection: Variations de la pression osmotique /Agents chimiques/ Radiation </a:t>
            </a:r>
            <a:r>
              <a:rPr lang="fr-FR" sz="3000" dirty="0" smtClean="0">
                <a:latin typeface="Comic Sans MS" panose="030F0702030302020204" pitchFamily="66" charset="0"/>
              </a:rPr>
              <a:t>solaire</a:t>
            </a:r>
          </a:p>
          <a:p>
            <a:pPr marL="0" indent="0" algn="just">
              <a:buNone/>
              <a:defRPr/>
            </a:pPr>
            <a:endParaRPr lang="fr-FR" sz="3000" dirty="0">
              <a:latin typeface="Comic Sans MS" panose="030F0702030302020204" pitchFamily="66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3000" dirty="0">
                <a:latin typeface="Comic Sans MS" panose="030F0702030302020204" pitchFamily="66" charset="0"/>
              </a:rPr>
              <a:t>Intervention dans les phénomènes d’adhérence et de reconnaissance </a:t>
            </a:r>
            <a:r>
              <a:rPr lang="fr-FR" sz="3000" dirty="0" smtClean="0">
                <a:latin typeface="Comic Sans MS" panose="030F0702030302020204" pitchFamily="66" charset="0"/>
              </a:rPr>
              <a:t>sexuelle</a:t>
            </a:r>
          </a:p>
          <a:p>
            <a:pPr marL="0" indent="0" algn="just">
              <a:buNone/>
              <a:defRPr/>
            </a:pPr>
            <a:endParaRPr lang="fr-FR" sz="3000" dirty="0">
              <a:latin typeface="Comic Sans MS" panose="030F0702030302020204" pitchFamily="66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3000" dirty="0">
                <a:latin typeface="Comic Sans MS" panose="030F0702030302020204" pitchFamily="66" charset="0"/>
              </a:rPr>
              <a:t>Rôle </a:t>
            </a:r>
            <a:r>
              <a:rPr lang="fr-FR" sz="3000" dirty="0" smtClean="0">
                <a:latin typeface="Comic Sans MS" panose="030F0702030302020204" pitchFamily="66" charset="0"/>
              </a:rPr>
              <a:t>antigénique</a:t>
            </a:r>
          </a:p>
          <a:p>
            <a:pPr marL="0" indent="0" algn="just">
              <a:buNone/>
              <a:defRPr/>
            </a:pPr>
            <a:endParaRPr lang="fr-FR" sz="3000" dirty="0">
              <a:latin typeface="Comic Sans MS" panose="030F0702030302020204" pitchFamily="66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3000" dirty="0">
                <a:latin typeface="Comic Sans MS" panose="030F0702030302020204" pitchFamily="66" charset="0"/>
              </a:rPr>
              <a:t>Siège des enzymes </a:t>
            </a:r>
            <a:r>
              <a:rPr lang="fr-FR" sz="3000" dirty="0" smtClean="0">
                <a:latin typeface="Comic Sans MS" panose="030F0702030302020204" pitchFamily="66" charset="0"/>
              </a:rPr>
              <a:t>hydrolytiques</a:t>
            </a:r>
          </a:p>
          <a:p>
            <a:pPr marL="0" indent="0" algn="just">
              <a:buNone/>
              <a:defRPr/>
            </a:pPr>
            <a:endParaRPr lang="fr-FR" sz="3000" dirty="0">
              <a:latin typeface="Comic Sans MS" panose="030F0702030302020204" pitchFamily="66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3000" dirty="0">
                <a:latin typeface="Comic Sans MS" panose="030F0702030302020204" pitchFamily="66" charset="0"/>
              </a:rPr>
              <a:t>Empêche la phagocytose</a:t>
            </a:r>
          </a:p>
          <a:p>
            <a:pPr>
              <a:buFontTx/>
              <a:buNone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0280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711200"/>
            <a:ext cx="11074400" cy="53848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fr-FR" b="1" dirty="0" smtClean="0"/>
              <a:t>				   </a:t>
            </a:r>
            <a:r>
              <a:rPr lang="fr-FR" b="1" dirty="0" smtClean="0">
                <a:latin typeface="Comic Sans MS" panose="030F0702030302020204" pitchFamily="66" charset="0"/>
              </a:rPr>
              <a:t>       </a:t>
            </a:r>
            <a:r>
              <a:rPr lang="fr-FR" sz="33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Composition </a:t>
            </a:r>
          </a:p>
          <a:p>
            <a:pPr>
              <a:buFontTx/>
              <a:buNone/>
            </a:pPr>
            <a:endParaRPr lang="fr-F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>
                <a:latin typeface="Comic Sans MS" panose="030F0702030302020204" pitchFamily="66" charset="0"/>
              </a:rPr>
              <a:t>Elle représente 20 à 30% du poids sec du mycélium</a:t>
            </a:r>
            <a:r>
              <a:rPr lang="fr-FR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>
                <a:latin typeface="Comic Sans MS" panose="030F0702030302020204" pitchFamily="66" charset="0"/>
              </a:rPr>
              <a:t>Structure multicouche : 80% de </a:t>
            </a:r>
            <a:r>
              <a:rPr lang="fr-FR" u="sng" dirty="0">
                <a:latin typeface="Comic Sans MS" panose="030F0702030302020204" pitchFamily="66" charset="0"/>
              </a:rPr>
              <a:t>polysaccarides</a:t>
            </a:r>
            <a:r>
              <a:rPr lang="fr-FR" dirty="0">
                <a:latin typeface="Comic Sans MS" panose="030F0702030302020204" pitchFamily="66" charset="0"/>
              </a:rPr>
              <a:t> (Chitine et </a:t>
            </a:r>
            <a:r>
              <a:rPr lang="fr-FR" dirty="0" err="1">
                <a:latin typeface="Comic Sans MS" panose="030F0702030302020204" pitchFamily="66" charset="0"/>
              </a:rPr>
              <a:t>Glucanes</a:t>
            </a:r>
            <a:r>
              <a:rPr lang="fr-FR" dirty="0">
                <a:latin typeface="Comic Sans MS" panose="030F0702030302020204" pitchFamily="66" charset="0"/>
              </a:rPr>
              <a:t>), des </a:t>
            </a:r>
            <a:r>
              <a:rPr lang="fr-FR" u="sng" dirty="0">
                <a:latin typeface="Comic Sans MS" panose="030F0702030302020204" pitchFamily="66" charset="0"/>
              </a:rPr>
              <a:t>protéines</a:t>
            </a:r>
            <a:r>
              <a:rPr lang="fr-FR" dirty="0">
                <a:latin typeface="Comic Sans MS" panose="030F0702030302020204" pitchFamily="66" charset="0"/>
              </a:rPr>
              <a:t> et quelques </a:t>
            </a:r>
            <a:r>
              <a:rPr lang="fr-FR" u="sng" dirty="0">
                <a:latin typeface="Comic Sans MS" panose="030F0702030302020204" pitchFamily="66" charset="0"/>
              </a:rPr>
              <a:t>lipides</a:t>
            </a:r>
            <a:r>
              <a:rPr lang="fr-FR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>
                <a:latin typeface="Comic Sans MS" panose="030F0702030302020204" pitchFamily="66" charset="0"/>
              </a:rPr>
              <a:t>Les polysaccharides sont organisés en </a:t>
            </a:r>
            <a:r>
              <a:rPr lang="fr-FR" dirty="0" err="1">
                <a:latin typeface="Comic Sans MS" panose="030F0702030302020204" pitchFamily="66" charset="0"/>
              </a:rPr>
              <a:t>microfibrilles</a:t>
            </a:r>
            <a:r>
              <a:rPr lang="fr-FR" dirty="0">
                <a:latin typeface="Comic Sans MS" panose="030F0702030302020204" pitchFamily="66" charset="0"/>
              </a:rPr>
              <a:t>. Elles sont cimentées entre elles par des polysaccharides amorphes (sous forme de gel) : </a:t>
            </a:r>
            <a:r>
              <a:rPr lang="fr-FR" dirty="0" err="1">
                <a:latin typeface="Comic Sans MS" panose="030F0702030302020204" pitchFamily="66" charset="0"/>
              </a:rPr>
              <a:t>glucanes</a:t>
            </a:r>
            <a:r>
              <a:rPr lang="fr-FR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>
                <a:latin typeface="Comic Sans MS" panose="030F0702030302020204" pitchFamily="66" charset="0"/>
              </a:rPr>
              <a:t>Les </a:t>
            </a:r>
            <a:r>
              <a:rPr lang="fr-FR" dirty="0" err="1">
                <a:latin typeface="Comic Sans MS" panose="030F0702030302020204" pitchFamily="66" charset="0"/>
              </a:rPr>
              <a:t>microfibrilles</a:t>
            </a:r>
            <a:r>
              <a:rPr lang="fr-FR" dirty="0">
                <a:latin typeface="Comic Sans MS" panose="030F0702030302020204" pitchFamily="66" charset="0"/>
              </a:rPr>
              <a:t> sont composées </a:t>
            </a:r>
            <a:r>
              <a:rPr lang="fr-FR" b="1" dirty="0">
                <a:latin typeface="Comic Sans MS" panose="030F0702030302020204" pitchFamily="66" charset="0"/>
              </a:rPr>
              <a:t>de chitine</a:t>
            </a:r>
            <a:r>
              <a:rPr lang="fr-FR" dirty="0">
                <a:latin typeface="Comic Sans MS" panose="030F0702030302020204" pitchFamily="66" charset="0"/>
              </a:rPr>
              <a:t>, constituant spécifique de la paroi des </a:t>
            </a:r>
            <a:r>
              <a:rPr lang="fr-FR" dirty="0" smtClean="0">
                <a:latin typeface="Comic Sans MS" panose="030F0702030302020204" pitchFamily="66" charset="0"/>
              </a:rPr>
              <a:t>champignons</a:t>
            </a:r>
          </a:p>
          <a:p>
            <a:pPr marL="0" indent="0" algn="just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pPr algn="just">
              <a:buFontTx/>
              <a:buNone/>
            </a:pPr>
            <a:r>
              <a:rPr lang="fr-FR" dirty="0">
                <a:latin typeface="Comic Sans MS" panose="030F0702030302020204" pitchFamily="66" charset="0"/>
              </a:rPr>
              <a:t>NB. Chez les oomycètes, la chitine est remplacée par la cellulose.</a:t>
            </a:r>
          </a:p>
        </p:txBody>
      </p:sp>
    </p:spTree>
    <p:extLst>
      <p:ext uri="{BB962C8B-B14F-4D97-AF65-F5344CB8AC3E}">
        <p14:creationId xmlns:p14="http://schemas.microsoft.com/office/powerpoint/2010/main" xmlns="" val="426420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28800" y="914400"/>
            <a:ext cx="8458200" cy="5486400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 smtClean="0"/>
              <a:t>- </a:t>
            </a:r>
            <a:r>
              <a:rPr lang="fr-FR" dirty="0" smtClean="0">
                <a:latin typeface="Comic Sans MS" panose="030F0702030302020204" pitchFamily="66" charset="0"/>
              </a:rPr>
              <a:t>Les protéines : sont associées à des mannoses pour former des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glycoprotéines</a:t>
            </a:r>
          </a:p>
          <a:p>
            <a:pPr algn="just">
              <a:buFontTx/>
              <a:buNone/>
            </a:pPr>
            <a:endParaRPr lang="fr-FR" dirty="0" smtClean="0">
              <a:latin typeface="Comic Sans MS" panose="030F0702030302020204" pitchFamily="66" charset="0"/>
            </a:endParaRPr>
          </a:p>
          <a:p>
            <a:pPr algn="just">
              <a:buFontTx/>
              <a:buChar char="-"/>
            </a:pPr>
            <a:r>
              <a:rPr lang="fr-FR" dirty="0" smtClean="0">
                <a:latin typeface="Comic Sans MS" panose="030F0702030302020204" pitchFamily="66" charset="0"/>
              </a:rPr>
              <a:t>  Protéines à activité enzymatique : nutrition du champignon et allongement de la paroi</a:t>
            </a:r>
          </a:p>
          <a:p>
            <a:pPr algn="just">
              <a:buFontTx/>
              <a:buNone/>
            </a:pPr>
            <a:endParaRPr lang="fr-FR" dirty="0" smtClean="0">
              <a:latin typeface="Comic Sans MS" panose="030F0702030302020204" pitchFamily="66" charset="0"/>
            </a:endParaRPr>
          </a:p>
          <a:p>
            <a:pPr algn="just">
              <a:buFontTx/>
              <a:buNone/>
            </a:pPr>
            <a:r>
              <a:rPr lang="fr-FR" dirty="0" smtClean="0">
                <a:latin typeface="Comic Sans MS" panose="030F0702030302020204" pitchFamily="66" charset="0"/>
              </a:rPr>
              <a:t>- Protéines </a:t>
            </a:r>
            <a:r>
              <a:rPr lang="fr-FR" dirty="0" err="1" smtClean="0">
                <a:latin typeface="Comic Sans MS" panose="030F0702030302020204" pitchFamily="66" charset="0"/>
              </a:rPr>
              <a:t>hydrophobines</a:t>
            </a:r>
            <a:r>
              <a:rPr lang="fr-FR" dirty="0" smtClean="0">
                <a:latin typeface="Comic Sans MS" panose="030F0702030302020204" pitchFamily="66" charset="0"/>
              </a:rPr>
              <a:t> (que chez les filamenteux) confèrent aux champignons le caractère d’hydrophobicité.</a:t>
            </a:r>
          </a:p>
        </p:txBody>
      </p:sp>
    </p:spTree>
    <p:extLst>
      <p:ext uri="{BB962C8B-B14F-4D97-AF65-F5344CB8AC3E}">
        <p14:creationId xmlns:p14="http://schemas.microsoft.com/office/powerpoint/2010/main" xmlns="" val="256562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6972" y="537029"/>
            <a:ext cx="9760857" cy="5949271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fr-FR" dirty="0" smtClean="0"/>
              <a:t>        </a:t>
            </a:r>
            <a:r>
              <a:rPr lang="fr-FR" dirty="0">
                <a:latin typeface="Comic Sans MS" panose="030F0702030302020204" pitchFamily="66" charset="0"/>
              </a:rPr>
              <a:t>Les chaines sont associées entre elles par des liaisons Hydrogène de manière anti parallèle (c’est cette structure qui confère la rigidité à la paroi</a:t>
            </a:r>
            <a:r>
              <a:rPr lang="fr-FR" dirty="0" smtClean="0">
                <a:latin typeface="Comic Sans MS" panose="030F0702030302020204" pitchFamily="66" charset="0"/>
              </a:rPr>
              <a:t>)</a:t>
            </a:r>
          </a:p>
          <a:p>
            <a:pPr marL="0" indent="0" algn="just">
              <a:buNone/>
              <a:defRPr/>
            </a:pPr>
            <a:endParaRPr lang="fr-FR" dirty="0">
              <a:latin typeface="Comic Sans MS" panose="030F0702030302020204" pitchFamily="66" charset="0"/>
            </a:endParaRPr>
          </a:p>
          <a:p>
            <a:pPr algn="just">
              <a:defRPr/>
            </a:pPr>
            <a:r>
              <a:rPr lang="fr-FR" dirty="0">
                <a:latin typeface="Comic Sans MS" panose="030F0702030302020204" pitchFamily="66" charset="0"/>
              </a:rPr>
              <a:t>      La chitine synthétase est toujours liée à la membrane plasmique ; elle est produite au niveau de la membrane des vésicules sortant du Golgi. Quand les vésicules sont produites on a tout de suite un début de production de chitine alors que la chitine synthétase n’est pas encore exprimée à la membrane plasmique. Ces vésicules vont ensuite à l’apex où elles vont déverser leur </a:t>
            </a:r>
            <a:r>
              <a:rPr lang="fr-FR" dirty="0" smtClean="0">
                <a:latin typeface="Comic Sans MS" panose="030F0702030302020204" pitchFamily="66" charset="0"/>
              </a:rPr>
              <a:t>contenu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94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>
          <a:xfrm>
            <a:off x="2670629" y="274638"/>
            <a:ext cx="1925185" cy="582612"/>
          </a:xfrm>
        </p:spPr>
        <p:txBody>
          <a:bodyPr/>
          <a:lstStyle/>
          <a:p>
            <a:r>
              <a:rPr lang="fr-FR" sz="2000" b="1" u="sng" dirty="0">
                <a:latin typeface="Comic Sans MS" panose="030F0702030302020204" pitchFamily="66" charset="0"/>
              </a:rPr>
              <a:t>Chitine</a:t>
            </a:r>
          </a:p>
        </p:txBody>
      </p:sp>
      <p:pic>
        <p:nvPicPr>
          <p:cNvPr id="38915" name="Espace réservé du contenu 4" descr="chit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81600" y="2743200"/>
            <a:ext cx="4038600" cy="1905000"/>
          </a:xfrm>
        </p:spPr>
      </p:pic>
      <p:pic>
        <p:nvPicPr>
          <p:cNvPr id="38916" name="Picture 4" descr="C:\Users\nabila\Desktop\chit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9600"/>
            <a:ext cx="52911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812800" y="1364343"/>
            <a:ext cx="3987800" cy="3379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latin typeface="+mj-lt"/>
                <a:ea typeface="+mj-ea"/>
                <a:cs typeface="+mj-cs"/>
              </a:rPr>
              <a:t>Polysaccaride azoté, issu de la polymérisation de N- </a:t>
            </a:r>
            <a:r>
              <a:rPr lang="fr-FR" b="1" dirty="0" err="1">
                <a:latin typeface="+mj-lt"/>
                <a:ea typeface="+mj-ea"/>
                <a:cs typeface="+mj-cs"/>
              </a:rPr>
              <a:t>acétyl</a:t>
            </a:r>
            <a:r>
              <a:rPr lang="fr-FR" b="1" dirty="0">
                <a:latin typeface="+mj-lt"/>
                <a:ea typeface="+mj-ea"/>
                <a:cs typeface="+mj-cs"/>
              </a:rPr>
              <a:t> glucosamine liés entre eux par des liaisons osidiques (</a:t>
            </a:r>
            <a:r>
              <a:rPr lang="el-GR" b="1" dirty="0">
                <a:latin typeface="+mj-lt"/>
                <a:ea typeface="+mj-ea"/>
                <a:cs typeface="+mj-cs"/>
              </a:rPr>
              <a:t>β→</a:t>
            </a:r>
            <a:r>
              <a:rPr lang="fr-FR" b="1" dirty="0">
                <a:latin typeface="+mj-lt"/>
                <a:ea typeface="+mj-ea"/>
                <a:cs typeface="+mj-cs"/>
              </a:rPr>
              <a:t>1- 4)</a:t>
            </a:r>
            <a:r>
              <a:rPr lang="fr-FR" dirty="0"/>
              <a:t> </a:t>
            </a:r>
          </a:p>
          <a:p>
            <a:pPr algn="ctr">
              <a:defRPr/>
            </a:pPr>
            <a:r>
              <a:rPr lang="fr-FR" b="1" dirty="0"/>
              <a:t>synthétisée par une chitine synthétase</a:t>
            </a:r>
            <a:endParaRPr lang="fr-FR" b="1" dirty="0">
              <a:ea typeface="+mj-ea"/>
              <a:cs typeface="+mj-cs"/>
            </a:endParaRPr>
          </a:p>
          <a:p>
            <a:pPr algn="ctr">
              <a:defRPr/>
            </a:pPr>
            <a:endParaRPr lang="fr-FR" sz="1400" b="1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fr-FR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09751" y="3357564"/>
            <a:ext cx="3114675" cy="928687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>
              <a:defRPr/>
            </a:pPr>
            <a:endParaRPr lang="fr-FR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5643562" y="4786111"/>
            <a:ext cx="3910013" cy="1900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fr-FR" b="1" dirty="0">
                <a:latin typeface="+mj-lt"/>
                <a:ea typeface="+mj-ea"/>
                <a:cs typeface="+mj-cs"/>
              </a:rPr>
              <a:t>Polymère cristallin qui résiste beaucoup mieux que la cellulose à la biodégradation</a:t>
            </a:r>
          </a:p>
          <a:p>
            <a:pPr algn="ctr">
              <a:defRPr/>
            </a:pPr>
            <a:endParaRPr lang="fr-FR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94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9112" y="1274006"/>
            <a:ext cx="4558048" cy="600790"/>
          </a:xfrm>
          <a:solidFill>
            <a:srgbClr val="ED13C3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Structure et composition 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9111" y="2508205"/>
            <a:ext cx="9942031" cy="2246675"/>
          </a:xfrm>
        </p:spPr>
        <p:txBody>
          <a:bodyPr/>
          <a:lstStyle/>
          <a:p>
            <a:pPr marL="0" indent="0" algn="just">
              <a:buNone/>
            </a:pPr>
            <a:r>
              <a:rPr lang="fr-FR" b="1" dirty="0" smtClean="0">
                <a:latin typeface="Comic Sans MS" panose="030F0702030302020204" pitchFamily="66" charset="0"/>
              </a:rPr>
              <a:t>Le thalle </a:t>
            </a:r>
            <a:r>
              <a:rPr lang="fr-FR" dirty="0" smtClean="0">
                <a:latin typeface="Comic Sans MS" panose="030F0702030302020204" pitchFamily="66" charset="0"/>
              </a:rPr>
              <a:t>filamenteux des champignons est formé par des </a:t>
            </a:r>
            <a:r>
              <a:rPr lang="fr-FR" b="1" dirty="0" smtClean="0">
                <a:latin typeface="Comic Sans MS" panose="030F0702030302020204" pitchFamily="66" charset="0"/>
              </a:rPr>
              <a:t>hyphes</a:t>
            </a:r>
            <a:r>
              <a:rPr lang="fr-FR" dirty="0" smtClean="0">
                <a:latin typeface="Comic Sans MS" panose="030F0702030302020204" pitchFamily="66" charset="0"/>
              </a:rPr>
              <a:t> qui sont des filaments tubulaires microscopiques souvent ramifiées en différentes directions et se développent à la surface et /ou à l’intérieur du substrat à partir duquel les champignons se nourrissent 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8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>
          <a:xfrm>
            <a:off x="3429000" y="251620"/>
            <a:ext cx="5334000" cy="487362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Comic Sans MS" panose="030F0702030302020204" pitchFamily="66" charset="0"/>
              </a:rPr>
              <a:t>Composition et structure</a:t>
            </a:r>
          </a:p>
        </p:txBody>
      </p:sp>
      <p:sp>
        <p:nvSpPr>
          <p:cNvPr id="35843" name="Espace réservé du contenu 2"/>
          <p:cNvSpPr>
            <a:spLocks noGrp="1"/>
          </p:cNvSpPr>
          <p:nvPr>
            <p:ph idx="1"/>
          </p:nvPr>
        </p:nvSpPr>
        <p:spPr>
          <a:xfrm>
            <a:off x="1905000" y="1356518"/>
            <a:ext cx="8229600" cy="5211763"/>
          </a:xfrm>
        </p:spPr>
        <p:txBody>
          <a:bodyPr/>
          <a:lstStyle/>
          <a:p>
            <a:pPr marL="0" indent="0" algn="just">
              <a:buNone/>
            </a:pPr>
            <a:endParaRPr lang="fr-FR" sz="2400" dirty="0">
              <a:latin typeface="Comic Sans MS" panose="030F0702030302020204" pitchFamily="66" charset="0"/>
            </a:endParaRPr>
          </a:p>
          <a:p>
            <a:pPr algn="just"/>
            <a:r>
              <a:rPr lang="fr-FR" sz="2400" dirty="0">
                <a:latin typeface="Comic Sans MS" panose="030F0702030302020204" pitchFamily="66" charset="0"/>
              </a:rPr>
              <a:t>Assemblage de couches complexe</a:t>
            </a:r>
          </a:p>
          <a:p>
            <a:pPr algn="just"/>
            <a:r>
              <a:rPr lang="fr-FR" sz="2400" dirty="0">
                <a:latin typeface="Comic Sans MS" panose="030F0702030302020204" pitchFamily="66" charset="0"/>
              </a:rPr>
              <a:t>Une seule strate de </a:t>
            </a:r>
            <a:r>
              <a:rPr lang="fr-FR" sz="2400" dirty="0" err="1" smtClean="0">
                <a:latin typeface="Comic Sans MS" panose="030F0702030302020204" pitchFamily="66" charset="0"/>
              </a:rPr>
              <a:t>microfibrilles</a:t>
            </a:r>
            <a:endParaRPr lang="fr-FR" sz="2400" dirty="0">
              <a:latin typeface="Comic Sans MS" panose="030F0702030302020204" pitchFamily="66" charset="0"/>
            </a:endParaRPr>
          </a:p>
          <a:p>
            <a:pPr algn="just"/>
            <a:r>
              <a:rPr lang="fr-FR" sz="2400" dirty="0" smtClean="0">
                <a:latin typeface="Comic Sans MS" panose="030F0702030302020204" pitchFamily="66" charset="0"/>
              </a:rPr>
              <a:t>Les </a:t>
            </a:r>
            <a:r>
              <a:rPr lang="fr-FR" sz="2400" b="1" dirty="0" err="1">
                <a:latin typeface="Comic Sans MS" panose="030F0702030302020204" pitchFamily="66" charset="0"/>
              </a:rPr>
              <a:t>microfibrilles</a:t>
            </a:r>
            <a:r>
              <a:rPr lang="fr-FR" sz="2400" dirty="0">
                <a:latin typeface="Comic Sans MS" panose="030F0702030302020204" pitchFamily="66" charset="0"/>
              </a:rPr>
              <a:t>: </a:t>
            </a:r>
            <a:r>
              <a:rPr lang="fr-FR" sz="2400" b="1" dirty="0">
                <a:latin typeface="Comic Sans MS" panose="030F0702030302020204" pitchFamily="66" charset="0"/>
              </a:rPr>
              <a:t>Chitine</a:t>
            </a:r>
            <a:r>
              <a:rPr lang="fr-FR" sz="2400" dirty="0">
                <a:latin typeface="Comic Sans MS" panose="030F0702030302020204" pitchFamily="66" charset="0"/>
              </a:rPr>
              <a:t> dispersée dans une matrice de </a:t>
            </a:r>
            <a:r>
              <a:rPr lang="fr-FR" sz="2400" b="1" dirty="0" err="1">
                <a:latin typeface="Comic Sans MS" panose="030F0702030302020204" pitchFamily="66" charset="0"/>
              </a:rPr>
              <a:t>Glucanes</a:t>
            </a:r>
            <a:endParaRPr lang="fr-FR" sz="2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590800" y="3962400"/>
            <a:ext cx="7086600" cy="2057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 dirty="0">
              <a:solidFill>
                <a:srgbClr val="CC0099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733800" y="4800600"/>
            <a:ext cx="50292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rgbClr val="CC0099"/>
                </a:solidFill>
              </a:rPr>
              <a:t>GLUCANES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3657600" y="4724400"/>
            <a:ext cx="1828800" cy="533400"/>
          </a:xfrm>
          <a:prstGeom prst="irregularSeal1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Chitine</a:t>
            </a:r>
          </a:p>
        </p:txBody>
      </p:sp>
      <p:sp>
        <p:nvSpPr>
          <p:cNvPr id="17" name="Explosion 1 16"/>
          <p:cNvSpPr/>
          <p:nvPr/>
        </p:nvSpPr>
        <p:spPr>
          <a:xfrm>
            <a:off x="5943600" y="4419600"/>
            <a:ext cx="1828800" cy="533400"/>
          </a:xfrm>
          <a:prstGeom prst="irregularSeal1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Chitine</a:t>
            </a:r>
          </a:p>
        </p:txBody>
      </p:sp>
      <p:sp>
        <p:nvSpPr>
          <p:cNvPr id="18" name="Explosion 1 17"/>
          <p:cNvSpPr/>
          <p:nvPr/>
        </p:nvSpPr>
        <p:spPr>
          <a:xfrm>
            <a:off x="6705600" y="5257800"/>
            <a:ext cx="1828800" cy="533400"/>
          </a:xfrm>
          <a:prstGeom prst="irregularSeal1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Chitine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4191000" y="5257800"/>
            <a:ext cx="1828800" cy="533400"/>
          </a:xfrm>
          <a:prstGeom prst="irregularSeal1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Chitine</a:t>
            </a:r>
          </a:p>
        </p:txBody>
      </p:sp>
      <p:sp>
        <p:nvSpPr>
          <p:cNvPr id="20" name="Explosion 1 19"/>
          <p:cNvSpPr/>
          <p:nvPr/>
        </p:nvSpPr>
        <p:spPr>
          <a:xfrm>
            <a:off x="7696200" y="4800600"/>
            <a:ext cx="1828800" cy="533400"/>
          </a:xfrm>
          <a:prstGeom prst="irregularSeal1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Chitine</a:t>
            </a:r>
          </a:p>
        </p:txBody>
      </p:sp>
    </p:spTree>
    <p:extLst>
      <p:ext uri="{BB962C8B-B14F-4D97-AF65-F5344CB8AC3E}">
        <p14:creationId xmlns:p14="http://schemas.microsoft.com/office/powerpoint/2010/main" xmlns="" val="263148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contenu 2"/>
          <p:cNvSpPr>
            <a:spLocks noGrp="1"/>
          </p:cNvSpPr>
          <p:nvPr>
            <p:ph idx="1"/>
          </p:nvPr>
        </p:nvSpPr>
        <p:spPr>
          <a:xfrm>
            <a:off x="1676400" y="304800"/>
            <a:ext cx="8839200" cy="6400800"/>
          </a:xfrm>
        </p:spPr>
        <p:txBody>
          <a:bodyPr/>
          <a:lstStyle/>
          <a:p>
            <a:pPr algn="ctr">
              <a:buFontTx/>
              <a:buNone/>
            </a:pP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810000" y="304800"/>
            <a:ext cx="17526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rgbClr val="CC0099"/>
                </a:solidFill>
                <a:latin typeface="Comic Sans MS" panose="030F0702030302020204" pitchFamily="66" charset="0"/>
              </a:rPr>
              <a:t>CHITINE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981200" y="1143000"/>
            <a:ext cx="4343400" cy="3200400"/>
          </a:xfrm>
          <a:prstGeom prst="roundRect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477000" y="381000"/>
            <a:ext cx="3581400" cy="762000"/>
          </a:xfrm>
          <a:prstGeom prst="round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</a:rPr>
              <a:t>Polysaccaride azoté synthétisée par une chitine synthétase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36870" name="Image 8" descr="Résultat de recherche d'images pour &quot;cellulose et chitin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38687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4" descr="C:\Users\nabila\Desktop\chit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9200"/>
            <a:ext cx="40719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7086600" y="3276600"/>
            <a:ext cx="3048000" cy="12192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fr-FR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fr-FR" b="1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fr-FR" b="1" dirty="0">
                <a:latin typeface="+mj-lt"/>
                <a:ea typeface="+mj-ea"/>
                <a:cs typeface="+mj-cs"/>
              </a:rPr>
              <a:t>Polymérisation de N- </a:t>
            </a:r>
            <a:r>
              <a:rPr lang="fr-FR" b="1" dirty="0" err="1">
                <a:latin typeface="+mj-lt"/>
                <a:ea typeface="+mj-ea"/>
                <a:cs typeface="+mj-cs"/>
              </a:rPr>
              <a:t>acétyl</a:t>
            </a:r>
            <a:r>
              <a:rPr lang="fr-FR" b="1" dirty="0">
                <a:latin typeface="+mj-lt"/>
                <a:ea typeface="+mj-ea"/>
                <a:cs typeface="+mj-cs"/>
              </a:rPr>
              <a:t> glucosamine liés entre eux par des liaisons osidiques (</a:t>
            </a:r>
            <a:r>
              <a:rPr lang="el-GR" b="1" dirty="0">
                <a:latin typeface="+mj-lt"/>
                <a:ea typeface="+mj-ea"/>
                <a:cs typeface="+mj-cs"/>
              </a:rPr>
              <a:t>β→</a:t>
            </a:r>
            <a:r>
              <a:rPr lang="fr-FR" b="1" dirty="0">
                <a:latin typeface="+mj-lt"/>
                <a:ea typeface="+mj-ea"/>
                <a:cs typeface="+mj-cs"/>
              </a:rPr>
              <a:t>1- 4)</a:t>
            </a:r>
            <a:r>
              <a:rPr lang="fr-FR" dirty="0"/>
              <a:t> </a:t>
            </a:r>
          </a:p>
          <a:p>
            <a:pPr algn="ctr">
              <a:defRPr/>
            </a:pPr>
            <a:endParaRPr lang="fr-FR" sz="1400" b="1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fr-FR" sz="1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6873" name="Espace réservé du contenu 4" descr="chi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24400"/>
            <a:ext cx="5486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623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5257800" y="381000"/>
            <a:ext cx="3581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rgbClr val="CC0099"/>
                </a:solidFill>
              </a:rPr>
              <a:t>GLUCANES= polymères amorphes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800600" y="1219200"/>
            <a:ext cx="48768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rgbClr val="CC0099"/>
                </a:solidFill>
              </a:rPr>
              <a:t>Ramifiés</a:t>
            </a:r>
          </a:p>
          <a:p>
            <a:pPr algn="ctr">
              <a:defRPr/>
            </a:pPr>
            <a:r>
              <a:rPr lang="fr-FR" b="1" dirty="0">
                <a:solidFill>
                  <a:srgbClr val="CC0099"/>
                </a:solidFill>
              </a:rPr>
              <a:t>Polymères de </a:t>
            </a:r>
            <a:r>
              <a:rPr lang="el-GR" b="1" dirty="0">
                <a:solidFill>
                  <a:srgbClr val="CC0099"/>
                </a:solidFill>
              </a:rPr>
              <a:t>β</a:t>
            </a:r>
            <a:r>
              <a:rPr lang="fr-FR" b="1" dirty="0">
                <a:solidFill>
                  <a:srgbClr val="CC0099"/>
                </a:solidFill>
              </a:rPr>
              <a:t> (1,3)  glucose sur laquelle se branchent en 3 des chaines latérales en </a:t>
            </a:r>
            <a:r>
              <a:rPr lang="el-GR" b="1" dirty="0">
                <a:solidFill>
                  <a:srgbClr val="CC0099"/>
                </a:solidFill>
              </a:rPr>
              <a:t>β</a:t>
            </a:r>
            <a:r>
              <a:rPr lang="fr-FR" b="1" dirty="0">
                <a:solidFill>
                  <a:srgbClr val="CC0099"/>
                </a:solidFill>
              </a:rPr>
              <a:t> (1,6)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876800" y="2438400"/>
            <a:ext cx="5486400" cy="2057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 dirty="0">
              <a:solidFill>
                <a:srgbClr val="CC0099"/>
              </a:solidFill>
            </a:endParaRPr>
          </a:p>
        </p:txBody>
      </p:sp>
      <p:sp>
        <p:nvSpPr>
          <p:cNvPr id="10" name="Rectangle avec flèche vers le bas 9"/>
          <p:cNvSpPr/>
          <p:nvPr/>
        </p:nvSpPr>
        <p:spPr>
          <a:xfrm>
            <a:off x="2127913" y="419100"/>
            <a:ext cx="1447800" cy="30480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rgbClr val="CC0099"/>
                </a:solidFill>
              </a:rPr>
              <a:t>+ </a:t>
            </a:r>
            <a:r>
              <a:rPr lang="fr-FR" dirty="0" err="1">
                <a:solidFill>
                  <a:srgbClr val="CC0099"/>
                </a:solidFill>
              </a:rPr>
              <a:t>Manannes</a:t>
            </a:r>
            <a:endParaRPr lang="fr-FR" dirty="0">
              <a:solidFill>
                <a:srgbClr val="CC0099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676400" y="3581400"/>
            <a:ext cx="26670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rgbClr val="CC0099"/>
                </a:solidFill>
              </a:rPr>
              <a:t>Couche amorphe mucilagineuse </a:t>
            </a:r>
          </a:p>
        </p:txBody>
      </p:sp>
      <p:sp>
        <p:nvSpPr>
          <p:cNvPr id="12" name="Flèche vers le bas 11"/>
          <p:cNvSpPr/>
          <p:nvPr/>
        </p:nvSpPr>
        <p:spPr>
          <a:xfrm>
            <a:off x="2743200" y="4419600"/>
            <a:ext cx="484188" cy="609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524000" y="5029200"/>
            <a:ext cx="48768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rgbClr val="CC0099"/>
                </a:solidFill>
              </a:rPr>
              <a:t>Favorisant ainsi la progression de l’hyphe</a:t>
            </a:r>
          </a:p>
        </p:txBody>
      </p:sp>
      <p:pic>
        <p:nvPicPr>
          <p:cNvPr id="37899" name="Picture 11" descr="Résultat de recherche d'images pour &quot;glucanes B (1,3) et B(1,6)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1" y="2438401"/>
            <a:ext cx="388937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158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contenu 2"/>
          <p:cNvSpPr>
            <a:spLocks noGrp="1"/>
          </p:cNvSpPr>
          <p:nvPr>
            <p:ph idx="1"/>
          </p:nvPr>
        </p:nvSpPr>
        <p:spPr>
          <a:xfrm>
            <a:off x="1828800" y="914400"/>
            <a:ext cx="8458200" cy="5486400"/>
          </a:xfrm>
        </p:spPr>
        <p:txBody>
          <a:bodyPr/>
          <a:lstStyle/>
          <a:p>
            <a:endParaRPr lang="fr-FR" smtClean="0">
              <a:solidFill>
                <a:schemeClr val="bg1"/>
              </a:solidFill>
            </a:endParaRPr>
          </a:p>
          <a:p>
            <a:endParaRPr lang="fr-FR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fr-FR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fr-FR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581400" y="990600"/>
            <a:ext cx="4876800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rgbClr val="CC0099"/>
                </a:solidFill>
              </a:rPr>
              <a:t>Protéines + mannoses = Glycoprotéines</a:t>
            </a:r>
          </a:p>
        </p:txBody>
      </p:sp>
      <p:sp>
        <p:nvSpPr>
          <p:cNvPr id="5" name="Rectangle à coins arrondis 4"/>
          <p:cNvSpPr/>
          <p:nvPr/>
        </p:nvSpPr>
        <p:spPr>
          <a:xfrm flipH="1">
            <a:off x="609598" y="3352801"/>
            <a:ext cx="6175829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chemeClr val="tx1"/>
                </a:solidFill>
              </a:rPr>
              <a:t>Protéines à activité enzymatique : nutrition du champignon et allongement de la paroi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7620000" y="3352800"/>
            <a:ext cx="2590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2400" b="1" dirty="0" err="1">
                <a:solidFill>
                  <a:schemeClr val="tx1"/>
                </a:solidFill>
              </a:rPr>
              <a:t>Hydrophobines</a:t>
            </a:r>
            <a:endParaRPr lang="fr-FR" sz="24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76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winemak-in.com/uploads/tiny_mce/schema_paroi_Saccharomyces_cerevisi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1" y="296863"/>
            <a:ext cx="684371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133600" y="3500438"/>
            <a:ext cx="7462838" cy="2443162"/>
          </a:xfrm>
          <a:prstGeom prst="rect">
            <a:avLst/>
          </a:prstGeom>
        </p:spPr>
        <p:txBody>
          <a:bodyPr anchor="ctr"/>
          <a:lstStyle/>
          <a:p>
            <a:pPr algn="just">
              <a:defRPr/>
            </a:pPr>
            <a:r>
              <a:rPr lang="fr-FR" sz="2400" b="1" dirty="0" err="1">
                <a:latin typeface="+mj-lt"/>
                <a:ea typeface="+mj-ea"/>
                <a:cs typeface="+mj-cs"/>
              </a:rPr>
              <a:t>Glucanes</a:t>
            </a:r>
            <a:r>
              <a:rPr lang="fr-FR" sz="2400" b="1" dirty="0">
                <a:latin typeface="+mj-lt"/>
                <a:ea typeface="+mj-ea"/>
                <a:cs typeface="+mj-cs"/>
              </a:rPr>
              <a:t>:</a:t>
            </a:r>
            <a:r>
              <a:rPr lang="fr-FR" sz="2400" dirty="0">
                <a:latin typeface="+mj-lt"/>
                <a:ea typeface="+mj-ea"/>
                <a:cs typeface="+mj-cs"/>
              </a:rPr>
              <a:t> </a:t>
            </a:r>
            <a:r>
              <a:rPr lang="fr-FR" sz="2400" b="1" dirty="0">
                <a:latin typeface="+mj-lt"/>
                <a:ea typeface="+mj-ea"/>
                <a:cs typeface="+mj-cs"/>
              </a:rPr>
              <a:t>ramifiés (arête centrale: glucose relié en</a:t>
            </a:r>
            <a:r>
              <a:rPr lang="el-GR" sz="2400" b="1" dirty="0"/>
              <a:t> β→</a:t>
            </a:r>
            <a:r>
              <a:rPr lang="fr-FR" sz="2400" b="1" dirty="0"/>
              <a:t>(1- 4) sur laquelle se branche en trois des chaines latérales en </a:t>
            </a:r>
            <a:r>
              <a:rPr lang="el-GR" sz="2400" b="1" dirty="0"/>
              <a:t>β→</a:t>
            </a:r>
            <a:r>
              <a:rPr lang="fr-FR" sz="2400" b="1" dirty="0"/>
              <a:t>(1- 3).</a:t>
            </a:r>
          </a:p>
          <a:p>
            <a:pPr algn="just">
              <a:defRPr/>
            </a:pPr>
            <a:r>
              <a:rPr lang="fr-FR" sz="2400" b="1" dirty="0">
                <a:latin typeface="+mj-lt"/>
                <a:ea typeface="+mj-ea"/>
                <a:cs typeface="+mj-cs"/>
              </a:rPr>
              <a:t>Associés à des </a:t>
            </a:r>
            <a:r>
              <a:rPr lang="fr-FR" sz="2400" b="1" dirty="0" err="1">
                <a:latin typeface="+mj-lt"/>
                <a:ea typeface="+mj-ea"/>
                <a:cs typeface="+mj-cs"/>
              </a:rPr>
              <a:t>mannanes</a:t>
            </a:r>
            <a:r>
              <a:rPr lang="fr-FR" sz="2400" b="1" dirty="0">
                <a:latin typeface="+mj-lt"/>
                <a:ea typeface="+mj-ea"/>
                <a:cs typeface="+mj-cs"/>
              </a:rPr>
              <a:t> (unités associées en </a:t>
            </a:r>
            <a:r>
              <a:rPr lang="el-GR" sz="2400" b="1" dirty="0"/>
              <a:t>α→</a:t>
            </a:r>
            <a:r>
              <a:rPr lang="fr-FR" sz="2400" b="1" dirty="0"/>
              <a:t>(1-6), les </a:t>
            </a:r>
            <a:r>
              <a:rPr lang="fr-FR" sz="2400" b="1" dirty="0" err="1"/>
              <a:t>glucanes</a:t>
            </a:r>
            <a:r>
              <a:rPr lang="fr-FR" sz="2400" b="1" dirty="0"/>
              <a:t> forment une couche mucilagineuse (Progression des hyphes)</a:t>
            </a:r>
            <a:endParaRPr lang="fr-FR" sz="2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6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4412343" y="268615"/>
            <a:ext cx="3043707" cy="27260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2800" b="1" dirty="0">
                <a:latin typeface="Comic Sans MS" panose="030F0702030302020204" pitchFamily="66" charset="0"/>
              </a:rPr>
              <a:t>Paroi fongique</a:t>
            </a:r>
          </a:p>
        </p:txBody>
      </p:sp>
      <p:pic>
        <p:nvPicPr>
          <p:cNvPr id="40963" name="Picture 6" descr="Résultat de recherche d'images pour &quot;la paroi fongiqu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838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957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 2" descr="Résultat de recherche d'images pour &quot;glucanes 1,3 et 1,4 et chitin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0714" y="141026"/>
            <a:ext cx="8534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56848" y="5923128"/>
            <a:ext cx="1719618" cy="341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548953" y="5929951"/>
            <a:ext cx="1719618" cy="341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5473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1695" y="1122610"/>
            <a:ext cx="3374265" cy="7984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Comic Sans MS" panose="030F0702030302020204" pitchFamily="66" charset="0"/>
              </a:rPr>
              <a:t>Structure  du thalle</a:t>
            </a:r>
            <a:endParaRPr lang="fr-FR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2405" y="3166056"/>
            <a:ext cx="3052293" cy="7984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Comic Sans MS" panose="030F0702030302020204" pitchFamily="66" charset="0"/>
              </a:rPr>
              <a:t>Thalle </a:t>
            </a:r>
            <a:r>
              <a:rPr lang="fr-FR" sz="2400" b="1" dirty="0" err="1">
                <a:latin typeface="Comic Sans MS" panose="030F0702030302020204" pitchFamily="66" charset="0"/>
              </a:rPr>
              <a:t>P</a:t>
            </a:r>
            <a:r>
              <a:rPr lang="fr-FR" sz="2400" b="1" dirty="0" err="1" smtClean="0">
                <a:latin typeface="Comic Sans MS" panose="030F0702030302020204" pitchFamily="66" charset="0"/>
              </a:rPr>
              <a:t>lasmodial</a:t>
            </a:r>
            <a:endParaRPr lang="fr-FR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59120" y="3166056"/>
            <a:ext cx="3052293" cy="7984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Comic Sans MS" panose="030F0702030302020204" pitchFamily="66" charset="0"/>
              </a:rPr>
              <a:t>Thalle Unicellulaire</a:t>
            </a:r>
            <a:endParaRPr lang="fr-FR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40332" y="3166056"/>
            <a:ext cx="3363533" cy="798490"/>
          </a:xfrm>
          <a:prstGeom prst="rect">
            <a:avLst/>
          </a:prstGeom>
          <a:solidFill>
            <a:srgbClr val="ED13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Comic Sans MS" panose="030F0702030302020204" pitchFamily="66" charset="0"/>
              </a:rPr>
              <a:t>Thalle Pluricellulaire</a:t>
            </a:r>
            <a:endParaRPr lang="fr-FR" sz="2400" b="1" dirty="0">
              <a:latin typeface="Comic Sans MS" panose="030F0702030302020204" pitchFamily="66" charset="0"/>
            </a:endParaRPr>
          </a:p>
        </p:txBody>
      </p:sp>
      <p:cxnSp>
        <p:nvCxnSpPr>
          <p:cNvPr id="9" name="Connecteur droit 8"/>
          <p:cNvCxnSpPr>
            <a:stCxn id="4" idx="2"/>
            <a:endCxn id="6" idx="0"/>
          </p:cNvCxnSpPr>
          <p:nvPr/>
        </p:nvCxnSpPr>
        <p:spPr>
          <a:xfrm>
            <a:off x="6078828" y="1921100"/>
            <a:ext cx="6439" cy="12449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2369713" y="2343955"/>
            <a:ext cx="74182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9775065" y="2343955"/>
            <a:ext cx="12879" cy="822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369713" y="2343955"/>
            <a:ext cx="0" cy="822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18766" y="296214"/>
            <a:ext cx="3635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Comic Sans MS" panose="030F0702030302020204" pitchFamily="66" charset="0"/>
              </a:rPr>
              <a:t>Structure du Thalle</a:t>
            </a:r>
            <a:endParaRPr lang="fr-FR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263000" y="4321246"/>
            <a:ext cx="254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Cas des </a:t>
            </a:r>
            <a:r>
              <a:rPr lang="fr-FR" dirty="0" err="1">
                <a:latin typeface="Comic Sans MS" panose="030F0702030302020204" pitchFamily="66" charset="0"/>
              </a:rPr>
              <a:t>M</a:t>
            </a:r>
            <a:r>
              <a:rPr lang="fr-FR" dirty="0" err="1" smtClean="0">
                <a:latin typeface="Comic Sans MS" panose="030F0702030302020204" pitchFamily="66" charset="0"/>
              </a:rPr>
              <a:t>yxomycétes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984123" y="4321245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Cas des Levures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338170" y="4321245"/>
            <a:ext cx="316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Cas des autres champignons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75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7887" y="1648495"/>
            <a:ext cx="97610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Thalle </a:t>
            </a:r>
            <a:r>
              <a:rPr lang="fr-FR" sz="2400" dirty="0" err="1" smtClean="0">
                <a:latin typeface="Comic Sans MS" panose="030F0702030302020204" pitchFamily="66" charset="0"/>
              </a:rPr>
              <a:t>plasmodial</a:t>
            </a:r>
            <a:r>
              <a:rPr lang="fr-FR" sz="2400" dirty="0" smtClean="0">
                <a:latin typeface="Comic Sans MS" panose="030F0702030302020204" pitchFamily="66" charset="0"/>
              </a:rPr>
              <a:t> est caractérisé par des masses cytoplasmiques, </a:t>
            </a:r>
          </a:p>
          <a:p>
            <a:r>
              <a:rPr lang="fr-FR" sz="2400" dirty="0" smtClean="0">
                <a:latin typeface="Comic Sans MS" panose="030F0702030302020204" pitchFamily="66" charset="0"/>
              </a:rPr>
              <a:t>déformables, multi nucléées sans paroi cellulaire.</a:t>
            </a:r>
          </a:p>
          <a:p>
            <a:endParaRPr lang="fr-FR" sz="2400" dirty="0">
              <a:latin typeface="Comic Sans MS" panose="030F0702030302020204" pitchFamily="66" charset="0"/>
            </a:endParaRPr>
          </a:p>
          <a:p>
            <a:r>
              <a:rPr lang="fr-FR" sz="2400" dirty="0" smtClean="0">
                <a:latin typeface="Comic Sans MS" panose="030F0702030302020204" pitchFamily="66" charset="0"/>
              </a:rPr>
              <a:t>Caractérise les champignons appartenant au </a:t>
            </a:r>
            <a:r>
              <a:rPr lang="fr-FR" sz="2400" i="1" dirty="0" err="1" smtClean="0">
                <a:latin typeface="Comic Sans MS" panose="030F0702030302020204" pitchFamily="66" charset="0"/>
              </a:rPr>
              <a:t>Plasmodiophoromycota</a:t>
            </a:r>
            <a:endParaRPr lang="fr-FR" sz="2400" i="1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226" y="3400023"/>
            <a:ext cx="4884173" cy="31204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14981" y="574076"/>
            <a:ext cx="3130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Comic Sans MS" panose="030F0702030302020204" pitchFamily="66" charset="0"/>
              </a:rPr>
              <a:t>Thalle </a:t>
            </a:r>
            <a:r>
              <a:rPr lang="fr-FR" sz="2800" b="1" u="sng" dirty="0" err="1" smtClean="0">
                <a:latin typeface="Comic Sans MS" panose="030F0702030302020204" pitchFamily="66" charset="0"/>
              </a:rPr>
              <a:t>Plasmodial</a:t>
            </a:r>
            <a:endParaRPr lang="fr-FR" sz="2800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27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18766" y="296214"/>
            <a:ext cx="3130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Comic Sans MS" panose="030F0702030302020204" pitchFamily="66" charset="0"/>
              </a:rPr>
              <a:t>Thalle </a:t>
            </a:r>
            <a:r>
              <a:rPr lang="fr-FR" sz="2800" b="1" u="sng" dirty="0" err="1" smtClean="0">
                <a:latin typeface="Comic Sans MS" panose="030F0702030302020204" pitchFamily="66" charset="0"/>
              </a:rPr>
              <a:t>Plasmodial</a:t>
            </a:r>
            <a:endParaRPr lang="fr-FR" sz="2800" b="1" u="sng" dirty="0">
              <a:latin typeface="Comic Sans MS" panose="030F0702030302020204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088" y="1326525"/>
            <a:ext cx="7933285" cy="41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08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280" y="1661375"/>
            <a:ext cx="7790482" cy="382690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60434" y="450760"/>
            <a:ext cx="3130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Comic Sans MS" panose="030F0702030302020204" pitchFamily="66" charset="0"/>
              </a:rPr>
              <a:t>Thalle </a:t>
            </a:r>
            <a:r>
              <a:rPr lang="fr-FR" sz="2800" b="1" u="sng" dirty="0" err="1" smtClean="0">
                <a:latin typeface="Comic Sans MS" panose="030F0702030302020204" pitchFamily="66" charset="0"/>
              </a:rPr>
              <a:t>Plasmodial</a:t>
            </a:r>
            <a:endParaRPr lang="fr-FR" sz="2800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8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182" y="1635618"/>
            <a:ext cx="7675570" cy="369476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69527" y="553791"/>
            <a:ext cx="3130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Comic Sans MS" panose="030F0702030302020204" pitchFamily="66" charset="0"/>
              </a:rPr>
              <a:t>Thalle </a:t>
            </a:r>
            <a:r>
              <a:rPr lang="fr-FR" sz="2800" b="1" u="sng" dirty="0" err="1" smtClean="0">
                <a:latin typeface="Comic Sans MS" panose="030F0702030302020204" pitchFamily="66" charset="0"/>
              </a:rPr>
              <a:t>Plasmodial</a:t>
            </a:r>
            <a:endParaRPr lang="fr-FR" sz="2800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30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17084</TotalTime>
  <Words>830</Words>
  <Application>Microsoft Office PowerPoint</Application>
  <PresentationFormat>Personnalisé</PresentationFormat>
  <Paragraphs>181</Paragraphs>
  <Slides>46</Slides>
  <Notes>3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Thème Office</vt:lpstr>
      <vt:lpstr>Diapositive 1</vt:lpstr>
      <vt:lpstr>Diapositive 2</vt:lpstr>
      <vt:lpstr>Diapositive 3</vt:lpstr>
      <vt:lpstr>Structure et composition 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Chitine</vt:lpstr>
      <vt:lpstr>Composition et structure</vt:lpstr>
      <vt:lpstr>Diapositive 41</vt:lpstr>
      <vt:lpstr>Diapositive 42</vt:lpstr>
      <vt:lpstr>Diapositive 43</vt:lpstr>
      <vt:lpstr>Diapositive 44</vt:lpstr>
      <vt:lpstr>Paroi fongique</vt:lpstr>
      <vt:lpstr>Diapositive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Acer</cp:lastModifiedBy>
  <cp:revision>155</cp:revision>
  <dcterms:created xsi:type="dcterms:W3CDTF">2019-09-16T15:59:33Z</dcterms:created>
  <dcterms:modified xsi:type="dcterms:W3CDTF">2020-12-22T18:56:45Z</dcterms:modified>
</cp:coreProperties>
</file>