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8" r:id="rId6"/>
    <p:sldId id="289" r:id="rId7"/>
    <p:sldId id="295" r:id="rId8"/>
    <p:sldId id="260" r:id="rId9"/>
    <p:sldId id="261" r:id="rId10"/>
    <p:sldId id="262" r:id="rId11"/>
    <p:sldId id="263" r:id="rId12"/>
    <p:sldId id="293" r:id="rId13"/>
    <p:sldId id="266" r:id="rId14"/>
    <p:sldId id="265" r:id="rId15"/>
    <p:sldId id="269" r:id="rId16"/>
    <p:sldId id="294" r:id="rId17"/>
    <p:sldId id="270" r:id="rId18"/>
    <p:sldId id="271" r:id="rId19"/>
    <p:sldId id="272" r:id="rId20"/>
    <p:sldId id="304" r:id="rId21"/>
    <p:sldId id="298" r:id="rId22"/>
    <p:sldId id="273" r:id="rId23"/>
    <p:sldId id="299" r:id="rId24"/>
    <p:sldId id="300" r:id="rId25"/>
    <p:sldId id="275" r:id="rId26"/>
    <p:sldId id="292" r:id="rId27"/>
    <p:sldId id="277" r:id="rId28"/>
    <p:sldId id="322" r:id="rId29"/>
    <p:sldId id="278" r:id="rId30"/>
    <p:sldId id="279" r:id="rId31"/>
    <p:sldId id="282" r:id="rId32"/>
    <p:sldId id="305" r:id="rId33"/>
    <p:sldId id="306" r:id="rId34"/>
    <p:sldId id="307" r:id="rId35"/>
    <p:sldId id="308" r:id="rId36"/>
    <p:sldId id="311" r:id="rId37"/>
    <p:sldId id="312" r:id="rId38"/>
    <p:sldId id="313" r:id="rId39"/>
    <p:sldId id="318" r:id="rId40"/>
    <p:sldId id="314" r:id="rId41"/>
    <p:sldId id="315" r:id="rId42"/>
    <p:sldId id="320" r:id="rId43"/>
    <p:sldId id="321" r:id="rId44"/>
    <p:sldId id="316"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0" autoAdjust="0"/>
  </p:normalViewPr>
  <p:slideViewPr>
    <p:cSldViewPr>
      <p:cViewPr>
        <p:scale>
          <a:sx n="75" d="100"/>
          <a:sy n="75"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3F2F522-F23F-40D7-8005-D85073DF7046}" type="datetimeFigureOut">
              <a:rPr lang="fr-FR" smtClean="0"/>
              <a:t>13/01/2020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410954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F2F522-F23F-40D7-8005-D85073DF7046}" type="datetimeFigureOut">
              <a:rPr lang="fr-FR" smtClean="0"/>
              <a:t>13/01/2020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5120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F2F522-F23F-40D7-8005-D85073DF7046}" type="datetimeFigureOut">
              <a:rPr lang="fr-FR" smtClean="0"/>
              <a:t>13/01/2020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401017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1370013" y="1827213"/>
            <a:ext cx="3579812"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2225" y="1827213"/>
            <a:ext cx="35814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48400"/>
            <a:ext cx="2133600" cy="457200"/>
          </a:xfrm>
        </p:spPr>
        <p:txBody>
          <a:bodyPr/>
          <a:lstStyle>
            <a:lvl1pPr>
              <a:defRPr/>
            </a:lvl1pPr>
          </a:lstStyle>
          <a:p>
            <a:endParaRPr lang="fr-FR"/>
          </a:p>
        </p:txBody>
      </p:sp>
      <p:sp>
        <p:nvSpPr>
          <p:cNvPr id="6" name="Espace réservé du pied de page 5"/>
          <p:cNvSpPr>
            <a:spLocks noGrp="1"/>
          </p:cNvSpPr>
          <p:nvPr>
            <p:ph type="ftr" sz="quarter" idx="11"/>
          </p:nvPr>
        </p:nvSpPr>
        <p:spPr>
          <a:xfrm>
            <a:off x="3124200" y="6248400"/>
            <a:ext cx="2895600" cy="45720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8400"/>
            <a:ext cx="2133600" cy="457200"/>
          </a:xfrm>
        </p:spPr>
        <p:txBody>
          <a:bodyPr/>
          <a:lstStyle>
            <a:lvl1pPr>
              <a:defRPr/>
            </a:lvl1pPr>
          </a:lstStyle>
          <a:p>
            <a:fld id="{264C2D83-5ECC-47BC-BA22-A2F7EBC8CACF}" type="slidenum">
              <a:rPr lang="fr-FR"/>
              <a:pPr/>
              <a:t>‹N°›</a:t>
            </a:fld>
            <a:endParaRPr lang="fr-FR"/>
          </a:p>
        </p:txBody>
      </p:sp>
    </p:spTree>
    <p:extLst>
      <p:ext uri="{BB962C8B-B14F-4D97-AF65-F5344CB8AC3E}">
        <p14:creationId xmlns:p14="http://schemas.microsoft.com/office/powerpoint/2010/main" val="1200447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370013" y="301625"/>
            <a:ext cx="7313612"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1370013" y="1827213"/>
            <a:ext cx="3579812"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102225" y="1827213"/>
            <a:ext cx="35814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102225" y="3960813"/>
            <a:ext cx="35814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457200" y="6248400"/>
            <a:ext cx="2133600" cy="457200"/>
          </a:xfrm>
        </p:spPr>
        <p:txBody>
          <a:bodyPr/>
          <a:lstStyle>
            <a:lvl1pPr>
              <a:defRPr/>
            </a:lvl1pPr>
          </a:lstStyle>
          <a:p>
            <a:endParaRPr lang="fr-F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6553200" y="6248400"/>
            <a:ext cx="2133600" cy="457200"/>
          </a:xfrm>
        </p:spPr>
        <p:txBody>
          <a:bodyPr/>
          <a:lstStyle>
            <a:lvl1pPr>
              <a:defRPr/>
            </a:lvl1pPr>
          </a:lstStyle>
          <a:p>
            <a:fld id="{1AAB17B6-DC49-415F-813C-C1CC5D1600D5}" type="slidenum">
              <a:rPr lang="fr-FR"/>
              <a:pPr/>
              <a:t>‹N°›</a:t>
            </a:fld>
            <a:endParaRPr lang="fr-FR"/>
          </a:p>
        </p:txBody>
      </p:sp>
    </p:spTree>
    <p:extLst>
      <p:ext uri="{BB962C8B-B14F-4D97-AF65-F5344CB8AC3E}">
        <p14:creationId xmlns:p14="http://schemas.microsoft.com/office/powerpoint/2010/main" val="192091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F2F522-F23F-40D7-8005-D85073DF7046}" type="datetimeFigureOut">
              <a:rPr lang="fr-FR" smtClean="0"/>
              <a:t>13/01/2020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127666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3F2F522-F23F-40D7-8005-D85073DF7046}" type="datetimeFigureOut">
              <a:rPr lang="fr-FR" smtClean="0"/>
              <a:t>13/01/2020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124563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F2F522-F23F-40D7-8005-D85073DF7046}" type="datetimeFigureOut">
              <a:rPr lang="fr-FR" smtClean="0"/>
              <a:t>13/01/2020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86232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3F2F522-F23F-40D7-8005-D85073DF7046}" type="datetimeFigureOut">
              <a:rPr lang="fr-FR" smtClean="0"/>
              <a:t>13/01/2020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79434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3F2F522-F23F-40D7-8005-D85073DF7046}" type="datetimeFigureOut">
              <a:rPr lang="fr-FR" smtClean="0"/>
              <a:t>13/01/2020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342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F2F522-F23F-40D7-8005-D85073DF7046}" type="datetimeFigureOut">
              <a:rPr lang="fr-FR" smtClean="0"/>
              <a:t>13/01/2020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80963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F2F522-F23F-40D7-8005-D85073DF7046}" type="datetimeFigureOut">
              <a:rPr lang="fr-FR" smtClean="0"/>
              <a:t>13/01/2020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394486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F2F522-F23F-40D7-8005-D85073DF7046}" type="datetimeFigureOut">
              <a:rPr lang="fr-FR" smtClean="0"/>
              <a:t>13/01/2020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A6FC94-F21D-498D-B58D-DABC2B720B12}" type="slidenum">
              <a:rPr lang="fr-FR" smtClean="0"/>
              <a:t>‹N°›</a:t>
            </a:fld>
            <a:endParaRPr lang="fr-FR"/>
          </a:p>
        </p:txBody>
      </p:sp>
    </p:spTree>
    <p:extLst>
      <p:ext uri="{BB962C8B-B14F-4D97-AF65-F5344CB8AC3E}">
        <p14:creationId xmlns:p14="http://schemas.microsoft.com/office/powerpoint/2010/main" val="238943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2F522-F23F-40D7-8005-D85073DF7046}" type="datetimeFigureOut">
              <a:rPr lang="fr-FR" smtClean="0"/>
              <a:t>13/01/2020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6FC94-F21D-498D-B58D-DABC2B720B12}" type="slidenum">
              <a:rPr lang="fr-FR" smtClean="0"/>
              <a:t>‹N°›</a:t>
            </a:fld>
            <a:endParaRPr lang="fr-FR"/>
          </a:p>
        </p:txBody>
      </p:sp>
    </p:spTree>
    <p:extLst>
      <p:ext uri="{BB962C8B-B14F-4D97-AF65-F5344CB8AC3E}">
        <p14:creationId xmlns:p14="http://schemas.microsoft.com/office/powerpoint/2010/main" val="23216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130425"/>
            <a:ext cx="8856984" cy="1470025"/>
          </a:xfrm>
        </p:spPr>
        <p:txBody>
          <a:bodyPr/>
          <a:lstStyle/>
          <a:p>
            <a:r>
              <a:rPr lang="fr-FR" b="1" i="1" dirty="0" err="1"/>
              <a:t>Vibrionaceae</a:t>
            </a:r>
            <a:r>
              <a:rPr lang="fr-FR" b="1" i="1" dirty="0"/>
              <a:t> </a:t>
            </a:r>
            <a:r>
              <a:rPr lang="fr-FR" b="1" dirty="0"/>
              <a:t>– </a:t>
            </a:r>
            <a:r>
              <a:rPr lang="fr-FR" b="1" i="1" dirty="0" err="1"/>
              <a:t>Aeromonadaceae</a:t>
            </a:r>
            <a:r>
              <a:rPr lang="fr-FR" b="1" i="1" dirty="0"/>
              <a:t> </a:t>
            </a:r>
            <a:r>
              <a:rPr lang="fr-FR" b="1" dirty="0"/>
              <a:t>– </a:t>
            </a:r>
            <a:r>
              <a:rPr lang="fr-FR" b="1" i="1" dirty="0" err="1"/>
              <a:t>Plesiomonas</a:t>
            </a:r>
            <a:endParaRPr lang="fr-FR" dirty="0"/>
          </a:p>
        </p:txBody>
      </p:sp>
    </p:spTree>
    <p:extLst>
      <p:ext uri="{BB962C8B-B14F-4D97-AF65-F5344CB8AC3E}">
        <p14:creationId xmlns:p14="http://schemas.microsoft.com/office/powerpoint/2010/main" val="408907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71400"/>
            <a:ext cx="9144000" cy="6858000"/>
          </a:xfrm>
        </p:spPr>
        <p:txBody>
          <a:bodyPr>
            <a:noAutofit/>
          </a:bodyPr>
          <a:lstStyle/>
          <a:p>
            <a:pPr algn="just">
              <a:lnSpc>
                <a:spcPct val="170000"/>
              </a:lnSpc>
            </a:pPr>
            <a:r>
              <a:rPr lang="fr-FR" sz="2200" b="1" dirty="0">
                <a:latin typeface="Times New Roman" pitchFamily="18" charset="0"/>
                <a:cs typeface="Times New Roman" pitchFamily="18" charset="0"/>
              </a:rPr>
              <a:t>Habitat et pouvoir pathogène</a:t>
            </a:r>
          </a:p>
          <a:p>
            <a:pPr algn="just">
              <a:lnSpc>
                <a:spcPct val="170000"/>
              </a:lnSpc>
            </a:pPr>
            <a:r>
              <a:rPr lang="fr-FR" sz="2200" dirty="0">
                <a:latin typeface="Times New Roman" pitchFamily="18" charset="0"/>
                <a:cs typeface="Times New Roman" pitchFamily="18" charset="0"/>
              </a:rPr>
              <a:t>On distingue des espèces halophiles </a:t>
            </a:r>
            <a:r>
              <a:rPr lang="fr-FR" sz="2200" dirty="0" smtClean="0">
                <a:latin typeface="Times New Roman" pitchFamily="18" charset="0"/>
                <a:cs typeface="Times New Roman" pitchFamily="18" charset="0"/>
              </a:rPr>
              <a:t>(V</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parahaemolyticus</a:t>
            </a:r>
            <a:r>
              <a:rPr lang="fr-FR" sz="2200" dirty="0" smtClean="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smtClean="0">
                <a:latin typeface="Times New Roman" pitchFamily="18" charset="0"/>
                <a:cs typeface="Times New Roman" pitchFamily="18" charset="0"/>
              </a:rPr>
              <a:t>alginolyticus</a:t>
            </a:r>
            <a:r>
              <a:rPr lang="fr-FR" sz="2200" dirty="0" smtClean="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vulnificus</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etc.) et d'autres </a:t>
            </a:r>
            <a:r>
              <a:rPr lang="fr-FR" sz="2200" dirty="0" smtClean="0">
                <a:latin typeface="Times New Roman" pitchFamily="18" charset="0"/>
                <a:cs typeface="Times New Roman" pitchFamily="18" charset="0"/>
              </a:rPr>
              <a:t>halotolérantes (</a:t>
            </a:r>
            <a:r>
              <a:rPr lang="fr-FR" sz="2200" i="1" dirty="0" smtClean="0">
                <a:latin typeface="Times New Roman" pitchFamily="18" charset="0"/>
                <a:cs typeface="Times New Roman" pitchFamily="18" charset="0"/>
              </a:rPr>
              <a:t>V</a:t>
            </a:r>
            <a:r>
              <a:rPr lang="fr-FR" sz="2200" i="1" dirty="0">
                <a:latin typeface="Times New Roman" pitchFamily="18" charset="0"/>
                <a:cs typeface="Times New Roman" pitchFamily="18" charset="0"/>
              </a:rPr>
              <a:t>. </a:t>
            </a:r>
            <a:r>
              <a:rPr lang="fr-FR" sz="2200" i="1" dirty="0" err="1">
                <a:latin typeface="Times New Roman" pitchFamily="18" charset="0"/>
                <a:cs typeface="Times New Roman" pitchFamily="18" charset="0"/>
              </a:rPr>
              <a:t>cholerae</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V. </a:t>
            </a:r>
            <a:r>
              <a:rPr lang="fr-FR" sz="2200" i="1" dirty="0" err="1">
                <a:latin typeface="Times New Roman" pitchFamily="18" charset="0"/>
                <a:cs typeface="Times New Roman" pitchFamily="18" charset="0"/>
              </a:rPr>
              <a:t>mimicus</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a:t>
            </a:r>
          </a:p>
          <a:p>
            <a:pPr algn="just">
              <a:lnSpc>
                <a:spcPct val="170000"/>
              </a:lnSpc>
            </a:pPr>
            <a:r>
              <a:rPr lang="fr-FR" sz="2200" dirty="0">
                <a:latin typeface="Times New Roman" pitchFamily="18" charset="0"/>
                <a:cs typeface="Times New Roman" pitchFamily="18" charset="0"/>
              </a:rPr>
              <a:t>L'espèce </a:t>
            </a:r>
            <a:r>
              <a:rPr lang="fr-FR" sz="2200" b="1" i="1" dirty="0">
                <a:latin typeface="Times New Roman" pitchFamily="18" charset="0"/>
                <a:cs typeface="Times New Roman" pitchFamily="18" charset="0"/>
              </a:rPr>
              <a:t>V. </a:t>
            </a:r>
            <a:r>
              <a:rPr lang="fr-FR" sz="2200" b="1" i="1" dirty="0" err="1">
                <a:latin typeface="Times New Roman" pitchFamily="18" charset="0"/>
                <a:cs typeface="Times New Roman" pitchFamily="18" charset="0"/>
              </a:rPr>
              <a:t>cholerae</a:t>
            </a:r>
            <a:r>
              <a:rPr lang="fr-FR" sz="2200" b="1" i="1" dirty="0">
                <a:latin typeface="Times New Roman" pitchFamily="18" charset="0"/>
                <a:cs typeface="Times New Roman" pitchFamily="18" charset="0"/>
              </a:rPr>
              <a:t> </a:t>
            </a:r>
            <a:r>
              <a:rPr lang="fr-FR" sz="2200" b="1" dirty="0">
                <a:latin typeface="Times New Roman" pitchFamily="18" charset="0"/>
                <a:cs typeface="Times New Roman" pitchFamily="18" charset="0"/>
              </a:rPr>
              <a:t>, </a:t>
            </a:r>
            <a:r>
              <a:rPr lang="fr-FR" sz="2200" b="1" u="sng" dirty="0">
                <a:latin typeface="Times New Roman" pitchFamily="18" charset="0"/>
                <a:cs typeface="Times New Roman" pitchFamily="18" charset="0"/>
              </a:rPr>
              <a:t>strictement humaine</a:t>
            </a:r>
            <a:r>
              <a:rPr lang="fr-FR" sz="2200" b="1" dirty="0">
                <a:latin typeface="Times New Roman" pitchFamily="18" charset="0"/>
                <a:cs typeface="Times New Roman" pitchFamily="18" charset="0"/>
              </a:rPr>
              <a:t>,</a:t>
            </a:r>
            <a:r>
              <a:rPr lang="fr-FR" sz="2200" dirty="0">
                <a:latin typeface="Times New Roman" pitchFamily="18" charset="0"/>
                <a:cs typeface="Times New Roman" pitchFamily="18" charset="0"/>
              </a:rPr>
              <a:t> est </a:t>
            </a:r>
            <a:r>
              <a:rPr lang="fr-FR" sz="2200" dirty="0" smtClean="0">
                <a:latin typeface="Times New Roman" pitchFamily="18" charset="0"/>
                <a:cs typeface="Times New Roman" pitchFamily="18" charset="0"/>
              </a:rPr>
              <a:t>éliminée en </a:t>
            </a:r>
            <a:r>
              <a:rPr lang="fr-FR" sz="2200" dirty="0">
                <a:latin typeface="Times New Roman" pitchFamily="18" charset="0"/>
                <a:cs typeface="Times New Roman" pitchFamily="18" charset="0"/>
              </a:rPr>
              <a:t>quantité dans les selles des malades atteints de </a:t>
            </a:r>
            <a:r>
              <a:rPr lang="fr-FR" sz="2200" dirty="0" smtClean="0">
                <a:latin typeface="Times New Roman" pitchFamily="18" charset="0"/>
                <a:cs typeface="Times New Roman" pitchFamily="18" charset="0"/>
              </a:rPr>
              <a:t>choléra jusqu'à </a:t>
            </a:r>
            <a:r>
              <a:rPr lang="fr-FR" sz="2200" b="1" dirty="0" smtClean="0">
                <a:latin typeface="Times New Roman" pitchFamily="18" charset="0"/>
                <a:cs typeface="Times New Roman" pitchFamily="18" charset="0"/>
              </a:rPr>
              <a:t>10</a:t>
            </a:r>
            <a:r>
              <a:rPr lang="fr-FR" sz="2200" b="1" baseline="30000" dirty="0" smtClean="0">
                <a:latin typeface="Times New Roman" pitchFamily="18" charset="0"/>
                <a:cs typeface="Times New Roman" pitchFamily="18" charset="0"/>
              </a:rPr>
              <a:t>6</a:t>
            </a:r>
            <a:r>
              <a:rPr lang="fr-FR" sz="2200" b="1" dirty="0" smtClean="0">
                <a:latin typeface="Times New Roman" pitchFamily="18" charset="0"/>
                <a:cs typeface="Times New Roman" pitchFamily="18" charset="0"/>
              </a:rPr>
              <a:t> </a:t>
            </a:r>
            <a:r>
              <a:rPr lang="fr-FR" sz="2200" b="1" dirty="0">
                <a:latin typeface="Times New Roman" pitchFamily="18" charset="0"/>
                <a:cs typeface="Times New Roman" pitchFamily="18" charset="0"/>
              </a:rPr>
              <a:t>à </a:t>
            </a:r>
            <a:r>
              <a:rPr lang="fr-FR" sz="2200" b="1" dirty="0" smtClean="0">
                <a:latin typeface="Times New Roman" pitchFamily="18" charset="0"/>
                <a:cs typeface="Times New Roman" pitchFamily="18" charset="0"/>
              </a:rPr>
              <a:t>10</a:t>
            </a:r>
            <a:r>
              <a:rPr lang="fr-FR" sz="2200" b="1" baseline="30000" dirty="0" smtClean="0">
                <a:latin typeface="Times New Roman" pitchFamily="18" charset="0"/>
                <a:cs typeface="Times New Roman" pitchFamily="18" charset="0"/>
              </a:rPr>
              <a:t>8</a:t>
            </a:r>
            <a:r>
              <a:rPr lang="fr-FR" sz="2200" b="1" dirty="0" smtClean="0">
                <a:latin typeface="Times New Roman" pitchFamily="18" charset="0"/>
                <a:cs typeface="Times New Roman" pitchFamily="18" charset="0"/>
              </a:rPr>
              <a:t> </a:t>
            </a:r>
            <a:r>
              <a:rPr lang="fr-FR" sz="2200" b="1" dirty="0">
                <a:latin typeface="Times New Roman" pitchFamily="18" charset="0"/>
                <a:cs typeface="Times New Roman" pitchFamily="18" charset="0"/>
              </a:rPr>
              <a:t>vibrions/ml </a:t>
            </a:r>
            <a:r>
              <a:rPr lang="fr-FR" sz="2200" dirty="0">
                <a:latin typeface="Times New Roman" pitchFamily="18" charset="0"/>
                <a:cs typeface="Times New Roman" pitchFamily="18" charset="0"/>
              </a:rPr>
              <a:t>de selles) et ne persiste </a:t>
            </a:r>
            <a:r>
              <a:rPr lang="fr-FR" sz="2200" dirty="0" smtClean="0">
                <a:latin typeface="Times New Roman" pitchFamily="18" charset="0"/>
                <a:cs typeface="Times New Roman" pitchFamily="18" charset="0"/>
              </a:rPr>
              <a:t>dans l'environnement </a:t>
            </a:r>
            <a:r>
              <a:rPr lang="fr-FR" sz="2200" dirty="0">
                <a:latin typeface="Times New Roman" pitchFamily="18" charset="0"/>
                <a:cs typeface="Times New Roman" pitchFamily="18" charset="0"/>
              </a:rPr>
              <a:t>que de manière </a:t>
            </a:r>
            <a:r>
              <a:rPr lang="fr-FR" sz="2200" dirty="0" smtClean="0">
                <a:latin typeface="Times New Roman" pitchFamily="18" charset="0"/>
                <a:cs typeface="Times New Roman" pitchFamily="18" charset="0"/>
              </a:rPr>
              <a:t>courte </a:t>
            </a:r>
            <a:r>
              <a:rPr lang="fr-FR" sz="2200" dirty="0">
                <a:latin typeface="Times New Roman" pitchFamily="18" charset="0"/>
                <a:cs typeface="Times New Roman" pitchFamily="18" charset="0"/>
              </a:rPr>
              <a:t>car </a:t>
            </a:r>
            <a:r>
              <a:rPr lang="fr-FR" sz="2200" b="1" dirty="0">
                <a:latin typeface="Times New Roman" pitchFamily="18" charset="0"/>
                <a:cs typeface="Times New Roman" pitchFamily="18" charset="0"/>
              </a:rPr>
              <a:t>c'est </a:t>
            </a:r>
            <a:r>
              <a:rPr lang="fr-FR" sz="2200" b="1" dirty="0" smtClean="0">
                <a:latin typeface="Times New Roman" pitchFamily="18" charset="0"/>
                <a:cs typeface="Times New Roman" pitchFamily="18" charset="0"/>
              </a:rPr>
              <a:t>une bactérie </a:t>
            </a:r>
            <a:r>
              <a:rPr lang="fr-FR" sz="2200" b="1" dirty="0">
                <a:latin typeface="Times New Roman" pitchFamily="18" charset="0"/>
                <a:cs typeface="Times New Roman" pitchFamily="18" charset="0"/>
              </a:rPr>
              <a:t>assez fragile.</a:t>
            </a:r>
          </a:p>
          <a:p>
            <a:pPr algn="just">
              <a:lnSpc>
                <a:spcPct val="170000"/>
              </a:lnSpc>
            </a:pPr>
            <a:r>
              <a:rPr lang="fr-FR" sz="2200" dirty="0">
                <a:latin typeface="Times New Roman" pitchFamily="18" charset="0"/>
                <a:cs typeface="Times New Roman" pitchFamily="18" charset="0"/>
              </a:rPr>
              <a:t>Les </a:t>
            </a:r>
            <a:r>
              <a:rPr lang="fr-FR" sz="2200" b="1" dirty="0">
                <a:latin typeface="Times New Roman" pitchFamily="18" charset="0"/>
                <a:cs typeface="Times New Roman" pitchFamily="18" charset="0"/>
              </a:rPr>
              <a:t>souches </a:t>
            </a:r>
            <a:r>
              <a:rPr lang="fr-FR" sz="2200" b="1" dirty="0" err="1">
                <a:latin typeface="Times New Roman" pitchFamily="18" charset="0"/>
                <a:cs typeface="Times New Roman" pitchFamily="18" charset="0"/>
              </a:rPr>
              <a:t>toxinogènes</a:t>
            </a:r>
            <a:r>
              <a:rPr lang="fr-FR" sz="2200" b="1" dirty="0">
                <a:latin typeface="Times New Roman" pitchFamily="18" charset="0"/>
                <a:cs typeface="Times New Roman" pitchFamily="18" charset="0"/>
              </a:rPr>
              <a:t> </a:t>
            </a:r>
            <a:r>
              <a:rPr lang="fr-FR" sz="2200" dirty="0">
                <a:latin typeface="Times New Roman" pitchFamily="18" charset="0"/>
                <a:cs typeface="Times New Roman" pitchFamily="18" charset="0"/>
              </a:rPr>
              <a:t>de </a:t>
            </a:r>
            <a:r>
              <a:rPr lang="fr-FR" sz="2200" b="1" i="1" dirty="0">
                <a:latin typeface="Times New Roman" pitchFamily="18" charset="0"/>
                <a:cs typeface="Times New Roman" pitchFamily="18" charset="0"/>
              </a:rPr>
              <a:t>V. </a:t>
            </a:r>
            <a:r>
              <a:rPr lang="fr-FR" sz="2200" b="1" i="1" dirty="0" err="1">
                <a:latin typeface="Times New Roman" pitchFamily="18" charset="0"/>
                <a:cs typeface="Times New Roman" pitchFamily="18" charset="0"/>
              </a:rPr>
              <a:t>cholerae</a:t>
            </a:r>
            <a:r>
              <a:rPr lang="fr-FR" sz="2200" b="1" i="1" dirty="0">
                <a:latin typeface="Times New Roman" pitchFamily="18" charset="0"/>
                <a:cs typeface="Times New Roman" pitchFamily="18" charset="0"/>
              </a:rPr>
              <a:t> </a:t>
            </a:r>
            <a:r>
              <a:rPr lang="fr-FR" sz="2200" dirty="0">
                <a:latin typeface="Times New Roman" pitchFamily="18" charset="0"/>
                <a:cs typeface="Times New Roman" pitchFamily="18" charset="0"/>
              </a:rPr>
              <a:t>sont </a:t>
            </a:r>
            <a:r>
              <a:rPr lang="fr-FR" sz="2200" dirty="0" smtClean="0">
                <a:latin typeface="Times New Roman" pitchFamily="18" charset="0"/>
                <a:cs typeface="Times New Roman" pitchFamily="18" charset="0"/>
              </a:rPr>
              <a:t>responsables du </a:t>
            </a:r>
            <a:r>
              <a:rPr lang="fr-FR" sz="2200" b="1" dirty="0">
                <a:latin typeface="Times New Roman" pitchFamily="18" charset="0"/>
                <a:cs typeface="Times New Roman" pitchFamily="18" charset="0"/>
              </a:rPr>
              <a:t>choléra </a:t>
            </a:r>
            <a:r>
              <a:rPr lang="fr-FR" sz="2200" b="1" dirty="0" smtClean="0">
                <a:latin typeface="Times New Roman" pitchFamily="18" charset="0"/>
                <a:cs typeface="Times New Roman" pitchFamily="18" charset="0"/>
              </a:rPr>
              <a:t>humain</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dominés par un début brutal </a:t>
            </a:r>
            <a:r>
              <a:rPr lang="fr-FR" sz="2200" dirty="0" smtClean="0">
                <a:latin typeface="Times New Roman" pitchFamily="18" charset="0"/>
                <a:cs typeface="Times New Roman" pitchFamily="18" charset="0"/>
              </a:rPr>
              <a:t>avec une </a:t>
            </a:r>
            <a:r>
              <a:rPr lang="fr-FR" sz="2200" dirty="0">
                <a:latin typeface="Times New Roman" pitchFamily="18" charset="0"/>
                <a:cs typeface="Times New Roman" pitchFamily="18" charset="0"/>
              </a:rPr>
              <a:t>diarrhée massive et émission de selles </a:t>
            </a:r>
            <a:r>
              <a:rPr lang="fr-FR" sz="2200" dirty="0" err="1">
                <a:latin typeface="Times New Roman" pitchFamily="18" charset="0"/>
                <a:cs typeface="Times New Roman" pitchFamily="18" charset="0"/>
              </a:rPr>
              <a:t>afécales</a:t>
            </a:r>
            <a:r>
              <a:rPr lang="fr-FR" sz="2200" dirty="0">
                <a:latin typeface="Times New Roman" pitchFamily="18" charset="0"/>
                <a:cs typeface="Times New Roman" pitchFamily="18" charset="0"/>
              </a:rPr>
              <a:t> « </a:t>
            </a:r>
            <a:r>
              <a:rPr lang="fr-FR" sz="2200" dirty="0" smtClean="0">
                <a:latin typeface="Times New Roman" pitchFamily="18" charset="0"/>
                <a:cs typeface="Times New Roman" pitchFamily="18" charset="0"/>
              </a:rPr>
              <a:t>eau de </a:t>
            </a:r>
            <a:r>
              <a:rPr lang="fr-FR" sz="2200" dirty="0">
                <a:latin typeface="Times New Roman" pitchFamily="18" charset="0"/>
                <a:cs typeface="Times New Roman" pitchFamily="18" charset="0"/>
              </a:rPr>
              <a:t>riz », pouvant atteindre 10 à 50 selles par jour (3 à 15 L</a:t>
            </a:r>
            <a:r>
              <a:rPr lang="fr-FR" sz="2200" dirty="0" smtClean="0">
                <a:latin typeface="Times New Roman" pitchFamily="18" charset="0"/>
                <a:cs typeface="Times New Roman" pitchFamily="18" charset="0"/>
              </a:rPr>
              <a:t> éliminés </a:t>
            </a:r>
            <a:r>
              <a:rPr lang="fr-FR" sz="2200" dirty="0">
                <a:latin typeface="Times New Roman" pitchFamily="18" charset="0"/>
                <a:cs typeface="Times New Roman" pitchFamily="18" charset="0"/>
              </a:rPr>
              <a:t>par 24 h</a:t>
            </a:r>
            <a:r>
              <a:rPr lang="fr-FR" sz="2200" dirty="0" smtClean="0">
                <a:latin typeface="Times New Roman" pitchFamily="18" charset="0"/>
                <a:cs typeface="Times New Roman" pitchFamily="18" charset="0"/>
              </a:rPr>
              <a:t>), </a:t>
            </a:r>
            <a:r>
              <a:rPr lang="fr-FR" sz="2200" dirty="0">
                <a:latin typeface="Times New Roman" pitchFamily="18" charset="0"/>
                <a:cs typeface="Times New Roman" pitchFamily="18" charset="0"/>
              </a:rPr>
              <a:t>accompagnées </a:t>
            </a:r>
            <a:r>
              <a:rPr lang="fr-FR" sz="2200" dirty="0" smtClean="0">
                <a:latin typeface="Times New Roman" pitchFamily="18" charset="0"/>
                <a:cs typeface="Times New Roman" pitchFamily="18" charset="0"/>
              </a:rPr>
              <a:t>de vomissements </a:t>
            </a:r>
            <a:r>
              <a:rPr lang="fr-FR" sz="2200" dirty="0">
                <a:latin typeface="Times New Roman" pitchFamily="18" charset="0"/>
                <a:cs typeface="Times New Roman" pitchFamily="18" charset="0"/>
              </a:rPr>
              <a:t>sans fièvre. </a:t>
            </a:r>
          </a:p>
        </p:txBody>
      </p:sp>
    </p:spTree>
    <p:extLst>
      <p:ext uri="{BB962C8B-B14F-4D97-AF65-F5344CB8AC3E}">
        <p14:creationId xmlns:p14="http://schemas.microsoft.com/office/powerpoint/2010/main" val="784322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036496" cy="6858000"/>
          </a:xfrm>
        </p:spPr>
        <p:txBody>
          <a:bodyPr>
            <a:noAutofit/>
          </a:bodyPr>
          <a:lstStyle/>
          <a:p>
            <a:pPr algn="just">
              <a:lnSpc>
                <a:spcPct val="170000"/>
              </a:lnSpc>
            </a:pPr>
            <a:r>
              <a:rPr lang="fr-FR" sz="2800" dirty="0">
                <a:latin typeface="Times New Roman" pitchFamily="18" charset="0"/>
                <a:cs typeface="Times New Roman" pitchFamily="18" charset="0"/>
              </a:rPr>
              <a:t>L'incubation après </a:t>
            </a:r>
            <a:r>
              <a:rPr lang="fr-FR" sz="2800" u="sng" dirty="0">
                <a:latin typeface="Times New Roman" pitchFamily="18" charset="0"/>
                <a:cs typeface="Times New Roman" pitchFamily="18" charset="0"/>
              </a:rPr>
              <a:t>contamination directe</a:t>
            </a:r>
            <a:r>
              <a:rPr lang="fr-FR" sz="2800" dirty="0">
                <a:latin typeface="Times New Roman" pitchFamily="18" charset="0"/>
                <a:cs typeface="Times New Roman" pitchFamily="18" charset="0"/>
              </a:rPr>
              <a:t> (mains sales</a:t>
            </a:r>
            <a:r>
              <a:rPr lang="fr-FR" sz="2800" dirty="0" smtClean="0">
                <a:latin typeface="Times New Roman" pitchFamily="18" charset="0"/>
                <a:cs typeface="Times New Roman" pitchFamily="18" charset="0"/>
              </a:rPr>
              <a:t>) ou </a:t>
            </a:r>
            <a:r>
              <a:rPr lang="fr-FR" sz="2800" u="sng" dirty="0">
                <a:latin typeface="Times New Roman" pitchFamily="18" charset="0"/>
                <a:cs typeface="Times New Roman" pitchFamily="18" charset="0"/>
              </a:rPr>
              <a:t>indirecte</a:t>
            </a:r>
            <a:r>
              <a:rPr lang="fr-FR" sz="2800" dirty="0">
                <a:latin typeface="Times New Roman" pitchFamily="18" charset="0"/>
                <a:cs typeface="Times New Roman" pitchFamily="18" charset="0"/>
              </a:rPr>
              <a:t> (aliments) dure de quelques heures à 5 jours.</a:t>
            </a:r>
          </a:p>
          <a:p>
            <a:pPr algn="just">
              <a:lnSpc>
                <a:spcPct val="170000"/>
              </a:lnSpc>
            </a:pPr>
            <a:r>
              <a:rPr lang="fr-FR" sz="2800" dirty="0">
                <a:latin typeface="Times New Roman" pitchFamily="18" charset="0"/>
                <a:cs typeface="Times New Roman" pitchFamily="18" charset="0"/>
              </a:rPr>
              <a:t>Le choléra entraîne une mortalité de 1 à 5 % ; en </a:t>
            </a:r>
            <a:r>
              <a:rPr lang="fr-FR" sz="2800" dirty="0" smtClean="0">
                <a:latin typeface="Times New Roman" pitchFamily="18" charset="0"/>
                <a:cs typeface="Times New Roman" pitchFamily="18" charset="0"/>
              </a:rPr>
              <a:t>l'absence de traitement.</a:t>
            </a:r>
            <a:endParaRPr lang="fr-FR" sz="2800" dirty="0">
              <a:latin typeface="Times New Roman" pitchFamily="18" charset="0"/>
              <a:cs typeface="Times New Roman" pitchFamily="18" charset="0"/>
            </a:endParaRPr>
          </a:p>
          <a:p>
            <a:pPr algn="just">
              <a:lnSpc>
                <a:spcPct val="170000"/>
              </a:lnSpc>
            </a:pPr>
            <a:r>
              <a:rPr lang="fr-FR" sz="2800" dirty="0">
                <a:latin typeface="Times New Roman" pitchFamily="18" charset="0"/>
                <a:cs typeface="Times New Roman" pitchFamily="18" charset="0"/>
              </a:rPr>
              <a:t>Les souches de </a:t>
            </a:r>
            <a:r>
              <a:rPr lang="fr-FR" sz="2800" b="1" i="1" dirty="0">
                <a:latin typeface="Times New Roman" pitchFamily="18" charset="0"/>
                <a:cs typeface="Times New Roman" pitchFamily="18" charset="0"/>
              </a:rPr>
              <a:t>V. </a:t>
            </a:r>
            <a:r>
              <a:rPr lang="fr-FR" sz="2800" b="1" i="1" dirty="0" err="1">
                <a:latin typeface="Times New Roman" pitchFamily="18" charset="0"/>
                <a:cs typeface="Times New Roman" pitchFamily="18" charset="0"/>
              </a:rPr>
              <a:t>cholerae</a:t>
            </a:r>
            <a:r>
              <a:rPr lang="fr-FR" sz="2800" b="1" i="1" dirty="0">
                <a:latin typeface="Times New Roman" pitchFamily="18" charset="0"/>
                <a:cs typeface="Times New Roman" pitchFamily="18" charset="0"/>
              </a:rPr>
              <a:t> </a:t>
            </a:r>
            <a:r>
              <a:rPr lang="fr-FR" sz="2800" b="1" dirty="0">
                <a:latin typeface="Times New Roman" pitchFamily="18" charset="0"/>
                <a:cs typeface="Times New Roman" pitchFamily="18" charset="0"/>
              </a:rPr>
              <a:t>non </a:t>
            </a:r>
            <a:r>
              <a:rPr lang="fr-FR" sz="2800" b="1" dirty="0" err="1">
                <a:latin typeface="Times New Roman" pitchFamily="18" charset="0"/>
                <a:cs typeface="Times New Roman" pitchFamily="18" charset="0"/>
              </a:rPr>
              <a:t>toxinogènes</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peuvent être </a:t>
            </a:r>
            <a:r>
              <a:rPr lang="fr-FR" sz="2800" dirty="0">
                <a:latin typeface="Times New Roman" pitchFamily="18" charset="0"/>
                <a:cs typeface="Times New Roman" pitchFamily="18" charset="0"/>
              </a:rPr>
              <a:t>retrouvées dans des diarrhées, souvent plus bénignes</a:t>
            </a:r>
            <a:r>
              <a:rPr lang="fr-FR" sz="2800" dirty="0" smtClean="0">
                <a:latin typeface="Times New Roman" pitchFamily="18" charset="0"/>
                <a:cs typeface="Times New Roman" pitchFamily="18" charset="0"/>
              </a:rPr>
              <a:t>, mais </a:t>
            </a:r>
            <a:r>
              <a:rPr lang="fr-FR" sz="2800" dirty="0">
                <a:latin typeface="Times New Roman" pitchFamily="18" charset="0"/>
                <a:cs typeface="Times New Roman" pitchFamily="18" charset="0"/>
              </a:rPr>
              <a:t>parfois avec des localisations extradigestives</a:t>
            </a:r>
            <a:r>
              <a:rPr lang="fr-FR"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3861089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a:bodyPr>
          <a:lstStyle/>
          <a:p>
            <a:pPr marL="0" indent="0" algn="just">
              <a:lnSpc>
                <a:spcPct val="150000"/>
              </a:lnSpc>
              <a:buNone/>
            </a:pPr>
            <a:r>
              <a:rPr lang="fr-FR" dirty="0" smtClean="0">
                <a:latin typeface="Times New Roman" pitchFamily="18" charset="0"/>
                <a:cs typeface="Times New Roman" pitchFamily="18" charset="0"/>
              </a:rPr>
              <a:t>L'agent du choléra absorbé par </a:t>
            </a:r>
            <a:r>
              <a:rPr lang="fr-FR" b="1" u="sng" dirty="0" smtClean="0">
                <a:latin typeface="Times New Roman" pitchFamily="18" charset="0"/>
                <a:cs typeface="Times New Roman" pitchFamily="18" charset="0"/>
              </a:rPr>
              <a:t>voie orale</a:t>
            </a:r>
            <a:r>
              <a:rPr lang="fr-FR" dirty="0" smtClean="0">
                <a:latin typeface="Times New Roman" pitchFamily="18" charset="0"/>
                <a:cs typeface="Times New Roman" pitchFamily="18" charset="0"/>
              </a:rPr>
              <a:t> en quantité suffisante pour franchir la barrière gastrique et le pylore va venir adhérer aux cellules de la bordure en brosse.</a:t>
            </a:r>
          </a:p>
          <a:p>
            <a:pPr marL="0" indent="0" algn="just">
              <a:lnSpc>
                <a:spcPct val="150000"/>
              </a:lnSpc>
              <a:buNone/>
            </a:pPr>
            <a:r>
              <a:rPr lang="fr-FR" dirty="0" smtClean="0">
                <a:latin typeface="Times New Roman" pitchFamily="18" charset="0"/>
                <a:cs typeface="Times New Roman" pitchFamily="18" charset="0"/>
              </a:rPr>
              <a:t>Il libère la </a:t>
            </a:r>
            <a:r>
              <a:rPr lang="fr-FR" b="1" dirty="0" smtClean="0">
                <a:latin typeface="Times New Roman" pitchFamily="18" charset="0"/>
                <a:cs typeface="Times New Roman" pitchFamily="18" charset="0"/>
              </a:rPr>
              <a:t>toxine cholérique (CT)</a:t>
            </a:r>
            <a:r>
              <a:rPr lang="fr-FR" dirty="0" smtClean="0">
                <a:latin typeface="Times New Roman" pitchFamily="18" charset="0"/>
                <a:cs typeface="Times New Roman" pitchFamily="18" charset="0"/>
              </a:rPr>
              <a:t>, protéine thermolabile avec </a:t>
            </a:r>
            <a:r>
              <a:rPr lang="fr-FR" b="1" dirty="0" smtClean="0">
                <a:latin typeface="Times New Roman" pitchFamily="18" charset="0"/>
                <a:cs typeface="Times New Roman" pitchFamily="18" charset="0"/>
              </a:rPr>
              <a:t>deux composants A et B</a:t>
            </a:r>
            <a:r>
              <a:rPr lang="fr-FR" dirty="0" smtClean="0">
                <a:latin typeface="Times New Roman" pitchFamily="18" charset="0"/>
                <a:cs typeface="Times New Roman" pitchFamily="18" charset="0"/>
              </a:rPr>
              <a:t>. </a:t>
            </a:r>
          </a:p>
          <a:p>
            <a:pPr marL="0" indent="0" algn="just">
              <a:lnSpc>
                <a:spcPct val="150000"/>
              </a:lnSpc>
              <a:buNone/>
            </a:pPr>
            <a:r>
              <a:rPr lang="fr-FR" dirty="0" smtClean="0">
                <a:latin typeface="Times New Roman" pitchFamily="18" charset="0"/>
                <a:cs typeface="Times New Roman" pitchFamily="18" charset="0"/>
              </a:rPr>
              <a:t>Elle entraîne une accumulation de l'</a:t>
            </a:r>
            <a:r>
              <a:rPr lang="fr-FR" dirty="0" err="1" smtClean="0">
                <a:latin typeface="Times New Roman" pitchFamily="18" charset="0"/>
                <a:cs typeface="Times New Roman" pitchFamily="18" charset="0"/>
              </a:rPr>
              <a:t>AMPc</a:t>
            </a:r>
            <a:r>
              <a:rPr lang="fr-FR" dirty="0" smtClean="0">
                <a:latin typeface="Times New Roman" pitchFamily="18" charset="0"/>
                <a:cs typeface="Times New Roman" pitchFamily="18" charset="0"/>
              </a:rPr>
              <a:t> avec pour effet la sécrétion d'ions chlorure, de bicarbonates et d'eau, et l'inhibition de réabsorption du sodium, d'où la diarrhée aqueuse avec perte d'électrolytes. </a:t>
            </a:r>
          </a:p>
          <a:p>
            <a:pPr marL="0" indent="0" algn="just">
              <a:lnSpc>
                <a:spcPct val="150000"/>
              </a:lnSpc>
              <a:buNone/>
            </a:pPr>
            <a:endParaRPr lang="fr-FR" dirty="0"/>
          </a:p>
        </p:txBody>
      </p:sp>
    </p:spTree>
    <p:extLst>
      <p:ext uri="{BB962C8B-B14F-4D97-AF65-F5344CB8AC3E}">
        <p14:creationId xmlns:p14="http://schemas.microsoft.com/office/powerpoint/2010/main" val="111621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olera-anim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476375" y="333375"/>
            <a:ext cx="6264275" cy="626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7598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lgn="just">
              <a:lnSpc>
                <a:spcPct val="160000"/>
              </a:lnSpc>
            </a:pPr>
            <a:r>
              <a:rPr lang="fr-FR" dirty="0">
                <a:latin typeface="Times New Roman" pitchFamily="18" charset="0"/>
                <a:cs typeface="Times New Roman" pitchFamily="18" charset="0"/>
              </a:rPr>
              <a:t>La production de </a:t>
            </a:r>
            <a:r>
              <a:rPr lang="fr-FR" b="1" dirty="0">
                <a:latin typeface="Times New Roman" pitchFamily="18" charset="0"/>
                <a:cs typeface="Times New Roman" pitchFamily="18" charset="0"/>
              </a:rPr>
              <a:t>toxines</a:t>
            </a:r>
            <a:r>
              <a:rPr lang="fr-FR" dirty="0">
                <a:latin typeface="Times New Roman" pitchFamily="18" charset="0"/>
                <a:cs typeface="Times New Roman" pitchFamily="18" charset="0"/>
              </a:rPr>
              <a:t> par </a:t>
            </a:r>
            <a:r>
              <a:rPr lang="fr-FR" i="1" dirty="0">
                <a:latin typeface="Times New Roman" pitchFamily="18" charset="0"/>
                <a:cs typeface="Times New Roman" pitchFamily="18" charset="0"/>
              </a:rPr>
              <a:t>V. </a:t>
            </a:r>
            <a:r>
              <a:rPr lang="fr-FR" i="1" dirty="0" err="1">
                <a:latin typeface="Times New Roman" pitchFamily="18" charset="0"/>
                <a:cs typeface="Times New Roman" pitchFamily="18" charset="0"/>
              </a:rPr>
              <a:t>cholerae</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est liée à </a:t>
            </a:r>
            <a:r>
              <a:rPr lang="fr-FR" dirty="0" smtClean="0">
                <a:latin typeface="Times New Roman" pitchFamily="18" charset="0"/>
                <a:cs typeface="Times New Roman" pitchFamily="18" charset="0"/>
              </a:rPr>
              <a:t>l'intégration dans </a:t>
            </a:r>
            <a:r>
              <a:rPr lang="fr-FR" dirty="0">
                <a:latin typeface="Times New Roman" pitchFamily="18" charset="0"/>
                <a:cs typeface="Times New Roman" pitchFamily="18" charset="0"/>
              </a:rPr>
              <a:t>le génome bactérien d'un </a:t>
            </a:r>
            <a:r>
              <a:rPr lang="fr-FR" b="1" dirty="0" smtClean="0">
                <a:latin typeface="Times New Roman" pitchFamily="18" charset="0"/>
                <a:cs typeface="Times New Roman" pitchFamily="18" charset="0"/>
              </a:rPr>
              <a:t>bactériophage CTX</a:t>
            </a:r>
            <a:r>
              <a:rPr lang="fr-FR" dirty="0">
                <a:latin typeface="Times New Roman" pitchFamily="18" charset="0"/>
                <a:cs typeface="Times New Roman" pitchFamily="18" charset="0"/>
              </a:rPr>
              <a:t>.</a:t>
            </a:r>
          </a:p>
          <a:p>
            <a:pPr algn="just">
              <a:lnSpc>
                <a:spcPct val="160000"/>
              </a:lnSpc>
            </a:pPr>
            <a:r>
              <a:rPr lang="fr-FR" dirty="0">
                <a:latin typeface="Times New Roman" pitchFamily="18" charset="0"/>
                <a:cs typeface="Times New Roman" pitchFamily="18" charset="0"/>
              </a:rPr>
              <a:t>Pendant plus d'un siècle, près de 200 </a:t>
            </a:r>
            <a:r>
              <a:rPr lang="fr-FR" dirty="0" err="1">
                <a:latin typeface="Times New Roman" pitchFamily="18" charset="0"/>
                <a:cs typeface="Times New Roman" pitchFamily="18" charset="0"/>
              </a:rPr>
              <a:t>sérogroupes</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ont été </a:t>
            </a:r>
            <a:r>
              <a:rPr lang="fr-FR" dirty="0">
                <a:latin typeface="Times New Roman" pitchFamily="18" charset="0"/>
                <a:cs typeface="Times New Roman" pitchFamily="18" charset="0"/>
              </a:rPr>
              <a:t>identifiés, seuls connus comme étant responsables </a:t>
            </a:r>
            <a:r>
              <a:rPr lang="fr-FR" dirty="0" smtClean="0">
                <a:latin typeface="Times New Roman" pitchFamily="18" charset="0"/>
                <a:cs typeface="Times New Roman" pitchFamily="18" charset="0"/>
              </a:rPr>
              <a:t>de choléra</a:t>
            </a:r>
            <a:r>
              <a:rPr lang="fr-FR" dirty="0">
                <a:latin typeface="Times New Roman" pitchFamily="18" charset="0"/>
                <a:cs typeface="Times New Roman" pitchFamily="18" charset="0"/>
              </a:rPr>
              <a:t>, </a:t>
            </a:r>
            <a:r>
              <a:rPr lang="fr-FR" b="1" dirty="0" smtClean="0">
                <a:latin typeface="Times New Roman" pitchFamily="18" charset="0"/>
                <a:cs typeface="Times New Roman" pitchFamily="18" charset="0"/>
              </a:rPr>
              <a:t>02</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biotypes </a:t>
            </a:r>
            <a:r>
              <a:rPr lang="fr-FR" b="1" i="1" dirty="0" err="1">
                <a:latin typeface="Times New Roman" pitchFamily="18" charset="0"/>
                <a:cs typeface="Times New Roman" pitchFamily="18" charset="0"/>
              </a:rPr>
              <a:t>cholerae</a:t>
            </a:r>
            <a:r>
              <a:rPr lang="fr-FR" b="1"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b="1" i="1" dirty="0">
                <a:latin typeface="Times New Roman" pitchFamily="18" charset="0"/>
                <a:cs typeface="Times New Roman" pitchFamily="18" charset="0"/>
              </a:rPr>
              <a:t>El Tor</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ses </a:t>
            </a:r>
            <a:r>
              <a:rPr lang="fr-FR" b="1" dirty="0" smtClean="0">
                <a:latin typeface="Times New Roman" pitchFamily="18" charset="0"/>
                <a:cs typeface="Times New Roman" pitchFamily="18" charset="0"/>
              </a:rPr>
              <a:t>03</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sérotypes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Inaba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Ogawa</a:t>
            </a:r>
            <a:r>
              <a:rPr lang="fr-FR" dirty="0">
                <a:latin typeface="Times New Roman" pitchFamily="18" charset="0"/>
                <a:cs typeface="Times New Roman" pitchFamily="18" charset="0"/>
              </a:rPr>
              <a:t> et </a:t>
            </a:r>
            <a:r>
              <a:rPr lang="fr-FR" dirty="0" err="1" smtClean="0">
                <a:latin typeface="Times New Roman" pitchFamily="18" charset="0"/>
                <a:cs typeface="Times New Roman" pitchFamily="18" charset="0"/>
              </a:rPr>
              <a:t>Hikojima</a:t>
            </a:r>
            <a:r>
              <a:rPr lang="fr-FR" dirty="0" smtClean="0">
                <a:latin typeface="Times New Roman" pitchFamily="18" charset="0"/>
                <a:cs typeface="Times New Roman" pitchFamily="18" charset="0"/>
              </a:rPr>
              <a:t> (</a:t>
            </a:r>
            <a:r>
              <a:rPr lang="fr-FR" b="1" dirty="0">
                <a:latin typeface="Times New Roman" pitchFamily="18" charset="0"/>
                <a:cs typeface="Times New Roman" pitchFamily="18" charset="0"/>
              </a:rPr>
              <a:t>protéines </a:t>
            </a:r>
            <a:r>
              <a:rPr lang="fr-FR" b="1" dirty="0" smtClean="0">
                <a:latin typeface="Times New Roman" pitchFamily="18" charset="0"/>
                <a:cs typeface="Times New Roman" pitchFamily="18" charset="0"/>
              </a:rPr>
              <a:t>paroi</a:t>
            </a:r>
            <a:r>
              <a:rPr lang="fr-FR" dirty="0" smtClean="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la fin de 1992, </a:t>
            </a:r>
            <a:r>
              <a:rPr lang="fr-FR" dirty="0" smtClean="0">
                <a:latin typeface="Times New Roman" pitchFamily="18" charset="0"/>
                <a:cs typeface="Times New Roman" pitchFamily="18" charset="0"/>
              </a:rPr>
              <a:t>sont apparus </a:t>
            </a:r>
            <a:r>
              <a:rPr lang="fr-FR" dirty="0">
                <a:latin typeface="Times New Roman" pitchFamily="18" charset="0"/>
                <a:cs typeface="Times New Roman" pitchFamily="18" charset="0"/>
              </a:rPr>
              <a:t>des choléras dus à des souches </a:t>
            </a:r>
            <a:r>
              <a:rPr lang="fr-FR" b="1" i="1" dirty="0">
                <a:latin typeface="Times New Roman" pitchFamily="18" charset="0"/>
                <a:cs typeface="Times New Roman" pitchFamily="18" charset="0"/>
              </a:rPr>
              <a:t>V. </a:t>
            </a:r>
            <a:r>
              <a:rPr lang="fr-FR" b="1" i="1" dirty="0" err="1">
                <a:latin typeface="Times New Roman" pitchFamily="18" charset="0"/>
                <a:cs typeface="Times New Roman" pitchFamily="18" charset="0"/>
              </a:rPr>
              <a:t>cholerae</a:t>
            </a:r>
            <a:r>
              <a:rPr lang="fr-FR" b="1" i="1" dirty="0">
                <a:latin typeface="Times New Roman" pitchFamily="18" charset="0"/>
                <a:cs typeface="Times New Roman" pitchFamily="18" charset="0"/>
              </a:rPr>
              <a:t> </a:t>
            </a:r>
            <a:r>
              <a:rPr lang="fr-FR" b="1" dirty="0" smtClean="0">
                <a:latin typeface="Times New Roman" pitchFamily="18" charset="0"/>
                <a:cs typeface="Times New Roman" pitchFamily="18" charset="0"/>
              </a:rPr>
              <a:t>O139 </a:t>
            </a:r>
            <a:r>
              <a:rPr lang="fr-FR" dirty="0" smtClean="0">
                <a:latin typeface="Times New Roman" pitchFamily="18" charset="0"/>
                <a:cs typeface="Times New Roman" pitchFamily="18" charset="0"/>
              </a:rPr>
              <a:t>dites «Bengale» </a:t>
            </a:r>
            <a:r>
              <a:rPr lang="fr-FR" dirty="0">
                <a:latin typeface="Times New Roman" pitchFamily="18" charset="0"/>
                <a:cs typeface="Times New Roman" pitchFamily="18" charset="0"/>
              </a:rPr>
              <a:t>car les premières épidémies se </a:t>
            </a:r>
            <a:r>
              <a:rPr lang="fr-FR" dirty="0" smtClean="0">
                <a:latin typeface="Times New Roman" pitchFamily="18" charset="0"/>
                <a:cs typeface="Times New Roman" pitchFamily="18" charset="0"/>
              </a:rPr>
              <a:t>sont déclarées </a:t>
            </a:r>
            <a:r>
              <a:rPr lang="fr-FR" dirty="0">
                <a:latin typeface="Times New Roman" pitchFamily="18" charset="0"/>
                <a:cs typeface="Times New Roman" pitchFamily="18" charset="0"/>
              </a:rPr>
              <a:t>au Bengladesh.</a:t>
            </a:r>
          </a:p>
        </p:txBody>
      </p:sp>
    </p:spTree>
    <p:extLst>
      <p:ext uri="{BB962C8B-B14F-4D97-AF65-F5344CB8AC3E}">
        <p14:creationId xmlns:p14="http://schemas.microsoft.com/office/powerpoint/2010/main" val="307210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229600" cy="634082"/>
          </a:xfrm>
        </p:spPr>
        <p:txBody>
          <a:bodyPr>
            <a:normAutofit fontScale="90000"/>
          </a:bodyPr>
          <a:lstStyle/>
          <a:p>
            <a:r>
              <a:rPr lang="fr-FR" sz="3600" b="1" dirty="0">
                <a:latin typeface="Times New Roman" pitchFamily="18" charset="0"/>
                <a:cs typeface="Times New Roman" pitchFamily="18" charset="0"/>
              </a:rPr>
              <a:t>Prélèvements</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07504" y="432048"/>
            <a:ext cx="8928992" cy="6741368"/>
          </a:xfrm>
        </p:spPr>
        <p:txBody>
          <a:bodyPr>
            <a:normAutofit fontScale="70000" lnSpcReduction="20000"/>
          </a:bodyPr>
          <a:lstStyle/>
          <a:p>
            <a:pPr algn="just">
              <a:lnSpc>
                <a:spcPct val="170000"/>
              </a:lnSpc>
            </a:pPr>
            <a:r>
              <a:rPr lang="fr-FR" b="1" dirty="0">
                <a:latin typeface="Times New Roman" pitchFamily="18" charset="0"/>
                <a:cs typeface="Times New Roman" pitchFamily="18" charset="0"/>
              </a:rPr>
              <a:t>Les selles</a:t>
            </a:r>
            <a:r>
              <a:rPr lang="fr-FR" dirty="0">
                <a:latin typeface="Times New Roman" pitchFamily="18" charset="0"/>
                <a:cs typeface="Times New Roman" pitchFamily="18" charset="0"/>
              </a:rPr>
              <a:t> constituent le prélèvement majeur en cas de </a:t>
            </a:r>
            <a:r>
              <a:rPr lang="fr-FR" dirty="0" smtClean="0">
                <a:latin typeface="Times New Roman" pitchFamily="18" charset="0"/>
                <a:cs typeface="Times New Roman" pitchFamily="18" charset="0"/>
              </a:rPr>
              <a:t>suspicion de </a:t>
            </a:r>
            <a:r>
              <a:rPr lang="fr-FR" b="1" dirty="0">
                <a:latin typeface="Times New Roman" pitchFamily="18" charset="0"/>
                <a:cs typeface="Times New Roman" pitchFamily="18" charset="0"/>
              </a:rPr>
              <a:t>choléra ou d'atteinte digestive</a:t>
            </a:r>
            <a:r>
              <a:rPr lang="fr-FR" dirty="0">
                <a:latin typeface="Times New Roman" pitchFamily="18" charset="0"/>
                <a:cs typeface="Times New Roman" pitchFamily="18" charset="0"/>
              </a:rPr>
              <a:t> due à un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Elles sont recueillies dans un récipient stérile étanche, </a:t>
            </a:r>
            <a:r>
              <a:rPr lang="fr-FR" b="1" dirty="0" smtClean="0">
                <a:latin typeface="Times New Roman" pitchFamily="18" charset="0"/>
                <a:cs typeface="Times New Roman" pitchFamily="18" charset="0"/>
              </a:rPr>
              <a:t>le plus </a:t>
            </a:r>
            <a:r>
              <a:rPr lang="fr-FR" b="1" dirty="0">
                <a:latin typeface="Times New Roman" pitchFamily="18" charset="0"/>
                <a:cs typeface="Times New Roman" pitchFamily="18" charset="0"/>
              </a:rPr>
              <a:t>tôt possible au cours de la maladie</a:t>
            </a:r>
            <a:r>
              <a:rPr lang="fr-FR" dirty="0">
                <a:latin typeface="Times New Roman" pitchFamily="18" charset="0"/>
                <a:cs typeface="Times New Roman" pitchFamily="18" charset="0"/>
              </a:rPr>
              <a:t>, avant tout </a:t>
            </a:r>
            <a:r>
              <a:rPr lang="fr-FR" dirty="0" smtClean="0">
                <a:latin typeface="Times New Roman" pitchFamily="18" charset="0"/>
                <a:cs typeface="Times New Roman" pitchFamily="18" charset="0"/>
              </a:rPr>
              <a:t>traitement antibiotique </a:t>
            </a:r>
            <a:r>
              <a:rPr lang="fr-FR" dirty="0">
                <a:latin typeface="Times New Roman" pitchFamily="18" charset="0"/>
                <a:cs typeface="Times New Roman" pitchFamily="18" charset="0"/>
              </a:rPr>
              <a:t>et transportées en sachet scellé, </a:t>
            </a:r>
            <a:r>
              <a:rPr lang="fr-FR" dirty="0" smtClean="0">
                <a:latin typeface="Times New Roman" pitchFamily="18" charset="0"/>
                <a:cs typeface="Times New Roman" pitchFamily="18" charset="0"/>
              </a:rPr>
              <a:t>clairement identifié</a:t>
            </a:r>
            <a:r>
              <a:rPr lang="fr-FR" dirty="0">
                <a:latin typeface="Times New Roman" pitchFamily="18" charset="0"/>
                <a:cs typeface="Times New Roman" pitchFamily="18" charset="0"/>
              </a:rPr>
              <a:t>.</a:t>
            </a:r>
          </a:p>
          <a:p>
            <a:pPr algn="just">
              <a:lnSpc>
                <a:spcPct val="170000"/>
              </a:lnSpc>
            </a:pPr>
            <a:r>
              <a:rPr lang="fr-FR" b="1" u="sng" dirty="0">
                <a:latin typeface="Times New Roman" pitchFamily="18" charset="0"/>
                <a:cs typeface="Times New Roman" pitchFamily="18" charset="0"/>
              </a:rPr>
              <a:t>Dans certains cas – suspicion de « choléra sec </a:t>
            </a:r>
            <a:r>
              <a:rPr lang="fr-FR" dirty="0">
                <a:latin typeface="Times New Roman" pitchFamily="18" charset="0"/>
                <a:cs typeface="Times New Roman" pitchFamily="18" charset="0"/>
              </a:rPr>
              <a:t>» –, </a:t>
            </a:r>
            <a:r>
              <a:rPr lang="fr-FR" dirty="0" smtClean="0">
                <a:latin typeface="Times New Roman" pitchFamily="18" charset="0"/>
                <a:cs typeface="Times New Roman" pitchFamily="18" charset="0"/>
              </a:rPr>
              <a:t>on peut </a:t>
            </a:r>
            <a:r>
              <a:rPr lang="fr-FR" dirty="0">
                <a:latin typeface="Times New Roman" pitchFamily="18" charset="0"/>
                <a:cs typeface="Times New Roman" pitchFamily="18" charset="0"/>
              </a:rPr>
              <a:t>être amené à pratiquer un écouvillonnage rectal.</a:t>
            </a:r>
          </a:p>
          <a:p>
            <a:pPr algn="just">
              <a:lnSpc>
                <a:spcPct val="170000"/>
              </a:lnSpc>
            </a:pPr>
            <a:r>
              <a:rPr lang="fr-FR" dirty="0">
                <a:latin typeface="Times New Roman" pitchFamily="18" charset="0"/>
                <a:cs typeface="Times New Roman" pitchFamily="18" charset="0"/>
              </a:rPr>
              <a:t>Si l'examen est </a:t>
            </a:r>
            <a:r>
              <a:rPr lang="fr-FR" dirty="0" smtClean="0">
                <a:latin typeface="Times New Roman" pitchFamily="18" charset="0"/>
                <a:cs typeface="Times New Roman" pitchFamily="18" charset="0"/>
              </a:rPr>
              <a:t>différé, il </a:t>
            </a:r>
            <a:r>
              <a:rPr lang="fr-FR" dirty="0">
                <a:latin typeface="Times New Roman" pitchFamily="18" charset="0"/>
                <a:cs typeface="Times New Roman" pitchFamily="18" charset="0"/>
              </a:rPr>
              <a:t>est conseillé de pratiquer sur place un </a:t>
            </a:r>
            <a:r>
              <a:rPr lang="fr-FR" dirty="0" smtClean="0">
                <a:latin typeface="Times New Roman" pitchFamily="18" charset="0"/>
                <a:cs typeface="Times New Roman" pitchFamily="18" charset="0"/>
              </a:rPr>
              <a:t>ensemencement en </a:t>
            </a:r>
            <a:r>
              <a:rPr lang="fr-FR" dirty="0">
                <a:latin typeface="Times New Roman" pitchFamily="18" charset="0"/>
                <a:cs typeface="Times New Roman" pitchFamily="18" charset="0"/>
              </a:rPr>
              <a:t>eau </a:t>
            </a:r>
            <a:r>
              <a:rPr lang="fr-FR" dirty="0" err="1">
                <a:latin typeface="Times New Roman" pitchFamily="18" charset="0"/>
                <a:cs typeface="Times New Roman" pitchFamily="18" charset="0"/>
              </a:rPr>
              <a:t>peptonée</a:t>
            </a:r>
            <a:r>
              <a:rPr lang="fr-FR" dirty="0">
                <a:latin typeface="Times New Roman" pitchFamily="18" charset="0"/>
                <a:cs typeface="Times New Roman" pitchFamily="18" charset="0"/>
              </a:rPr>
              <a:t> salée (2 % </a:t>
            </a:r>
            <a:r>
              <a:rPr lang="fr-FR" dirty="0" err="1">
                <a:latin typeface="Times New Roman" pitchFamily="18" charset="0"/>
                <a:cs typeface="Times New Roman" pitchFamily="18" charset="0"/>
              </a:rPr>
              <a:t>NaCl</a:t>
            </a:r>
            <a:r>
              <a:rPr lang="fr-FR" dirty="0">
                <a:latin typeface="Times New Roman" pitchFamily="18" charset="0"/>
                <a:cs typeface="Times New Roman" pitchFamily="18" charset="0"/>
              </a:rPr>
              <a:t>) et alcaline (pH 9) </a:t>
            </a:r>
            <a:r>
              <a:rPr lang="fr-FR" dirty="0" smtClean="0">
                <a:latin typeface="Times New Roman" pitchFamily="18" charset="0"/>
                <a:cs typeface="Times New Roman" pitchFamily="18" charset="0"/>
              </a:rPr>
              <a:t>et d'adresser </a:t>
            </a:r>
            <a:r>
              <a:rPr lang="fr-FR" dirty="0">
                <a:latin typeface="Times New Roman" pitchFamily="18" charset="0"/>
                <a:cs typeface="Times New Roman" pitchFamily="18" charset="0"/>
              </a:rPr>
              <a:t>le tube à vis au laboratoire en même temps </a:t>
            </a:r>
            <a:r>
              <a:rPr lang="fr-FR" dirty="0" smtClean="0">
                <a:latin typeface="Times New Roman" pitchFamily="18" charset="0"/>
                <a:cs typeface="Times New Roman" pitchFamily="18" charset="0"/>
              </a:rPr>
              <a:t>que la selle. </a:t>
            </a:r>
            <a:r>
              <a:rPr lang="fr-FR" dirty="0">
                <a:latin typeface="Times New Roman" pitchFamily="18" charset="0"/>
                <a:cs typeface="Times New Roman" pitchFamily="18" charset="0"/>
              </a:rPr>
              <a:t>Il </a:t>
            </a:r>
            <a:r>
              <a:rPr lang="fr-FR" dirty="0" smtClean="0">
                <a:latin typeface="Times New Roman" pitchFamily="18" charset="0"/>
                <a:cs typeface="Times New Roman" pitchFamily="18" charset="0"/>
              </a:rPr>
              <a:t>est également </a:t>
            </a:r>
            <a:r>
              <a:rPr lang="fr-FR" dirty="0">
                <a:latin typeface="Times New Roman" pitchFamily="18" charset="0"/>
                <a:cs typeface="Times New Roman" pitchFamily="18" charset="0"/>
              </a:rPr>
              <a:t>possible d'utiliser comme milieu de </a:t>
            </a:r>
            <a:r>
              <a:rPr lang="fr-FR" dirty="0" smtClean="0">
                <a:latin typeface="Times New Roman" pitchFamily="18" charset="0"/>
                <a:cs typeface="Times New Roman" pitchFamily="18" charset="0"/>
              </a:rPr>
              <a:t>transport le </a:t>
            </a:r>
            <a:r>
              <a:rPr lang="fr-FR" dirty="0">
                <a:latin typeface="Times New Roman" pitchFamily="18" charset="0"/>
                <a:cs typeface="Times New Roman" pitchFamily="18" charset="0"/>
              </a:rPr>
              <a:t>milieu de Cary-Blair.</a:t>
            </a:r>
          </a:p>
        </p:txBody>
      </p:sp>
    </p:spTree>
    <p:extLst>
      <p:ext uri="{BB962C8B-B14F-4D97-AF65-F5344CB8AC3E}">
        <p14:creationId xmlns:p14="http://schemas.microsoft.com/office/powerpoint/2010/main" val="1653624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171575"/>
            <a:ext cx="25717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136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2536" y="-171400"/>
            <a:ext cx="9396536" cy="6858000"/>
          </a:xfrm>
        </p:spPr>
        <p:txBody>
          <a:bodyPr>
            <a:noAutofit/>
          </a:bodyPr>
          <a:lstStyle/>
          <a:p>
            <a:pPr algn="just">
              <a:lnSpc>
                <a:spcPct val="160000"/>
              </a:lnSpc>
            </a:pPr>
            <a:r>
              <a:rPr lang="fr-FR" sz="2400" dirty="0">
                <a:latin typeface="Times New Roman" pitchFamily="18" charset="0"/>
                <a:cs typeface="Times New Roman" pitchFamily="18" charset="0"/>
              </a:rPr>
              <a:t>Il est aussi possibl</a:t>
            </a:r>
            <a:r>
              <a:rPr lang="fr-FR" sz="2400" b="1" dirty="0">
                <a:latin typeface="Times New Roman" pitchFamily="18" charset="0"/>
                <a:cs typeface="Times New Roman" pitchFamily="18" charset="0"/>
              </a:rPr>
              <a:t>e d'imprégner du papier filtr</a:t>
            </a:r>
            <a:r>
              <a:rPr lang="fr-FR" sz="2400" dirty="0">
                <a:latin typeface="Times New Roman" pitchFamily="18" charset="0"/>
                <a:cs typeface="Times New Roman" pitchFamily="18" charset="0"/>
              </a:rPr>
              <a:t>e </a:t>
            </a:r>
            <a:r>
              <a:rPr lang="fr-FR" sz="2400" dirty="0" smtClean="0">
                <a:latin typeface="Times New Roman" pitchFamily="18" charset="0"/>
                <a:cs typeface="Times New Roman" pitchFamily="18" charset="0"/>
              </a:rPr>
              <a:t>avec les </a:t>
            </a:r>
            <a:r>
              <a:rPr lang="fr-FR" sz="2400" dirty="0">
                <a:latin typeface="Times New Roman" pitchFamily="18" charset="0"/>
                <a:cs typeface="Times New Roman" pitchFamily="18" charset="0"/>
              </a:rPr>
              <a:t>selles ; ce système permet de </a:t>
            </a:r>
            <a:r>
              <a:rPr lang="fr-FR" sz="2400" u="sng" dirty="0">
                <a:latin typeface="Times New Roman" pitchFamily="18" charset="0"/>
                <a:cs typeface="Times New Roman" pitchFamily="18" charset="0"/>
              </a:rPr>
              <a:t>conserver viables </a:t>
            </a:r>
            <a:r>
              <a:rPr lang="fr-FR" sz="2400" u="sng" dirty="0" smtClean="0">
                <a:latin typeface="Times New Roman" pitchFamily="18" charset="0"/>
                <a:cs typeface="Times New Roman" pitchFamily="18" charset="0"/>
              </a:rPr>
              <a:t>les souches </a:t>
            </a:r>
            <a:r>
              <a:rPr lang="fr-FR" sz="2400" u="sng" dirty="0">
                <a:latin typeface="Times New Roman" pitchFamily="18" charset="0"/>
                <a:cs typeface="Times New Roman" pitchFamily="18" charset="0"/>
              </a:rPr>
              <a:t>de </a:t>
            </a:r>
            <a:r>
              <a:rPr lang="fr-FR" sz="2400" i="1" u="sng" dirty="0" err="1">
                <a:latin typeface="Times New Roman" pitchFamily="18" charset="0"/>
                <a:cs typeface="Times New Roman" pitchFamily="18" charset="0"/>
              </a:rPr>
              <a:t>Vibrio</a:t>
            </a:r>
            <a:r>
              <a:rPr lang="fr-FR" sz="2400" i="1" u="sng" dirty="0">
                <a:latin typeface="Times New Roman" pitchFamily="18" charset="0"/>
                <a:cs typeface="Times New Roman" pitchFamily="18" charset="0"/>
              </a:rPr>
              <a:t> </a:t>
            </a:r>
            <a:r>
              <a:rPr lang="fr-FR" sz="2400" u="sng" dirty="0">
                <a:latin typeface="Times New Roman" pitchFamily="18" charset="0"/>
                <a:cs typeface="Times New Roman" pitchFamily="18" charset="0"/>
              </a:rPr>
              <a:t>p</a:t>
            </a:r>
            <a:r>
              <a:rPr lang="fr-FR" sz="2400" dirty="0">
                <a:latin typeface="Times New Roman" pitchFamily="18" charset="0"/>
                <a:cs typeface="Times New Roman" pitchFamily="18" charset="0"/>
              </a:rPr>
              <a:t>endant 5 semaines.</a:t>
            </a:r>
          </a:p>
          <a:p>
            <a:pPr algn="just">
              <a:lnSpc>
                <a:spcPct val="160000"/>
              </a:lnSpc>
            </a:pPr>
            <a:r>
              <a:rPr lang="fr-FR" sz="2400" dirty="0">
                <a:latin typeface="Times New Roman" pitchFamily="18" charset="0"/>
                <a:cs typeface="Times New Roman" pitchFamily="18" charset="0"/>
              </a:rPr>
              <a:t>Dans le cas de manifestations autres que la </a:t>
            </a:r>
            <a:r>
              <a:rPr lang="fr-FR" sz="2400" dirty="0" smtClean="0">
                <a:latin typeface="Times New Roman" pitchFamily="18" charset="0"/>
                <a:cs typeface="Times New Roman" pitchFamily="18" charset="0"/>
              </a:rPr>
              <a:t>symptomatologie digestive</a:t>
            </a:r>
            <a:r>
              <a:rPr lang="fr-FR" sz="2400" dirty="0">
                <a:latin typeface="Times New Roman" pitchFamily="18" charset="0"/>
                <a:cs typeface="Times New Roman" pitchFamily="18" charset="0"/>
              </a:rPr>
              <a:t>, divers prélèvements peuvent </a:t>
            </a:r>
            <a:r>
              <a:rPr lang="fr-FR" sz="2400" dirty="0" smtClean="0">
                <a:latin typeface="Times New Roman" pitchFamily="18" charset="0"/>
                <a:cs typeface="Times New Roman" pitchFamily="18" charset="0"/>
              </a:rPr>
              <a:t>être effectués </a:t>
            </a:r>
            <a:r>
              <a:rPr lang="fr-FR" sz="2400" dirty="0">
                <a:latin typeface="Times New Roman" pitchFamily="18" charset="0"/>
                <a:cs typeface="Times New Roman" pitchFamily="18" charset="0"/>
              </a:rPr>
              <a:t>(hémocultures, prélèvements cutanés, pus profonds</a:t>
            </a:r>
            <a:r>
              <a:rPr lang="fr-FR" sz="2400" dirty="0" smtClean="0">
                <a:latin typeface="Times New Roman" pitchFamily="18" charset="0"/>
                <a:cs typeface="Times New Roman" pitchFamily="18" charset="0"/>
              </a:rPr>
              <a:t>, liquides </a:t>
            </a:r>
            <a:r>
              <a:rPr lang="fr-FR" sz="2400" dirty="0">
                <a:latin typeface="Times New Roman" pitchFamily="18" charset="0"/>
                <a:cs typeface="Times New Roman" pitchFamily="18" charset="0"/>
              </a:rPr>
              <a:t>de ponction, etc</a:t>
            </a:r>
            <a:r>
              <a:rPr lang="fr-FR" sz="2400" dirty="0" smtClean="0">
                <a:latin typeface="Times New Roman" pitchFamily="18" charset="0"/>
                <a:cs typeface="Times New Roman" pitchFamily="18" charset="0"/>
              </a:rPr>
              <a:t>.).</a:t>
            </a:r>
          </a:p>
          <a:p>
            <a:pPr algn="just">
              <a:lnSpc>
                <a:spcPct val="160000"/>
              </a:lnSpc>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Les échantillons d'eaux</a:t>
            </a:r>
            <a:r>
              <a:rPr lang="fr-FR" sz="2400" dirty="0" smtClean="0">
                <a:latin typeface="Times New Roman" pitchFamily="18" charset="0"/>
                <a:cs typeface="Times New Roman" pitchFamily="18" charset="0"/>
              </a:rPr>
              <a:t>, d'aliments </a:t>
            </a:r>
            <a:r>
              <a:rPr lang="fr-FR" sz="2400" dirty="0">
                <a:latin typeface="Times New Roman" pitchFamily="18" charset="0"/>
                <a:cs typeface="Times New Roman" pitchFamily="18" charset="0"/>
              </a:rPr>
              <a:t>doivent être recueillis dans des flacons </a:t>
            </a:r>
            <a:r>
              <a:rPr lang="fr-FR" sz="2400" dirty="0" smtClean="0">
                <a:latin typeface="Times New Roman" pitchFamily="18" charset="0"/>
                <a:cs typeface="Times New Roman" pitchFamily="18" charset="0"/>
              </a:rPr>
              <a:t>stériles contenant </a:t>
            </a:r>
            <a:r>
              <a:rPr lang="fr-FR" sz="2400" dirty="0">
                <a:latin typeface="Times New Roman" pitchFamily="18" charset="0"/>
                <a:cs typeface="Times New Roman" pitchFamily="18" charset="0"/>
              </a:rPr>
              <a:t>du chlorure de sodium et gardés à +4 °C </a:t>
            </a:r>
            <a:r>
              <a:rPr lang="fr-FR" sz="2400" dirty="0" smtClean="0">
                <a:latin typeface="Times New Roman" pitchFamily="18" charset="0"/>
                <a:cs typeface="Times New Roman" pitchFamily="18" charset="0"/>
              </a:rPr>
              <a:t>avant analyse </a:t>
            </a:r>
            <a:r>
              <a:rPr lang="fr-FR" sz="2400" dirty="0">
                <a:latin typeface="Times New Roman" pitchFamily="18" charset="0"/>
                <a:cs typeface="Times New Roman" pitchFamily="18" charset="0"/>
              </a:rPr>
              <a:t>réalisée dans les 8 à 12 heures. L</a:t>
            </a:r>
            <a:r>
              <a:rPr lang="fr-FR" sz="2400" b="1" dirty="0">
                <a:latin typeface="Times New Roman" pitchFamily="18" charset="0"/>
                <a:cs typeface="Times New Roman" pitchFamily="18" charset="0"/>
              </a:rPr>
              <a:t>'eau devra </a:t>
            </a:r>
            <a:r>
              <a:rPr lang="fr-FR" sz="2400" b="1" dirty="0" smtClean="0">
                <a:latin typeface="Times New Roman" pitchFamily="18" charset="0"/>
                <a:cs typeface="Times New Roman" pitchFamily="18" charset="0"/>
              </a:rPr>
              <a:t>être filtrée </a:t>
            </a:r>
            <a:r>
              <a:rPr lang="fr-FR" sz="2400" b="1" dirty="0">
                <a:latin typeface="Times New Roman" pitchFamily="18" charset="0"/>
                <a:cs typeface="Times New Roman" pitchFamily="18" charset="0"/>
              </a:rPr>
              <a:t>à</a:t>
            </a:r>
            <a:r>
              <a:rPr lang="fr-FR" sz="2400" dirty="0">
                <a:latin typeface="Times New Roman" pitchFamily="18" charset="0"/>
                <a:cs typeface="Times New Roman" pitchFamily="18" charset="0"/>
              </a:rPr>
              <a:t> travers une membrane de </a:t>
            </a:r>
            <a:r>
              <a:rPr lang="fr-FR" sz="2400" b="1" dirty="0">
                <a:latin typeface="Times New Roman" pitchFamily="18" charset="0"/>
                <a:cs typeface="Times New Roman" pitchFamily="18" charset="0"/>
              </a:rPr>
              <a:t>0,45 </a:t>
            </a:r>
            <a:r>
              <a:rPr lang="fr-FR" sz="2400" b="1" dirty="0" err="1" smtClean="0">
                <a:latin typeface="Times New Roman" pitchFamily="18" charset="0"/>
                <a:cs typeface="Times New Roman" pitchFamily="18" charset="0"/>
              </a:rPr>
              <a:t>μm</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et déposée </a:t>
            </a:r>
            <a:r>
              <a:rPr lang="fr-FR" sz="2400" dirty="0" smtClean="0">
                <a:latin typeface="Times New Roman" pitchFamily="18" charset="0"/>
                <a:cs typeface="Times New Roman" pitchFamily="18" charset="0"/>
              </a:rPr>
              <a:t>sur milieu </a:t>
            </a:r>
            <a:r>
              <a:rPr lang="fr-FR" sz="2400" dirty="0">
                <a:latin typeface="Times New Roman" pitchFamily="18" charset="0"/>
                <a:cs typeface="Times New Roman" pitchFamily="18" charset="0"/>
              </a:rPr>
              <a:t>sélectifs </a:t>
            </a:r>
            <a:r>
              <a:rPr lang="fr-FR" sz="2400" b="1" dirty="0">
                <a:latin typeface="Times New Roman" pitchFamily="18" charset="0"/>
                <a:cs typeface="Times New Roman" pitchFamily="18" charset="0"/>
              </a:rPr>
              <a:t>TCBS</a:t>
            </a: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t</a:t>
            </a:r>
            <a:r>
              <a:rPr lang="fr-FR" sz="2400" dirty="0">
                <a:latin typeface="Times New Roman" pitchFamily="18" charset="0"/>
                <a:cs typeface="Times New Roman" pitchFamily="18" charset="0"/>
              </a:rPr>
              <a:t>hiosulfate de sodium-</a:t>
            </a:r>
            <a:r>
              <a:rPr lang="fr-FR" sz="2400" b="1" dirty="0">
                <a:latin typeface="Times New Roman" pitchFamily="18" charset="0"/>
                <a:cs typeface="Times New Roman" pitchFamily="18" charset="0"/>
              </a:rPr>
              <a:t>c</a:t>
            </a:r>
            <a:r>
              <a:rPr lang="fr-FR" sz="2400" dirty="0">
                <a:latin typeface="Times New Roman" pitchFamily="18" charset="0"/>
                <a:cs typeface="Times New Roman" pitchFamily="18" charset="0"/>
              </a:rPr>
              <a:t>itrate </a:t>
            </a:r>
            <a:r>
              <a:rPr lang="fr-FR" sz="2400" dirty="0" smtClean="0">
                <a:latin typeface="Times New Roman" pitchFamily="18" charset="0"/>
                <a:cs typeface="Times New Roman" pitchFamily="18" charset="0"/>
              </a:rPr>
              <a:t>de sodium-</a:t>
            </a:r>
            <a:r>
              <a:rPr lang="fr-FR" sz="2400" b="1" dirty="0" smtClean="0">
                <a:latin typeface="Times New Roman" pitchFamily="18" charset="0"/>
                <a:cs typeface="Times New Roman" pitchFamily="18" charset="0"/>
              </a:rPr>
              <a:t>b</a:t>
            </a:r>
            <a:r>
              <a:rPr lang="fr-FR" sz="2400" dirty="0" smtClean="0">
                <a:latin typeface="Times New Roman" pitchFamily="18" charset="0"/>
                <a:cs typeface="Times New Roman" pitchFamily="18" charset="0"/>
              </a:rPr>
              <a:t>ile </a:t>
            </a:r>
            <a:r>
              <a:rPr lang="fr-FR" sz="2400" dirty="0">
                <a:latin typeface="Times New Roman" pitchFamily="18" charset="0"/>
                <a:cs typeface="Times New Roman" pitchFamily="18" charset="0"/>
              </a:rPr>
              <a:t>de </a:t>
            </a:r>
            <a:r>
              <a:rPr lang="fr-FR" sz="2400" dirty="0" err="1">
                <a:latin typeface="Times New Roman" pitchFamily="18" charset="0"/>
                <a:cs typeface="Times New Roman" pitchFamily="18" charset="0"/>
              </a:rPr>
              <a:t>boeuf</a:t>
            </a:r>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s</a:t>
            </a:r>
            <a:r>
              <a:rPr lang="fr-FR" sz="2400" dirty="0">
                <a:latin typeface="Times New Roman" pitchFamily="18" charset="0"/>
                <a:cs typeface="Times New Roman" pitchFamily="18" charset="0"/>
              </a:rPr>
              <a:t>accharose).</a:t>
            </a:r>
          </a:p>
        </p:txBody>
      </p:sp>
    </p:spTree>
    <p:extLst>
      <p:ext uri="{BB962C8B-B14F-4D97-AF65-F5344CB8AC3E}">
        <p14:creationId xmlns:p14="http://schemas.microsoft.com/office/powerpoint/2010/main" val="1040290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pPr algn="just">
              <a:lnSpc>
                <a:spcPct val="160000"/>
              </a:lnSpc>
            </a:pPr>
            <a:r>
              <a:rPr lang="fr-FR" b="1" dirty="0">
                <a:latin typeface="Times New Roman" pitchFamily="18" charset="0"/>
                <a:cs typeface="Times New Roman" pitchFamily="18" charset="0"/>
              </a:rPr>
              <a:t>Examen de l'échantillon</a:t>
            </a:r>
          </a:p>
          <a:p>
            <a:pPr algn="just">
              <a:lnSpc>
                <a:spcPct val="160000"/>
              </a:lnSpc>
            </a:pPr>
            <a:r>
              <a:rPr lang="fr-FR" dirty="0">
                <a:latin typeface="Times New Roman" pitchFamily="18" charset="0"/>
                <a:cs typeface="Times New Roman" pitchFamily="18" charset="0"/>
              </a:rPr>
              <a:t>Les selles cholériques sont </a:t>
            </a:r>
            <a:r>
              <a:rPr lang="fr-FR" b="1" dirty="0" err="1">
                <a:latin typeface="Times New Roman" pitchFamily="18" charset="0"/>
                <a:cs typeface="Times New Roman" pitchFamily="18" charset="0"/>
              </a:rPr>
              <a:t>afécales</a:t>
            </a:r>
            <a:r>
              <a:rPr lang="fr-FR" dirty="0">
                <a:latin typeface="Times New Roman" pitchFamily="18" charset="0"/>
                <a:cs typeface="Times New Roman" pitchFamily="18" charset="0"/>
              </a:rPr>
              <a:t> avec un </a:t>
            </a:r>
            <a:r>
              <a:rPr lang="fr-FR" dirty="0" smtClean="0">
                <a:latin typeface="Times New Roman" pitchFamily="18" charset="0"/>
                <a:cs typeface="Times New Roman" pitchFamily="18" charset="0"/>
              </a:rPr>
              <a:t>aspect </a:t>
            </a:r>
            <a:r>
              <a:rPr lang="fr-FR" dirty="0" err="1" smtClean="0">
                <a:latin typeface="Times New Roman" pitchFamily="18" charset="0"/>
                <a:cs typeface="Times New Roman" pitchFamily="18" charset="0"/>
              </a:rPr>
              <a:t>riziforme</a:t>
            </a:r>
            <a:r>
              <a:rPr lang="fr-FR" dirty="0">
                <a:latin typeface="Times New Roman" pitchFamily="18" charset="0"/>
                <a:cs typeface="Times New Roman" pitchFamily="18" charset="0"/>
              </a:rPr>
              <a:t>.</a:t>
            </a:r>
          </a:p>
          <a:p>
            <a:pPr algn="just">
              <a:lnSpc>
                <a:spcPct val="160000"/>
              </a:lnSpc>
            </a:pPr>
            <a:r>
              <a:rPr lang="fr-FR" u="sng" dirty="0">
                <a:latin typeface="Times New Roman" pitchFamily="18" charset="0"/>
                <a:cs typeface="Times New Roman" pitchFamily="18" charset="0"/>
              </a:rPr>
              <a:t>Au microscope à l'état frais</a:t>
            </a:r>
            <a:r>
              <a:rPr lang="fr-FR" dirty="0">
                <a:latin typeface="Times New Roman" pitchFamily="18" charset="0"/>
                <a:cs typeface="Times New Roman" pitchFamily="18" charset="0"/>
              </a:rPr>
              <a:t>, </a:t>
            </a:r>
            <a:r>
              <a:rPr lang="fr-FR" u="sng" dirty="0">
                <a:latin typeface="Times New Roman" pitchFamily="18" charset="0"/>
                <a:cs typeface="Times New Roman" pitchFamily="18" charset="0"/>
              </a:rPr>
              <a:t>on observe du mucus</a:t>
            </a:r>
            <a:r>
              <a:rPr lang="fr-FR" dirty="0">
                <a:latin typeface="Times New Roman" pitchFamily="18" charset="0"/>
                <a:cs typeface="Times New Roman" pitchFamily="18" charset="0"/>
              </a:rPr>
              <a:t>, </a:t>
            </a:r>
            <a:r>
              <a:rPr lang="fr-FR" b="1" dirty="0" smtClean="0">
                <a:latin typeface="Times New Roman" pitchFamily="18" charset="0"/>
                <a:cs typeface="Times New Roman" pitchFamily="18" charset="0"/>
              </a:rPr>
              <a:t>pas de </a:t>
            </a:r>
            <a:r>
              <a:rPr lang="fr-FR" b="1" dirty="0">
                <a:latin typeface="Times New Roman" pitchFamily="18" charset="0"/>
                <a:cs typeface="Times New Roman" pitchFamily="18" charset="0"/>
              </a:rPr>
              <a:t>leucocytes</a:t>
            </a:r>
            <a:r>
              <a:rPr lang="fr-FR" dirty="0">
                <a:latin typeface="Times New Roman" pitchFamily="18" charset="0"/>
                <a:cs typeface="Times New Roman" pitchFamily="18" charset="0"/>
              </a:rPr>
              <a:t>, mais une flore </a:t>
            </a:r>
            <a:r>
              <a:rPr lang="fr-FR" b="1" dirty="0">
                <a:latin typeface="Times New Roman" pitchFamily="18" charset="0"/>
                <a:cs typeface="Times New Roman" pitchFamily="18" charset="0"/>
              </a:rPr>
              <a:t>monomorphe de </a:t>
            </a:r>
            <a:r>
              <a:rPr lang="fr-FR" b="1" dirty="0" smtClean="0">
                <a:latin typeface="Times New Roman" pitchFamily="18" charset="0"/>
                <a:cs typeface="Times New Roman" pitchFamily="18" charset="0"/>
              </a:rPr>
              <a:t>bacilles incurvés </a:t>
            </a:r>
            <a:r>
              <a:rPr lang="fr-FR" b="1" dirty="0">
                <a:latin typeface="Times New Roman" pitchFamily="18" charset="0"/>
                <a:cs typeface="Times New Roman" pitchFamily="18" charset="0"/>
              </a:rPr>
              <a:t>mobiles qui apparaissent Gram négatif </a:t>
            </a:r>
            <a:r>
              <a:rPr lang="fr-FR" dirty="0" smtClean="0">
                <a:latin typeface="Times New Roman" pitchFamily="18" charset="0"/>
                <a:cs typeface="Times New Roman" pitchFamily="18" charset="0"/>
              </a:rPr>
              <a:t>après coloration</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47323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4797152"/>
          </a:xfrm>
        </p:spPr>
        <p:txBody>
          <a:bodyPr>
            <a:noAutofit/>
          </a:bodyPr>
          <a:lstStyle/>
          <a:p>
            <a:pPr algn="just">
              <a:lnSpc>
                <a:spcPct val="170000"/>
              </a:lnSpc>
            </a:pPr>
            <a:r>
              <a:rPr lang="fr-FR" sz="2400" b="1" u="sng" dirty="0">
                <a:latin typeface="Times New Roman" pitchFamily="18" charset="0"/>
                <a:cs typeface="Times New Roman" pitchFamily="18" charset="0"/>
              </a:rPr>
              <a:t>Mise en culture</a:t>
            </a:r>
          </a:p>
          <a:p>
            <a:pPr algn="just">
              <a:lnSpc>
                <a:spcPct val="170000"/>
              </a:lnSpc>
            </a:pPr>
            <a:r>
              <a:rPr lang="fr-FR" sz="2400" b="1" dirty="0">
                <a:latin typeface="Times New Roman" pitchFamily="18" charset="0"/>
                <a:cs typeface="Times New Roman" pitchFamily="18" charset="0"/>
              </a:rPr>
              <a:t>Il est conseillé d'ensemencer en parallèle </a:t>
            </a:r>
            <a:r>
              <a:rPr lang="fr-FR" sz="2400" b="1" dirty="0" smtClean="0">
                <a:latin typeface="Times New Roman" pitchFamily="18" charset="0"/>
                <a:cs typeface="Times New Roman" pitchFamily="18" charset="0"/>
              </a:rPr>
              <a:t>(fig</a:t>
            </a: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34.3.1) des milieux </a:t>
            </a:r>
            <a:r>
              <a:rPr lang="fr-FR" sz="2400" b="1" dirty="0">
                <a:latin typeface="Times New Roman" pitchFamily="18" charset="0"/>
                <a:cs typeface="Times New Roman" pitchFamily="18" charset="0"/>
              </a:rPr>
              <a:t>d'enrichissement et d'isolement :</a:t>
            </a:r>
          </a:p>
          <a:p>
            <a:pPr marL="0" indent="0" algn="just">
              <a:lnSpc>
                <a:spcPct val="170000"/>
              </a:lnSpc>
              <a:buNone/>
            </a:pPr>
            <a:r>
              <a:rPr lang="fr-FR" sz="2400" b="1" u="sng" dirty="0">
                <a:latin typeface="Times New Roman" pitchFamily="18" charset="0"/>
                <a:cs typeface="Times New Roman" pitchFamily="18" charset="0"/>
              </a:rPr>
              <a:t>• enrichissement en milieu liquide :</a:t>
            </a:r>
          </a:p>
          <a:p>
            <a:pPr algn="just">
              <a:lnSpc>
                <a:spcPct val="170000"/>
              </a:lnSpc>
            </a:pPr>
            <a:r>
              <a:rPr lang="fr-FR" sz="2400" b="1" dirty="0">
                <a:latin typeface="Times New Roman" pitchFamily="18" charset="0"/>
                <a:cs typeface="Times New Roman" pitchFamily="18" charset="0"/>
              </a:rPr>
              <a:t>• eau </a:t>
            </a:r>
            <a:r>
              <a:rPr lang="fr-FR" sz="2400" b="1" dirty="0" err="1">
                <a:latin typeface="Times New Roman" pitchFamily="18" charset="0"/>
                <a:cs typeface="Times New Roman" pitchFamily="18" charset="0"/>
              </a:rPr>
              <a:t>peptonée</a:t>
            </a:r>
            <a:r>
              <a:rPr lang="fr-FR" sz="2400" b="1" dirty="0">
                <a:latin typeface="Times New Roman" pitchFamily="18" charset="0"/>
                <a:cs typeface="Times New Roman" pitchFamily="18" charset="0"/>
              </a:rPr>
              <a:t> alcaline à 1 % et 3 % de </a:t>
            </a:r>
            <a:r>
              <a:rPr lang="fr-FR" sz="2400" b="1" dirty="0" err="1">
                <a:latin typeface="Times New Roman" pitchFamily="18" charset="0"/>
                <a:cs typeface="Times New Roman" pitchFamily="18" charset="0"/>
              </a:rPr>
              <a:t>NaCl</a:t>
            </a:r>
            <a:r>
              <a:rPr lang="fr-FR" sz="2400" b="1" dirty="0">
                <a:latin typeface="Times New Roman" pitchFamily="18" charset="0"/>
                <a:cs typeface="Times New Roman" pitchFamily="18" charset="0"/>
              </a:rPr>
              <a:t> ; ou</a:t>
            </a:r>
          </a:p>
          <a:p>
            <a:pPr algn="just">
              <a:lnSpc>
                <a:spcPct val="170000"/>
              </a:lnSpc>
            </a:pPr>
            <a:r>
              <a:rPr lang="fr-FR" sz="2400" b="1" dirty="0">
                <a:latin typeface="Times New Roman" pitchFamily="18" charset="0"/>
                <a:cs typeface="Times New Roman" pitchFamily="18" charset="0"/>
              </a:rPr>
              <a:t>• milieu </a:t>
            </a:r>
            <a:r>
              <a:rPr lang="fr-FR" sz="2400" b="1" dirty="0" err="1">
                <a:latin typeface="Times New Roman" pitchFamily="18" charset="0"/>
                <a:cs typeface="Times New Roman" pitchFamily="18" charset="0"/>
              </a:rPr>
              <a:t>taurocholate</a:t>
            </a:r>
            <a:r>
              <a:rPr lang="fr-FR" sz="2400" b="1" dirty="0">
                <a:latin typeface="Times New Roman" pitchFamily="18" charset="0"/>
                <a:cs typeface="Times New Roman" pitchFamily="18" charset="0"/>
              </a:rPr>
              <a:t>-</a:t>
            </a:r>
            <a:r>
              <a:rPr lang="fr-FR" sz="2400" b="1" dirty="0" err="1">
                <a:latin typeface="Times New Roman" pitchFamily="18" charset="0"/>
                <a:cs typeface="Times New Roman" pitchFamily="18" charset="0"/>
              </a:rPr>
              <a:t>tellurite</a:t>
            </a:r>
            <a:r>
              <a:rPr lang="fr-FR" sz="2400" b="1" dirty="0">
                <a:latin typeface="Times New Roman" pitchFamily="18" charset="0"/>
                <a:cs typeface="Times New Roman" pitchFamily="18" charset="0"/>
              </a:rPr>
              <a:t>-peptone</a:t>
            </a:r>
            <a:r>
              <a:rPr lang="fr-FR" sz="2400" b="1" dirty="0" smtClean="0">
                <a:latin typeface="Times New Roman" pitchFamily="18" charset="0"/>
                <a:cs typeface="Times New Roman" pitchFamily="18" charset="0"/>
              </a:rPr>
              <a:t>. </a:t>
            </a:r>
          </a:p>
          <a:p>
            <a:pPr algn="just">
              <a:lnSpc>
                <a:spcPct val="170000"/>
              </a:lnSpc>
            </a:pPr>
            <a:r>
              <a:rPr lang="fr-FR" sz="2400" b="1" dirty="0">
                <a:latin typeface="Times New Roman" pitchFamily="18" charset="0"/>
                <a:cs typeface="Times New Roman" pitchFamily="18" charset="0"/>
              </a:rPr>
              <a:t>Ce milieu d'enrichissement sera repiqué sur </a:t>
            </a:r>
            <a:r>
              <a:rPr lang="fr-FR" sz="2400" b="1" dirty="0" smtClean="0">
                <a:latin typeface="Times New Roman" pitchFamily="18" charset="0"/>
                <a:cs typeface="Times New Roman" pitchFamily="18" charset="0"/>
              </a:rPr>
              <a:t>milieu solide </a:t>
            </a:r>
            <a:r>
              <a:rPr lang="fr-FR" sz="2400" b="1" dirty="0">
                <a:latin typeface="Times New Roman" pitchFamily="18" charset="0"/>
                <a:cs typeface="Times New Roman" pitchFamily="18" charset="0"/>
              </a:rPr>
              <a:t>d'isolement après 6 à 8 heures d'incubation </a:t>
            </a:r>
            <a:r>
              <a:rPr lang="fr-FR" sz="2400" b="1" dirty="0" smtClean="0">
                <a:latin typeface="Times New Roman" pitchFamily="18" charset="0"/>
                <a:cs typeface="Times New Roman" pitchFamily="18" charset="0"/>
              </a:rPr>
              <a:t>à 37 </a:t>
            </a:r>
            <a:r>
              <a:rPr lang="fr-FR" sz="2400" b="1" dirty="0">
                <a:latin typeface="Times New Roman" pitchFamily="18" charset="0"/>
                <a:cs typeface="Times New Roman" pitchFamily="18" charset="0"/>
              </a:rPr>
              <a:t>°C.</a:t>
            </a:r>
          </a:p>
          <a:p>
            <a:pPr algn="just">
              <a:lnSpc>
                <a:spcPct val="170000"/>
              </a:lnSpc>
            </a:pPr>
            <a:r>
              <a:rPr lang="fr-FR" sz="2400" b="1" dirty="0">
                <a:latin typeface="Times New Roman" pitchFamily="18" charset="0"/>
                <a:cs typeface="Times New Roman" pitchFamily="18" charset="0"/>
              </a:rPr>
              <a:t>La culture en milieu liquide est caractéristique et </a:t>
            </a:r>
            <a:r>
              <a:rPr lang="fr-FR" sz="2400" b="1" dirty="0" smtClean="0">
                <a:latin typeface="Times New Roman" pitchFamily="18" charset="0"/>
                <a:cs typeface="Times New Roman" pitchFamily="18" charset="0"/>
              </a:rPr>
              <a:t>forme </a:t>
            </a:r>
            <a:r>
              <a:rPr lang="fr-FR" sz="2400" b="1" u="sng" dirty="0" smtClean="0">
                <a:latin typeface="Times New Roman" pitchFamily="18" charset="0"/>
                <a:cs typeface="Times New Roman" pitchFamily="18" charset="0"/>
              </a:rPr>
              <a:t>un </a:t>
            </a:r>
            <a:r>
              <a:rPr lang="fr-FR" sz="2400" b="1" u="sng" dirty="0">
                <a:latin typeface="Times New Roman" pitchFamily="18" charset="0"/>
                <a:cs typeface="Times New Roman" pitchFamily="18" charset="0"/>
              </a:rPr>
              <a:t>voile</a:t>
            </a:r>
            <a:r>
              <a:rPr lang="fr-FR" sz="2400" b="1" dirty="0">
                <a:latin typeface="Times New Roman" pitchFamily="18" charset="0"/>
                <a:cs typeface="Times New Roman" pitchFamily="18" charset="0"/>
              </a:rPr>
              <a:t> à la surface du milieu</a:t>
            </a:r>
            <a:r>
              <a:rPr lang="fr-FR" sz="2400" b="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6511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504056"/>
          </a:xfrm>
        </p:spPr>
        <p:txBody>
          <a:bodyPr>
            <a:normAutofit fontScale="90000"/>
          </a:bodyPr>
          <a:lstStyle/>
          <a:p>
            <a:r>
              <a:rPr lang="fr-FR" b="1" dirty="0"/>
              <a:t>Généralités</a:t>
            </a:r>
            <a:endParaRPr lang="fr-FR" dirty="0"/>
          </a:p>
        </p:txBody>
      </p:sp>
      <p:sp>
        <p:nvSpPr>
          <p:cNvPr id="3" name="Espace réservé du contenu 2"/>
          <p:cNvSpPr>
            <a:spLocks noGrp="1"/>
          </p:cNvSpPr>
          <p:nvPr>
            <p:ph idx="1"/>
          </p:nvPr>
        </p:nvSpPr>
        <p:spPr>
          <a:xfrm>
            <a:off x="0" y="299789"/>
            <a:ext cx="9036496" cy="5721499"/>
          </a:xfrm>
        </p:spPr>
        <p:txBody>
          <a:bodyPr>
            <a:noAutofit/>
          </a:bodyPr>
          <a:lstStyle/>
          <a:p>
            <a:pPr marL="0" indent="0" algn="just">
              <a:lnSpc>
                <a:spcPct val="170000"/>
              </a:lnSpc>
              <a:buNone/>
            </a:pPr>
            <a:r>
              <a:rPr lang="fr-FR" sz="2000" dirty="0">
                <a:latin typeface="Times New Roman" pitchFamily="18" charset="0"/>
                <a:cs typeface="Times New Roman" pitchFamily="18" charset="0"/>
              </a:rPr>
              <a:t>Ces trois genres possèdent des caractéristiques </a:t>
            </a:r>
            <a:r>
              <a:rPr lang="fr-FR" sz="2000" dirty="0" smtClean="0">
                <a:latin typeface="Times New Roman" pitchFamily="18" charset="0"/>
                <a:cs typeface="Times New Roman" pitchFamily="18" charset="0"/>
              </a:rPr>
              <a:t>communes :</a:t>
            </a:r>
            <a:endParaRPr lang="fr-FR" sz="2000" dirty="0">
              <a:latin typeface="Times New Roman" pitchFamily="18" charset="0"/>
              <a:cs typeface="Times New Roman" pitchFamily="18" charset="0"/>
            </a:endParaRPr>
          </a:p>
          <a:p>
            <a:pPr algn="just">
              <a:lnSpc>
                <a:spcPct val="170000"/>
              </a:lnSpc>
            </a:pP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morphologiques : mobilité par ciliature polaire ;</a:t>
            </a:r>
          </a:p>
          <a:p>
            <a:pPr marL="0" indent="0" algn="just">
              <a:lnSpc>
                <a:spcPct val="170000"/>
              </a:lnSpc>
              <a:buNone/>
            </a:pPr>
            <a:r>
              <a:rPr lang="fr-FR" sz="2000" dirty="0" smtClean="0">
                <a:latin typeface="Times New Roman" pitchFamily="18" charset="0"/>
                <a:cs typeface="Times New Roman" pitchFamily="18" charset="0"/>
              </a:rPr>
              <a:t>• biochimiques : </a:t>
            </a:r>
            <a:r>
              <a:rPr lang="fr-FR" sz="2000" dirty="0" err="1" smtClean="0">
                <a:latin typeface="Times New Roman" pitchFamily="18" charset="0"/>
                <a:cs typeface="Times New Roman" pitchFamily="18" charset="0"/>
              </a:rPr>
              <a:t>aéro</a:t>
            </a:r>
            <a:r>
              <a:rPr lang="fr-FR" sz="2000" dirty="0" smtClean="0">
                <a:latin typeface="Times New Roman" pitchFamily="18" charset="0"/>
                <a:cs typeface="Times New Roman" pitchFamily="18" charset="0"/>
              </a:rPr>
              <a:t>-anaérobies facultatifs fermentant les glucides ;</a:t>
            </a:r>
          </a:p>
          <a:p>
            <a:pPr marL="0" indent="0" algn="just">
              <a:lnSpc>
                <a:spcPct val="170000"/>
              </a:lnSpc>
              <a:buNone/>
            </a:pP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catalase négative, </a:t>
            </a:r>
            <a:r>
              <a:rPr lang="fr-FR" sz="2000" u="sng" dirty="0">
                <a:latin typeface="Times New Roman" pitchFamily="18" charset="0"/>
                <a:cs typeface="Times New Roman" pitchFamily="18" charset="0"/>
              </a:rPr>
              <a:t>oxydase positive</a:t>
            </a:r>
            <a:r>
              <a:rPr lang="fr-FR" sz="2000" dirty="0">
                <a:latin typeface="Times New Roman" pitchFamily="18" charset="0"/>
                <a:cs typeface="Times New Roman" pitchFamily="18" charset="0"/>
              </a:rPr>
              <a:t>.</a:t>
            </a:r>
          </a:p>
          <a:p>
            <a:pPr algn="just">
              <a:lnSpc>
                <a:spcPct val="170000"/>
              </a:lnSpc>
            </a:pPr>
            <a:r>
              <a:rPr lang="fr-FR" sz="2000" dirty="0">
                <a:latin typeface="Times New Roman" pitchFamily="18" charset="0"/>
                <a:cs typeface="Times New Roman" pitchFamily="18" charset="0"/>
              </a:rPr>
              <a:t>Actuellement, seuls les </a:t>
            </a:r>
            <a:r>
              <a:rPr lang="fr-FR" sz="2000" i="1" dirty="0" err="1" smtClean="0">
                <a:latin typeface="Times New Roman" pitchFamily="18" charset="0"/>
                <a:cs typeface="Times New Roman" pitchFamily="18" charset="0"/>
              </a:rPr>
              <a:t>Vibrio</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dont l'espèce </a:t>
            </a:r>
            <a:r>
              <a:rPr lang="fr-FR" sz="2000" dirty="0" smtClean="0">
                <a:latin typeface="Times New Roman" pitchFamily="18" charset="0"/>
                <a:cs typeface="Times New Roman" pitchFamily="18" charset="0"/>
              </a:rPr>
              <a:t>type est </a:t>
            </a:r>
            <a:r>
              <a:rPr lang="fr-FR" sz="2000" b="1" i="1" dirty="0" err="1">
                <a:latin typeface="Times New Roman" pitchFamily="18" charset="0"/>
                <a:cs typeface="Times New Roman" pitchFamily="18" charset="0"/>
              </a:rPr>
              <a:t>Vibrio</a:t>
            </a:r>
            <a:r>
              <a:rPr lang="fr-FR" sz="2000" b="1" i="1" dirty="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cholerae</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restent dans cette famille</a:t>
            </a:r>
            <a:r>
              <a:rPr lang="fr-FR" sz="2000" dirty="0" smtClean="0">
                <a:latin typeface="Times New Roman" pitchFamily="18" charset="0"/>
                <a:cs typeface="Times New Roman" pitchFamily="18" charset="0"/>
              </a:rPr>
              <a:t>.</a:t>
            </a:r>
          </a:p>
          <a:p>
            <a:pPr algn="just">
              <a:lnSpc>
                <a:spcPct val="170000"/>
              </a:lnSpc>
            </a:pPr>
            <a:r>
              <a:rPr lang="fr-FR" sz="2000" dirty="0" smtClean="0">
                <a:latin typeface="Times New Roman" pitchFamily="18" charset="0"/>
                <a:cs typeface="Times New Roman" pitchFamily="18" charset="0"/>
              </a:rPr>
              <a:t>Les </a:t>
            </a:r>
            <a:r>
              <a:rPr lang="fr-FR" sz="2000" i="1" dirty="0" err="1" smtClean="0">
                <a:latin typeface="Times New Roman" pitchFamily="18" charset="0"/>
                <a:cs typeface="Times New Roman" pitchFamily="18" charset="0"/>
              </a:rPr>
              <a:t>Aeromonas</a:t>
            </a:r>
            <a:r>
              <a:rPr lang="fr-FR" sz="2000" i="1"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sont inclus dans celle des </a:t>
            </a:r>
            <a:r>
              <a:rPr lang="fr-FR" sz="2000" b="1" i="1" dirty="0" err="1" smtClean="0">
                <a:latin typeface="Times New Roman" pitchFamily="18" charset="0"/>
                <a:cs typeface="Times New Roman" pitchFamily="18" charset="0"/>
              </a:rPr>
              <a:t>Aeromonodaceae</a:t>
            </a:r>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Plesiomonas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avec leur unique espèce </a:t>
            </a:r>
            <a:r>
              <a:rPr lang="fr-FR" sz="2000" i="1" dirty="0">
                <a:latin typeface="Times New Roman" pitchFamily="18" charset="0"/>
                <a:cs typeface="Times New Roman" pitchFamily="18" charset="0"/>
              </a:rPr>
              <a:t>P. </a:t>
            </a:r>
            <a:r>
              <a:rPr lang="fr-FR" sz="2000" i="1" dirty="0" err="1" smtClean="0">
                <a:latin typeface="Times New Roman" pitchFamily="18" charset="0"/>
                <a:cs typeface="Times New Roman" pitchFamily="18" charset="0"/>
              </a:rPr>
              <a:t>shigelloides</a:t>
            </a:r>
            <a:r>
              <a:rPr lang="fr-FR" sz="2000" dirty="0" smtClean="0">
                <a:latin typeface="Times New Roman" pitchFamily="18" charset="0"/>
                <a:cs typeface="Times New Roman" pitchFamily="18" charset="0"/>
              </a:rPr>
              <a:t>, appartenant </a:t>
            </a:r>
            <a:r>
              <a:rPr lang="fr-FR" sz="2000" dirty="0">
                <a:latin typeface="Times New Roman" pitchFamily="18" charset="0"/>
                <a:cs typeface="Times New Roman" pitchFamily="18" charset="0"/>
              </a:rPr>
              <a:t>à une entité encore mal définie pour </a:t>
            </a:r>
            <a:r>
              <a:rPr lang="fr-FR" sz="2000" dirty="0" smtClean="0">
                <a:latin typeface="Times New Roman" pitchFamily="18" charset="0"/>
                <a:cs typeface="Times New Roman" pitchFamily="18" charset="0"/>
              </a:rPr>
              <a:t>laquelle le </a:t>
            </a:r>
            <a:r>
              <a:rPr lang="fr-FR" sz="2000" dirty="0" err="1">
                <a:latin typeface="Times New Roman" pitchFamily="18" charset="0"/>
                <a:cs typeface="Times New Roman" pitchFamily="18" charset="0"/>
              </a:rPr>
              <a:t>Bergey's</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Manual</a:t>
            </a:r>
            <a:r>
              <a:rPr lang="fr-FR" sz="2000" dirty="0">
                <a:latin typeface="Times New Roman" pitchFamily="18" charset="0"/>
                <a:cs typeface="Times New Roman" pitchFamily="18" charset="0"/>
              </a:rPr>
              <a:t> 2004 avait proposé un </a:t>
            </a:r>
            <a:r>
              <a:rPr lang="fr-FR" sz="2000" dirty="0" smtClean="0">
                <a:latin typeface="Times New Roman" pitchFamily="18" charset="0"/>
                <a:cs typeface="Times New Roman" pitchFamily="18" charset="0"/>
              </a:rPr>
              <a:t>rattachement aux </a:t>
            </a:r>
            <a:r>
              <a:rPr lang="fr-FR" sz="2000" b="1" i="1" dirty="0" err="1" smtClean="0">
                <a:latin typeface="Times New Roman" pitchFamily="18" charset="0"/>
                <a:cs typeface="Times New Roman" pitchFamily="18" charset="0"/>
              </a:rPr>
              <a:t>Enterobacteriaceae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a:p>
            <a:pPr algn="just">
              <a:lnSpc>
                <a:spcPct val="170000"/>
              </a:lnSpc>
            </a:pPr>
            <a:r>
              <a:rPr lang="fr-FR" sz="2000" dirty="0">
                <a:latin typeface="Times New Roman" pitchFamily="18" charset="0"/>
                <a:cs typeface="Times New Roman" pitchFamily="18" charset="0"/>
              </a:rPr>
              <a:t>Les caractéristiques principales des trois genres </a:t>
            </a:r>
            <a:r>
              <a:rPr lang="fr-FR" sz="2000" dirty="0" smtClean="0">
                <a:latin typeface="Times New Roman" pitchFamily="18" charset="0"/>
                <a:cs typeface="Times New Roman" pitchFamily="18" charset="0"/>
              </a:rPr>
              <a:t>sont regroupées </a:t>
            </a:r>
            <a:r>
              <a:rPr lang="fr-FR" sz="2000" dirty="0">
                <a:latin typeface="Times New Roman" pitchFamily="18" charset="0"/>
                <a:cs typeface="Times New Roman" pitchFamily="18" charset="0"/>
              </a:rPr>
              <a:t>dans le tableau </a:t>
            </a:r>
            <a:r>
              <a:rPr lang="fr-FR" sz="2000" b="1" dirty="0" smtClean="0">
                <a:latin typeface="Times New Roman" pitchFamily="18" charset="0"/>
                <a:cs typeface="Times New Roman" pitchFamily="18" charset="0"/>
              </a:rPr>
              <a:t>34.3.1</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2592131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vibenrichi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370" y="1557338"/>
            <a:ext cx="2951494" cy="388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75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508" y="0"/>
            <a:ext cx="4502167" cy="610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3" y="6224736"/>
            <a:ext cx="6276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1052736"/>
            <a:ext cx="226695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727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50000"/>
              </a:lnSpc>
            </a:pPr>
            <a:r>
              <a:rPr lang="fr-FR" sz="2400" dirty="0" smtClean="0">
                <a:latin typeface="Times New Roman" pitchFamily="18" charset="0"/>
                <a:cs typeface="Times New Roman" pitchFamily="18" charset="0"/>
              </a:rPr>
              <a:t>Concernant l'isolement en </a:t>
            </a:r>
            <a:r>
              <a:rPr lang="fr-FR" sz="2400" b="1" u="sng" dirty="0" smtClean="0">
                <a:latin typeface="Times New Roman" pitchFamily="18" charset="0"/>
                <a:cs typeface="Times New Roman" pitchFamily="18" charset="0"/>
              </a:rPr>
              <a:t>milieu solide</a:t>
            </a:r>
            <a:r>
              <a:rPr lang="fr-FR" sz="2400" dirty="0" smtClean="0">
                <a:latin typeface="Times New Roman" pitchFamily="18" charset="0"/>
                <a:cs typeface="Times New Roman" pitchFamily="18" charset="0"/>
              </a:rPr>
              <a:t>, on distingue des milieux :</a:t>
            </a:r>
          </a:p>
          <a:p>
            <a:pPr marL="0" indent="0" algn="just">
              <a:lnSpc>
                <a:spcPct val="150000"/>
              </a:lnSpc>
              <a:buNone/>
            </a:pP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peu sélectifs </a:t>
            </a:r>
            <a:r>
              <a:rPr lang="fr-FR" sz="2400" dirty="0" smtClean="0">
                <a:latin typeface="Times New Roman" pitchFamily="18" charset="0"/>
                <a:cs typeface="Times New Roman" pitchFamily="18" charset="0"/>
              </a:rPr>
              <a:t>:gélose </a:t>
            </a:r>
            <a:r>
              <a:rPr lang="fr-FR" sz="2400" dirty="0" err="1" smtClean="0">
                <a:latin typeface="Times New Roman" pitchFamily="18" charset="0"/>
                <a:cs typeface="Times New Roman" pitchFamily="18" charset="0"/>
              </a:rPr>
              <a:t>trypticase</a:t>
            </a:r>
            <a:r>
              <a:rPr lang="fr-FR" sz="2400" dirty="0" smtClean="0">
                <a:latin typeface="Times New Roman" pitchFamily="18" charset="0"/>
                <a:cs typeface="Times New Roman" pitchFamily="18" charset="0"/>
              </a:rPr>
              <a:t> soja alcaline (pH 9), gélose Mueller-Hinton, qui peut également servir pour tester la sensibilité au </a:t>
            </a:r>
            <a:r>
              <a:rPr lang="fr-FR" sz="2400" dirty="0" smtClean="0">
                <a:latin typeface="Times New Roman" pitchFamily="18" charset="0"/>
                <a:cs typeface="Times New Roman" pitchFamily="18" charset="0"/>
              </a:rPr>
              <a:t>0129 </a:t>
            </a:r>
            <a:r>
              <a:rPr lang="fr-FR" sz="2400" dirty="0" smtClean="0">
                <a:latin typeface="Times New Roman" pitchFamily="18" charset="0"/>
                <a:cs typeface="Times New Roman" pitchFamily="18" charset="0"/>
              </a:rPr>
              <a:t>et à la </a:t>
            </a:r>
            <a:r>
              <a:rPr lang="fr-FR" sz="2400" dirty="0" err="1" smtClean="0">
                <a:latin typeface="Times New Roman" pitchFamily="18" charset="0"/>
                <a:cs typeface="Times New Roman" pitchFamily="18" charset="0"/>
              </a:rPr>
              <a:t>polymyxine</a:t>
            </a:r>
            <a:r>
              <a:rPr lang="fr-FR" sz="2400" dirty="0" smtClean="0">
                <a:latin typeface="Times New Roman" pitchFamily="18" charset="0"/>
                <a:cs typeface="Times New Roman" pitchFamily="18" charset="0"/>
              </a:rPr>
              <a:t> ;</a:t>
            </a:r>
          </a:p>
          <a:p>
            <a:pPr marL="0" indent="0" algn="just">
              <a:lnSpc>
                <a:spcPct val="150000"/>
              </a:lnSpc>
              <a:buNone/>
            </a:pPr>
            <a:r>
              <a:rPr lang="fr-FR" sz="2400" b="1" dirty="0" smtClean="0">
                <a:latin typeface="Times New Roman" pitchFamily="18" charset="0"/>
                <a:cs typeface="Times New Roman" pitchFamily="18" charset="0"/>
              </a:rPr>
              <a:t>• sélectifs </a:t>
            </a:r>
            <a:r>
              <a:rPr lang="fr-FR" sz="2400" dirty="0" smtClean="0">
                <a:latin typeface="Times New Roman" pitchFamily="18" charset="0"/>
                <a:cs typeface="Times New Roman" pitchFamily="18" charset="0"/>
              </a:rPr>
              <a:t>: gélose TCBS sur laquelle les colonies saccharose </a:t>
            </a:r>
            <a:r>
              <a:rPr lang="fr-FR" sz="2400" dirty="0" smtClean="0">
                <a:latin typeface="Times New Roman" pitchFamily="18" charset="0"/>
                <a:cs typeface="Times New Roman" pitchFamily="18" charset="0"/>
              </a:rPr>
              <a:t>positive </a:t>
            </a:r>
            <a:r>
              <a:rPr lang="fr-FR" sz="2400" dirty="0" smtClean="0">
                <a:latin typeface="Times New Roman" pitchFamily="18" charset="0"/>
                <a:cs typeface="Times New Roman" pitchFamily="18" charset="0"/>
              </a:rPr>
              <a:t>apparaissent en jaune (c'est le cas de </a:t>
            </a:r>
            <a:r>
              <a:rPr lang="fr-FR" sz="2400" i="1" dirty="0" smtClean="0">
                <a:latin typeface="Times New Roman" pitchFamily="18" charset="0"/>
                <a:cs typeface="Times New Roman" pitchFamily="18" charset="0"/>
              </a:rPr>
              <a:t>V. </a:t>
            </a:r>
            <a:r>
              <a:rPr lang="fr-FR" sz="2400" i="1" dirty="0" err="1" smtClean="0">
                <a:latin typeface="Times New Roman" pitchFamily="18" charset="0"/>
                <a:cs typeface="Times New Roman" pitchFamily="18" charset="0"/>
              </a:rPr>
              <a:t>cholerae</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et </a:t>
            </a:r>
          </a:p>
          <a:p>
            <a:pPr marL="0" indent="0" algn="just">
              <a:lnSpc>
                <a:spcPct val="150000"/>
              </a:lnSpc>
              <a:buNone/>
            </a:pPr>
            <a:r>
              <a:rPr lang="fr-FR" sz="2400" dirty="0" smtClean="0">
                <a:latin typeface="Times New Roman" pitchFamily="18" charset="0"/>
                <a:cs typeface="Times New Roman" pitchFamily="18" charset="0"/>
              </a:rPr>
              <a:t>négatives en vert ( fig. </a:t>
            </a:r>
            <a:r>
              <a:rPr lang="fr-FR" sz="2400" b="1" dirty="0" smtClean="0">
                <a:latin typeface="Times New Roman" pitchFamily="18" charset="0"/>
                <a:cs typeface="Times New Roman" pitchFamily="18" charset="0"/>
              </a:rPr>
              <a:t>34.3.2</a:t>
            </a:r>
            <a:r>
              <a:rPr lang="fr-FR" sz="2400" dirty="0" smtClean="0">
                <a:latin typeface="Times New Roman" pitchFamily="18" charset="0"/>
                <a:cs typeface="Times New Roman" pitchFamily="18" charset="0"/>
              </a:rPr>
              <a:t> ).</a:t>
            </a:r>
          </a:p>
          <a:p>
            <a:pPr algn="just">
              <a:lnSpc>
                <a:spcPct val="150000"/>
              </a:lnSpc>
            </a:pPr>
            <a:endParaRPr lang="fr-FR" sz="2400" dirty="0" smtClean="0">
              <a:latin typeface="Times New Roman" pitchFamily="18" charset="0"/>
              <a:cs typeface="Times New Roman" pitchFamily="18" charset="0"/>
            </a:endParaRPr>
          </a:p>
          <a:p>
            <a:pPr algn="just">
              <a:lnSpc>
                <a:spcPct val="150000"/>
              </a:lnSpc>
            </a:pPr>
            <a:endParaRPr lang="fr-F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3717032"/>
            <a:ext cx="32385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013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964488" cy="6741368"/>
          </a:xfrm>
        </p:spPr>
        <p:txBody>
          <a:bodyPr>
            <a:normAutofit fontScale="92500"/>
          </a:bodyPr>
          <a:lstStyle/>
          <a:p>
            <a:pPr algn="just">
              <a:lnSpc>
                <a:spcPct val="150000"/>
              </a:lnSpc>
            </a:pPr>
            <a:r>
              <a:rPr lang="fr-FR" dirty="0" smtClean="0">
                <a:latin typeface="Times New Roman" pitchFamily="18" charset="0"/>
                <a:cs typeface="Times New Roman" pitchFamily="18" charset="0"/>
              </a:rPr>
              <a:t>Ce milieu est conseillé ; il est assez sélectif, inhibant </a:t>
            </a:r>
            <a:r>
              <a:rPr lang="fr-FR" b="1" i="1" dirty="0" smtClean="0">
                <a:latin typeface="Times New Roman" pitchFamily="18" charset="0"/>
                <a:cs typeface="Times New Roman" pitchFamily="18" charset="0"/>
              </a:rPr>
              <a:t>Pseudomonas </a:t>
            </a:r>
            <a:r>
              <a:rPr lang="fr-FR" b="1" dirty="0" smtClean="0">
                <a:latin typeface="Times New Roman" pitchFamily="18" charset="0"/>
                <a:cs typeface="Times New Roman" pitchFamily="18" charset="0"/>
              </a:rPr>
              <a:t>et </a:t>
            </a:r>
            <a:r>
              <a:rPr lang="fr-FR" b="1" i="1" dirty="0" err="1" smtClean="0">
                <a:latin typeface="Times New Roman" pitchFamily="18" charset="0"/>
                <a:cs typeface="Times New Roman" pitchFamily="18" charset="0"/>
              </a:rPr>
              <a:t>Aeromonas</a:t>
            </a:r>
            <a:r>
              <a:rPr lang="fr-FR" dirty="0" smtClean="0">
                <a:latin typeface="Times New Roman" pitchFamily="18" charset="0"/>
                <a:cs typeface="Times New Roman" pitchFamily="18" charset="0"/>
              </a:rPr>
              <a:t>, mais pas toujours les </a:t>
            </a:r>
            <a:r>
              <a:rPr lang="fr-FR" i="1" dirty="0" err="1" smtClean="0">
                <a:latin typeface="Times New Roman" pitchFamily="18" charset="0"/>
                <a:cs typeface="Times New Roman" pitchFamily="18" charset="0"/>
              </a:rPr>
              <a:t>Proteus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ou des bactéries à Gram positif.</a:t>
            </a:r>
          </a:p>
          <a:p>
            <a:pPr algn="just">
              <a:lnSpc>
                <a:spcPct val="150000"/>
              </a:lnSpc>
            </a:pPr>
            <a:r>
              <a:rPr lang="fr-FR" dirty="0" smtClean="0">
                <a:latin typeface="Times New Roman" pitchFamily="18" charset="0"/>
                <a:cs typeface="Times New Roman" pitchFamily="18" charset="0"/>
              </a:rPr>
              <a:t>À noter que, sur ce milieu, la réaction d'oxydase est aléatoire et que certaines souches de </a:t>
            </a:r>
            <a:r>
              <a:rPr lang="fr-FR" i="1" dirty="0" smtClean="0">
                <a:latin typeface="Times New Roman" pitchFamily="18" charset="0"/>
                <a:cs typeface="Times New Roman" pitchFamily="18" charset="0"/>
              </a:rPr>
              <a:t>V. </a:t>
            </a:r>
            <a:r>
              <a:rPr lang="fr-FR" i="1" dirty="0" err="1" smtClean="0">
                <a:latin typeface="Times New Roman" pitchFamily="18" charset="0"/>
                <a:cs typeface="Times New Roman" pitchFamily="18" charset="0"/>
              </a:rPr>
              <a:t>cholerae</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n'ont pas la coloration attendue (notamment saccharose négative).</a:t>
            </a:r>
          </a:p>
          <a:p>
            <a:pPr algn="just">
              <a:lnSpc>
                <a:spcPct val="150000"/>
              </a:lnSpc>
            </a:pPr>
            <a:r>
              <a:rPr lang="fr-FR" dirty="0" smtClean="0">
                <a:latin typeface="Times New Roman" pitchFamily="18" charset="0"/>
                <a:cs typeface="Times New Roman" pitchFamily="18" charset="0"/>
              </a:rPr>
              <a:t>La gélose TTG (</a:t>
            </a:r>
            <a:r>
              <a:rPr lang="fr-FR" dirty="0" err="1" smtClean="0">
                <a:latin typeface="Times New Roman" pitchFamily="18" charset="0"/>
                <a:cs typeface="Times New Roman" pitchFamily="18" charset="0"/>
              </a:rPr>
              <a:t>taurocholate</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tellurite</a:t>
            </a:r>
            <a:r>
              <a:rPr lang="fr-FR" dirty="0" smtClean="0">
                <a:latin typeface="Times New Roman" pitchFamily="18" charset="0"/>
                <a:cs typeface="Times New Roman" pitchFamily="18" charset="0"/>
              </a:rPr>
              <a:t>-gélatine) est moins sélective que le TCBS.</a:t>
            </a:r>
          </a:p>
          <a:p>
            <a:endParaRPr lang="fr-FR" dirty="0"/>
          </a:p>
        </p:txBody>
      </p:sp>
    </p:spTree>
    <p:extLst>
      <p:ext uri="{BB962C8B-B14F-4D97-AF65-F5344CB8AC3E}">
        <p14:creationId xmlns:p14="http://schemas.microsoft.com/office/powerpoint/2010/main" val="2545351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20888"/>
            <a:ext cx="9144000" cy="394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27384"/>
            <a:ext cx="8640960" cy="1845185"/>
          </a:xfrm>
          <a:prstGeom prst="rect">
            <a:avLst/>
          </a:prstGeom>
        </p:spPr>
        <p:txBody>
          <a:bodyPr wrap="square">
            <a:spAutoFit/>
          </a:bodyPr>
          <a:lstStyle/>
          <a:p>
            <a:pPr algn="just">
              <a:lnSpc>
                <a:spcPct val="200000"/>
              </a:lnSpc>
            </a:pPr>
            <a:r>
              <a:rPr lang="fr-FR" sz="2000" b="1" dirty="0">
                <a:latin typeface="Times New Roman" pitchFamily="18" charset="0"/>
                <a:cs typeface="Times New Roman" pitchFamily="18" charset="0"/>
              </a:rPr>
              <a:t>Caractères principaux</a:t>
            </a:r>
          </a:p>
          <a:p>
            <a:pPr algn="just">
              <a:lnSpc>
                <a:spcPct val="200000"/>
              </a:lnSpc>
            </a:pPr>
            <a:r>
              <a:rPr lang="fr-FR" sz="2000" dirty="0">
                <a:latin typeface="Times New Roman" pitchFamily="18" charset="0"/>
                <a:cs typeface="Times New Roman" pitchFamily="18" charset="0"/>
              </a:rPr>
              <a:t>Les caractères principaux des vibrions les plus fréquemment isolés sont colligés dans le tableau </a:t>
            </a:r>
            <a:r>
              <a:rPr lang="fr-FR" sz="2000" b="1" dirty="0" smtClean="0">
                <a:latin typeface="Times New Roman" pitchFamily="18" charset="0"/>
                <a:cs typeface="Times New Roman" pitchFamily="18" charset="0"/>
              </a:rPr>
              <a:t>suivant:</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3257895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76672"/>
          </a:xfrm>
        </p:spPr>
        <p:txBody>
          <a:bodyPr>
            <a:normAutofit/>
          </a:bodyPr>
          <a:lstStyle/>
          <a:p>
            <a:r>
              <a:rPr lang="fr-FR" sz="2400" b="1" i="1" dirty="0" err="1" smtClean="0">
                <a:latin typeface="Times New Roman" pitchFamily="18" charset="0"/>
                <a:cs typeface="Times New Roman" pitchFamily="18" charset="0"/>
              </a:rPr>
              <a:t>Vibrio</a:t>
            </a:r>
            <a:r>
              <a:rPr lang="fr-FR" sz="2400" b="1" i="1" dirty="0" smtClean="0">
                <a:latin typeface="Times New Roman" pitchFamily="18" charset="0"/>
                <a:cs typeface="Times New Roman" pitchFamily="18" charset="0"/>
              </a:rPr>
              <a:t> </a:t>
            </a:r>
            <a:r>
              <a:rPr lang="fr-FR" sz="2400" b="1" i="1" dirty="0" err="1" smtClean="0">
                <a:latin typeface="Times New Roman" pitchFamily="18" charset="0"/>
                <a:cs typeface="Times New Roman" pitchFamily="18" charset="0"/>
              </a:rPr>
              <a:t>cholerae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44624"/>
            <a:ext cx="9144000" cy="6309320"/>
          </a:xfrm>
        </p:spPr>
        <p:txBody>
          <a:bodyPr>
            <a:noAutofit/>
          </a:bodyPr>
          <a:lstStyle/>
          <a:p>
            <a:pPr algn="just">
              <a:lnSpc>
                <a:spcPct val="170000"/>
              </a:lnSpc>
            </a:pPr>
            <a:r>
              <a:rPr lang="fr-FR" sz="2100" b="1" i="1" dirty="0" smtClean="0">
                <a:latin typeface="Times New Roman" pitchFamily="18" charset="0"/>
                <a:cs typeface="Times New Roman" pitchFamily="18" charset="0"/>
              </a:rPr>
              <a:t>Diagnostic </a:t>
            </a:r>
            <a:r>
              <a:rPr lang="fr-FR" sz="2100" b="1" i="1" dirty="0">
                <a:latin typeface="Times New Roman" pitchFamily="18" charset="0"/>
                <a:cs typeface="Times New Roman" pitchFamily="18" charset="0"/>
              </a:rPr>
              <a:t>direct</a:t>
            </a:r>
          </a:p>
          <a:p>
            <a:pPr algn="just">
              <a:lnSpc>
                <a:spcPct val="170000"/>
              </a:lnSpc>
            </a:pPr>
            <a:r>
              <a:rPr lang="fr-FR" sz="2100" b="1" dirty="0">
                <a:latin typeface="Times New Roman" pitchFamily="18" charset="0"/>
                <a:cs typeface="Times New Roman" pitchFamily="18" charset="0"/>
              </a:rPr>
              <a:t>Identification présomptive</a:t>
            </a:r>
          </a:p>
          <a:p>
            <a:pPr algn="just">
              <a:lnSpc>
                <a:spcPct val="170000"/>
              </a:lnSpc>
            </a:pPr>
            <a:r>
              <a:rPr lang="fr-FR" sz="2100" dirty="0">
                <a:latin typeface="Times New Roman" pitchFamily="18" charset="0"/>
                <a:cs typeface="Times New Roman" pitchFamily="18" charset="0"/>
              </a:rPr>
              <a:t>Cinq colonies suspectes différentes seront étudiées. </a:t>
            </a:r>
            <a:r>
              <a:rPr lang="fr-FR" sz="2100" dirty="0" smtClean="0">
                <a:latin typeface="Times New Roman" pitchFamily="18" charset="0"/>
                <a:cs typeface="Times New Roman" pitchFamily="18" charset="0"/>
              </a:rPr>
              <a:t>Sur milieu </a:t>
            </a:r>
            <a:r>
              <a:rPr lang="fr-FR" sz="2100" b="1" dirty="0">
                <a:latin typeface="Times New Roman" pitchFamily="18" charset="0"/>
                <a:cs typeface="Times New Roman" pitchFamily="18" charset="0"/>
              </a:rPr>
              <a:t>TCBS</a:t>
            </a:r>
            <a:r>
              <a:rPr lang="fr-FR" sz="2100" dirty="0">
                <a:latin typeface="Times New Roman" pitchFamily="18" charset="0"/>
                <a:cs typeface="Times New Roman" pitchFamily="18" charset="0"/>
              </a:rPr>
              <a:t>, elles apparaissent comme de </a:t>
            </a:r>
            <a:r>
              <a:rPr lang="fr-FR" sz="2100" b="1" dirty="0">
                <a:latin typeface="Times New Roman" pitchFamily="18" charset="0"/>
                <a:cs typeface="Times New Roman" pitchFamily="18" charset="0"/>
              </a:rPr>
              <a:t>grandes </a:t>
            </a:r>
            <a:r>
              <a:rPr lang="fr-FR" sz="2100" b="1" dirty="0" smtClean="0">
                <a:latin typeface="Times New Roman" pitchFamily="18" charset="0"/>
                <a:cs typeface="Times New Roman" pitchFamily="18" charset="0"/>
              </a:rPr>
              <a:t>colonies jaunes </a:t>
            </a:r>
            <a:r>
              <a:rPr lang="fr-FR" sz="2100" b="1" dirty="0">
                <a:latin typeface="Times New Roman" pitchFamily="18" charset="0"/>
                <a:cs typeface="Times New Roman" pitchFamily="18" charset="0"/>
              </a:rPr>
              <a:t>convexes.</a:t>
            </a:r>
            <a:r>
              <a:rPr lang="fr-FR" sz="2100" dirty="0">
                <a:latin typeface="Times New Roman" pitchFamily="18" charset="0"/>
                <a:cs typeface="Times New Roman" pitchFamily="18" charset="0"/>
              </a:rPr>
              <a:t> Leur coloration tend au vert si </a:t>
            </a:r>
            <a:r>
              <a:rPr lang="fr-FR" sz="2100" dirty="0" smtClean="0">
                <a:latin typeface="Times New Roman" pitchFamily="18" charset="0"/>
                <a:cs typeface="Times New Roman" pitchFamily="18" charset="0"/>
              </a:rPr>
              <a:t>l'incubation est </a:t>
            </a:r>
            <a:r>
              <a:rPr lang="fr-FR" sz="2100" dirty="0">
                <a:latin typeface="Times New Roman" pitchFamily="18" charset="0"/>
                <a:cs typeface="Times New Roman" pitchFamily="18" charset="0"/>
              </a:rPr>
              <a:t>prolongée au-delà de 24 heures.</a:t>
            </a:r>
          </a:p>
          <a:p>
            <a:pPr algn="just">
              <a:lnSpc>
                <a:spcPct val="170000"/>
              </a:lnSpc>
            </a:pPr>
            <a:r>
              <a:rPr lang="fr-FR" sz="2100" dirty="0">
                <a:latin typeface="Times New Roman" pitchFamily="18" charset="0"/>
                <a:cs typeface="Times New Roman" pitchFamily="18" charset="0"/>
              </a:rPr>
              <a:t>L'orientation du diagnostic se fera sur l'aspect au </a:t>
            </a:r>
            <a:r>
              <a:rPr lang="fr-FR" sz="2100" dirty="0" smtClean="0">
                <a:latin typeface="Times New Roman" pitchFamily="18" charset="0"/>
                <a:cs typeface="Times New Roman" pitchFamily="18" charset="0"/>
              </a:rPr>
              <a:t>Gram où </a:t>
            </a:r>
            <a:r>
              <a:rPr lang="fr-FR" sz="2100" dirty="0">
                <a:latin typeface="Times New Roman" pitchFamily="18" charset="0"/>
                <a:cs typeface="Times New Roman" pitchFamily="18" charset="0"/>
              </a:rPr>
              <a:t>les bactéries apparaissent fréquemment </a:t>
            </a:r>
            <a:r>
              <a:rPr lang="fr-FR" sz="2100" dirty="0" err="1" smtClean="0">
                <a:latin typeface="Times New Roman" pitchFamily="18" charset="0"/>
                <a:cs typeface="Times New Roman" pitchFamily="18" charset="0"/>
              </a:rPr>
              <a:t>coccobacillaires</a:t>
            </a:r>
            <a:r>
              <a:rPr lang="fr-FR" sz="2100" dirty="0" smtClean="0">
                <a:latin typeface="Times New Roman" pitchFamily="18" charset="0"/>
                <a:cs typeface="Times New Roman" pitchFamily="18" charset="0"/>
              </a:rPr>
              <a:t> et </a:t>
            </a:r>
            <a:r>
              <a:rPr lang="fr-FR" sz="2100" dirty="0">
                <a:latin typeface="Times New Roman" pitchFamily="18" charset="0"/>
                <a:cs typeface="Times New Roman" pitchFamily="18" charset="0"/>
              </a:rPr>
              <a:t>sur la mobilité </a:t>
            </a:r>
            <a:r>
              <a:rPr lang="fr-FR" sz="2100" dirty="0" smtClean="0">
                <a:latin typeface="Times New Roman" pitchFamily="18" charset="0"/>
                <a:cs typeface="Times New Roman" pitchFamily="18" charset="0"/>
              </a:rPr>
              <a:t>(fig</a:t>
            </a:r>
            <a:r>
              <a:rPr lang="fr-FR" sz="2100" dirty="0">
                <a:latin typeface="Times New Roman" pitchFamily="18" charset="0"/>
                <a:cs typeface="Times New Roman" pitchFamily="18" charset="0"/>
              </a:rPr>
              <a:t>. </a:t>
            </a:r>
            <a:r>
              <a:rPr lang="fr-FR" sz="2100" b="1" dirty="0" smtClean="0">
                <a:latin typeface="Times New Roman" pitchFamily="18" charset="0"/>
                <a:cs typeface="Times New Roman" pitchFamily="18" charset="0"/>
              </a:rPr>
              <a:t>34.3.3</a:t>
            </a:r>
            <a:r>
              <a:rPr lang="fr-FR" sz="2100" dirty="0" smtClean="0">
                <a:latin typeface="Times New Roman" pitchFamily="18" charset="0"/>
                <a:cs typeface="Times New Roman" pitchFamily="18" charset="0"/>
              </a:rPr>
              <a:t>). </a:t>
            </a:r>
          </a:p>
          <a:p>
            <a:pPr algn="just">
              <a:lnSpc>
                <a:spcPct val="170000"/>
              </a:lnSpc>
            </a:pPr>
            <a:r>
              <a:rPr lang="fr-FR" sz="2100" dirty="0" smtClean="0">
                <a:latin typeface="Times New Roman" pitchFamily="18" charset="0"/>
                <a:cs typeface="Times New Roman" pitchFamily="18" charset="0"/>
              </a:rPr>
              <a:t>On </a:t>
            </a:r>
            <a:r>
              <a:rPr lang="fr-FR" sz="2100" dirty="0">
                <a:latin typeface="Times New Roman" pitchFamily="18" charset="0"/>
                <a:cs typeface="Times New Roman" pitchFamily="18" charset="0"/>
              </a:rPr>
              <a:t>pourra </a:t>
            </a:r>
            <a:r>
              <a:rPr lang="fr-FR" sz="2100" dirty="0" smtClean="0">
                <a:latin typeface="Times New Roman" pitchFamily="18" charset="0"/>
                <a:cs typeface="Times New Roman" pitchFamily="18" charset="0"/>
              </a:rPr>
              <a:t>tester </a:t>
            </a:r>
            <a:r>
              <a:rPr lang="fr-FR" sz="2100" dirty="0" err="1" smtClean="0">
                <a:latin typeface="Times New Roman" pitchFamily="18" charset="0"/>
                <a:cs typeface="Times New Roman" pitchFamily="18" charset="0"/>
              </a:rPr>
              <a:t>vibriostatique</a:t>
            </a:r>
            <a:r>
              <a:rPr lang="fr-FR" sz="2100" dirty="0" smtClean="0">
                <a:latin typeface="Times New Roman" pitchFamily="18" charset="0"/>
                <a:cs typeface="Times New Roman" pitchFamily="18" charset="0"/>
              </a:rPr>
              <a:t> </a:t>
            </a:r>
            <a:r>
              <a:rPr lang="fr-FR" sz="2100" dirty="0">
                <a:latin typeface="Times New Roman" pitchFamily="18" charset="0"/>
                <a:cs typeface="Times New Roman" pitchFamily="18" charset="0"/>
              </a:rPr>
              <a:t>0/129 et </a:t>
            </a:r>
            <a:r>
              <a:rPr lang="fr-FR" sz="2100" b="1" dirty="0" err="1">
                <a:latin typeface="Times New Roman" pitchFamily="18" charset="0"/>
                <a:cs typeface="Times New Roman" pitchFamily="18" charset="0"/>
              </a:rPr>
              <a:t>polymyxine</a:t>
            </a:r>
            <a:r>
              <a:rPr lang="fr-FR" sz="2100" dirty="0">
                <a:latin typeface="Times New Roman" pitchFamily="18" charset="0"/>
                <a:cs typeface="Times New Roman" pitchFamily="18" charset="0"/>
              </a:rPr>
              <a:t> sur milieu de </a:t>
            </a:r>
            <a:r>
              <a:rPr lang="fr-FR" sz="2100" dirty="0" smtClean="0">
                <a:latin typeface="Times New Roman" pitchFamily="18" charset="0"/>
                <a:cs typeface="Times New Roman" pitchFamily="18" charset="0"/>
              </a:rPr>
              <a:t>Mueller-Hinton </a:t>
            </a:r>
            <a:r>
              <a:rPr lang="fr-FR" sz="2100" dirty="0">
                <a:latin typeface="Times New Roman" pitchFamily="18" charset="0"/>
                <a:cs typeface="Times New Roman" pitchFamily="18" charset="0"/>
              </a:rPr>
              <a:t>; les souches 0-1 sont généralement sensibles </a:t>
            </a:r>
            <a:r>
              <a:rPr lang="fr-FR" sz="2100" dirty="0" smtClean="0">
                <a:latin typeface="Times New Roman" pitchFamily="18" charset="0"/>
                <a:cs typeface="Times New Roman" pitchFamily="18" charset="0"/>
              </a:rPr>
              <a:t>au </a:t>
            </a:r>
            <a:r>
              <a:rPr lang="fr-FR" sz="2100" dirty="0" err="1" smtClean="0">
                <a:latin typeface="Times New Roman" pitchFamily="18" charset="0"/>
                <a:cs typeface="Times New Roman" pitchFamily="18" charset="0"/>
              </a:rPr>
              <a:t>vibriostatique</a:t>
            </a:r>
            <a:r>
              <a:rPr lang="fr-FR" sz="2100" dirty="0" smtClean="0">
                <a:latin typeface="Times New Roman" pitchFamily="18" charset="0"/>
                <a:cs typeface="Times New Roman" pitchFamily="18" charset="0"/>
              </a:rPr>
              <a:t> </a:t>
            </a:r>
            <a:r>
              <a:rPr lang="fr-FR" sz="2100" dirty="0">
                <a:latin typeface="Times New Roman" pitchFamily="18" charset="0"/>
                <a:cs typeface="Times New Roman" pitchFamily="18" charset="0"/>
              </a:rPr>
              <a:t>et les 0-139 résistantes.</a:t>
            </a:r>
          </a:p>
          <a:p>
            <a:pPr algn="just">
              <a:lnSpc>
                <a:spcPct val="170000"/>
              </a:lnSpc>
            </a:pPr>
            <a:r>
              <a:rPr lang="fr-FR" sz="2100" dirty="0">
                <a:latin typeface="Times New Roman" pitchFamily="18" charset="0"/>
                <a:cs typeface="Times New Roman" pitchFamily="18" charset="0"/>
              </a:rPr>
              <a:t>La réaction d'oxydase pourra être tentée. Une </a:t>
            </a:r>
            <a:r>
              <a:rPr lang="fr-FR" sz="2100" dirty="0" smtClean="0">
                <a:latin typeface="Times New Roman" pitchFamily="18" charset="0"/>
                <a:cs typeface="Times New Roman" pitchFamily="18" charset="0"/>
              </a:rPr>
              <a:t>agglutination directe </a:t>
            </a:r>
            <a:r>
              <a:rPr lang="fr-FR" sz="2100" dirty="0">
                <a:latin typeface="Times New Roman" pitchFamily="18" charset="0"/>
                <a:cs typeface="Times New Roman" pitchFamily="18" charset="0"/>
              </a:rPr>
              <a:t>sur lame avec chacun des deux </a:t>
            </a:r>
            <a:r>
              <a:rPr lang="fr-FR" sz="2100" dirty="0" smtClean="0">
                <a:latin typeface="Times New Roman" pitchFamily="18" charset="0"/>
                <a:cs typeface="Times New Roman" pitchFamily="18" charset="0"/>
              </a:rPr>
              <a:t>sérums anti-O-1 </a:t>
            </a:r>
            <a:r>
              <a:rPr lang="fr-FR" sz="2100" dirty="0">
                <a:latin typeface="Times New Roman" pitchFamily="18" charset="0"/>
                <a:cs typeface="Times New Roman" pitchFamily="18" charset="0"/>
              </a:rPr>
              <a:t>et anti-O-139 sera alors pratiquée. </a:t>
            </a:r>
            <a:endParaRPr lang="fr-FR" sz="21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89465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2656"/>
            <a:ext cx="8964488" cy="6048672"/>
          </a:xfrm>
        </p:spPr>
        <p:txBody>
          <a:bodyPr>
            <a:normAutofit/>
          </a:bodyPr>
          <a:lstStyle/>
          <a:p>
            <a:r>
              <a:rPr lang="fr-FR" b="1" dirty="0">
                <a:latin typeface="Times New Roman" pitchFamily="18" charset="0"/>
                <a:cs typeface="Times New Roman" pitchFamily="18" charset="0"/>
              </a:rPr>
              <a:t>Examen à l’état frais</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Bacille</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Mobile polaire</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 Vol de moucheron »</a:t>
            </a:r>
          </a:p>
          <a:p>
            <a:r>
              <a:rPr lang="fr-FR" b="1" dirty="0">
                <a:latin typeface="Times New Roman" pitchFamily="18" charset="0"/>
                <a:cs typeface="Times New Roman" pitchFamily="18" charset="0"/>
              </a:rPr>
              <a:t>* Coloration de Gram :</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Bacille à Gram (-)</a:t>
            </a:r>
          </a:p>
          <a:p>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Forme : incurvé </a:t>
            </a:r>
            <a:r>
              <a:rPr lang="fr-FR" b="1" dirty="0" smtClean="0">
                <a:latin typeface="Times New Roman" pitchFamily="18" charset="0"/>
                <a:cs typeface="Times New Roman" pitchFamily="18" charset="0"/>
              </a:rPr>
              <a:t>en  </a:t>
            </a:r>
            <a:r>
              <a:rPr lang="fr-FR" b="1" dirty="0">
                <a:latin typeface="Times New Roman" pitchFamily="18" charset="0"/>
                <a:cs typeface="Times New Roman" pitchFamily="18" charset="0"/>
              </a:rPr>
              <a:t>« virgule »</a:t>
            </a:r>
          </a:p>
          <a:p>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Asporulé</a:t>
            </a:r>
            <a:endParaRPr lang="fr-FR" b="1" dirty="0">
              <a:latin typeface="Times New Roman" pitchFamily="18" charset="0"/>
              <a:cs typeface="Times New Roman" pitchFamily="18" charset="0"/>
            </a:endParaRPr>
          </a:p>
          <a:p>
            <a:r>
              <a:rPr lang="fr-FR" dirty="0">
                <a:latin typeface="Times New Roman" pitchFamily="18" charset="0"/>
                <a:cs typeface="Times New Roman" pitchFamily="18" charset="0"/>
              </a:rPr>
              <a:t>• </a:t>
            </a:r>
            <a:r>
              <a:rPr lang="fr-FR" b="1" dirty="0" err="1">
                <a:latin typeface="Times New Roman" pitchFamily="18" charset="0"/>
                <a:cs typeface="Times New Roman" pitchFamily="18" charset="0"/>
              </a:rPr>
              <a:t>Acapsulé</a:t>
            </a:r>
            <a:endParaRPr lang="fr-FR"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623" y="332656"/>
            <a:ext cx="3368377" cy="486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86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400" b="1" i="1" dirty="0">
                <a:latin typeface="Times New Roman" pitchFamily="18" charset="0"/>
                <a:cs typeface="Times New Roman" pitchFamily="18" charset="0"/>
              </a:rPr>
              <a:t>Diagnostic de certitude</a:t>
            </a:r>
          </a:p>
          <a:p>
            <a:pPr algn="just">
              <a:lnSpc>
                <a:spcPct val="170000"/>
              </a:lnSpc>
            </a:pPr>
            <a:r>
              <a:rPr lang="fr-FR" sz="2400" dirty="0">
                <a:latin typeface="Times New Roman" pitchFamily="18" charset="0"/>
                <a:cs typeface="Times New Roman" pitchFamily="18" charset="0"/>
              </a:rPr>
              <a:t>L'orientation est donnée par les réactions précédentes.</a:t>
            </a:r>
          </a:p>
          <a:p>
            <a:pPr algn="just">
              <a:lnSpc>
                <a:spcPct val="170000"/>
              </a:lnSpc>
            </a:pPr>
            <a:r>
              <a:rPr lang="fr-FR" sz="2400" dirty="0">
                <a:latin typeface="Times New Roman" pitchFamily="18" charset="0"/>
                <a:cs typeface="Times New Roman" pitchFamily="18" charset="0"/>
              </a:rPr>
              <a:t>L'identification complète sera entreprise avec </a:t>
            </a:r>
            <a:r>
              <a:rPr lang="fr-FR" sz="2400" dirty="0" smtClean="0">
                <a:latin typeface="Times New Roman" pitchFamily="18" charset="0"/>
                <a:cs typeface="Times New Roman" pitchFamily="18" charset="0"/>
              </a:rPr>
              <a:t>l'ensemble des </a:t>
            </a:r>
            <a:r>
              <a:rPr lang="fr-FR" sz="2400" dirty="0">
                <a:latin typeface="Times New Roman" pitchFamily="18" charset="0"/>
                <a:cs typeface="Times New Roman" pitchFamily="18" charset="0"/>
              </a:rPr>
              <a:t>réactions indiquées dans les </a:t>
            </a:r>
            <a:r>
              <a:rPr lang="fr-FR" sz="2400" b="1" dirty="0">
                <a:latin typeface="Times New Roman" pitchFamily="18" charset="0"/>
                <a:cs typeface="Times New Roman" pitchFamily="18" charset="0"/>
              </a:rPr>
              <a:t>tableaux 34.3.1</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et </a:t>
            </a:r>
            <a:r>
              <a:rPr lang="fr-FR" sz="2400" b="1" dirty="0" smtClean="0">
                <a:latin typeface="Times New Roman" pitchFamily="18" charset="0"/>
                <a:cs typeface="Times New Roman" pitchFamily="18" charset="0"/>
              </a:rPr>
              <a:t>34.3.2 </a:t>
            </a:r>
            <a:r>
              <a:rPr lang="fr-FR" sz="2400" b="1" dirty="0">
                <a:latin typeface="Times New Roman" pitchFamily="18" charset="0"/>
                <a:cs typeface="Times New Roman" pitchFamily="18" charset="0"/>
              </a:rPr>
              <a:t>.</a:t>
            </a:r>
          </a:p>
          <a:p>
            <a:pPr algn="just">
              <a:lnSpc>
                <a:spcPct val="170000"/>
              </a:lnSpc>
            </a:pPr>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Identification biochimique : </a:t>
            </a:r>
            <a:r>
              <a:rPr lang="fr-FR" sz="2400" dirty="0">
                <a:latin typeface="Times New Roman" pitchFamily="18" charset="0"/>
                <a:cs typeface="Times New Roman" pitchFamily="18" charset="0"/>
              </a:rPr>
              <a:t>l'utilisation de </a:t>
            </a:r>
            <a:r>
              <a:rPr lang="fr-FR" sz="2400" dirty="0" smtClean="0">
                <a:latin typeface="Times New Roman" pitchFamily="18" charset="0"/>
                <a:cs typeface="Times New Roman" pitchFamily="18" charset="0"/>
              </a:rPr>
              <a:t>galeries prêtes </a:t>
            </a:r>
            <a:r>
              <a:rPr lang="fr-FR" sz="2400" dirty="0">
                <a:latin typeface="Times New Roman" pitchFamily="18" charset="0"/>
                <a:cs typeface="Times New Roman" pitchFamily="18" charset="0"/>
              </a:rPr>
              <a:t>à l'emploi telle la galerie API 20 E® </a:t>
            </a:r>
            <a:r>
              <a:rPr lang="fr-FR" sz="2400" dirty="0" smtClean="0">
                <a:latin typeface="Times New Roman" pitchFamily="18" charset="0"/>
                <a:cs typeface="Times New Roman" pitchFamily="18" charset="0"/>
              </a:rPr>
              <a:t>permet d'obtenir </a:t>
            </a:r>
            <a:r>
              <a:rPr lang="fr-FR" sz="2400" dirty="0">
                <a:latin typeface="Times New Roman" pitchFamily="18" charset="0"/>
                <a:cs typeface="Times New Roman" pitchFamily="18" charset="0"/>
              </a:rPr>
              <a:t>des résultats satisfaisants à condition de </a:t>
            </a:r>
            <a:r>
              <a:rPr lang="fr-FR" sz="2400" dirty="0" smtClean="0">
                <a:latin typeface="Times New Roman" pitchFamily="18" charset="0"/>
                <a:cs typeface="Times New Roman" pitchFamily="18" charset="0"/>
              </a:rPr>
              <a:t>réaliser la </a:t>
            </a:r>
            <a:r>
              <a:rPr lang="fr-FR" sz="2400" dirty="0">
                <a:latin typeface="Times New Roman" pitchFamily="18" charset="0"/>
                <a:cs typeface="Times New Roman" pitchFamily="18" charset="0"/>
              </a:rPr>
              <a:t>suspension bactérienne en solution à </a:t>
            </a:r>
            <a:r>
              <a:rPr lang="fr-FR" sz="2400" b="1" dirty="0">
                <a:latin typeface="Times New Roman" pitchFamily="18" charset="0"/>
                <a:cs typeface="Times New Roman" pitchFamily="18" charset="0"/>
              </a:rPr>
              <a:t>1 % </a:t>
            </a:r>
            <a:r>
              <a:rPr lang="fr-FR" sz="2400" b="1" dirty="0" smtClean="0">
                <a:latin typeface="Times New Roman" pitchFamily="18" charset="0"/>
                <a:cs typeface="Times New Roman" pitchFamily="18" charset="0"/>
              </a:rPr>
              <a:t>de </a:t>
            </a:r>
            <a:r>
              <a:rPr lang="fr-FR" sz="2400" b="1" dirty="0" err="1" smtClean="0">
                <a:latin typeface="Times New Roman" pitchFamily="18" charset="0"/>
                <a:cs typeface="Times New Roman" pitchFamily="18" charset="0"/>
              </a:rPr>
              <a:t>NaCl</a:t>
            </a:r>
            <a:r>
              <a:rPr lang="fr-FR" sz="2400" dirty="0">
                <a:latin typeface="Times New Roman" pitchFamily="18" charset="0"/>
                <a:cs typeface="Times New Roman" pitchFamily="18" charset="0"/>
              </a:rPr>
              <a:t>. On peut aussi utiliser des galeries API 32 GN</a:t>
            </a:r>
            <a:r>
              <a:rPr lang="fr-FR" sz="2400" dirty="0" smtClean="0">
                <a:latin typeface="Times New Roman" pitchFamily="18" charset="0"/>
                <a:cs typeface="Times New Roman" pitchFamily="18" charset="0"/>
              </a:rPr>
              <a:t>® ou </a:t>
            </a:r>
            <a:r>
              <a:rPr lang="fr-FR" sz="2400" dirty="0">
                <a:latin typeface="Times New Roman" pitchFamily="18" charset="0"/>
                <a:cs typeface="Times New Roman" pitchFamily="18" charset="0"/>
              </a:rPr>
              <a:t>API ID 32 E®. Cela permet de confirmer le </a:t>
            </a:r>
            <a:r>
              <a:rPr lang="fr-FR" sz="2400" dirty="0" smtClean="0">
                <a:latin typeface="Times New Roman" pitchFamily="18" charset="0"/>
                <a:cs typeface="Times New Roman" pitchFamily="18" charset="0"/>
              </a:rPr>
              <a:t>diagnostic de </a:t>
            </a:r>
            <a:r>
              <a:rPr lang="fr-FR" sz="2400" i="1" dirty="0" err="1">
                <a:latin typeface="Times New Roman" pitchFamily="18" charset="0"/>
                <a:cs typeface="Times New Roman" pitchFamily="18" charset="0"/>
              </a:rPr>
              <a:t>Vibrionaceae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puis d'espèce </a:t>
            </a:r>
            <a:r>
              <a:rPr lang="fr-FR" sz="2400" i="1" dirty="0">
                <a:latin typeface="Times New Roman" pitchFamily="18" charset="0"/>
                <a:cs typeface="Times New Roman" pitchFamily="18" charset="0"/>
              </a:rPr>
              <a:t>V. </a:t>
            </a:r>
            <a:r>
              <a:rPr lang="fr-FR" sz="2400" i="1" dirty="0" err="1">
                <a:latin typeface="Times New Roman" pitchFamily="18" charset="0"/>
                <a:cs typeface="Times New Roman" pitchFamily="18" charset="0"/>
              </a:rPr>
              <a:t>cholerae</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tableau 34.3.2 </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24814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www.microbes-edu.org/etudiant/imgvib/api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32" y="2990627"/>
            <a:ext cx="6735988" cy="17345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icrobes-edu.org/etudiant/imgvib/api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24744"/>
            <a:ext cx="6984797" cy="172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92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lstStyle/>
          <a:p>
            <a:r>
              <a:rPr lang="fr-FR" dirty="0" smtClean="0">
                <a:latin typeface="Times New Roman" pitchFamily="18" charset="0"/>
                <a:cs typeface="Times New Roman" pitchFamily="18" charset="0"/>
              </a:rPr>
              <a:t>La différenciation entre les </a:t>
            </a:r>
            <a:r>
              <a:rPr lang="fr-FR" dirty="0" err="1" smtClean="0">
                <a:latin typeface="Times New Roman" pitchFamily="18" charset="0"/>
                <a:cs typeface="Times New Roman" pitchFamily="18" charset="0"/>
              </a:rPr>
              <a:t>biovars</a:t>
            </a:r>
            <a:r>
              <a:rPr lang="fr-FR"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cholerae</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classique et </a:t>
            </a:r>
            <a:r>
              <a:rPr lang="fr-FR" i="1" dirty="0" smtClean="0">
                <a:latin typeface="Times New Roman" pitchFamily="18" charset="0"/>
                <a:cs typeface="Times New Roman" pitchFamily="18" charset="0"/>
              </a:rPr>
              <a:t>El Tor </a:t>
            </a:r>
            <a:r>
              <a:rPr lang="fr-FR" dirty="0" smtClean="0">
                <a:latin typeface="Times New Roman" pitchFamily="18" charset="0"/>
                <a:cs typeface="Times New Roman" pitchFamily="18" charset="0"/>
              </a:rPr>
              <a:t>repose sur les caractères indiqués dans le tableau </a:t>
            </a:r>
            <a:r>
              <a:rPr lang="fr-FR" b="1" dirty="0" smtClean="0">
                <a:latin typeface="Times New Roman" pitchFamily="18" charset="0"/>
                <a:cs typeface="Times New Roman" pitchFamily="18" charset="0"/>
              </a:rPr>
              <a:t>34.3.3</a:t>
            </a:r>
            <a:r>
              <a:rPr lang="fr-FR" dirty="0" smtClean="0">
                <a:latin typeface="Times New Roman" pitchFamily="18" charset="0"/>
                <a:cs typeface="Times New Roman" pitchFamily="18" charset="0"/>
              </a:rPr>
              <a:t>. En pratique, cela se limite à la détermination de la sensibilité à la </a:t>
            </a:r>
            <a:r>
              <a:rPr lang="fr-FR" dirty="0" err="1" smtClean="0">
                <a:latin typeface="Times New Roman" pitchFamily="18" charset="0"/>
                <a:cs typeface="Times New Roman" pitchFamily="18" charset="0"/>
              </a:rPr>
              <a:t>polymyxine</a:t>
            </a:r>
            <a:r>
              <a:rPr lang="fr-FR" dirty="0" smtClean="0">
                <a:latin typeface="Times New Roman" pitchFamily="18" charset="0"/>
                <a:cs typeface="Times New Roman" pitchFamily="18" charset="0"/>
              </a:rPr>
              <a:t>.</a:t>
            </a:r>
          </a:p>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11" y="2420888"/>
            <a:ext cx="821053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71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7629"/>
            <a:ext cx="8208912" cy="667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326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50000"/>
              </a:lnSpc>
            </a:pPr>
            <a:r>
              <a:rPr lang="fr-FR" b="1" dirty="0">
                <a:latin typeface="Times New Roman" pitchFamily="18" charset="0"/>
                <a:cs typeface="Times New Roman" pitchFamily="18" charset="0"/>
              </a:rPr>
              <a:t>Identification sérologique </a:t>
            </a:r>
            <a:r>
              <a:rPr lang="fr-FR" b="1" dirty="0" smtClean="0">
                <a:latin typeface="Times New Roman" pitchFamily="18" charset="0"/>
                <a:cs typeface="Times New Roman" pitchFamily="18" charset="0"/>
              </a:rPr>
              <a:t>:</a:t>
            </a:r>
          </a:p>
          <a:p>
            <a:pPr algn="just">
              <a:lnSpc>
                <a:spcPct val="150000"/>
              </a:lnSpc>
            </a:pPr>
            <a:r>
              <a:rPr lang="fr-FR" b="1" dirty="0" smtClean="0">
                <a:latin typeface="Times New Roman" pitchFamily="18" charset="0"/>
                <a:cs typeface="Times New Roman" pitchFamily="18" charset="0"/>
              </a:rPr>
              <a:t> </a:t>
            </a:r>
            <a:r>
              <a:rPr lang="fr-FR" dirty="0">
                <a:latin typeface="Times New Roman" pitchFamily="18" charset="0"/>
                <a:cs typeface="Times New Roman" pitchFamily="18" charset="0"/>
              </a:rPr>
              <a:t>L</a:t>
            </a:r>
            <a:r>
              <a:rPr lang="fr-FR" dirty="0" smtClean="0">
                <a:latin typeface="Times New Roman" pitchFamily="18" charset="0"/>
                <a:cs typeface="Times New Roman" pitchFamily="18" charset="0"/>
              </a:rPr>
              <a:t>es </a:t>
            </a:r>
            <a:r>
              <a:rPr lang="fr-FR" dirty="0">
                <a:latin typeface="Times New Roman" pitchFamily="18" charset="0"/>
                <a:cs typeface="Times New Roman" pitchFamily="18" charset="0"/>
              </a:rPr>
              <a:t>souches de </a:t>
            </a:r>
            <a:r>
              <a:rPr lang="fr-FR" dirty="0" err="1" smtClean="0">
                <a:latin typeface="Times New Roman" pitchFamily="18" charset="0"/>
                <a:cs typeface="Times New Roman" pitchFamily="18" charset="0"/>
              </a:rPr>
              <a:t>sérogroupe</a:t>
            </a:r>
            <a:r>
              <a:rPr lang="fr-FR" dirty="0" smtClean="0">
                <a:latin typeface="Times New Roman" pitchFamily="18" charset="0"/>
                <a:cs typeface="Times New Roman" pitchFamily="18" charset="0"/>
              </a:rPr>
              <a:t> O-1</a:t>
            </a:r>
            <a:r>
              <a:rPr lang="fr-FR" dirty="0">
                <a:latin typeface="Times New Roman" pitchFamily="18" charset="0"/>
                <a:cs typeface="Times New Roman" pitchFamily="18" charset="0"/>
              </a:rPr>
              <a:t>. Ce </a:t>
            </a:r>
            <a:r>
              <a:rPr lang="fr-FR" dirty="0" err="1">
                <a:latin typeface="Times New Roman" pitchFamily="18" charset="0"/>
                <a:cs typeface="Times New Roman" pitchFamily="18" charset="0"/>
              </a:rPr>
              <a:t>sérogroupe</a:t>
            </a:r>
            <a:r>
              <a:rPr lang="fr-FR" dirty="0">
                <a:latin typeface="Times New Roman" pitchFamily="18" charset="0"/>
                <a:cs typeface="Times New Roman" pitchFamily="18" charset="0"/>
              </a:rPr>
              <a:t> O-1 comporte trois </a:t>
            </a:r>
            <a:r>
              <a:rPr lang="fr-FR" dirty="0" smtClean="0">
                <a:latin typeface="Times New Roman" pitchFamily="18" charset="0"/>
                <a:cs typeface="Times New Roman" pitchFamily="18" charset="0"/>
              </a:rPr>
              <a:t>spécificités antigéniques </a:t>
            </a:r>
            <a:r>
              <a:rPr lang="fr-FR" dirty="0">
                <a:latin typeface="Times New Roman" pitchFamily="18" charset="0"/>
                <a:cs typeface="Times New Roman" pitchFamily="18" charset="0"/>
              </a:rPr>
              <a:t>(A, B, C) aussi bien pour le </a:t>
            </a:r>
            <a:r>
              <a:rPr lang="fr-FR" dirty="0" err="1">
                <a:latin typeface="Times New Roman" pitchFamily="18" charset="0"/>
                <a:cs typeface="Times New Roman" pitchFamily="18" charset="0"/>
              </a:rPr>
              <a:t>biovar</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classique que </a:t>
            </a:r>
            <a:r>
              <a:rPr lang="fr-FR" dirty="0">
                <a:latin typeface="Times New Roman" pitchFamily="18" charset="0"/>
                <a:cs typeface="Times New Roman" pitchFamily="18" charset="0"/>
              </a:rPr>
              <a:t>pour le </a:t>
            </a:r>
            <a:r>
              <a:rPr lang="fr-FR" dirty="0" err="1">
                <a:latin typeface="Times New Roman" pitchFamily="18" charset="0"/>
                <a:cs typeface="Times New Roman" pitchFamily="18" charset="0"/>
              </a:rPr>
              <a:t>biovar</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El </a:t>
            </a:r>
            <a:r>
              <a:rPr lang="fr-FR" i="1" dirty="0" smtClean="0">
                <a:latin typeface="Times New Roman" pitchFamily="18" charset="0"/>
                <a:cs typeface="Times New Roman" pitchFamily="18" charset="0"/>
              </a:rPr>
              <a:t>Tor</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la combinaison </a:t>
            </a:r>
            <a:r>
              <a:rPr lang="fr-FR" dirty="0" smtClean="0">
                <a:latin typeface="Times New Roman" pitchFamily="18" charset="0"/>
                <a:cs typeface="Times New Roman" pitchFamily="18" charset="0"/>
              </a:rPr>
              <a:t>de ces </a:t>
            </a:r>
            <a:r>
              <a:rPr lang="fr-FR" dirty="0">
                <a:latin typeface="Times New Roman" pitchFamily="18" charset="0"/>
                <a:cs typeface="Times New Roman" pitchFamily="18" charset="0"/>
              </a:rPr>
              <a:t>antigènes aboutissant à l'individualisation de 3</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sérotypes</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(BD </a:t>
            </a:r>
            <a:r>
              <a:rPr lang="fr-FR" dirty="0" err="1">
                <a:latin typeface="Times New Roman" pitchFamily="18" charset="0"/>
                <a:cs typeface="Times New Roman" pitchFamily="18" charset="0"/>
              </a:rPr>
              <a:t>Bioscience</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(fig</a:t>
            </a:r>
            <a:r>
              <a:rPr lang="fr-FR" dirty="0">
                <a:latin typeface="Times New Roman" pitchFamily="18" charset="0"/>
                <a:cs typeface="Times New Roman" pitchFamily="18" charset="0"/>
              </a:rPr>
              <a:t>. 34.3.4 ). </a:t>
            </a:r>
            <a:endParaRPr lang="fr-FR" dirty="0" smtClean="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Les </a:t>
            </a:r>
            <a:r>
              <a:rPr lang="fr-FR" dirty="0" err="1" smtClean="0">
                <a:latin typeface="Times New Roman" pitchFamily="18" charset="0"/>
                <a:cs typeface="Times New Roman" pitchFamily="18" charset="0"/>
              </a:rPr>
              <a:t>sérotypes</a:t>
            </a:r>
            <a:r>
              <a:rPr lang="fr-FR"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Ogawa</a:t>
            </a:r>
            <a:r>
              <a:rPr lang="fr-FR" b="1" dirty="0" smtClean="0">
                <a:latin typeface="Times New Roman" pitchFamily="18" charset="0"/>
                <a:cs typeface="Times New Roman" pitchFamily="18" charset="0"/>
              </a:rPr>
              <a:t> </a:t>
            </a:r>
            <a:r>
              <a:rPr lang="fr-FR" b="1" dirty="0">
                <a:latin typeface="Times New Roman" pitchFamily="18" charset="0"/>
                <a:cs typeface="Times New Roman" pitchFamily="18" charset="0"/>
              </a:rPr>
              <a:t>et </a:t>
            </a:r>
            <a:r>
              <a:rPr lang="fr-FR" b="1" dirty="0" err="1">
                <a:latin typeface="Times New Roman" pitchFamily="18" charset="0"/>
                <a:cs typeface="Times New Roman" pitchFamily="18" charset="0"/>
              </a:rPr>
              <a:t>Inaba</a:t>
            </a:r>
            <a:r>
              <a:rPr lang="fr-FR" dirty="0">
                <a:latin typeface="Times New Roman" pitchFamily="18" charset="0"/>
                <a:cs typeface="Times New Roman" pitchFamily="18" charset="0"/>
              </a:rPr>
              <a:t> sont les plus fréquents</a:t>
            </a:r>
            <a:r>
              <a:rPr lang="fr-FR" dirty="0" smtClean="0">
                <a:latin typeface="Times New Roman" pitchFamily="18" charset="0"/>
                <a:cs typeface="Times New Roman" pitchFamily="18" charset="0"/>
              </a:rPr>
              <a:t>.</a:t>
            </a:r>
          </a:p>
          <a:p>
            <a:r>
              <a:rPr lang="fr-FR" b="1" dirty="0" smtClean="0"/>
              <a:t>Espèce : </a:t>
            </a:r>
            <a:r>
              <a:rPr lang="fr-FR" b="1" i="1" dirty="0" err="1" smtClean="0"/>
              <a:t>Vibrio</a:t>
            </a:r>
            <a:r>
              <a:rPr lang="fr-FR" b="1" i="1" dirty="0" smtClean="0"/>
              <a:t> </a:t>
            </a:r>
            <a:r>
              <a:rPr lang="fr-FR" b="1" i="1" dirty="0" err="1" smtClean="0"/>
              <a:t>cholerae</a:t>
            </a:r>
            <a:endParaRPr lang="fr-FR" b="1" i="1" dirty="0" smtClean="0"/>
          </a:p>
          <a:p>
            <a:r>
              <a:rPr lang="fr-FR" dirty="0" smtClean="0"/>
              <a:t>• </a:t>
            </a:r>
            <a:r>
              <a:rPr lang="fr-FR" b="1" dirty="0" err="1" smtClean="0"/>
              <a:t>Sérogroupe</a:t>
            </a:r>
            <a:r>
              <a:rPr lang="fr-FR" b="1" dirty="0" smtClean="0"/>
              <a:t> : O1</a:t>
            </a:r>
          </a:p>
          <a:p>
            <a:r>
              <a:rPr lang="fr-FR" dirty="0" smtClean="0"/>
              <a:t>• </a:t>
            </a:r>
            <a:r>
              <a:rPr lang="fr-FR" b="1" dirty="0" err="1" smtClean="0"/>
              <a:t>Sérotype</a:t>
            </a:r>
            <a:r>
              <a:rPr lang="fr-FR" b="1" dirty="0" smtClean="0"/>
              <a:t> : </a:t>
            </a:r>
            <a:r>
              <a:rPr lang="fr-FR" b="1" dirty="0" err="1" smtClean="0"/>
              <a:t>Ogawa</a:t>
            </a:r>
            <a:endParaRPr lang="fr-FR" b="1" dirty="0" smtClean="0"/>
          </a:p>
          <a:p>
            <a:r>
              <a:rPr lang="fr-FR" dirty="0" smtClean="0"/>
              <a:t>• </a:t>
            </a:r>
            <a:r>
              <a:rPr lang="fr-FR" b="1" dirty="0" smtClean="0"/>
              <a:t>Biotype : el </a:t>
            </a:r>
            <a:r>
              <a:rPr lang="fr-FR" b="1" dirty="0" err="1" smtClean="0"/>
              <a:t>tor</a:t>
            </a:r>
            <a:endParaRPr lang="fr-FR" b="1" dirty="0" smtClean="0"/>
          </a:p>
          <a:p>
            <a:pPr algn="just"/>
            <a:r>
              <a:rPr lang="fr-FR" b="1" i="1" dirty="0" err="1" smtClean="0">
                <a:latin typeface="Times New Roman" pitchFamily="18" charset="0"/>
                <a:cs typeface="Times New Roman" pitchFamily="18" charset="0"/>
              </a:rPr>
              <a:t>Vibrio</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cholerae</a:t>
            </a:r>
            <a:r>
              <a:rPr lang="fr-FR" b="1" dirty="0" smtClean="0"/>
              <a:t> O1 </a:t>
            </a:r>
            <a:r>
              <a:rPr lang="fr-FR" b="1" dirty="0" err="1" smtClean="0"/>
              <a:t>Ogawa</a:t>
            </a:r>
            <a:r>
              <a:rPr lang="fr-FR" b="1" dirty="0" smtClean="0"/>
              <a:t> el </a:t>
            </a:r>
            <a:r>
              <a:rPr lang="fr-FR" b="1" dirty="0" err="1" smtClean="0"/>
              <a:t>tor</a:t>
            </a:r>
            <a:endParaRPr lang="fr-FR" dirty="0" smtClean="0"/>
          </a:p>
          <a:p>
            <a:pPr algn="just">
              <a:lnSpc>
                <a:spcPct val="150000"/>
              </a:lnSpc>
            </a:pPr>
            <a:endParaRPr lang="fr-FR"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6697" y="4324896"/>
            <a:ext cx="4025823" cy="227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14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lnSpc>
                <a:spcPct val="170000"/>
              </a:lnSpc>
            </a:pPr>
            <a:r>
              <a:rPr lang="fr-FR" b="1" dirty="0">
                <a:latin typeface="Times New Roman" pitchFamily="18" charset="0"/>
                <a:cs typeface="Times New Roman" pitchFamily="18" charset="0"/>
              </a:rPr>
              <a:t>Mise en évidence de la </a:t>
            </a:r>
            <a:r>
              <a:rPr lang="fr-FR" b="1" dirty="0" smtClean="0">
                <a:latin typeface="Times New Roman" pitchFamily="18" charset="0"/>
                <a:cs typeface="Times New Roman" pitchFamily="18" charset="0"/>
              </a:rPr>
              <a:t>toxine cholérique </a:t>
            </a:r>
            <a:r>
              <a:rPr lang="fr-FR" b="1" dirty="0">
                <a:latin typeface="Times New Roman" pitchFamily="18" charset="0"/>
                <a:cs typeface="Times New Roman" pitchFamily="18" charset="0"/>
              </a:rPr>
              <a:t>(CT)</a:t>
            </a:r>
          </a:p>
          <a:p>
            <a:pPr algn="just">
              <a:lnSpc>
                <a:spcPct val="170000"/>
              </a:lnSpc>
            </a:pPr>
            <a:r>
              <a:rPr lang="fr-FR" dirty="0">
                <a:latin typeface="Times New Roman" pitchFamily="18" charset="0"/>
                <a:cs typeface="Times New Roman" pitchFamily="18" charset="0"/>
              </a:rPr>
              <a:t>La toxine cholérique peut </a:t>
            </a:r>
            <a:r>
              <a:rPr lang="fr-FR" dirty="0" smtClean="0">
                <a:latin typeface="Times New Roman" pitchFamily="18" charset="0"/>
                <a:cs typeface="Times New Roman" pitchFamily="18" charset="0"/>
              </a:rPr>
              <a:t>être rechercher par </a:t>
            </a:r>
            <a:r>
              <a:rPr lang="fr-FR" dirty="0">
                <a:latin typeface="Times New Roman" pitchFamily="18" charset="0"/>
                <a:cs typeface="Times New Roman" pitchFamily="18" charset="0"/>
              </a:rPr>
              <a:t>méthode immunologique </a:t>
            </a:r>
            <a:r>
              <a:rPr lang="fr-FR" dirty="0" smtClean="0">
                <a:latin typeface="Times New Roman" pitchFamily="18" charset="0"/>
                <a:cs typeface="Times New Roman" pitchFamily="18" charset="0"/>
              </a:rPr>
              <a:t>test </a:t>
            </a:r>
            <a:r>
              <a:rPr lang="fr-FR" dirty="0">
                <a:latin typeface="Times New Roman" pitchFamily="18" charset="0"/>
                <a:cs typeface="Times New Roman" pitchFamily="18" charset="0"/>
              </a:rPr>
              <a:t>d'agglutination </a:t>
            </a:r>
            <a:endParaRPr lang="fr-FR" dirty="0" smtClean="0">
              <a:latin typeface="Times New Roman" pitchFamily="18" charset="0"/>
              <a:cs typeface="Times New Roman" pitchFamily="18" charset="0"/>
            </a:endParaRPr>
          </a:p>
          <a:p>
            <a:pPr algn="just">
              <a:lnSpc>
                <a:spcPct val="170000"/>
              </a:lnSpc>
            </a:pPr>
            <a:r>
              <a:rPr lang="fr-FR" dirty="0" smtClean="0">
                <a:latin typeface="Times New Roman" pitchFamily="18" charset="0"/>
                <a:cs typeface="Times New Roman" pitchFamily="18" charset="0"/>
              </a:rPr>
              <a:t>En </a:t>
            </a:r>
            <a:r>
              <a:rPr lang="fr-FR" dirty="0">
                <a:latin typeface="Times New Roman" pitchFamily="18" charset="0"/>
                <a:cs typeface="Times New Roman" pitchFamily="18" charset="0"/>
              </a:rPr>
              <a:t>fait, en plus des techniques classiques de </a:t>
            </a:r>
            <a:r>
              <a:rPr lang="fr-FR" dirty="0" smtClean="0">
                <a:latin typeface="Times New Roman" pitchFamily="18" charset="0"/>
                <a:cs typeface="Times New Roman" pitchFamily="18" charset="0"/>
              </a:rPr>
              <a:t>diagnostic du </a:t>
            </a:r>
            <a:r>
              <a:rPr lang="fr-FR" dirty="0">
                <a:latin typeface="Times New Roman" pitchFamily="18" charset="0"/>
                <a:cs typeface="Times New Roman" pitchFamily="18" charset="0"/>
              </a:rPr>
              <a:t>choléra par isolement et identification de la souche, </a:t>
            </a:r>
            <a:r>
              <a:rPr lang="fr-FR" dirty="0" smtClean="0">
                <a:latin typeface="Times New Roman" pitchFamily="18" charset="0"/>
                <a:cs typeface="Times New Roman" pitchFamily="18" charset="0"/>
              </a:rPr>
              <a:t>les techniques </a:t>
            </a:r>
            <a:r>
              <a:rPr lang="fr-FR" dirty="0">
                <a:latin typeface="Times New Roman" pitchFamily="18" charset="0"/>
                <a:cs typeface="Times New Roman" pitchFamily="18" charset="0"/>
              </a:rPr>
              <a:t>de biologie moléculaire permettent la </a:t>
            </a:r>
            <a:r>
              <a:rPr lang="fr-FR" dirty="0" smtClean="0">
                <a:latin typeface="Times New Roman" pitchFamily="18" charset="0"/>
                <a:cs typeface="Times New Roman" pitchFamily="18" charset="0"/>
              </a:rPr>
              <a:t>recherche de </a:t>
            </a:r>
            <a:r>
              <a:rPr lang="fr-FR" dirty="0">
                <a:latin typeface="Times New Roman" pitchFamily="18" charset="0"/>
                <a:cs typeface="Times New Roman" pitchFamily="18" charset="0"/>
              </a:rPr>
              <a:t>la toxine sur la souche mais aussi dans les </a:t>
            </a:r>
            <a:r>
              <a:rPr lang="fr-FR" dirty="0" smtClean="0">
                <a:latin typeface="Times New Roman" pitchFamily="18" charset="0"/>
                <a:cs typeface="Times New Roman" pitchFamily="18" charset="0"/>
              </a:rPr>
              <a:t>selles par </a:t>
            </a:r>
            <a:r>
              <a:rPr lang="fr-FR" dirty="0">
                <a:latin typeface="Times New Roman" pitchFamily="18" charset="0"/>
                <a:cs typeface="Times New Roman" pitchFamily="18" charset="0"/>
              </a:rPr>
              <a:t>amplification génique et détection du gène de la </a:t>
            </a:r>
            <a:r>
              <a:rPr lang="fr-FR" dirty="0" smtClean="0">
                <a:latin typeface="Times New Roman" pitchFamily="18" charset="0"/>
                <a:cs typeface="Times New Roman" pitchFamily="18" charset="0"/>
              </a:rPr>
              <a:t>sous-unité A </a:t>
            </a:r>
            <a:r>
              <a:rPr lang="fr-FR" dirty="0">
                <a:latin typeface="Times New Roman" pitchFamily="18" charset="0"/>
                <a:cs typeface="Times New Roman" pitchFamily="18" charset="0"/>
              </a:rPr>
              <a:t>de la toxine </a:t>
            </a:r>
            <a:r>
              <a:rPr lang="fr-FR" dirty="0"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ctx</a:t>
            </a:r>
            <a:r>
              <a:rPr lang="fr-FR" dirty="0" err="1" smtClean="0">
                <a:latin typeface="Times New Roman" pitchFamily="18" charset="0"/>
                <a:cs typeface="Times New Roman" pitchFamily="18" charset="0"/>
              </a:rPr>
              <a:t>A</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a:lnSpc>
                <a:spcPct val="170000"/>
              </a:lnSpc>
            </a:pP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technique </a:t>
            </a:r>
            <a:r>
              <a:rPr lang="fr-FR" dirty="0" smtClean="0">
                <a:latin typeface="Times New Roman" pitchFamily="18" charset="0"/>
                <a:cs typeface="Times New Roman" pitchFamily="18" charset="0"/>
              </a:rPr>
              <a:t>d'amplification par </a:t>
            </a:r>
            <a:r>
              <a:rPr lang="fr-FR" dirty="0">
                <a:latin typeface="Times New Roman" pitchFamily="18" charset="0"/>
                <a:cs typeface="Times New Roman" pitchFamily="18" charset="0"/>
              </a:rPr>
              <a:t>PCR du gène codant la toxine s'est avérée plus </a:t>
            </a:r>
            <a:r>
              <a:rPr lang="fr-FR" dirty="0" smtClean="0">
                <a:latin typeface="Times New Roman" pitchFamily="18" charset="0"/>
                <a:cs typeface="Times New Roman" pitchFamily="18" charset="0"/>
              </a:rPr>
              <a:t>sensible que </a:t>
            </a:r>
            <a:r>
              <a:rPr lang="fr-FR" dirty="0">
                <a:latin typeface="Times New Roman" pitchFamily="18" charset="0"/>
                <a:cs typeface="Times New Roman" pitchFamily="18" charset="0"/>
              </a:rPr>
              <a:t>les autres méthodes de détection de la CT.</a:t>
            </a:r>
          </a:p>
        </p:txBody>
      </p:sp>
    </p:spTree>
    <p:extLst>
      <p:ext uri="{BB962C8B-B14F-4D97-AF65-F5344CB8AC3E}">
        <p14:creationId xmlns:p14="http://schemas.microsoft.com/office/powerpoint/2010/main" val="780271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778098"/>
          </a:xfrm>
        </p:spPr>
        <p:txBody>
          <a:bodyPr/>
          <a:lstStyle/>
          <a:p>
            <a:r>
              <a:rPr lang="fr-FR" b="1" dirty="0"/>
              <a:t>Genre </a:t>
            </a:r>
            <a:r>
              <a:rPr lang="fr-FR" b="1" i="1" dirty="0" err="1"/>
              <a:t>Aeromonas</a:t>
            </a:r>
            <a:endParaRPr lang="fr-FR" dirty="0"/>
          </a:p>
        </p:txBody>
      </p:sp>
      <p:sp>
        <p:nvSpPr>
          <p:cNvPr id="3" name="Espace réservé du contenu 2"/>
          <p:cNvSpPr>
            <a:spLocks noGrp="1"/>
          </p:cNvSpPr>
          <p:nvPr>
            <p:ph idx="1"/>
          </p:nvPr>
        </p:nvSpPr>
        <p:spPr>
          <a:xfrm>
            <a:off x="0" y="864096"/>
            <a:ext cx="9144000" cy="6237312"/>
          </a:xfrm>
        </p:spPr>
        <p:txBody>
          <a:bodyPr>
            <a:normAutofit/>
          </a:bodyPr>
          <a:lstStyle/>
          <a:p>
            <a:pPr algn="just">
              <a:lnSpc>
                <a:spcPct val="150000"/>
              </a:lnSpc>
            </a:pPr>
            <a:r>
              <a:rPr lang="fr-FR" dirty="0">
                <a:latin typeface="Times New Roman" pitchFamily="18" charset="0"/>
                <a:cs typeface="Times New Roman" pitchFamily="18" charset="0"/>
              </a:rPr>
              <a:t>Il s'agit de bacilles à Gram négatif </a:t>
            </a:r>
            <a:r>
              <a:rPr lang="fr-FR" dirty="0" err="1">
                <a:latin typeface="Times New Roman" pitchFamily="18" charset="0"/>
                <a:cs typeface="Times New Roman" pitchFamily="18" charset="0"/>
              </a:rPr>
              <a:t>aéro</a:t>
            </a:r>
            <a:r>
              <a:rPr lang="fr-FR" dirty="0">
                <a:latin typeface="Times New Roman" pitchFamily="18" charset="0"/>
                <a:cs typeface="Times New Roman" pitchFamily="18" charset="0"/>
              </a:rPr>
              <a:t>-anaérobies</a:t>
            </a:r>
            <a:r>
              <a:rPr lang="fr-FR" dirty="0" smtClean="0">
                <a:latin typeface="Times New Roman" pitchFamily="18" charset="0"/>
                <a:cs typeface="Times New Roman" pitchFamily="18" charset="0"/>
              </a:rPr>
              <a:t>,</a:t>
            </a:r>
          </a:p>
          <a:p>
            <a:pPr algn="just">
              <a:lnSpc>
                <a:spcPct val="150000"/>
              </a:lnSpc>
            </a:pPr>
            <a:r>
              <a:rPr lang="fr-FR" dirty="0" smtClean="0">
                <a:latin typeface="Times New Roman" pitchFamily="18" charset="0"/>
                <a:cs typeface="Times New Roman" pitchFamily="18" charset="0"/>
              </a:rPr>
              <a:t>Oxydase positive</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fermentant </a:t>
            </a:r>
            <a:r>
              <a:rPr lang="fr-FR" dirty="0">
                <a:latin typeface="Times New Roman" pitchFamily="18" charset="0"/>
                <a:cs typeface="Times New Roman" pitchFamily="18" charset="0"/>
              </a:rPr>
              <a:t>le glucose avec ou sans gaz,</a:t>
            </a:r>
          </a:p>
          <a:p>
            <a:pPr algn="just">
              <a:lnSpc>
                <a:spcPct val="150000"/>
              </a:lnSpc>
            </a:pPr>
            <a:r>
              <a:rPr lang="fr-FR" dirty="0">
                <a:latin typeface="Times New Roman" pitchFamily="18" charset="0"/>
                <a:cs typeface="Times New Roman" pitchFamily="18" charset="0"/>
              </a:rPr>
              <a:t>réduisant les nitrates en nitrites, </a:t>
            </a:r>
            <a:endParaRPr lang="fr-FR" dirty="0" smtClean="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mobiles </a:t>
            </a:r>
            <a:r>
              <a:rPr lang="fr-FR" dirty="0">
                <a:latin typeface="Times New Roman" pitchFamily="18" charset="0"/>
                <a:cs typeface="Times New Roman" pitchFamily="18" charset="0"/>
              </a:rPr>
              <a:t>par </a:t>
            </a:r>
            <a:r>
              <a:rPr lang="fr-FR" dirty="0" smtClean="0">
                <a:latin typeface="Times New Roman" pitchFamily="18" charset="0"/>
                <a:cs typeface="Times New Roman" pitchFamily="18" charset="0"/>
              </a:rPr>
              <a:t>ciliature polaire </a:t>
            </a:r>
            <a:r>
              <a:rPr lang="fr-FR" dirty="0">
                <a:latin typeface="Times New Roman" pitchFamily="18" charset="0"/>
                <a:cs typeface="Times New Roman" pitchFamily="18" charset="0"/>
              </a:rPr>
              <a:t>ou immobiles, </a:t>
            </a:r>
            <a:endParaRPr lang="fr-FR" dirty="0" smtClean="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résistants </a:t>
            </a:r>
            <a:r>
              <a:rPr lang="fr-FR" dirty="0">
                <a:latin typeface="Times New Roman" pitchFamily="18" charset="0"/>
                <a:cs typeface="Times New Roman" pitchFamily="18" charset="0"/>
              </a:rPr>
              <a:t>au composé </a:t>
            </a:r>
            <a:r>
              <a:rPr lang="fr-FR" dirty="0" err="1" smtClean="0">
                <a:latin typeface="Times New Roman" pitchFamily="18" charset="0"/>
                <a:cs typeface="Times New Roman" pitchFamily="18" charset="0"/>
              </a:rPr>
              <a:t>vibriostatique</a:t>
            </a:r>
            <a:r>
              <a:rPr lang="fr-FR" dirty="0" smtClean="0">
                <a:latin typeface="Times New Roman" pitchFamily="18" charset="0"/>
                <a:cs typeface="Times New Roman" pitchFamily="18" charset="0"/>
              </a:rPr>
              <a:t> O/129</a:t>
            </a:r>
            <a:r>
              <a:rPr lang="fr-FR" dirty="0">
                <a:latin typeface="Times New Roman" pitchFamily="18" charset="0"/>
                <a:cs typeface="Times New Roman" pitchFamily="18" charset="0"/>
              </a:rPr>
              <a:t>.</a:t>
            </a:r>
          </a:p>
        </p:txBody>
      </p:sp>
    </p:spTree>
    <p:extLst>
      <p:ext uri="{BB962C8B-B14F-4D97-AF65-F5344CB8AC3E}">
        <p14:creationId xmlns:p14="http://schemas.microsoft.com/office/powerpoint/2010/main" val="2935655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72008"/>
            <a:ext cx="8928992" cy="6741368"/>
          </a:xfrm>
        </p:spPr>
        <p:txBody>
          <a:bodyPr>
            <a:noAutofit/>
          </a:bodyPr>
          <a:lstStyle/>
          <a:p>
            <a:pPr algn="just">
              <a:lnSpc>
                <a:spcPct val="170000"/>
              </a:lnSpc>
            </a:pPr>
            <a:r>
              <a:rPr lang="fr-FR" sz="2000" b="1" dirty="0">
                <a:latin typeface="Times New Roman" pitchFamily="18" charset="0"/>
                <a:cs typeface="Times New Roman" pitchFamily="18" charset="0"/>
              </a:rPr>
              <a:t>Pouvoir pathogène et habitat</a:t>
            </a:r>
          </a:p>
          <a:p>
            <a:pPr algn="just">
              <a:lnSpc>
                <a:spcPct val="170000"/>
              </a:lnSpc>
            </a:pPr>
            <a:r>
              <a:rPr lang="fr-FR" sz="2000" dirty="0">
                <a:latin typeface="Times New Roman" pitchFamily="18" charset="0"/>
                <a:cs typeface="Times New Roman" pitchFamily="18" charset="0"/>
              </a:rPr>
              <a:t>Les </a:t>
            </a:r>
            <a:r>
              <a:rPr lang="fr-FR" sz="2000" i="1" dirty="0" err="1">
                <a:latin typeface="Times New Roman" pitchFamily="18" charset="0"/>
                <a:cs typeface="Times New Roman" pitchFamily="18" charset="0"/>
              </a:rPr>
              <a:t>Aeromonas</a:t>
            </a:r>
            <a:r>
              <a:rPr lang="fr-FR" sz="2000" i="1" dirty="0">
                <a:latin typeface="Times New Roman" pitchFamily="18" charset="0"/>
                <a:cs typeface="Times New Roman" pitchFamily="18" charset="0"/>
              </a:rPr>
              <a:t> </a:t>
            </a:r>
            <a:r>
              <a:rPr lang="fr-FR" sz="2000" dirty="0">
                <a:latin typeface="Times New Roman" pitchFamily="18" charset="0"/>
                <a:cs typeface="Times New Roman" pitchFamily="18" charset="0"/>
              </a:rPr>
              <a:t>sont des bactéries des eaux, </a:t>
            </a:r>
            <a:r>
              <a:rPr lang="fr-FR" sz="2000" dirty="0" smtClean="0">
                <a:latin typeface="Times New Roman" pitchFamily="18" charset="0"/>
                <a:cs typeface="Times New Roman" pitchFamily="18" charset="0"/>
              </a:rPr>
              <a:t>contaminant fréquemment </a:t>
            </a:r>
            <a:r>
              <a:rPr lang="fr-FR" sz="2000" dirty="0">
                <a:latin typeface="Times New Roman" pitchFamily="18" charset="0"/>
                <a:cs typeface="Times New Roman" pitchFamily="18" charset="0"/>
              </a:rPr>
              <a:t>les eaux douces ou de lagune et certains </a:t>
            </a:r>
            <a:r>
              <a:rPr lang="fr-FR" sz="2000" dirty="0" smtClean="0">
                <a:latin typeface="Times New Roman" pitchFamily="18" charset="0"/>
                <a:cs typeface="Times New Roman" pitchFamily="18" charset="0"/>
              </a:rPr>
              <a:t>aliments tels </a:t>
            </a:r>
            <a:r>
              <a:rPr lang="fr-FR" sz="2000" dirty="0">
                <a:latin typeface="Times New Roman" pitchFamily="18" charset="0"/>
                <a:cs typeface="Times New Roman" pitchFamily="18" charset="0"/>
              </a:rPr>
              <a:t>les </a:t>
            </a:r>
            <a:r>
              <a:rPr lang="fr-FR" sz="2000" u="sng" dirty="0">
                <a:latin typeface="Times New Roman" pitchFamily="18" charset="0"/>
                <a:cs typeface="Times New Roman" pitchFamily="18" charset="0"/>
              </a:rPr>
              <a:t>coquillages et les poissons.</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just">
              <a:lnSpc>
                <a:spcPct val="170000"/>
              </a:lnSpc>
            </a:pPr>
            <a:r>
              <a:rPr lang="fr-FR" sz="2000" dirty="0" smtClean="0">
                <a:latin typeface="Times New Roman" pitchFamily="18" charset="0"/>
                <a:cs typeface="Times New Roman" pitchFamily="18" charset="0"/>
              </a:rPr>
              <a:t>Ces bactéries peuvent </a:t>
            </a:r>
            <a:r>
              <a:rPr lang="fr-FR" sz="2000" dirty="0">
                <a:latin typeface="Times New Roman" pitchFamily="18" charset="0"/>
                <a:cs typeface="Times New Roman" pitchFamily="18" charset="0"/>
              </a:rPr>
              <a:t>persister plusieurs mois ou années dans les </a:t>
            </a:r>
            <a:r>
              <a:rPr lang="fr-FR" sz="2000" dirty="0" smtClean="0">
                <a:latin typeface="Times New Roman" pitchFamily="18" charset="0"/>
                <a:cs typeface="Times New Roman" pitchFamily="18" charset="0"/>
              </a:rPr>
              <a:t>eaux ou </a:t>
            </a:r>
            <a:r>
              <a:rPr lang="fr-FR" sz="2000" dirty="0">
                <a:latin typeface="Times New Roman" pitchFamily="18" charset="0"/>
                <a:cs typeface="Times New Roman" pitchFamily="18" charset="0"/>
              </a:rPr>
              <a:t>les sols</a:t>
            </a:r>
            <a:r>
              <a:rPr lang="fr-FR" sz="2000" dirty="0" smtClean="0">
                <a:latin typeface="Times New Roman" pitchFamily="18" charset="0"/>
                <a:cs typeface="Times New Roman" pitchFamily="18" charset="0"/>
              </a:rPr>
              <a:t>.</a:t>
            </a:r>
          </a:p>
          <a:p>
            <a:pPr algn="just">
              <a:lnSpc>
                <a:spcPct val="170000"/>
              </a:lnSpc>
            </a:pP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En dehors d' </a:t>
            </a:r>
            <a:r>
              <a:rPr lang="fr-FR" sz="2000" i="1" dirty="0">
                <a:latin typeface="Times New Roman" pitchFamily="18" charset="0"/>
                <a:cs typeface="Times New Roman" pitchFamily="18" charset="0"/>
              </a:rPr>
              <a:t>A. </a:t>
            </a:r>
            <a:r>
              <a:rPr lang="fr-FR" sz="2000" i="1" dirty="0" err="1" smtClean="0">
                <a:latin typeface="Times New Roman" pitchFamily="18" charset="0"/>
                <a:cs typeface="Times New Roman" pitchFamily="18" charset="0"/>
              </a:rPr>
              <a:t>salmonicida</a:t>
            </a: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les </a:t>
            </a:r>
            <a:r>
              <a:rPr lang="fr-FR" sz="2000" i="1" dirty="0" err="1" smtClean="0">
                <a:latin typeface="Times New Roman" pitchFamily="18" charset="0"/>
                <a:cs typeface="Times New Roman" pitchFamily="18" charset="0"/>
              </a:rPr>
              <a:t>Aeromonas</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peuvent </a:t>
            </a:r>
            <a:r>
              <a:rPr lang="fr-FR" sz="2000" dirty="0">
                <a:latin typeface="Times New Roman" pitchFamily="18" charset="0"/>
                <a:cs typeface="Times New Roman" pitchFamily="18" charset="0"/>
              </a:rPr>
              <a:t>infecter l'homme après immersion (noyades</a:t>
            </a:r>
            <a:r>
              <a:rPr lang="fr-FR" sz="2000" dirty="0" smtClean="0">
                <a:latin typeface="Times New Roman" pitchFamily="18" charset="0"/>
                <a:cs typeface="Times New Roman" pitchFamily="18" charset="0"/>
              </a:rPr>
              <a:t>) ou </a:t>
            </a:r>
            <a:r>
              <a:rPr lang="fr-FR" sz="2000" dirty="0">
                <a:latin typeface="Times New Roman" pitchFamily="18" charset="0"/>
                <a:cs typeface="Times New Roman" pitchFamily="18" charset="0"/>
              </a:rPr>
              <a:t>après ingestion de produits contaminés (y </a:t>
            </a:r>
            <a:r>
              <a:rPr lang="fr-FR" sz="2000" dirty="0" smtClean="0">
                <a:latin typeface="Times New Roman" pitchFamily="18" charset="0"/>
                <a:cs typeface="Times New Roman" pitchFamily="18" charset="0"/>
              </a:rPr>
              <a:t>compris eau </a:t>
            </a:r>
            <a:r>
              <a:rPr lang="fr-FR" sz="2000" dirty="0">
                <a:latin typeface="Times New Roman" pitchFamily="18" charset="0"/>
                <a:cs typeface="Times New Roman" pitchFamily="18" charset="0"/>
              </a:rPr>
              <a:t>« potable »). </a:t>
            </a:r>
            <a:endParaRPr lang="fr-FR" sz="2000" dirty="0" smtClean="0">
              <a:latin typeface="Times New Roman" pitchFamily="18" charset="0"/>
              <a:cs typeface="Times New Roman" pitchFamily="18" charset="0"/>
            </a:endParaRPr>
          </a:p>
          <a:p>
            <a:pPr algn="just">
              <a:lnSpc>
                <a:spcPct val="170000"/>
              </a:lnSpc>
            </a:pPr>
            <a:r>
              <a:rPr lang="fr-FR" sz="2000" dirty="0" smtClean="0">
                <a:latin typeface="Times New Roman" pitchFamily="18" charset="0"/>
                <a:cs typeface="Times New Roman" pitchFamily="18" charset="0"/>
              </a:rPr>
              <a:t>Ces </a:t>
            </a:r>
            <a:r>
              <a:rPr lang="fr-FR" sz="2000" dirty="0">
                <a:latin typeface="Times New Roman" pitchFamily="18" charset="0"/>
                <a:cs typeface="Times New Roman" pitchFamily="18" charset="0"/>
              </a:rPr>
              <a:t>bactéries sont impliquées dans </a:t>
            </a:r>
            <a:r>
              <a:rPr lang="fr-FR" sz="2000" dirty="0" smtClean="0">
                <a:latin typeface="Times New Roman" pitchFamily="18" charset="0"/>
                <a:cs typeface="Times New Roman" pitchFamily="18" charset="0"/>
              </a:rPr>
              <a:t>la contamination </a:t>
            </a:r>
            <a:r>
              <a:rPr lang="fr-FR" sz="2000" dirty="0">
                <a:latin typeface="Times New Roman" pitchFamily="18" charset="0"/>
                <a:cs typeface="Times New Roman" pitchFamily="18" charset="0"/>
              </a:rPr>
              <a:t>de plaies, souvent après contact avec </a:t>
            </a:r>
            <a:r>
              <a:rPr lang="fr-FR" sz="2000" dirty="0" smtClean="0">
                <a:latin typeface="Times New Roman" pitchFamily="18" charset="0"/>
                <a:cs typeface="Times New Roman" pitchFamily="18" charset="0"/>
              </a:rPr>
              <a:t>de l'eau </a:t>
            </a:r>
            <a:r>
              <a:rPr lang="fr-FR" sz="2000" dirty="0">
                <a:latin typeface="Times New Roman" pitchFamily="18" charset="0"/>
                <a:cs typeface="Times New Roman" pitchFamily="18" charset="0"/>
              </a:rPr>
              <a:t>polluée, dans des diarrhées (du fait de la </a:t>
            </a:r>
            <a:r>
              <a:rPr lang="fr-FR" sz="2000" dirty="0" smtClean="0">
                <a:latin typeface="Times New Roman" pitchFamily="18" charset="0"/>
                <a:cs typeface="Times New Roman" pitchFamily="18" charset="0"/>
              </a:rPr>
              <a:t>production d'</a:t>
            </a:r>
            <a:r>
              <a:rPr lang="fr-FR" sz="2000" dirty="0" err="1" smtClean="0">
                <a:latin typeface="Times New Roman" pitchFamily="18" charset="0"/>
                <a:cs typeface="Times New Roman" pitchFamily="18" charset="0"/>
              </a:rPr>
              <a:t>entérotoxines</a:t>
            </a:r>
            <a:r>
              <a:rPr lang="fr-FR" sz="2000" dirty="0">
                <a:latin typeface="Times New Roman" pitchFamily="18" charset="0"/>
                <a:cs typeface="Times New Roman" pitchFamily="18" charset="0"/>
              </a:rPr>
              <a:t>), mais également dans des septicémies </a:t>
            </a:r>
            <a:r>
              <a:rPr lang="fr-FR" sz="2000" dirty="0" smtClean="0">
                <a:latin typeface="Times New Roman" pitchFamily="18" charset="0"/>
                <a:cs typeface="Times New Roman" pitchFamily="18" charset="0"/>
              </a:rPr>
              <a:t>ou des </a:t>
            </a:r>
            <a:r>
              <a:rPr lang="fr-FR" sz="2000" dirty="0">
                <a:latin typeface="Times New Roman" pitchFamily="18" charset="0"/>
                <a:cs typeface="Times New Roman" pitchFamily="18" charset="0"/>
              </a:rPr>
              <a:t>infections graves hospitalières sur terrain prédisposé.</a:t>
            </a:r>
          </a:p>
          <a:p>
            <a:pPr algn="just">
              <a:lnSpc>
                <a:spcPct val="170000"/>
              </a:lnSpc>
            </a:pPr>
            <a:r>
              <a:rPr lang="fr-FR" sz="2000" dirty="0">
                <a:latin typeface="Times New Roman" pitchFamily="18" charset="0"/>
                <a:cs typeface="Times New Roman" pitchFamily="18" charset="0"/>
              </a:rPr>
              <a:t>Des infections pulmonaires après noyade ont aussi </a:t>
            </a:r>
            <a:r>
              <a:rPr lang="fr-FR" sz="2000" dirty="0" smtClean="0">
                <a:latin typeface="Times New Roman" pitchFamily="18" charset="0"/>
                <a:cs typeface="Times New Roman" pitchFamily="18" charset="0"/>
              </a:rPr>
              <a:t>été décrites</a:t>
            </a:r>
            <a:r>
              <a:rPr lang="fr-FR" sz="2000" dirty="0">
                <a:latin typeface="Times New Roman" pitchFamily="18" charset="0"/>
                <a:cs typeface="Times New Roman" pitchFamily="18" charset="0"/>
              </a:rPr>
              <a:t>.</a:t>
            </a:r>
          </a:p>
        </p:txBody>
      </p:sp>
    </p:spTree>
    <p:extLst>
      <p:ext uri="{BB962C8B-B14F-4D97-AF65-F5344CB8AC3E}">
        <p14:creationId xmlns:p14="http://schemas.microsoft.com/office/powerpoint/2010/main" val="2308188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384"/>
            <a:ext cx="9144000" cy="7128792"/>
          </a:xfrm>
        </p:spPr>
        <p:txBody>
          <a:bodyPr/>
          <a:lstStyle/>
          <a:p>
            <a:pPr algn="just">
              <a:lnSpc>
                <a:spcPct val="150000"/>
              </a:lnSpc>
            </a:pPr>
            <a:r>
              <a:rPr lang="fr-FR" dirty="0">
                <a:latin typeface="Times New Roman" pitchFamily="18" charset="0"/>
                <a:cs typeface="Times New Roman" pitchFamily="18" charset="0"/>
              </a:rPr>
              <a:t>À l'heure actuelle, parmi les 16 espèces </a:t>
            </a:r>
            <a:r>
              <a:rPr lang="fr-FR" dirty="0" smtClean="0">
                <a:latin typeface="Times New Roman" pitchFamily="18" charset="0"/>
                <a:cs typeface="Times New Roman" pitchFamily="18" charset="0"/>
              </a:rPr>
              <a:t>génomiques identifiées</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03 </a:t>
            </a:r>
            <a:r>
              <a:rPr lang="fr-FR" dirty="0">
                <a:latin typeface="Times New Roman" pitchFamily="18" charset="0"/>
                <a:cs typeface="Times New Roman" pitchFamily="18" charset="0"/>
              </a:rPr>
              <a:t>espèces mobiles d'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sont </a:t>
            </a:r>
            <a:r>
              <a:rPr lang="fr-FR" dirty="0" smtClean="0">
                <a:latin typeface="Times New Roman" pitchFamily="18" charset="0"/>
                <a:cs typeface="Times New Roman" pitchFamily="18" charset="0"/>
              </a:rPr>
              <a:t>les plus </a:t>
            </a:r>
            <a:r>
              <a:rPr lang="fr-FR" dirty="0">
                <a:latin typeface="Times New Roman" pitchFamily="18" charset="0"/>
                <a:cs typeface="Times New Roman" pitchFamily="18" charset="0"/>
              </a:rPr>
              <a:t>fréquemment retrouvées dans des infections </a:t>
            </a:r>
            <a:r>
              <a:rPr lang="fr-FR" dirty="0" smtClean="0">
                <a:latin typeface="Times New Roman" pitchFamily="18" charset="0"/>
                <a:cs typeface="Times New Roman" pitchFamily="18" charset="0"/>
              </a:rPr>
              <a:t>humaines: </a:t>
            </a:r>
          </a:p>
          <a:p>
            <a:pPr algn="just">
              <a:lnSpc>
                <a:spcPct val="150000"/>
              </a:lnSpc>
            </a:pPr>
            <a:r>
              <a:rPr lang="fr-FR" i="1" dirty="0" smtClean="0">
                <a:latin typeface="Times New Roman" pitchFamily="18" charset="0"/>
                <a:cs typeface="Times New Roman" pitchFamily="18" charset="0"/>
              </a:rPr>
              <a:t>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hydrophila</a:t>
            </a:r>
            <a:r>
              <a:rPr lang="fr-FR" i="1" dirty="0">
                <a:latin typeface="Times New Roman" pitchFamily="18" charset="0"/>
                <a:cs typeface="Times New Roman" pitchFamily="18" charset="0"/>
              </a:rPr>
              <a:t>, </a:t>
            </a:r>
            <a:endParaRPr lang="fr-FR" i="1" dirty="0" smtClean="0">
              <a:latin typeface="Times New Roman" pitchFamily="18" charset="0"/>
              <a:cs typeface="Times New Roman" pitchFamily="18" charset="0"/>
            </a:endParaRPr>
          </a:p>
          <a:p>
            <a:pPr algn="just">
              <a:lnSpc>
                <a:spcPct val="150000"/>
              </a:lnSpc>
            </a:pPr>
            <a:r>
              <a:rPr lang="fr-FR" i="1" dirty="0" smtClean="0">
                <a:latin typeface="Times New Roman" pitchFamily="18" charset="0"/>
                <a:cs typeface="Times New Roman" pitchFamily="18" charset="0"/>
              </a:rPr>
              <a:t>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caviae</a:t>
            </a:r>
            <a:r>
              <a:rPr lang="fr-FR" i="1" dirty="0">
                <a:latin typeface="Times New Roman" pitchFamily="18" charset="0"/>
                <a:cs typeface="Times New Roman" pitchFamily="18" charset="0"/>
              </a:rPr>
              <a:t> </a:t>
            </a:r>
            <a:endParaRPr lang="fr-FR" i="1" dirty="0" smtClean="0">
              <a:latin typeface="Times New Roman" pitchFamily="18" charset="0"/>
              <a:cs typeface="Times New Roman" pitchFamily="18" charset="0"/>
            </a:endParaRPr>
          </a:p>
          <a:p>
            <a:pPr algn="just">
              <a:lnSpc>
                <a:spcPct val="150000"/>
              </a:lnSpc>
            </a:pPr>
            <a:r>
              <a:rPr lang="fr-FR" dirty="0" smtClean="0">
                <a:latin typeface="Times New Roman" pitchFamily="18" charset="0"/>
                <a:cs typeface="Times New Roman" pitchFamily="18" charset="0"/>
              </a:rPr>
              <a:t>et </a:t>
            </a: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veronii</a:t>
            </a:r>
            <a:r>
              <a:rPr lang="fr-FR" i="1" dirty="0">
                <a:latin typeface="Times New Roman" pitchFamily="18" charset="0"/>
                <a:cs typeface="Times New Roman" pitchFamily="18" charset="0"/>
              </a:rPr>
              <a:t> </a:t>
            </a:r>
            <a:r>
              <a:rPr lang="fr-FR" dirty="0" err="1">
                <a:latin typeface="Times New Roman" pitchFamily="18" charset="0"/>
                <a:cs typeface="Times New Roman" pitchFamily="18" charset="0"/>
              </a:rPr>
              <a:t>subsp</a:t>
            </a:r>
            <a:r>
              <a:rPr lang="fr-FR" dirty="0">
                <a:latin typeface="Times New Roman" pitchFamily="18" charset="0"/>
                <a:cs typeface="Times New Roman" pitchFamily="18" charset="0"/>
              </a:rPr>
              <a:t>. </a:t>
            </a:r>
            <a:r>
              <a:rPr lang="fr-FR" i="1" dirty="0" err="1" smtClean="0">
                <a:latin typeface="Times New Roman" pitchFamily="18" charset="0"/>
                <a:cs typeface="Times New Roman" pitchFamily="18" charset="0"/>
              </a:rPr>
              <a:t>sobria</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3811184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144000" cy="6858000"/>
          </a:xfrm>
        </p:spPr>
        <p:txBody>
          <a:bodyPr>
            <a:noAutofit/>
          </a:bodyPr>
          <a:lstStyle/>
          <a:p>
            <a:pPr algn="just">
              <a:lnSpc>
                <a:spcPct val="150000"/>
              </a:lnSpc>
            </a:pPr>
            <a:r>
              <a:rPr lang="fr-FR" sz="1800" b="1" dirty="0">
                <a:latin typeface="Times New Roman" pitchFamily="18" charset="0"/>
                <a:cs typeface="Times New Roman" pitchFamily="18" charset="0"/>
              </a:rPr>
              <a:t>Caractères bactériologiques</a:t>
            </a:r>
          </a:p>
          <a:p>
            <a:pPr algn="just">
              <a:lnSpc>
                <a:spcPct val="150000"/>
              </a:lnSpc>
            </a:pPr>
            <a:r>
              <a:rPr lang="fr-FR" sz="1800" dirty="0">
                <a:latin typeface="Times New Roman" pitchFamily="18" charset="0"/>
                <a:cs typeface="Times New Roman" pitchFamily="18" charset="0"/>
              </a:rPr>
              <a:t>La température optimale de croissance est de 30 °</a:t>
            </a:r>
            <a:r>
              <a:rPr lang="fr-FR" sz="1800" dirty="0" smtClean="0">
                <a:latin typeface="Times New Roman" pitchFamily="18" charset="0"/>
                <a:cs typeface="Times New Roman" pitchFamily="18" charset="0"/>
              </a:rPr>
              <a:t>C. </a:t>
            </a:r>
          </a:p>
          <a:p>
            <a:pPr algn="just">
              <a:lnSpc>
                <a:spcPct val="150000"/>
              </a:lnSpc>
            </a:pPr>
            <a:r>
              <a:rPr lang="fr-FR" sz="1800" dirty="0" smtClean="0">
                <a:latin typeface="Times New Roman" pitchFamily="18" charset="0"/>
                <a:cs typeface="Times New Roman" pitchFamily="18" charset="0"/>
              </a:rPr>
              <a:t>Le </a:t>
            </a:r>
            <a:r>
              <a:rPr lang="fr-FR" sz="1800" dirty="0">
                <a:latin typeface="Times New Roman" pitchFamily="18" charset="0"/>
                <a:cs typeface="Times New Roman" pitchFamily="18" charset="0"/>
              </a:rPr>
              <a:t>pH optimal est de 7. </a:t>
            </a:r>
            <a:endParaRPr lang="fr-FR" sz="1800" dirty="0" smtClean="0">
              <a:latin typeface="Times New Roman" pitchFamily="18" charset="0"/>
              <a:cs typeface="Times New Roman" pitchFamily="18" charset="0"/>
            </a:endParaRPr>
          </a:p>
          <a:p>
            <a:pPr algn="just">
              <a:lnSpc>
                <a:spcPct val="150000"/>
              </a:lnSpc>
            </a:pPr>
            <a:r>
              <a:rPr lang="fr-FR" sz="1800" dirty="0" smtClean="0">
                <a:latin typeface="Times New Roman" pitchFamily="18" charset="0"/>
                <a:cs typeface="Times New Roman" pitchFamily="18" charset="0"/>
              </a:rPr>
              <a:t>Les souches ne </a:t>
            </a:r>
            <a:r>
              <a:rPr lang="fr-FR" sz="1800" dirty="0">
                <a:latin typeface="Times New Roman" pitchFamily="18" charset="0"/>
                <a:cs typeface="Times New Roman" pitchFamily="18" charset="0"/>
              </a:rPr>
              <a:t>cultivent pas en milieu </a:t>
            </a:r>
            <a:r>
              <a:rPr lang="fr-FR" sz="1800" dirty="0" err="1">
                <a:latin typeface="Times New Roman" pitchFamily="18" charset="0"/>
                <a:cs typeface="Times New Roman" pitchFamily="18" charset="0"/>
              </a:rPr>
              <a:t>hypersalé</a:t>
            </a:r>
            <a:r>
              <a:rPr lang="fr-FR" sz="1800" dirty="0" smtClean="0">
                <a:latin typeface="Times New Roman" pitchFamily="18" charset="0"/>
                <a:cs typeface="Times New Roman" pitchFamily="18" charset="0"/>
              </a:rPr>
              <a:t>.</a:t>
            </a:r>
          </a:p>
          <a:p>
            <a:pPr algn="just">
              <a:lnSpc>
                <a:spcPct val="150000"/>
              </a:lnSpc>
            </a:pPr>
            <a:r>
              <a:rPr lang="fr-FR"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Les </a:t>
            </a:r>
            <a:r>
              <a:rPr lang="fr-FR" sz="1800" dirty="0" smtClean="0">
                <a:latin typeface="Times New Roman" pitchFamily="18" charset="0"/>
                <a:cs typeface="Times New Roman" pitchFamily="18" charset="0"/>
              </a:rPr>
              <a:t>colonies d</a:t>
            </a:r>
            <a:r>
              <a:rPr lang="fr-FR" sz="1800" dirty="0">
                <a:latin typeface="Times New Roman" pitchFamily="18" charset="0"/>
                <a:cs typeface="Times New Roman" pitchFamily="18" charset="0"/>
              </a:rPr>
              <a:t>' </a:t>
            </a:r>
            <a:r>
              <a:rPr lang="fr-FR" sz="1800" i="1" dirty="0" err="1">
                <a:latin typeface="Times New Roman" pitchFamily="18" charset="0"/>
                <a:cs typeface="Times New Roman" pitchFamily="18" charset="0"/>
              </a:rPr>
              <a:t>Aeromonas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apparaissent en 24 heures en milieu </a:t>
            </a:r>
            <a:r>
              <a:rPr lang="fr-FR" sz="1800" dirty="0" smtClean="0">
                <a:latin typeface="Times New Roman" pitchFamily="18" charset="0"/>
                <a:cs typeface="Times New Roman" pitchFamily="18" charset="0"/>
              </a:rPr>
              <a:t>solide et </a:t>
            </a:r>
            <a:r>
              <a:rPr lang="fr-FR" sz="1800" dirty="0">
                <a:latin typeface="Times New Roman" pitchFamily="18" charset="0"/>
                <a:cs typeface="Times New Roman" pitchFamily="18" charset="0"/>
              </a:rPr>
              <a:t>ressemblent à celles des coliformes. </a:t>
            </a:r>
            <a:endParaRPr lang="fr-FR" sz="1800" dirty="0" smtClean="0">
              <a:latin typeface="Times New Roman" pitchFamily="18" charset="0"/>
              <a:cs typeface="Times New Roman" pitchFamily="18" charset="0"/>
            </a:endParaRPr>
          </a:p>
          <a:p>
            <a:pPr algn="just">
              <a:lnSpc>
                <a:spcPct val="150000"/>
              </a:lnSpc>
            </a:pPr>
            <a:r>
              <a:rPr lang="fr-FR" sz="1800" dirty="0" smtClean="0">
                <a:latin typeface="Times New Roman" pitchFamily="18" charset="0"/>
                <a:cs typeface="Times New Roman" pitchFamily="18" charset="0"/>
              </a:rPr>
              <a:t>La </a:t>
            </a:r>
            <a:r>
              <a:rPr lang="fr-FR" sz="1800" dirty="0">
                <a:latin typeface="Times New Roman" pitchFamily="18" charset="0"/>
                <a:cs typeface="Times New Roman" pitchFamily="18" charset="0"/>
              </a:rPr>
              <a:t>culture </a:t>
            </a:r>
            <a:r>
              <a:rPr lang="fr-FR" sz="1800" dirty="0" smtClean="0">
                <a:latin typeface="Times New Roman" pitchFamily="18" charset="0"/>
                <a:cs typeface="Times New Roman" pitchFamily="18" charset="0"/>
              </a:rPr>
              <a:t>est possible </a:t>
            </a:r>
            <a:r>
              <a:rPr lang="fr-FR" sz="1800" dirty="0">
                <a:latin typeface="Times New Roman" pitchFamily="18" charset="0"/>
                <a:cs typeface="Times New Roman" pitchFamily="18" charset="0"/>
              </a:rPr>
              <a:t>sur milieux </a:t>
            </a:r>
            <a:r>
              <a:rPr lang="fr-FR" sz="1800" dirty="0" err="1">
                <a:latin typeface="Times New Roman" pitchFamily="18" charset="0"/>
                <a:cs typeface="Times New Roman" pitchFamily="18" charset="0"/>
              </a:rPr>
              <a:t>trypticase</a:t>
            </a:r>
            <a:r>
              <a:rPr lang="fr-FR" sz="1800" dirty="0">
                <a:latin typeface="Times New Roman" pitchFamily="18" charset="0"/>
                <a:cs typeface="Times New Roman" pitchFamily="18" charset="0"/>
              </a:rPr>
              <a:t>-soja ou gélose au sang</a:t>
            </a:r>
            <a:r>
              <a:rPr lang="fr-FR" sz="1800" dirty="0" smtClean="0">
                <a:latin typeface="Times New Roman" pitchFamily="18" charset="0"/>
                <a:cs typeface="Times New Roman" pitchFamily="18" charset="0"/>
              </a:rPr>
              <a:t>, mais </a:t>
            </a:r>
            <a:r>
              <a:rPr lang="fr-FR" sz="1800" dirty="0">
                <a:latin typeface="Times New Roman" pitchFamily="18" charset="0"/>
                <a:cs typeface="Times New Roman" pitchFamily="18" charset="0"/>
              </a:rPr>
              <a:t>aussi sur milieux sélectifs </a:t>
            </a:r>
            <a:r>
              <a:rPr lang="fr-FR" sz="1800" dirty="0" err="1">
                <a:latin typeface="Times New Roman" pitchFamily="18" charset="0"/>
                <a:cs typeface="Times New Roman" pitchFamily="18" charset="0"/>
              </a:rPr>
              <a:t>MacConkey</a:t>
            </a:r>
            <a:r>
              <a:rPr lang="fr-FR" sz="1800" dirty="0">
                <a:latin typeface="Times New Roman" pitchFamily="18" charset="0"/>
                <a:cs typeface="Times New Roman" pitchFamily="18" charset="0"/>
              </a:rPr>
              <a:t>, EMB </a:t>
            </a:r>
            <a:r>
              <a:rPr lang="fr-FR" sz="1800" dirty="0" smtClean="0">
                <a:latin typeface="Times New Roman" pitchFamily="18" charset="0"/>
                <a:cs typeface="Times New Roman" pitchFamily="18" charset="0"/>
              </a:rPr>
              <a:t>ou </a:t>
            </a:r>
            <a:r>
              <a:rPr lang="fr-FR" sz="1800" dirty="0" err="1" smtClean="0">
                <a:latin typeface="Times New Roman" pitchFamily="18" charset="0"/>
                <a:cs typeface="Times New Roman" pitchFamily="18" charset="0"/>
              </a:rPr>
              <a:t>Drigalski</a:t>
            </a:r>
            <a:r>
              <a:rPr lang="fr-FR" sz="1800" dirty="0" smtClean="0">
                <a:latin typeface="Times New Roman" pitchFamily="18" charset="0"/>
                <a:cs typeface="Times New Roman" pitchFamily="18" charset="0"/>
              </a:rPr>
              <a:t>. </a:t>
            </a:r>
          </a:p>
          <a:p>
            <a:pPr algn="just">
              <a:lnSpc>
                <a:spcPct val="150000"/>
              </a:lnSpc>
            </a:pPr>
            <a:r>
              <a:rPr lang="fr-FR" sz="1800" dirty="0" smtClean="0">
                <a:latin typeface="Times New Roman" pitchFamily="18" charset="0"/>
                <a:cs typeface="Times New Roman" pitchFamily="18" charset="0"/>
              </a:rPr>
              <a:t>La résistance </a:t>
            </a:r>
            <a:r>
              <a:rPr lang="fr-FR" sz="1800" dirty="0">
                <a:latin typeface="Times New Roman" pitchFamily="18" charset="0"/>
                <a:cs typeface="Times New Roman" pitchFamily="18" charset="0"/>
              </a:rPr>
              <a:t>constante au composé </a:t>
            </a:r>
            <a:r>
              <a:rPr lang="fr-FR" sz="1800" dirty="0" err="1">
                <a:latin typeface="Times New Roman" pitchFamily="18" charset="0"/>
                <a:cs typeface="Times New Roman" pitchFamily="18" charset="0"/>
              </a:rPr>
              <a:t>vibriostatique</a:t>
            </a:r>
            <a:r>
              <a:rPr lang="fr-FR" sz="1800"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O/129 permet </a:t>
            </a:r>
            <a:r>
              <a:rPr lang="fr-FR" sz="1800" dirty="0">
                <a:latin typeface="Times New Roman" pitchFamily="18" charset="0"/>
                <a:cs typeface="Times New Roman" pitchFamily="18" charset="0"/>
              </a:rPr>
              <a:t>de les différencier aisément des </a:t>
            </a:r>
            <a:r>
              <a:rPr lang="fr-FR" sz="1800" i="1" dirty="0" err="1">
                <a:latin typeface="Times New Roman" pitchFamily="18" charset="0"/>
                <a:cs typeface="Times New Roman" pitchFamily="18" charset="0"/>
              </a:rPr>
              <a:t>Vibrio</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 </a:t>
            </a:r>
          </a:p>
          <a:p>
            <a:pPr algn="just">
              <a:lnSpc>
                <a:spcPct val="150000"/>
              </a:lnSpc>
            </a:pPr>
            <a:r>
              <a:rPr lang="fr-FR" sz="1800" dirty="0" smtClean="0">
                <a:latin typeface="Times New Roman" pitchFamily="18" charset="0"/>
                <a:cs typeface="Times New Roman" pitchFamily="18" charset="0"/>
              </a:rPr>
              <a:t>Le caractère </a:t>
            </a:r>
            <a:r>
              <a:rPr lang="fr-FR" sz="1800" dirty="0" err="1">
                <a:latin typeface="Times New Roman" pitchFamily="18" charset="0"/>
                <a:cs typeface="Times New Roman" pitchFamily="18" charset="0"/>
              </a:rPr>
              <a:t>gélatinolytique</a:t>
            </a:r>
            <a:r>
              <a:rPr lang="fr-FR" sz="1800" dirty="0">
                <a:latin typeface="Times New Roman" pitchFamily="18" charset="0"/>
                <a:cs typeface="Times New Roman" pitchFamily="18" charset="0"/>
              </a:rPr>
              <a:t>, l'absence d'ODC </a:t>
            </a:r>
            <a:r>
              <a:rPr lang="fr-FR" sz="1800" dirty="0" smtClean="0">
                <a:latin typeface="Times New Roman" pitchFamily="18" charset="0"/>
                <a:cs typeface="Times New Roman" pitchFamily="18" charset="0"/>
              </a:rPr>
              <a:t>permettent de </a:t>
            </a:r>
            <a:r>
              <a:rPr lang="fr-FR" sz="1800" dirty="0">
                <a:latin typeface="Times New Roman" pitchFamily="18" charset="0"/>
                <a:cs typeface="Times New Roman" pitchFamily="18" charset="0"/>
              </a:rPr>
              <a:t>les distinguer de </a:t>
            </a:r>
            <a:r>
              <a:rPr lang="fr-FR" sz="1800" i="1" dirty="0" err="1">
                <a:latin typeface="Times New Roman" pitchFamily="18" charset="0"/>
                <a:cs typeface="Times New Roman" pitchFamily="18" charset="0"/>
              </a:rPr>
              <a:t>Plesiomonas</a:t>
            </a:r>
            <a:r>
              <a:rPr lang="fr-FR" sz="1800" i="1" dirty="0">
                <a:latin typeface="Times New Roman" pitchFamily="18" charset="0"/>
                <a:cs typeface="Times New Roman" pitchFamily="18" charset="0"/>
              </a:rPr>
              <a:t> </a:t>
            </a:r>
            <a:r>
              <a:rPr lang="fr-FR" sz="1800" i="1" dirty="0" err="1">
                <a:latin typeface="Times New Roman" pitchFamily="18" charset="0"/>
                <a:cs typeface="Times New Roman" pitchFamily="18" charset="0"/>
              </a:rPr>
              <a:t>shigelloides</a:t>
            </a:r>
            <a:r>
              <a:rPr lang="fr-FR" sz="1800" i="1" dirty="0">
                <a:latin typeface="Times New Roman" pitchFamily="18" charset="0"/>
                <a:cs typeface="Times New Roman" pitchFamily="18" charset="0"/>
              </a:rPr>
              <a:t> </a:t>
            </a:r>
            <a:r>
              <a:rPr lang="fr-FR" sz="1800" dirty="0" smtClean="0">
                <a:latin typeface="Times New Roman" pitchFamily="18" charset="0"/>
                <a:cs typeface="Times New Roman" pitchFamily="18" charset="0"/>
              </a:rPr>
              <a:t>(tableau </a:t>
            </a:r>
            <a:r>
              <a:rPr lang="fr-FR" sz="1800" b="1" dirty="0" smtClean="0">
                <a:latin typeface="Times New Roman" pitchFamily="18" charset="0"/>
                <a:cs typeface="Times New Roman" pitchFamily="18" charset="0"/>
              </a:rPr>
              <a:t>34.3.4</a:t>
            </a:r>
            <a:r>
              <a:rPr lang="fr-FR" sz="1800" dirty="0" smtClean="0">
                <a:latin typeface="Times New Roman" pitchFamily="18" charset="0"/>
                <a:cs typeface="Times New Roman" pitchFamily="18" charset="0"/>
              </a:rPr>
              <a:t> ).</a:t>
            </a:r>
          </a:p>
          <a:p>
            <a:pPr algn="just">
              <a:lnSpc>
                <a:spcPct val="150000"/>
              </a:lnSpc>
            </a:pPr>
            <a:r>
              <a:rPr lang="fr-FR"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À noter que le milieu </a:t>
            </a:r>
            <a:r>
              <a:rPr lang="fr-FR" sz="1800" dirty="0" smtClean="0">
                <a:latin typeface="Times New Roman" pitchFamily="18" charset="0"/>
                <a:cs typeface="Times New Roman" pitchFamily="18" charset="0"/>
              </a:rPr>
              <a:t>CIN </a:t>
            </a:r>
            <a:r>
              <a:rPr lang="fr-FR" sz="1800" b="1" dirty="0">
                <a:latin typeface="Times New Roman" pitchFamily="18" charset="0"/>
                <a:cs typeface="Times New Roman" pitchFamily="18" charset="0"/>
              </a:rPr>
              <a:t>(</a:t>
            </a:r>
            <a:r>
              <a:rPr lang="fr-FR" sz="1800" b="1" dirty="0" err="1">
                <a:latin typeface="Times New Roman" pitchFamily="18" charset="0"/>
                <a:cs typeface="Times New Roman" pitchFamily="18" charset="0"/>
              </a:rPr>
              <a:t>Cefsulodine-Irgasan-Novobiocine</a:t>
            </a:r>
            <a:r>
              <a:rPr lang="fr-FR" sz="1800" b="1" dirty="0" smtClean="0">
                <a:latin typeface="Times New Roman" pitchFamily="18" charset="0"/>
                <a:cs typeface="Times New Roman" pitchFamily="18" charset="0"/>
              </a:rPr>
              <a:t>)</a:t>
            </a:r>
            <a:r>
              <a:rPr lang="fr-FR" sz="1800" dirty="0" smtClean="0">
                <a:latin typeface="Times New Roman" pitchFamily="18" charset="0"/>
                <a:cs typeface="Times New Roman" pitchFamily="18" charset="0"/>
              </a:rPr>
              <a:t> </a:t>
            </a:r>
            <a:r>
              <a:rPr lang="fr-FR" sz="1800" dirty="0">
                <a:latin typeface="Times New Roman" pitchFamily="18" charset="0"/>
                <a:cs typeface="Times New Roman" pitchFamily="18" charset="0"/>
              </a:rPr>
              <a:t>utilisé pour </a:t>
            </a:r>
            <a:r>
              <a:rPr lang="fr-FR" sz="1800" dirty="0" smtClean="0">
                <a:latin typeface="Times New Roman" pitchFamily="18" charset="0"/>
                <a:cs typeface="Times New Roman" pitchFamily="18" charset="0"/>
              </a:rPr>
              <a:t>l'isolement des </a:t>
            </a:r>
            <a:r>
              <a:rPr lang="fr-FR" sz="1800" i="1" dirty="0">
                <a:latin typeface="Times New Roman" pitchFamily="18" charset="0"/>
                <a:cs typeface="Times New Roman" pitchFamily="18" charset="0"/>
              </a:rPr>
              <a:t>Yersinia </a:t>
            </a:r>
            <a:r>
              <a:rPr lang="fr-FR" sz="1800" dirty="0">
                <a:latin typeface="Times New Roman" pitchFamily="18" charset="0"/>
                <a:cs typeface="Times New Roman" pitchFamily="18" charset="0"/>
              </a:rPr>
              <a:t>permet aussi la croissance des </a:t>
            </a:r>
            <a:r>
              <a:rPr lang="fr-FR" sz="1800" dirty="0" smtClean="0">
                <a:latin typeface="Times New Roman" pitchFamily="18" charset="0"/>
                <a:cs typeface="Times New Roman" pitchFamily="18" charset="0"/>
              </a:rPr>
              <a:t>souches d</a:t>
            </a:r>
            <a:r>
              <a:rPr lang="fr-FR" sz="1800" dirty="0">
                <a:latin typeface="Times New Roman" pitchFamily="18" charset="0"/>
                <a:cs typeface="Times New Roman" pitchFamily="18" charset="0"/>
              </a:rPr>
              <a:t>' </a:t>
            </a:r>
            <a:r>
              <a:rPr lang="fr-FR" sz="1800" i="1" dirty="0" err="1">
                <a:latin typeface="Times New Roman" pitchFamily="18" charset="0"/>
                <a:cs typeface="Times New Roman" pitchFamily="18" charset="0"/>
              </a:rPr>
              <a:t>Aeromonas</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a:t>
            </a:r>
          </a:p>
        </p:txBody>
      </p:sp>
    </p:spTree>
    <p:extLst>
      <p:ext uri="{BB962C8B-B14F-4D97-AF65-F5344CB8AC3E}">
        <p14:creationId xmlns:p14="http://schemas.microsoft.com/office/powerpoint/2010/main" val="361025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1"/>
          </p:nvPr>
        </p:nvSpPr>
        <p:spPr>
          <a:xfrm>
            <a:off x="215900" y="1916113"/>
            <a:ext cx="5651500" cy="3527425"/>
          </a:xfrm>
        </p:spPr>
        <p:txBody>
          <a:bodyPr/>
          <a:lstStyle/>
          <a:p>
            <a:pPr>
              <a:lnSpc>
                <a:spcPct val="90000"/>
              </a:lnSpc>
            </a:pPr>
            <a:r>
              <a:rPr lang="fr-FR" b="1" dirty="0">
                <a:solidFill>
                  <a:srgbClr val="000066"/>
                </a:solidFill>
                <a:latin typeface="Times New Roman" pitchFamily="18" charset="0"/>
                <a:cs typeface="Times New Roman" pitchFamily="18" charset="0"/>
              </a:rPr>
              <a:t>Prélèvements</a:t>
            </a:r>
            <a:r>
              <a:rPr lang="fr-FR" dirty="0">
                <a:solidFill>
                  <a:srgbClr val="000066"/>
                </a:solidFill>
                <a:latin typeface="Times New Roman" pitchFamily="18" charset="0"/>
                <a:cs typeface="Times New Roman" pitchFamily="18" charset="0"/>
              </a:rPr>
              <a:t/>
            </a:r>
            <a:br>
              <a:rPr lang="fr-FR" dirty="0">
                <a:solidFill>
                  <a:srgbClr val="000066"/>
                </a:solidFill>
                <a:latin typeface="Times New Roman" pitchFamily="18" charset="0"/>
                <a:cs typeface="Times New Roman" pitchFamily="18" charset="0"/>
              </a:rPr>
            </a:br>
            <a:r>
              <a:rPr lang="fr-FR" dirty="0">
                <a:latin typeface="Times New Roman" pitchFamily="18" charset="0"/>
                <a:cs typeface="Times New Roman" pitchFamily="18" charset="0"/>
              </a:rPr>
              <a:t>pus de plaie, hémocultures, selles</a:t>
            </a:r>
          </a:p>
          <a:p>
            <a:pPr>
              <a:lnSpc>
                <a:spcPct val="90000"/>
              </a:lnSpc>
            </a:pPr>
            <a:endParaRPr lang="fr-FR" dirty="0">
              <a:solidFill>
                <a:srgbClr val="000066"/>
              </a:solidFill>
              <a:latin typeface="Times New Roman" pitchFamily="18" charset="0"/>
              <a:cs typeface="Times New Roman" pitchFamily="18" charset="0"/>
            </a:endParaRPr>
          </a:p>
          <a:p>
            <a:pPr>
              <a:lnSpc>
                <a:spcPct val="90000"/>
              </a:lnSpc>
            </a:pPr>
            <a:r>
              <a:rPr lang="fr-FR" b="1" dirty="0">
                <a:solidFill>
                  <a:srgbClr val="000066"/>
                </a:solidFill>
                <a:latin typeface="Times New Roman" pitchFamily="18" charset="0"/>
                <a:cs typeface="Times New Roman" pitchFamily="18" charset="0"/>
              </a:rPr>
              <a:t>Examen direct</a:t>
            </a:r>
          </a:p>
          <a:p>
            <a:pPr lvl="1">
              <a:lnSpc>
                <a:spcPct val="90000"/>
              </a:lnSpc>
              <a:buClr>
                <a:schemeClr val="tx1"/>
              </a:buClr>
              <a:buFont typeface="Arial" charset="0"/>
              <a:buChar char="−"/>
            </a:pPr>
            <a:r>
              <a:rPr lang="fr-FR" dirty="0">
                <a:latin typeface="Times New Roman" pitchFamily="18" charset="0"/>
                <a:cs typeface="Times New Roman" pitchFamily="18" charset="0"/>
              </a:rPr>
              <a:t>état frais : mobiles</a:t>
            </a:r>
          </a:p>
          <a:p>
            <a:pPr lvl="1">
              <a:lnSpc>
                <a:spcPct val="90000"/>
              </a:lnSpc>
              <a:buClr>
                <a:schemeClr val="tx1"/>
              </a:buClr>
              <a:buFont typeface="Arial" charset="0"/>
              <a:buChar char="−"/>
            </a:pPr>
            <a:r>
              <a:rPr lang="fr-FR" dirty="0">
                <a:latin typeface="Times New Roman" pitchFamily="18" charset="0"/>
                <a:cs typeface="Times New Roman" pitchFamily="18" charset="0"/>
              </a:rPr>
              <a:t>Gram : BG − droits, courts</a:t>
            </a:r>
          </a:p>
        </p:txBody>
      </p:sp>
      <p:pic>
        <p:nvPicPr>
          <p:cNvPr id="29699" name="Picture 3" descr="Aeromonas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92788" y="1844675"/>
            <a:ext cx="3351212"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Rectangle 4"/>
          <p:cNvSpPr>
            <a:spLocks noGrp="1" noChangeArrowheads="1"/>
          </p:cNvSpPr>
          <p:nvPr>
            <p:ph type="title"/>
          </p:nvPr>
        </p:nvSpPr>
        <p:spPr>
          <a:noFill/>
          <a:ln/>
        </p:spPr>
        <p:txBody>
          <a:bodyPr anchor="ctr"/>
          <a:lstStyle/>
          <a:p>
            <a:r>
              <a:rPr lang="fr-FR" b="1">
                <a:solidFill>
                  <a:srgbClr val="FF9900"/>
                </a:solidFill>
              </a:rPr>
              <a:t>Diagnostic biologique</a:t>
            </a:r>
          </a:p>
        </p:txBody>
      </p:sp>
    </p:spTree>
    <p:extLst>
      <p:ext uri="{BB962C8B-B14F-4D97-AF65-F5344CB8AC3E}">
        <p14:creationId xmlns:p14="http://schemas.microsoft.com/office/powerpoint/2010/main" val="1898175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746125" y="1600200"/>
            <a:ext cx="7786688" cy="4852988"/>
          </a:xfrm>
        </p:spPr>
        <p:txBody>
          <a:bodyPr/>
          <a:lstStyle/>
          <a:p>
            <a:pPr>
              <a:lnSpc>
                <a:spcPct val="90000"/>
              </a:lnSpc>
            </a:pPr>
            <a:r>
              <a:rPr lang="fr-FR" b="1" dirty="0">
                <a:latin typeface="Times New Roman" pitchFamily="18" charset="0"/>
                <a:cs typeface="Times New Roman" pitchFamily="18" charset="0"/>
              </a:rPr>
              <a:t>Culture</a:t>
            </a:r>
          </a:p>
          <a:p>
            <a:pPr lvl="1">
              <a:lnSpc>
                <a:spcPct val="90000"/>
              </a:lnSpc>
            </a:pPr>
            <a:r>
              <a:rPr lang="fr-FR" dirty="0">
                <a:latin typeface="Times New Roman" pitchFamily="18" charset="0"/>
                <a:cs typeface="Times New Roman" pitchFamily="18" charset="0"/>
              </a:rPr>
              <a:t>facile sur milieux ordinaires</a:t>
            </a:r>
          </a:p>
          <a:p>
            <a:pPr lvl="1">
              <a:lnSpc>
                <a:spcPct val="90000"/>
              </a:lnSpc>
            </a:pPr>
            <a:r>
              <a:rPr lang="fr-FR" dirty="0">
                <a:latin typeface="Times New Roman" pitchFamily="18" charset="0"/>
                <a:cs typeface="Times New Roman" pitchFamily="18" charset="0"/>
              </a:rPr>
              <a:t>colonies = rondes, bombées, lisses, régulières, opaques,</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aspect similaire aux entérobactéries</a:t>
            </a:r>
          </a:p>
          <a:p>
            <a:pPr lvl="1">
              <a:lnSpc>
                <a:spcPct val="90000"/>
              </a:lnSpc>
            </a:pPr>
            <a:r>
              <a:rPr lang="fr-FR" i="1" dirty="0">
                <a:latin typeface="Times New Roman" pitchFamily="18" charset="0"/>
                <a:cs typeface="Times New Roman" pitchFamily="18" charset="0"/>
              </a:rPr>
              <a:t>A. </a:t>
            </a:r>
            <a:r>
              <a:rPr lang="fr-FR" i="1" dirty="0" err="1">
                <a:latin typeface="Times New Roman" pitchFamily="18" charset="0"/>
                <a:cs typeface="Times New Roman" pitchFamily="18" charset="0"/>
              </a:rPr>
              <a:t>hydrophila</a:t>
            </a:r>
            <a:r>
              <a:rPr lang="fr-FR" i="1" dirty="0">
                <a:latin typeface="Times New Roman" pitchFamily="18" charset="0"/>
                <a:cs typeface="Times New Roman" pitchFamily="18" charset="0"/>
              </a:rPr>
              <a:t>, A. </a:t>
            </a:r>
            <a:r>
              <a:rPr lang="fr-FR" i="1" dirty="0" err="1">
                <a:latin typeface="Times New Roman" pitchFamily="18" charset="0"/>
                <a:cs typeface="Times New Roman" pitchFamily="18" charset="0"/>
              </a:rPr>
              <a:t>veronii</a:t>
            </a:r>
            <a:r>
              <a:rPr lang="fr-FR" dirty="0">
                <a:latin typeface="Times New Roman" pitchFamily="18" charset="0"/>
                <a:cs typeface="Times New Roman" pitchFamily="18" charset="0"/>
              </a:rPr>
              <a:t> = </a:t>
            </a:r>
            <a:r>
              <a:rPr lang="fr-FR" b="1" dirty="0">
                <a:latin typeface="Times New Roman" pitchFamily="18" charset="0"/>
                <a:cs typeface="Times New Roman" pitchFamily="18" charset="0"/>
              </a:rPr>
              <a:t>β</a:t>
            </a:r>
            <a:r>
              <a:rPr lang="fr-FR" dirty="0">
                <a:latin typeface="Times New Roman" pitchFamily="18" charset="0"/>
                <a:cs typeface="Times New Roman" pitchFamily="18" charset="0"/>
              </a:rPr>
              <a:t>-</a:t>
            </a:r>
            <a:r>
              <a:rPr lang="fr-FR" b="1" dirty="0">
                <a:latin typeface="Times New Roman" pitchFamily="18" charset="0"/>
                <a:cs typeface="Times New Roman" pitchFamily="18" charset="0"/>
              </a:rPr>
              <a:t>hémolyse</a:t>
            </a:r>
          </a:p>
          <a:p>
            <a:pPr lvl="1">
              <a:lnSpc>
                <a:spcPct val="90000"/>
              </a:lnSpc>
            </a:pPr>
            <a:r>
              <a:rPr lang="fr-FR" dirty="0">
                <a:latin typeface="Times New Roman" pitchFamily="18" charset="0"/>
                <a:cs typeface="Times New Roman" pitchFamily="18" charset="0"/>
              </a:rPr>
              <a:t>oxydase +</a:t>
            </a:r>
          </a:p>
          <a:p>
            <a:pPr lvl="1">
              <a:lnSpc>
                <a:spcPct val="90000"/>
              </a:lnSpc>
            </a:pPr>
            <a:endParaRPr lang="fr-FR" dirty="0">
              <a:latin typeface="Times New Roman" pitchFamily="18" charset="0"/>
              <a:cs typeface="Times New Roman" pitchFamily="18" charset="0"/>
            </a:endParaRPr>
          </a:p>
          <a:p>
            <a:pPr>
              <a:lnSpc>
                <a:spcPct val="90000"/>
              </a:lnSpc>
            </a:pPr>
            <a:r>
              <a:rPr lang="fr-FR" b="1" dirty="0">
                <a:latin typeface="Times New Roman" pitchFamily="18" charset="0"/>
                <a:cs typeface="Times New Roman" pitchFamily="18" charset="0"/>
              </a:rPr>
              <a:t>Identification</a:t>
            </a:r>
          </a:p>
          <a:p>
            <a:pPr lvl="1">
              <a:lnSpc>
                <a:spcPct val="90000"/>
              </a:lnSpc>
            </a:pPr>
            <a:r>
              <a:rPr lang="fr-FR" dirty="0">
                <a:latin typeface="Times New Roman" pitchFamily="18" charset="0"/>
                <a:cs typeface="Times New Roman" pitchFamily="18" charset="0"/>
              </a:rPr>
              <a:t>API 20E</a:t>
            </a:r>
          </a:p>
        </p:txBody>
      </p:sp>
      <p:sp>
        <p:nvSpPr>
          <p:cNvPr id="30723" name="Rectangle 3"/>
          <p:cNvSpPr>
            <a:spLocks noGrp="1" noChangeArrowheads="1"/>
          </p:cNvSpPr>
          <p:nvPr>
            <p:ph type="title"/>
          </p:nvPr>
        </p:nvSpPr>
        <p:spPr>
          <a:noFill/>
          <a:ln/>
        </p:spPr>
        <p:txBody>
          <a:bodyPr anchor="ctr"/>
          <a:lstStyle/>
          <a:p>
            <a:r>
              <a:rPr lang="fr-FR" b="1">
                <a:solidFill>
                  <a:srgbClr val="FF9900"/>
                </a:solidFill>
              </a:rPr>
              <a:t>Diagnostic biologique</a:t>
            </a:r>
          </a:p>
        </p:txBody>
      </p:sp>
    </p:spTree>
    <p:extLst>
      <p:ext uri="{BB962C8B-B14F-4D97-AF65-F5344CB8AC3E}">
        <p14:creationId xmlns:p14="http://schemas.microsoft.com/office/powerpoint/2010/main" val="25927709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0013" y="-27384"/>
            <a:ext cx="7313612" cy="1143000"/>
          </a:xfrm>
        </p:spPr>
        <p:txBody>
          <a:bodyPr/>
          <a:lstStyle/>
          <a:p>
            <a:r>
              <a:rPr lang="fr-FR" b="1" i="1" dirty="0" err="1">
                <a:solidFill>
                  <a:srgbClr val="FF9900"/>
                </a:solidFill>
              </a:rPr>
              <a:t>Aeromonas</a:t>
            </a:r>
            <a:r>
              <a:rPr lang="fr-FR" b="1" i="1" dirty="0">
                <a:solidFill>
                  <a:srgbClr val="FF9900"/>
                </a:solidFill>
              </a:rPr>
              <a:t> </a:t>
            </a:r>
            <a:r>
              <a:rPr lang="fr-FR" b="1" i="1" dirty="0" err="1">
                <a:solidFill>
                  <a:srgbClr val="FF9900"/>
                </a:solidFill>
              </a:rPr>
              <a:t>hydrophila</a:t>
            </a:r>
            <a:endParaRPr lang="fr-FR" b="1" i="1" dirty="0">
              <a:solidFill>
                <a:srgbClr val="FF9900"/>
              </a:solidFill>
            </a:endParaRPr>
          </a:p>
        </p:txBody>
      </p:sp>
      <p:pic>
        <p:nvPicPr>
          <p:cNvPr id="31747" name="Picture 3" descr="ahydr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9067" t="7343" r="21201" b="10512"/>
          <a:stretch>
            <a:fillRect/>
          </a:stretch>
        </p:blipFill>
        <p:spPr>
          <a:xfrm>
            <a:off x="467544" y="836712"/>
            <a:ext cx="3454400" cy="3359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descr="Aero_hydrophil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55976" y="764704"/>
            <a:ext cx="3287712" cy="3386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9" name="Text Box 5"/>
          <p:cNvSpPr txBox="1">
            <a:spLocks noChangeArrowheads="1"/>
          </p:cNvSpPr>
          <p:nvPr/>
        </p:nvSpPr>
        <p:spPr bwMode="auto">
          <a:xfrm>
            <a:off x="4284270" y="4293096"/>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sz="2000" b="1" dirty="0">
                <a:solidFill>
                  <a:srgbClr val="000066"/>
                </a:solidFill>
                <a:effectLst>
                  <a:outerShdw blurRad="38100" dist="38100" dir="2700000" algn="tl">
                    <a:srgbClr val="C0C0C0"/>
                  </a:outerShdw>
                </a:effectLst>
                <a:latin typeface="Arial" charset="0"/>
              </a:rPr>
              <a:t>Bêta-hémolyse sur gélose au sang</a:t>
            </a:r>
          </a:p>
        </p:txBody>
      </p:sp>
      <p:sp>
        <p:nvSpPr>
          <p:cNvPr id="2" name="Rectangle 1"/>
          <p:cNvSpPr/>
          <p:nvPr/>
        </p:nvSpPr>
        <p:spPr>
          <a:xfrm>
            <a:off x="0" y="4695742"/>
            <a:ext cx="9144000" cy="646331"/>
          </a:xfrm>
          <a:prstGeom prst="rect">
            <a:avLst/>
          </a:prstGeom>
        </p:spPr>
        <p:txBody>
          <a:bodyPr wrap="square">
            <a:spAutoFit/>
          </a:bodyPr>
          <a:lstStyle/>
          <a:p>
            <a:pPr algn="just"/>
            <a:r>
              <a:rPr lang="fr-FR" b="1" i="1" dirty="0" err="1">
                <a:latin typeface="Times New Roman" pitchFamily="18" charset="0"/>
                <a:cs typeface="Times New Roman" pitchFamily="18" charset="0"/>
              </a:rPr>
              <a:t>Aeromonas</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hydrophila</a:t>
            </a:r>
            <a:r>
              <a:rPr lang="fr-FR" b="1" i="1" dirty="0">
                <a:latin typeface="Times New Roman" pitchFamily="18" charset="0"/>
                <a:cs typeface="Times New Roman" pitchFamily="18" charset="0"/>
              </a:rPr>
              <a:t> </a:t>
            </a:r>
            <a:r>
              <a:rPr lang="fr-FR" b="1" dirty="0">
                <a:latin typeface="Times New Roman" pitchFamily="18" charset="0"/>
                <a:cs typeface="Times New Roman" pitchFamily="18" charset="0"/>
              </a:rPr>
              <a:t>est ADH +, LDC +, ODC -, ONPG +, indole +, gélatine +, VP +, esculine </a:t>
            </a:r>
            <a:r>
              <a:rPr lang="fr-FR" b="1" dirty="0" smtClean="0">
                <a:latin typeface="Times New Roman" pitchFamily="18" charset="0"/>
                <a:cs typeface="Times New Roman" pitchFamily="18" charset="0"/>
              </a:rPr>
              <a:t>+, arabinose </a:t>
            </a:r>
            <a:r>
              <a:rPr lang="fr-FR" b="1" dirty="0">
                <a:latin typeface="Times New Roman" pitchFamily="18" charset="0"/>
                <a:cs typeface="Times New Roman" pitchFamily="18" charset="0"/>
              </a:rPr>
              <a:t>+, saccharose +.</a:t>
            </a:r>
          </a:p>
        </p:txBody>
      </p:sp>
    </p:spTree>
    <p:extLst>
      <p:ext uri="{BB962C8B-B14F-4D97-AF65-F5344CB8AC3E}">
        <p14:creationId xmlns:p14="http://schemas.microsoft.com/office/powerpoint/2010/main" val="1465076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2" y="1104899"/>
            <a:ext cx="9082238" cy="493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030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490066"/>
          </a:xfrm>
        </p:spPr>
        <p:txBody>
          <a:bodyPr>
            <a:normAutofit fontScale="90000"/>
          </a:bodyPr>
          <a:lstStyle/>
          <a:p>
            <a:r>
              <a:rPr lang="fr-FR" b="1" dirty="0"/>
              <a:t>Genre </a:t>
            </a:r>
            <a:r>
              <a:rPr lang="fr-FR" b="1" i="1" dirty="0" err="1"/>
              <a:t>Vibrio</a:t>
            </a:r>
            <a:endParaRPr lang="fr-FR" dirty="0"/>
          </a:p>
        </p:txBody>
      </p:sp>
      <p:sp>
        <p:nvSpPr>
          <p:cNvPr id="3" name="Espace réservé du contenu 2"/>
          <p:cNvSpPr>
            <a:spLocks noGrp="1"/>
          </p:cNvSpPr>
          <p:nvPr>
            <p:ph idx="1"/>
          </p:nvPr>
        </p:nvSpPr>
        <p:spPr>
          <a:xfrm>
            <a:off x="0" y="548680"/>
            <a:ext cx="9144000" cy="6192688"/>
          </a:xfrm>
        </p:spPr>
        <p:txBody>
          <a:bodyPr>
            <a:normAutofit fontScale="92500" lnSpcReduction="10000"/>
          </a:bodyPr>
          <a:lstStyle/>
          <a:p>
            <a:pPr algn="just">
              <a:lnSpc>
                <a:spcPct val="170000"/>
              </a:lnSpc>
            </a:pPr>
            <a:r>
              <a:rPr lang="fr-FR" dirty="0" smtClean="0">
                <a:latin typeface="Times New Roman" pitchFamily="18" charset="0"/>
                <a:cs typeface="Times New Roman" pitchFamily="18" charset="0"/>
              </a:rPr>
              <a:t>Le genre </a:t>
            </a:r>
            <a:r>
              <a:rPr lang="fr-FR" b="1" i="1" dirty="0" err="1" smtClean="0">
                <a:latin typeface="Times New Roman" pitchFamily="18" charset="0"/>
                <a:cs typeface="Times New Roman" pitchFamily="18" charset="0"/>
              </a:rPr>
              <a:t>Vibrio</a:t>
            </a:r>
            <a:r>
              <a:rPr lang="fr-FR" dirty="0" smtClean="0">
                <a:latin typeface="Times New Roman" pitchFamily="18" charset="0"/>
                <a:cs typeface="Times New Roman" pitchFamily="18" charset="0"/>
              </a:rPr>
              <a:t>, fait partie de la famille des </a:t>
            </a:r>
            <a:r>
              <a:rPr lang="fr-FR" b="1" i="1" dirty="0" err="1" smtClean="0">
                <a:latin typeface="Times New Roman" pitchFamily="18" charset="0"/>
                <a:cs typeface="Times New Roman" pitchFamily="18" charset="0"/>
              </a:rPr>
              <a:t>Vibrionaceae</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décrite par </a:t>
            </a:r>
            <a:r>
              <a:rPr lang="fr-FR" dirty="0" err="1" smtClean="0">
                <a:latin typeface="Times New Roman" pitchFamily="18" charset="0"/>
                <a:cs typeface="Times New Roman" pitchFamily="18" charset="0"/>
              </a:rPr>
              <a:t>Véron</a:t>
            </a:r>
            <a:r>
              <a:rPr lang="fr-FR" dirty="0" smtClean="0">
                <a:latin typeface="Times New Roman" pitchFamily="18" charset="0"/>
                <a:cs typeface="Times New Roman" pitchFamily="18" charset="0"/>
              </a:rPr>
              <a:t> en 1965.</a:t>
            </a:r>
          </a:p>
          <a:p>
            <a:pPr algn="just">
              <a:lnSpc>
                <a:spcPct val="170000"/>
              </a:lnSpc>
            </a:pPr>
            <a:r>
              <a:rPr lang="fr-FR" dirty="0" smtClean="0">
                <a:latin typeface="Times New Roman" pitchFamily="18" charset="0"/>
                <a:cs typeface="Times New Roman" pitchFamily="18" charset="0"/>
              </a:rPr>
              <a:t>Cette famille se différencie de celle des </a:t>
            </a:r>
            <a:r>
              <a:rPr lang="fr-FR" b="1" i="1" dirty="0" err="1" smtClean="0">
                <a:latin typeface="Times New Roman" pitchFamily="18" charset="0"/>
                <a:cs typeface="Times New Roman" pitchFamily="18" charset="0"/>
              </a:rPr>
              <a:t>Pseudomonaceae</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par le fait que ses membres peuvent pousser en milieu </a:t>
            </a:r>
            <a:r>
              <a:rPr lang="fr-FR" b="1" dirty="0" smtClean="0">
                <a:latin typeface="Times New Roman" pitchFamily="18" charset="0"/>
                <a:cs typeface="Times New Roman" pitchFamily="18" charset="0"/>
              </a:rPr>
              <a:t>anaérobie</a:t>
            </a:r>
            <a:r>
              <a:rPr lang="fr-FR" dirty="0" smtClean="0">
                <a:latin typeface="Times New Roman" pitchFamily="18" charset="0"/>
                <a:cs typeface="Times New Roman" pitchFamily="18" charset="0"/>
              </a:rPr>
              <a:t>, et de celle des </a:t>
            </a:r>
            <a:r>
              <a:rPr lang="fr-FR" b="1" i="1" dirty="0" err="1" smtClean="0">
                <a:latin typeface="Times New Roman" pitchFamily="18" charset="0"/>
                <a:cs typeface="Times New Roman" pitchFamily="18" charset="0"/>
              </a:rPr>
              <a:t>Enterobacteriaceae</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car ses membres sont sensibles à l’</a:t>
            </a:r>
            <a:r>
              <a:rPr lang="fr-FR" b="1" dirty="0" smtClean="0">
                <a:latin typeface="Times New Roman" pitchFamily="18" charset="0"/>
                <a:cs typeface="Times New Roman" pitchFamily="18" charset="0"/>
              </a:rPr>
              <a:t>agent </a:t>
            </a:r>
            <a:r>
              <a:rPr lang="fr-FR" b="1" dirty="0" err="1" smtClean="0">
                <a:latin typeface="Times New Roman" pitchFamily="18" charset="0"/>
                <a:cs typeface="Times New Roman" pitchFamily="18" charset="0"/>
              </a:rPr>
              <a:t>vibriostatique</a:t>
            </a:r>
            <a:r>
              <a:rPr lang="fr-FR" b="1" dirty="0" smtClean="0">
                <a:latin typeface="Times New Roman" pitchFamily="18" charset="0"/>
                <a:cs typeface="Times New Roman" pitchFamily="18" charset="0"/>
              </a:rPr>
              <a:t> O129</a:t>
            </a:r>
            <a:r>
              <a:rPr lang="fr-FR" dirty="0" smtClean="0">
                <a:latin typeface="Times New Roman" pitchFamily="18" charset="0"/>
                <a:cs typeface="Times New Roman" pitchFamily="18" charset="0"/>
              </a:rPr>
              <a:t> et sont </a:t>
            </a:r>
            <a:r>
              <a:rPr lang="fr-FR" b="1" dirty="0" smtClean="0">
                <a:latin typeface="Times New Roman" pitchFamily="18" charset="0"/>
                <a:cs typeface="Times New Roman" pitchFamily="18" charset="0"/>
              </a:rPr>
              <a:t>positifs à l’oxydase.</a:t>
            </a:r>
            <a:r>
              <a:rPr lang="fr-FR" dirty="0" smtClean="0">
                <a:latin typeface="Times New Roman" pitchFamily="18" charset="0"/>
                <a:cs typeface="Times New Roman" pitchFamily="18" charset="0"/>
              </a:rPr>
              <a:t> </a:t>
            </a:r>
          </a:p>
          <a:p>
            <a:pPr algn="just">
              <a:lnSpc>
                <a:spcPct val="17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155040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692696"/>
          </a:xfrm>
        </p:spPr>
        <p:txBody>
          <a:bodyPr>
            <a:normAutofit fontScale="90000"/>
          </a:bodyPr>
          <a:lstStyle/>
          <a:p>
            <a:r>
              <a:rPr lang="fr-FR" b="1" i="1" dirty="0">
                <a:latin typeface="Times New Roman" pitchFamily="18" charset="0"/>
                <a:cs typeface="Times New Roman" pitchFamily="18" charset="0"/>
              </a:rPr>
              <a:t>PLESIOMONAS</a:t>
            </a:r>
          </a:p>
        </p:txBody>
      </p:sp>
      <p:sp>
        <p:nvSpPr>
          <p:cNvPr id="105475" name="Rectangle 3"/>
          <p:cNvSpPr>
            <a:spLocks noGrp="1" noChangeArrowheads="1"/>
          </p:cNvSpPr>
          <p:nvPr>
            <p:ph type="body" idx="1"/>
          </p:nvPr>
        </p:nvSpPr>
        <p:spPr>
          <a:xfrm>
            <a:off x="107504" y="1340768"/>
            <a:ext cx="8892480" cy="5030787"/>
          </a:xfrm>
        </p:spPr>
        <p:txBody>
          <a:bodyPr>
            <a:noAutofit/>
          </a:bodyPr>
          <a:lstStyle/>
          <a:p>
            <a:pPr algn="just">
              <a:lnSpc>
                <a:spcPct val="80000"/>
              </a:lnSpc>
            </a:pPr>
            <a:r>
              <a:rPr lang="fr-FR" sz="2400" b="1" dirty="0">
                <a:latin typeface="Times New Roman" pitchFamily="18" charset="0"/>
                <a:cs typeface="Times New Roman" pitchFamily="18" charset="0"/>
              </a:rPr>
              <a:t>HABITAT</a:t>
            </a:r>
            <a:endParaRPr lang="fr-FR" sz="2400" i="1" dirty="0">
              <a:latin typeface="Times New Roman" pitchFamily="18" charset="0"/>
              <a:cs typeface="Times New Roman" pitchFamily="18" charset="0"/>
            </a:endParaRPr>
          </a:p>
          <a:p>
            <a:pPr lvl="1" algn="just">
              <a:lnSpc>
                <a:spcPct val="150000"/>
              </a:lnSpc>
            </a:pPr>
            <a:r>
              <a:rPr lang="fr-FR" sz="2400" i="1" dirty="0">
                <a:solidFill>
                  <a:srgbClr val="0000FF"/>
                </a:solidFill>
                <a:latin typeface="Times New Roman" pitchFamily="18" charset="0"/>
                <a:cs typeface="Times New Roman" pitchFamily="18" charset="0"/>
              </a:rPr>
              <a:t>P. </a:t>
            </a:r>
            <a:r>
              <a:rPr lang="fr-FR" sz="2400" i="1" dirty="0" err="1">
                <a:solidFill>
                  <a:srgbClr val="0000FF"/>
                </a:solidFill>
                <a:latin typeface="Times New Roman" pitchFamily="18" charset="0"/>
                <a:cs typeface="Times New Roman" pitchFamily="18" charset="0"/>
              </a:rPr>
              <a:t>shigelloides</a:t>
            </a:r>
            <a:r>
              <a:rPr lang="fr-FR" sz="2400" i="1" dirty="0">
                <a:latin typeface="Times New Roman" pitchFamily="18" charset="0"/>
                <a:cs typeface="Times New Roman" pitchFamily="18" charset="0"/>
              </a:rPr>
              <a:t>, </a:t>
            </a:r>
            <a:r>
              <a:rPr lang="fr-FR" sz="2400" dirty="0">
                <a:latin typeface="Times New Roman" pitchFamily="18" charset="0"/>
                <a:cs typeface="Times New Roman" pitchFamily="18" charset="0"/>
              </a:rPr>
              <a:t>l'unique espèce du genre, se rencontre dans les </a:t>
            </a:r>
            <a:r>
              <a:rPr lang="fr-FR" sz="2400" b="1" dirty="0">
                <a:latin typeface="Times New Roman" pitchFamily="18" charset="0"/>
                <a:cs typeface="Times New Roman" pitchFamily="18" charset="0"/>
              </a:rPr>
              <a:t>eaux douces</a:t>
            </a:r>
            <a:r>
              <a:rPr lang="fr-FR" sz="2400" dirty="0">
                <a:latin typeface="Times New Roman" pitchFamily="18" charset="0"/>
                <a:cs typeface="Times New Roman" pitchFamily="18" charset="0"/>
              </a:rPr>
              <a:t>, d'où on l'isole cependant moins souvent </a:t>
            </a:r>
            <a:r>
              <a:rPr lang="fr-FR" sz="2400" dirty="0" smtClean="0">
                <a:latin typeface="Times New Roman" pitchFamily="18" charset="0"/>
                <a:cs typeface="Times New Roman" pitchFamily="18" charset="0"/>
              </a:rPr>
              <a:t> qu'</a:t>
            </a:r>
            <a:r>
              <a:rPr lang="fr-FR" sz="2400" i="1" dirty="0" err="1" smtClean="0">
                <a:latin typeface="Times New Roman" pitchFamily="18" charset="0"/>
                <a:cs typeface="Times New Roman" pitchFamily="18" charset="0"/>
              </a:rPr>
              <a:t>Aeromonas</a:t>
            </a:r>
            <a:r>
              <a:rPr lang="fr-FR" sz="2400" dirty="0">
                <a:latin typeface="Times New Roman" pitchFamily="18" charset="0"/>
                <a:cs typeface="Times New Roman" pitchFamily="18" charset="0"/>
              </a:rPr>
              <a:t>. Elle est présente dans l'intestin de nombreux poissons, batraciens et autres animaux à sang froid ainsi que dans celui d'animaux sauvages et domestiques (singe, chien, chat, chèvre, bovin, porc, mouton, volailles). Bien que cette bactérie ne semble pas pouvoir survivre plus de 24 heures dans l'eau salée, on la rencontre chez les animaux marins (poissons, crustacés, coquillages et surtout huitres).</a:t>
            </a:r>
          </a:p>
        </p:txBody>
      </p:sp>
      <p:sp>
        <p:nvSpPr>
          <p:cNvPr id="2" name="Rectangle 1"/>
          <p:cNvSpPr/>
          <p:nvPr/>
        </p:nvSpPr>
        <p:spPr>
          <a:xfrm>
            <a:off x="107504" y="764704"/>
            <a:ext cx="8928992" cy="369332"/>
          </a:xfrm>
          <a:prstGeom prst="rect">
            <a:avLst/>
          </a:prstGeom>
        </p:spPr>
        <p:txBody>
          <a:bodyPr wrap="square">
            <a:spAutoFit/>
          </a:bodyPr>
          <a:lstStyle/>
          <a:p>
            <a:r>
              <a:rPr lang="fr-FR" b="1" dirty="0">
                <a:latin typeface="Times New Roman" pitchFamily="18" charset="0"/>
                <a:cs typeface="Times New Roman" pitchFamily="18" charset="0"/>
              </a:rPr>
              <a:t>Ce genre ne comporte qu'une seule espèce : </a:t>
            </a:r>
            <a:r>
              <a:rPr lang="fr-FR" b="1" i="1" dirty="0" err="1" smtClean="0">
                <a:latin typeface="Times New Roman" pitchFamily="18" charset="0"/>
                <a:cs typeface="Times New Roman" pitchFamily="18" charset="0"/>
              </a:rPr>
              <a:t>Plesiomonas</a:t>
            </a:r>
            <a:r>
              <a:rPr lang="fr-FR" b="1" i="1" dirty="0" smtClean="0">
                <a:latin typeface="Times New Roman" pitchFamily="18" charset="0"/>
                <a:cs typeface="Times New Roman" pitchFamily="18" charset="0"/>
              </a:rPr>
              <a:t> </a:t>
            </a:r>
            <a:r>
              <a:rPr lang="fr-FR" b="1" i="1" dirty="0" err="1" smtClean="0">
                <a:latin typeface="Times New Roman" pitchFamily="18" charset="0"/>
                <a:cs typeface="Times New Roman" pitchFamily="18" charset="0"/>
              </a:rPr>
              <a:t>shigelloides</a:t>
            </a:r>
            <a:r>
              <a:rPr lang="fr-FR" b="1" i="1" dirty="0" smtClean="0">
                <a:latin typeface="Times New Roman" pitchFamily="18" charset="0"/>
                <a:cs typeface="Times New Roman" pitchFamily="18" charset="0"/>
              </a:rPr>
              <a:t> </a:t>
            </a:r>
            <a:r>
              <a:rPr lang="fr-FR" b="1" dirty="0">
                <a:latin typeface="Times New Roman" pitchFamily="18" charset="0"/>
                <a:cs typeface="Times New Roman" pitchFamily="18" charset="0"/>
              </a:rPr>
              <a:t>.</a:t>
            </a:r>
          </a:p>
        </p:txBody>
      </p:sp>
    </p:spTree>
    <p:extLst>
      <p:ext uri="{BB962C8B-B14F-4D97-AF65-F5344CB8AC3E}">
        <p14:creationId xmlns:p14="http://schemas.microsoft.com/office/powerpoint/2010/main" val="1966810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0" y="116632"/>
            <a:ext cx="9144000" cy="6741368"/>
          </a:xfrm>
        </p:spPr>
        <p:txBody>
          <a:bodyPr/>
          <a:lstStyle/>
          <a:p>
            <a:pPr algn="just">
              <a:lnSpc>
                <a:spcPct val="150000"/>
              </a:lnSpc>
              <a:buFont typeface="Wingdings" pitchFamily="2" charset="2"/>
              <a:buNone/>
            </a:pPr>
            <a:r>
              <a:rPr lang="fr-FR" b="1" dirty="0">
                <a:latin typeface="Times New Roman" pitchFamily="18" charset="0"/>
                <a:cs typeface="Times New Roman" pitchFamily="18" charset="0"/>
              </a:rPr>
              <a:t>POUVOIR PATHOGENE</a:t>
            </a:r>
            <a:endParaRPr lang="fr-FR" dirty="0">
              <a:latin typeface="Times New Roman" pitchFamily="18" charset="0"/>
              <a:cs typeface="Times New Roman" pitchFamily="18" charset="0"/>
            </a:endParaRPr>
          </a:p>
          <a:p>
            <a:pPr algn="just">
              <a:lnSpc>
                <a:spcPct val="150000"/>
              </a:lnSpc>
              <a:buFont typeface="Wingdings" pitchFamily="2" charset="2"/>
              <a:buNone/>
            </a:pPr>
            <a:r>
              <a:rPr lang="fr-FR" dirty="0">
                <a:latin typeface="Times New Roman" pitchFamily="18" charset="0"/>
                <a:cs typeface="Times New Roman" pitchFamily="18" charset="0"/>
              </a:rPr>
              <a:t>La pathogénicité de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dirty="0">
                <a:latin typeface="Times New Roman" pitchFamily="18" charset="0"/>
                <a:cs typeface="Times New Roman" pitchFamily="18" charset="0"/>
              </a:rPr>
              <a:t> se manifeste sous 3 aspects principaux :</a:t>
            </a:r>
          </a:p>
          <a:p>
            <a:pPr algn="just">
              <a:lnSpc>
                <a:spcPct val="150000"/>
              </a:lnSpc>
            </a:pPr>
            <a:r>
              <a:rPr lang="fr-FR" dirty="0">
                <a:latin typeface="Times New Roman" pitchFamily="18" charset="0"/>
                <a:cs typeface="Times New Roman" pitchFamily="18" charset="0"/>
              </a:rPr>
              <a:t>gastro-entérites </a:t>
            </a:r>
          </a:p>
          <a:p>
            <a:pPr algn="just">
              <a:lnSpc>
                <a:spcPct val="150000"/>
              </a:lnSpc>
            </a:pPr>
            <a:r>
              <a:rPr lang="fr-FR" dirty="0">
                <a:latin typeface="Times New Roman" pitchFamily="18" charset="0"/>
                <a:cs typeface="Times New Roman" pitchFamily="18" charset="0"/>
              </a:rPr>
              <a:t>septicémies </a:t>
            </a:r>
          </a:p>
          <a:p>
            <a:pPr algn="just">
              <a:lnSpc>
                <a:spcPct val="150000"/>
              </a:lnSpc>
            </a:pPr>
            <a:r>
              <a:rPr lang="fr-FR" dirty="0">
                <a:latin typeface="Times New Roman" pitchFamily="18" charset="0"/>
                <a:cs typeface="Times New Roman" pitchFamily="18" charset="0"/>
              </a:rPr>
              <a:t>méningites</a:t>
            </a:r>
          </a:p>
          <a:p>
            <a:pPr algn="just">
              <a:lnSpc>
                <a:spcPct val="150000"/>
              </a:lnSpc>
              <a:buFont typeface="Wingdings" pitchFamily="2" charset="2"/>
              <a:buNone/>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251627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741368"/>
          </a:xfrm>
        </p:spPr>
        <p:txBody>
          <a:bodyPr>
            <a:normAutofit fontScale="62500" lnSpcReduction="20000"/>
          </a:bodyPr>
          <a:lstStyle/>
          <a:p>
            <a:pPr algn="just">
              <a:lnSpc>
                <a:spcPct val="160000"/>
              </a:lnSpc>
            </a:pPr>
            <a:r>
              <a:rPr lang="fr-FR" b="1" dirty="0">
                <a:latin typeface="Times New Roman" pitchFamily="18" charset="0"/>
                <a:cs typeface="Times New Roman" pitchFamily="18" charset="0"/>
              </a:rPr>
              <a:t>Caractères bactériologiques</a:t>
            </a:r>
          </a:p>
          <a:p>
            <a:pPr algn="just">
              <a:lnSpc>
                <a:spcPct val="160000"/>
              </a:lnSpc>
            </a:pPr>
            <a:r>
              <a:rPr lang="fr-FR" dirty="0">
                <a:latin typeface="Times New Roman" pitchFamily="18" charset="0"/>
                <a:cs typeface="Times New Roman" pitchFamily="18" charset="0"/>
              </a:rPr>
              <a:t>C'est une bactérie </a:t>
            </a:r>
            <a:r>
              <a:rPr lang="fr-FR" dirty="0" err="1">
                <a:latin typeface="Times New Roman" pitchFamily="18" charset="0"/>
                <a:cs typeface="Times New Roman" pitchFamily="18" charset="0"/>
              </a:rPr>
              <a:t>aéro</a:t>
            </a:r>
            <a:r>
              <a:rPr lang="fr-FR" dirty="0">
                <a:latin typeface="Times New Roman" pitchFamily="18" charset="0"/>
                <a:cs typeface="Times New Roman" pitchFamily="18" charset="0"/>
              </a:rPr>
              <a:t>-anaérobie facultative, </a:t>
            </a:r>
            <a:r>
              <a:rPr lang="fr-FR" dirty="0" smtClean="0">
                <a:latin typeface="Times New Roman" pitchFamily="18" charset="0"/>
                <a:cs typeface="Times New Roman" pitchFamily="18" charset="0"/>
              </a:rPr>
              <a:t> mobile, oxydase </a:t>
            </a:r>
            <a:r>
              <a:rPr lang="fr-FR" dirty="0">
                <a:latin typeface="Times New Roman" pitchFamily="18" charset="0"/>
                <a:cs typeface="Times New Roman" pitchFamily="18" charset="0"/>
              </a:rPr>
              <a:t>positive</a:t>
            </a:r>
            <a:r>
              <a:rPr lang="fr-FR" dirty="0" smtClean="0">
                <a:latin typeface="Times New Roman" pitchFamily="18" charset="0"/>
                <a:cs typeface="Times New Roman" pitchFamily="18" charset="0"/>
              </a:rPr>
              <a:t>,</a:t>
            </a:r>
          </a:p>
          <a:p>
            <a:pPr algn="just">
              <a:lnSpc>
                <a:spcPct val="160000"/>
              </a:lnSpc>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fermentant le glucose sans </a:t>
            </a:r>
            <a:r>
              <a:rPr lang="fr-FR" dirty="0" smtClean="0">
                <a:latin typeface="Times New Roman" pitchFamily="18" charset="0"/>
                <a:cs typeface="Times New Roman" pitchFamily="18" charset="0"/>
              </a:rPr>
              <a:t>production de </a:t>
            </a:r>
            <a:r>
              <a:rPr lang="fr-FR" dirty="0">
                <a:latin typeface="Times New Roman" pitchFamily="18" charset="0"/>
                <a:cs typeface="Times New Roman" pitchFamily="18" charset="0"/>
              </a:rPr>
              <a:t>gaz, </a:t>
            </a:r>
            <a:endParaRPr lang="fr-FR"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réduisant </a:t>
            </a:r>
            <a:r>
              <a:rPr lang="fr-FR" dirty="0">
                <a:latin typeface="Times New Roman" pitchFamily="18" charset="0"/>
                <a:cs typeface="Times New Roman" pitchFamily="18" charset="0"/>
              </a:rPr>
              <a:t>les nitrates en nitrites ; </a:t>
            </a:r>
            <a:endParaRPr lang="fr-FR"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mais contrairement aux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 cette espèce ne </a:t>
            </a:r>
            <a:r>
              <a:rPr lang="fr-FR" dirty="0" smtClean="0">
                <a:latin typeface="Times New Roman" pitchFamily="18" charset="0"/>
                <a:cs typeface="Times New Roman" pitchFamily="18" charset="0"/>
              </a:rPr>
              <a:t>produit pas </a:t>
            </a:r>
            <a:r>
              <a:rPr lang="fr-FR" dirty="0">
                <a:latin typeface="Times New Roman" pitchFamily="18" charset="0"/>
                <a:cs typeface="Times New Roman" pitchFamily="18" charset="0"/>
              </a:rPr>
              <a:t>d'enzymes </a:t>
            </a:r>
            <a:r>
              <a:rPr lang="fr-FR" dirty="0" err="1">
                <a:latin typeface="Times New Roman" pitchFamily="18" charset="0"/>
                <a:cs typeface="Times New Roman" pitchFamily="18" charset="0"/>
              </a:rPr>
              <a:t>exocellulaires</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DNAse</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gélatinase</a:t>
            </a:r>
            <a:r>
              <a:rPr lang="fr-FR" dirty="0">
                <a:latin typeface="Times New Roman" pitchFamily="18" charset="0"/>
                <a:cs typeface="Times New Roman" pitchFamily="18" charset="0"/>
              </a:rPr>
              <a:t>, etc.).</a:t>
            </a:r>
          </a:p>
          <a:p>
            <a:pPr algn="just">
              <a:lnSpc>
                <a:spcPct val="160000"/>
              </a:lnSpc>
            </a:pPr>
            <a:r>
              <a:rPr lang="fr-FR" dirty="0">
                <a:latin typeface="Times New Roman" pitchFamily="18" charset="0"/>
                <a:cs typeface="Times New Roman" pitchFamily="18" charset="0"/>
              </a:rPr>
              <a:t>La température de croissance optimale est de 37 °C et </a:t>
            </a:r>
            <a:r>
              <a:rPr lang="fr-FR" dirty="0" smtClean="0">
                <a:latin typeface="Times New Roman" pitchFamily="18" charset="0"/>
                <a:cs typeface="Times New Roman" pitchFamily="18" charset="0"/>
              </a:rPr>
              <a:t>ne cultive </a:t>
            </a:r>
            <a:r>
              <a:rPr lang="fr-FR" dirty="0">
                <a:latin typeface="Times New Roman" pitchFamily="18" charset="0"/>
                <a:cs typeface="Times New Roman" pitchFamily="18" charset="0"/>
              </a:rPr>
              <a:t>pas en dessous de 8 °C. </a:t>
            </a:r>
            <a:endParaRPr lang="fr-FR" dirty="0" smtClean="0">
              <a:latin typeface="Times New Roman" pitchFamily="18" charset="0"/>
              <a:cs typeface="Times New Roman" pitchFamily="18" charset="0"/>
            </a:endParaRPr>
          </a:p>
          <a:p>
            <a:pPr algn="just">
              <a:lnSpc>
                <a:spcPct val="160000"/>
              </a:lnSpc>
            </a:pPr>
            <a:r>
              <a:rPr lang="fr-FR" i="1" dirty="0" err="1" smtClean="0">
                <a:latin typeface="Times New Roman" pitchFamily="18" charset="0"/>
                <a:cs typeface="Times New Roman" pitchFamily="18" charset="0"/>
              </a:rPr>
              <a:t>Plesiomonas</a:t>
            </a:r>
            <a:r>
              <a:rPr lang="fr-FR" i="1" dirty="0" smtClean="0">
                <a:latin typeface="Times New Roman" pitchFamily="18" charset="0"/>
                <a:cs typeface="Times New Roman" pitchFamily="18" charset="0"/>
              </a:rPr>
              <a:t> </a:t>
            </a:r>
            <a:r>
              <a:rPr lang="fr-FR" dirty="0">
                <a:latin typeface="Times New Roman" pitchFamily="18" charset="0"/>
                <a:cs typeface="Times New Roman" pitchFamily="18" charset="0"/>
              </a:rPr>
              <a:t>est </a:t>
            </a:r>
            <a:r>
              <a:rPr lang="fr-FR" dirty="0" smtClean="0">
                <a:latin typeface="Times New Roman" pitchFamily="18" charset="0"/>
                <a:cs typeface="Times New Roman" pitchFamily="18" charset="0"/>
              </a:rPr>
              <a:t>résistant à </a:t>
            </a:r>
            <a:r>
              <a:rPr lang="fr-FR" dirty="0">
                <a:latin typeface="Times New Roman" pitchFamily="18" charset="0"/>
                <a:cs typeface="Times New Roman" pitchFamily="18" charset="0"/>
              </a:rPr>
              <a:t>l'O129 si on utilise des disques chargés à 10 </a:t>
            </a:r>
            <a:r>
              <a:rPr lang="fr-FR" dirty="0" err="1" smtClean="0">
                <a:latin typeface="Times New Roman" pitchFamily="18" charset="0"/>
                <a:cs typeface="Times New Roman" pitchFamily="18" charset="0"/>
              </a:rPr>
              <a:t>μg</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mais sensible </a:t>
            </a:r>
            <a:r>
              <a:rPr lang="fr-FR" dirty="0">
                <a:latin typeface="Times New Roman" pitchFamily="18" charset="0"/>
                <a:cs typeface="Times New Roman" pitchFamily="18" charset="0"/>
              </a:rPr>
              <a:t>si les disques sont chargés à 150 </a:t>
            </a:r>
            <a:r>
              <a:rPr lang="fr-FR" dirty="0" err="1" smtClean="0">
                <a:latin typeface="Times New Roman" pitchFamily="18" charset="0"/>
                <a:cs typeface="Times New Roman" pitchFamily="18" charset="0"/>
              </a:rPr>
              <a:t>μg</a:t>
            </a:r>
            <a:r>
              <a:rPr lang="fr-FR" dirty="0">
                <a:latin typeface="Times New Roman" pitchFamily="18" charset="0"/>
                <a:cs typeface="Times New Roman" pitchFamily="18" charset="0"/>
              </a:rPr>
              <a:t>. </a:t>
            </a:r>
            <a:endParaRPr lang="fr-FR"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Certaines souches </a:t>
            </a:r>
            <a:r>
              <a:rPr lang="fr-FR" dirty="0">
                <a:latin typeface="Times New Roman" pitchFamily="18" charset="0"/>
                <a:cs typeface="Times New Roman" pitchFamily="18" charset="0"/>
              </a:rPr>
              <a:t>ont des communautés antigéniques avec </a:t>
            </a:r>
            <a:r>
              <a:rPr lang="fr-FR" dirty="0" smtClean="0">
                <a:latin typeface="Times New Roman" pitchFamily="18" charset="0"/>
                <a:cs typeface="Times New Roman" pitchFamily="18" charset="0"/>
              </a:rPr>
              <a:t>les </a:t>
            </a:r>
            <a:r>
              <a:rPr lang="fr-FR" i="1" dirty="0" err="1" smtClean="0">
                <a:latin typeface="Times New Roman" pitchFamily="18" charset="0"/>
                <a:cs typeface="Times New Roman" pitchFamily="18" charset="0"/>
              </a:rPr>
              <a:t>Shigella</a:t>
            </a:r>
            <a:r>
              <a:rPr lang="fr-FR" i="1" dirty="0" smtClean="0">
                <a:latin typeface="Times New Roman" pitchFamily="18" charset="0"/>
                <a:cs typeface="Times New Roman" pitchFamily="18" charset="0"/>
              </a:rPr>
              <a:t> </a:t>
            </a:r>
            <a:r>
              <a:rPr lang="fr-FR" dirty="0">
                <a:latin typeface="Times New Roman" pitchFamily="18" charset="0"/>
                <a:cs typeface="Times New Roman" pitchFamily="18" charset="0"/>
              </a:rPr>
              <a:t>et peuvent donner des agglutinations </a:t>
            </a:r>
            <a:r>
              <a:rPr lang="fr-FR" dirty="0" smtClean="0">
                <a:latin typeface="Times New Roman" pitchFamily="18" charset="0"/>
                <a:cs typeface="Times New Roman" pitchFamily="18" charset="0"/>
              </a:rPr>
              <a:t>croisées avec </a:t>
            </a:r>
            <a:r>
              <a:rPr lang="fr-FR" dirty="0">
                <a:latin typeface="Times New Roman" pitchFamily="18" charset="0"/>
                <a:cs typeface="Times New Roman" pitchFamily="18" charset="0"/>
              </a:rPr>
              <a:t>les antisérums utilisés pour agglutiner les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a:p>
            <a:pPr algn="just">
              <a:lnSpc>
                <a:spcPct val="160000"/>
              </a:lnSpc>
            </a:pP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cultive bien sur milieux ordinaires.</a:t>
            </a:r>
          </a:p>
        </p:txBody>
      </p:sp>
    </p:spTree>
    <p:extLst>
      <p:ext uri="{BB962C8B-B14F-4D97-AF65-F5344CB8AC3E}">
        <p14:creationId xmlns:p14="http://schemas.microsoft.com/office/powerpoint/2010/main" val="1388072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lnSpc>
                <a:spcPct val="160000"/>
              </a:lnSpc>
            </a:pPr>
            <a:r>
              <a:rPr lang="fr-FR" b="1" dirty="0">
                <a:latin typeface="Times New Roman" pitchFamily="18" charset="0"/>
                <a:cs typeface="Times New Roman" pitchFamily="18" charset="0"/>
              </a:rPr>
              <a:t>Identification</a:t>
            </a:r>
          </a:p>
          <a:p>
            <a:pPr algn="just">
              <a:lnSpc>
                <a:spcPct val="160000"/>
              </a:lnSpc>
            </a:pPr>
            <a:r>
              <a:rPr lang="fr-FR" dirty="0">
                <a:latin typeface="Times New Roman" pitchFamily="18" charset="0"/>
                <a:cs typeface="Times New Roman" pitchFamily="18" charset="0"/>
              </a:rPr>
              <a:t>Les caractères ODC, LDC, ADH positifs et la </a:t>
            </a:r>
            <a:r>
              <a:rPr lang="fr-FR" dirty="0" smtClean="0">
                <a:latin typeface="Times New Roman" pitchFamily="18" charset="0"/>
                <a:cs typeface="Times New Roman" pitchFamily="18" charset="0"/>
              </a:rPr>
              <a:t>fréquente sensibilité </a:t>
            </a:r>
            <a:r>
              <a:rPr lang="fr-FR" dirty="0">
                <a:latin typeface="Times New Roman" pitchFamily="18" charset="0"/>
                <a:cs typeface="Times New Roman" pitchFamily="18" charset="0"/>
              </a:rPr>
              <a:t>au composé </a:t>
            </a:r>
            <a:r>
              <a:rPr lang="fr-FR" dirty="0" err="1">
                <a:latin typeface="Times New Roman" pitchFamily="18" charset="0"/>
                <a:cs typeface="Times New Roman" pitchFamily="18" charset="0"/>
              </a:rPr>
              <a:t>vibriostatique</a:t>
            </a:r>
            <a:r>
              <a:rPr lang="fr-FR" dirty="0">
                <a:latin typeface="Times New Roman" pitchFamily="18" charset="0"/>
                <a:cs typeface="Times New Roman" pitchFamily="18" charset="0"/>
              </a:rPr>
              <a:t> sont les </a:t>
            </a:r>
            <a:r>
              <a:rPr lang="fr-FR" dirty="0" smtClean="0">
                <a:latin typeface="Times New Roman" pitchFamily="18" charset="0"/>
                <a:cs typeface="Times New Roman" pitchFamily="18" charset="0"/>
              </a:rPr>
              <a:t>éléments majeurs </a:t>
            </a:r>
            <a:r>
              <a:rPr lang="fr-FR" dirty="0">
                <a:latin typeface="Times New Roman" pitchFamily="18" charset="0"/>
                <a:cs typeface="Times New Roman" pitchFamily="18" charset="0"/>
              </a:rPr>
              <a:t>d'orientation ( tableau </a:t>
            </a:r>
            <a:r>
              <a:rPr lang="fr-FR" b="1" dirty="0">
                <a:latin typeface="Times New Roman" pitchFamily="18" charset="0"/>
                <a:cs typeface="Times New Roman" pitchFamily="18" charset="0"/>
              </a:rPr>
              <a:t>34.3.4</a:t>
            </a:r>
            <a:r>
              <a:rPr lang="fr-FR" dirty="0">
                <a:latin typeface="Times New Roman" pitchFamily="18" charset="0"/>
                <a:cs typeface="Times New Roman" pitchFamily="18" charset="0"/>
              </a:rPr>
              <a:t> ). </a:t>
            </a:r>
            <a:endParaRPr lang="fr-FR"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géloses </a:t>
            </a:r>
            <a:r>
              <a:rPr lang="fr-FR" dirty="0" smtClean="0">
                <a:latin typeface="Times New Roman" pitchFamily="18" charset="0"/>
                <a:cs typeface="Times New Roman" pitchFamily="18" charset="0"/>
              </a:rPr>
              <a:t>ordinaires peuvent </a:t>
            </a:r>
            <a:r>
              <a:rPr lang="fr-FR" dirty="0">
                <a:latin typeface="Times New Roman" pitchFamily="18" charset="0"/>
                <a:cs typeface="Times New Roman" pitchFamily="18" charset="0"/>
              </a:rPr>
              <a:t>être utilisées pour isoler </a:t>
            </a:r>
            <a:r>
              <a:rPr lang="fr-FR" i="1" dirty="0">
                <a:latin typeface="Times New Roman" pitchFamily="18" charset="0"/>
                <a:cs typeface="Times New Roman" pitchFamily="18" charset="0"/>
              </a:rPr>
              <a:t>P. </a:t>
            </a:r>
            <a:r>
              <a:rPr lang="fr-FR" i="1" dirty="0" err="1" smtClean="0">
                <a:latin typeface="Times New Roman" pitchFamily="18" charset="0"/>
                <a:cs typeface="Times New Roman" pitchFamily="18" charset="0"/>
              </a:rPr>
              <a:t>shigelloides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à </a:t>
            </a:r>
            <a:r>
              <a:rPr lang="fr-FR" dirty="0">
                <a:latin typeface="Times New Roman" pitchFamily="18" charset="0"/>
                <a:cs typeface="Times New Roman" pitchFamily="18" charset="0"/>
              </a:rPr>
              <a:t>partir des selles ; </a:t>
            </a:r>
            <a:endParaRPr lang="fr-FR"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les </a:t>
            </a:r>
            <a:r>
              <a:rPr lang="fr-FR" dirty="0">
                <a:latin typeface="Times New Roman" pitchFamily="18" charset="0"/>
                <a:cs typeface="Times New Roman" pitchFamily="18" charset="0"/>
              </a:rPr>
              <a:t>milieux sélectifs usuels </a:t>
            </a:r>
            <a:r>
              <a:rPr lang="fr-FR" dirty="0" smtClean="0">
                <a:latin typeface="Times New Roman" pitchFamily="18" charset="0"/>
                <a:cs typeface="Times New Roman" pitchFamily="18" charset="0"/>
              </a:rPr>
              <a:t>utilisés pour </a:t>
            </a:r>
            <a:r>
              <a:rPr lang="fr-FR" dirty="0">
                <a:latin typeface="Times New Roman" pitchFamily="18" charset="0"/>
                <a:cs typeface="Times New Roman" pitchFamily="18" charset="0"/>
              </a:rPr>
              <a:t>l'isolement des </a:t>
            </a:r>
            <a:r>
              <a:rPr lang="fr-FR" i="1" dirty="0">
                <a:latin typeface="Times New Roman" pitchFamily="18" charset="0"/>
                <a:cs typeface="Times New Roman" pitchFamily="18" charset="0"/>
              </a:rPr>
              <a:t>Salmonella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permettent </a:t>
            </a:r>
            <a:r>
              <a:rPr lang="fr-FR" dirty="0" smtClean="0">
                <a:latin typeface="Times New Roman" pitchFamily="18" charset="0"/>
                <a:cs typeface="Times New Roman" pitchFamily="18" charset="0"/>
              </a:rPr>
              <a:t>de cultiver </a:t>
            </a:r>
            <a:r>
              <a:rPr lang="fr-FR" i="1" dirty="0">
                <a:latin typeface="Times New Roman" pitchFamily="18" charset="0"/>
                <a:cs typeface="Times New Roman" pitchFamily="18" charset="0"/>
              </a:rPr>
              <a:t>P. </a:t>
            </a:r>
            <a:r>
              <a:rPr lang="fr-FR" i="1" dirty="0" err="1">
                <a:latin typeface="Times New Roman" pitchFamily="18" charset="0"/>
                <a:cs typeface="Times New Roman" pitchFamily="18" charset="0"/>
              </a:rPr>
              <a:t>shigelloides</a:t>
            </a:r>
            <a:r>
              <a:rPr lang="fr-FR" i="1" dirty="0">
                <a:latin typeface="Times New Roman" pitchFamily="18" charset="0"/>
                <a:cs typeface="Times New Roman" pitchFamily="18" charset="0"/>
              </a:rPr>
              <a:t>. </a:t>
            </a:r>
            <a:endParaRPr lang="fr-FR" i="1" dirty="0" smtClean="0">
              <a:latin typeface="Times New Roman" pitchFamily="18" charset="0"/>
              <a:cs typeface="Times New Roman" pitchFamily="18" charset="0"/>
            </a:endParaRPr>
          </a:p>
          <a:p>
            <a:pPr algn="just">
              <a:lnSpc>
                <a:spcPct val="160000"/>
              </a:lnSpc>
            </a:pPr>
            <a:r>
              <a:rPr lang="fr-FR" dirty="0" smtClean="0">
                <a:latin typeface="Times New Roman" pitchFamily="18" charset="0"/>
                <a:cs typeface="Times New Roman" pitchFamily="18" charset="0"/>
              </a:rPr>
              <a:t>Sur </a:t>
            </a:r>
            <a:r>
              <a:rPr lang="fr-FR" dirty="0">
                <a:latin typeface="Times New Roman" pitchFamily="18" charset="0"/>
                <a:cs typeface="Times New Roman" pitchFamily="18" charset="0"/>
              </a:rPr>
              <a:t>gélose au sang, les </a:t>
            </a:r>
            <a:r>
              <a:rPr lang="fr-FR" dirty="0" smtClean="0">
                <a:latin typeface="Times New Roman" pitchFamily="18" charset="0"/>
                <a:cs typeface="Times New Roman" pitchFamily="18" charset="0"/>
              </a:rPr>
              <a:t>souches de </a:t>
            </a:r>
            <a:r>
              <a:rPr lang="fr-FR" i="1" dirty="0" err="1">
                <a:latin typeface="Times New Roman" pitchFamily="18" charset="0"/>
                <a:cs typeface="Times New Roman" pitchFamily="18" charset="0"/>
              </a:rPr>
              <a:t>Plesiomonas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ne sont pas hémolytiques, </a:t>
            </a:r>
            <a:r>
              <a:rPr lang="fr-FR" dirty="0" smtClean="0">
                <a:latin typeface="Times New Roman" pitchFamily="18" charset="0"/>
                <a:cs typeface="Times New Roman" pitchFamily="18" charset="0"/>
              </a:rPr>
              <a:t>contrairement aux </a:t>
            </a:r>
            <a:r>
              <a:rPr lang="fr-FR" i="1" dirty="0" err="1">
                <a:latin typeface="Times New Roman" pitchFamily="18" charset="0"/>
                <a:cs typeface="Times New Roman" pitchFamily="18" charset="0"/>
              </a:rPr>
              <a:t>Vibrio</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et </a:t>
            </a:r>
            <a:r>
              <a:rPr lang="fr-FR" i="1" dirty="0" err="1">
                <a:latin typeface="Times New Roman" pitchFamily="18" charset="0"/>
                <a:cs typeface="Times New Roman" pitchFamily="18" charset="0"/>
              </a:rPr>
              <a:t>Aeromonas</a:t>
            </a:r>
            <a:r>
              <a:rPr lang="fr-FR" i="1" dirty="0">
                <a:latin typeface="Times New Roman" pitchFamily="18" charset="0"/>
                <a:cs typeface="Times New Roman" pitchFamily="18" charset="0"/>
              </a:rPr>
              <a:t> </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807974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0" y="115888"/>
            <a:ext cx="9144000" cy="657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5000"/>
              </a:lnSpc>
            </a:pPr>
            <a:r>
              <a:rPr lang="fr-FR" sz="2400" b="1" dirty="0">
                <a:latin typeface="Times New Roman" pitchFamily="18" charset="0"/>
                <a:cs typeface="Times New Roman" pitchFamily="18" charset="0"/>
              </a:rPr>
              <a:t>DIAGNOSTIC BIOLOGIQUE </a:t>
            </a:r>
            <a:endParaRPr lang="fr-FR" sz="2400" dirty="0">
              <a:latin typeface="Times New Roman" pitchFamily="18" charset="0"/>
              <a:cs typeface="Times New Roman" pitchFamily="18" charset="0"/>
            </a:endParaRPr>
          </a:p>
          <a:p>
            <a:pPr algn="just">
              <a:lnSpc>
                <a:spcPct val="135000"/>
              </a:lnSpc>
            </a:pPr>
            <a:r>
              <a:rPr lang="fr-FR" sz="2400" dirty="0">
                <a:latin typeface="Times New Roman" pitchFamily="18" charset="0"/>
                <a:cs typeface="Times New Roman" pitchFamily="18" charset="0"/>
              </a:rPr>
              <a:t>On peut retrouver </a:t>
            </a:r>
            <a:r>
              <a:rPr lang="fr-FR" sz="2400" i="1" dirty="0">
                <a:latin typeface="Times New Roman" pitchFamily="18" charset="0"/>
                <a:cs typeface="Times New Roman" pitchFamily="18" charset="0"/>
              </a:rPr>
              <a:t>P. </a:t>
            </a:r>
            <a:r>
              <a:rPr lang="fr-FR" sz="2400" i="1" dirty="0" err="1">
                <a:latin typeface="Times New Roman" pitchFamily="18" charset="0"/>
                <a:cs typeface="Times New Roman" pitchFamily="18" charset="0"/>
              </a:rPr>
              <a:t>shigelloides</a:t>
            </a:r>
            <a:r>
              <a:rPr lang="fr-FR" sz="2400" dirty="0">
                <a:latin typeface="Times New Roman" pitchFamily="18" charset="0"/>
                <a:cs typeface="Times New Roman" pitchFamily="18" charset="0"/>
              </a:rPr>
              <a:t> dans les selles, les hémocultures, le liquide céphalo-rachidien, exceptionnellement dans d'autres types de prélèvements.</a:t>
            </a:r>
          </a:p>
          <a:p>
            <a:pPr algn="just">
              <a:lnSpc>
                <a:spcPct val="135000"/>
              </a:lnSpc>
            </a:pPr>
            <a:r>
              <a:rPr lang="fr-FR" sz="2400" dirty="0">
                <a:latin typeface="Times New Roman" pitchFamily="18" charset="0"/>
                <a:cs typeface="Times New Roman" pitchFamily="18" charset="0"/>
              </a:rPr>
              <a:t>L'examen microscopique direct montre des bacilles mobiles et, après coloration, des </a:t>
            </a:r>
            <a:r>
              <a:rPr lang="fr-FR" sz="2400" dirty="0" smtClean="0">
                <a:latin typeface="Times New Roman" pitchFamily="18" charset="0"/>
                <a:cs typeface="Times New Roman" pitchFamily="18" charset="0"/>
              </a:rPr>
              <a:t>BGN, </a:t>
            </a:r>
            <a:r>
              <a:rPr lang="fr-FR" sz="2400" dirty="0">
                <a:latin typeface="Times New Roman" pitchFamily="18" charset="0"/>
                <a:cs typeface="Times New Roman" pitchFamily="18" charset="0"/>
              </a:rPr>
              <a:t>rectilignes, aux extrémités arrondies, sans capsule ni spore.</a:t>
            </a:r>
          </a:p>
          <a:p>
            <a:pPr algn="just">
              <a:lnSpc>
                <a:spcPct val="135000"/>
              </a:lnSpc>
            </a:pPr>
            <a:r>
              <a:rPr lang="fr-FR" sz="2400" dirty="0" smtClean="0">
                <a:latin typeface="Times New Roman" pitchFamily="18" charset="0"/>
                <a:cs typeface="Times New Roman" pitchFamily="18" charset="0"/>
              </a:rPr>
              <a:t>La </a:t>
            </a:r>
            <a:r>
              <a:rPr lang="fr-FR" sz="2400" dirty="0">
                <a:latin typeface="Times New Roman" pitchFamily="18" charset="0"/>
                <a:cs typeface="Times New Roman" pitchFamily="18" charset="0"/>
              </a:rPr>
              <a:t>culture est facile à 30°C comme à </a:t>
            </a:r>
            <a:r>
              <a:rPr lang="fr-FR" sz="2400" dirty="0" smtClean="0">
                <a:latin typeface="Times New Roman" pitchFamily="18" charset="0"/>
                <a:cs typeface="Times New Roman" pitchFamily="18" charset="0"/>
              </a:rPr>
              <a:t>37°C.</a:t>
            </a:r>
            <a:endParaRPr lang="fr-FR" sz="2400" dirty="0">
              <a:latin typeface="Times New Roman" pitchFamily="18" charset="0"/>
              <a:cs typeface="Times New Roman" pitchFamily="18" charset="0"/>
            </a:endParaRPr>
          </a:p>
          <a:p>
            <a:pPr algn="just">
              <a:lnSpc>
                <a:spcPct val="135000"/>
              </a:lnSpc>
            </a:pP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colonies suspectes sont testées pour leur capacité à élaborer une oxydase et, en cas de positivité, les tests biochimiques sont poursuivis pour affirmer le diagnostic (bactérie </a:t>
            </a:r>
            <a:r>
              <a:rPr lang="fr-FR" sz="2400" dirty="0" err="1">
                <a:latin typeface="Times New Roman" pitchFamily="18" charset="0"/>
                <a:cs typeface="Times New Roman" pitchFamily="18" charset="0"/>
              </a:rPr>
              <a:t>AAf</a:t>
            </a:r>
            <a:r>
              <a:rPr lang="fr-FR" sz="2400" dirty="0">
                <a:latin typeface="Times New Roman" pitchFamily="18" charset="0"/>
                <a:cs typeface="Times New Roman" pitchFamily="18" charset="0"/>
              </a:rPr>
              <a:t>, fermentant le glucose sans gaz, possédant une </a:t>
            </a:r>
            <a:r>
              <a:rPr lang="fr-FR" sz="2400" dirty="0" smtClean="0">
                <a:latin typeface="Times New Roman" pitchFamily="18" charset="0"/>
                <a:cs typeface="Times New Roman" pitchFamily="18" charset="0"/>
              </a:rPr>
              <a:t>ADH, </a:t>
            </a:r>
            <a:r>
              <a:rPr lang="fr-FR" sz="2400" dirty="0">
                <a:latin typeface="Times New Roman" pitchFamily="18" charset="0"/>
                <a:cs typeface="Times New Roman" pitchFamily="18" charset="0"/>
              </a:rPr>
              <a:t>une </a:t>
            </a:r>
            <a:r>
              <a:rPr lang="fr-FR" sz="2400" dirty="0" smtClean="0">
                <a:latin typeface="Times New Roman" pitchFamily="18" charset="0"/>
                <a:cs typeface="Times New Roman" pitchFamily="18" charset="0"/>
              </a:rPr>
              <a:t>LDC </a:t>
            </a:r>
            <a:r>
              <a:rPr lang="fr-FR" sz="2400" dirty="0">
                <a:latin typeface="Times New Roman" pitchFamily="18" charset="0"/>
                <a:cs typeface="Times New Roman" pitchFamily="18" charset="0"/>
              </a:rPr>
              <a:t>et une </a:t>
            </a:r>
            <a:r>
              <a:rPr lang="fr-FR" sz="2400" dirty="0" smtClean="0">
                <a:latin typeface="Times New Roman" pitchFamily="18" charset="0"/>
                <a:cs typeface="Times New Roman" pitchFamily="18" charset="0"/>
              </a:rPr>
              <a:t>ODC, </a:t>
            </a:r>
            <a:r>
              <a:rPr lang="fr-FR" sz="2400" dirty="0">
                <a:latin typeface="Times New Roman" pitchFamily="18" charset="0"/>
                <a:cs typeface="Times New Roman" pitchFamily="18" charset="0"/>
              </a:rPr>
              <a:t>fermentant l'</a:t>
            </a:r>
            <a:r>
              <a:rPr lang="fr-FR" sz="2400" dirty="0" err="1">
                <a:latin typeface="Times New Roman" pitchFamily="18" charset="0"/>
                <a:cs typeface="Times New Roman" pitchFamily="18" charset="0"/>
              </a:rPr>
              <a:t>inositol</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indole)</a:t>
            </a:r>
            <a:endParaRPr lang="fr-FR" sz="2400" dirty="0">
              <a:latin typeface="Times New Roman" pitchFamily="18" charset="0"/>
              <a:cs typeface="Times New Roman" pitchFamily="18" charset="0"/>
            </a:endParaRPr>
          </a:p>
          <a:p>
            <a:pPr algn="just">
              <a:lnSpc>
                <a:spcPct val="135000"/>
              </a:lnSpc>
            </a:pPr>
            <a:r>
              <a:rPr lang="fr-FR" sz="2400" dirty="0" err="1" smtClean="0">
                <a:latin typeface="Times New Roman" pitchFamily="18" charset="0"/>
                <a:cs typeface="Times New Roman" pitchFamily="18" charset="0"/>
              </a:rPr>
              <a:t>Sérotypage</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50 </a:t>
            </a:r>
            <a:r>
              <a:rPr lang="fr-FR" sz="2400" dirty="0">
                <a:latin typeface="Times New Roman" pitchFamily="18" charset="0"/>
                <a:cs typeface="Times New Roman" pitchFamily="18" charset="0"/>
              </a:rPr>
              <a:t>antigènes O et 17 antigènes H déterminent 107 </a:t>
            </a:r>
            <a:r>
              <a:rPr lang="fr-FR" sz="2400" dirty="0" err="1" smtClean="0">
                <a:latin typeface="Times New Roman" pitchFamily="18" charset="0"/>
                <a:cs typeface="Times New Roman" pitchFamily="18" charset="0"/>
              </a:rPr>
              <a:t>sérovars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2642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9036496" cy="6624736"/>
          </a:xfrm>
        </p:spPr>
        <p:txBody>
          <a:bodyPr>
            <a:normAutofit lnSpcReduction="10000"/>
          </a:bodyPr>
          <a:lstStyle/>
          <a:p>
            <a:pPr marL="0" indent="0" algn="just">
              <a:lnSpc>
                <a:spcPct val="150000"/>
              </a:lnSpc>
              <a:buNone/>
            </a:pPr>
            <a:r>
              <a:rPr lang="fr-FR" u="sng" dirty="0" smtClean="0">
                <a:latin typeface="Times New Roman" pitchFamily="18" charset="0"/>
                <a:cs typeface="Times New Roman" pitchFamily="18" charset="0"/>
              </a:rPr>
              <a:t>• </a:t>
            </a:r>
            <a:r>
              <a:rPr lang="fr-FR" b="1" u="sng" dirty="0">
                <a:latin typeface="Times New Roman" pitchFamily="18" charset="0"/>
                <a:cs typeface="Times New Roman" pitchFamily="18" charset="0"/>
              </a:rPr>
              <a:t>Clinique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Choléra = fuite d’eau + sels</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C’est une déshydratation sévère</a:t>
            </a:r>
          </a:p>
          <a:p>
            <a:pPr marL="0" indent="0" algn="just">
              <a:lnSpc>
                <a:spcPct val="150000"/>
              </a:lnSpc>
              <a:buNone/>
            </a:pPr>
            <a:r>
              <a:rPr lang="fr-FR" u="sng" dirty="0">
                <a:latin typeface="Times New Roman" pitchFamily="18" charset="0"/>
                <a:cs typeface="Times New Roman" pitchFamily="18" charset="0"/>
              </a:rPr>
              <a:t>• </a:t>
            </a:r>
            <a:r>
              <a:rPr lang="fr-FR" b="1" u="sng" dirty="0">
                <a:latin typeface="Times New Roman" pitchFamily="18" charset="0"/>
                <a:cs typeface="Times New Roman" pitchFamily="18" charset="0"/>
              </a:rPr>
              <a:t>Épidémiologique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Maladie hydrique</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Maladie des « mains sales »</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Problème de santé publique</a:t>
            </a:r>
          </a:p>
          <a:p>
            <a:pPr marL="0" indent="0" algn="just">
              <a:lnSpc>
                <a:spcPct val="150000"/>
              </a:lnSpc>
              <a:buNone/>
            </a:pPr>
            <a:r>
              <a:rPr lang="fr-FR" dirty="0" smtClean="0">
                <a:latin typeface="Times New Roman" pitchFamily="18" charset="0"/>
                <a:cs typeface="Times New Roman" pitchFamily="18" charset="0"/>
              </a:rPr>
              <a:t> </a:t>
            </a:r>
            <a:r>
              <a:rPr lang="fr-FR" b="1" dirty="0">
                <a:latin typeface="Times New Roman" pitchFamily="18" charset="0"/>
                <a:cs typeface="Times New Roman" pitchFamily="18" charset="0"/>
              </a:rPr>
              <a:t>Pas de vaccin pour arrêter une épidémie</a:t>
            </a:r>
            <a:endParaRPr lang="fr-FR" dirty="0">
              <a:latin typeface="Times New Roman" pitchFamily="18" charset="0"/>
              <a:cs typeface="Times New Roman" pitchFamily="18" charset="0"/>
            </a:endParaRPr>
          </a:p>
        </p:txBody>
      </p:sp>
      <p:pic>
        <p:nvPicPr>
          <p:cNvPr id="2051" name="Picture 3" descr="http://www.microbes-edu.org/etudiant/imgvib/vibr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348880"/>
            <a:ext cx="37147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1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964488" cy="6741368"/>
          </a:xfrm>
        </p:spPr>
        <p:txBody>
          <a:bodyPr>
            <a:normAutofit fontScale="77500" lnSpcReduction="20000"/>
          </a:bodyPr>
          <a:lstStyle/>
          <a:p>
            <a:pPr algn="just">
              <a:lnSpc>
                <a:spcPct val="150000"/>
              </a:lnSpc>
            </a:pPr>
            <a:r>
              <a:rPr lang="fr-FR" b="1" dirty="0">
                <a:solidFill>
                  <a:schemeClr val="accent1">
                    <a:lumMod val="75000"/>
                  </a:schemeClr>
                </a:solidFill>
                <a:latin typeface="Times New Roman" pitchFamily="18" charset="0"/>
                <a:cs typeface="Times New Roman" pitchFamily="18" charset="0"/>
              </a:rPr>
              <a:t>Principales </a:t>
            </a:r>
            <a:r>
              <a:rPr lang="fr-FR" b="1" dirty="0" smtClean="0">
                <a:solidFill>
                  <a:schemeClr val="accent1">
                    <a:lumMod val="75000"/>
                  </a:schemeClr>
                </a:solidFill>
                <a:latin typeface="Times New Roman" pitchFamily="18" charset="0"/>
                <a:cs typeface="Times New Roman" pitchFamily="18" charset="0"/>
              </a:rPr>
              <a:t>espèces:</a:t>
            </a:r>
            <a:endParaRPr lang="fr-FR" b="1" dirty="0">
              <a:solidFill>
                <a:schemeClr val="accent1">
                  <a:lumMod val="75000"/>
                </a:schemeClr>
              </a:solidFill>
              <a:latin typeface="Times New Roman" pitchFamily="18" charset="0"/>
              <a:cs typeface="Times New Roman" pitchFamily="18" charset="0"/>
            </a:endParaRPr>
          </a:p>
          <a:p>
            <a:pPr marL="0" indent="0" algn="just">
              <a:lnSpc>
                <a:spcPct val="150000"/>
              </a:lnSpc>
              <a:buNone/>
            </a:pPr>
            <a:r>
              <a:rPr lang="fr-FR"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cholerae</a:t>
            </a:r>
            <a:endParaRPr lang="fr-FR" b="1" i="1" dirty="0">
              <a:latin typeface="Times New Roman" pitchFamily="18" charset="0"/>
              <a:cs typeface="Times New Roman" pitchFamily="18" charset="0"/>
            </a:endParaRPr>
          </a:p>
          <a:p>
            <a:pPr marL="0" indent="0" algn="just">
              <a:lnSpc>
                <a:spcPct val="150000"/>
              </a:lnSpc>
              <a:buNone/>
            </a:pPr>
            <a:r>
              <a:rPr lang="fr-FR" dirty="0">
                <a:latin typeface="Times New Roman" pitchFamily="18" charset="0"/>
                <a:cs typeface="Times New Roman" pitchFamily="18" charset="0"/>
              </a:rPr>
              <a:t>•</a:t>
            </a:r>
            <a:r>
              <a:rPr lang="fr-FR" i="1"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parahaemolyticus</a:t>
            </a:r>
            <a:endParaRPr lang="fr-FR" b="1" i="1" dirty="0">
              <a:latin typeface="Times New Roman" pitchFamily="18" charset="0"/>
              <a:cs typeface="Times New Roman" pitchFamily="18" charset="0"/>
            </a:endParaRPr>
          </a:p>
          <a:p>
            <a:pPr marL="0" indent="0" algn="just">
              <a:lnSpc>
                <a:spcPct val="150000"/>
              </a:lnSpc>
              <a:buNone/>
            </a:pPr>
            <a:r>
              <a:rPr lang="fr-FR" dirty="0">
                <a:latin typeface="Times New Roman" pitchFamily="18" charset="0"/>
                <a:cs typeface="Times New Roman" pitchFamily="18" charset="0"/>
              </a:rPr>
              <a:t>• </a:t>
            </a:r>
            <a:r>
              <a:rPr lang="fr-FR" b="1" i="1" dirty="0" err="1">
                <a:latin typeface="Times New Roman" pitchFamily="18" charset="0"/>
                <a:cs typeface="Times New Roman" pitchFamily="18" charset="0"/>
              </a:rPr>
              <a:t>Vibrio</a:t>
            </a:r>
            <a:r>
              <a:rPr lang="fr-FR" b="1" i="1" dirty="0">
                <a:latin typeface="Times New Roman" pitchFamily="18" charset="0"/>
                <a:cs typeface="Times New Roman" pitchFamily="18" charset="0"/>
              </a:rPr>
              <a:t> </a:t>
            </a:r>
            <a:r>
              <a:rPr lang="fr-FR" b="1" i="1" dirty="0" err="1">
                <a:latin typeface="Times New Roman" pitchFamily="18" charset="0"/>
                <a:cs typeface="Times New Roman" pitchFamily="18" charset="0"/>
              </a:rPr>
              <a:t>alginolyticus</a:t>
            </a:r>
            <a:endParaRPr lang="fr-FR" b="1" i="1" dirty="0">
              <a:latin typeface="Times New Roman" pitchFamily="18" charset="0"/>
              <a:cs typeface="Times New Roman" pitchFamily="18" charset="0"/>
            </a:endParaRPr>
          </a:p>
          <a:p>
            <a:pPr algn="just">
              <a:lnSpc>
                <a:spcPct val="150000"/>
              </a:lnSpc>
            </a:pPr>
            <a:r>
              <a:rPr lang="fr-FR" b="1" dirty="0" err="1">
                <a:latin typeface="Times New Roman" pitchFamily="18" charset="0"/>
                <a:cs typeface="Times New Roman" pitchFamily="18" charset="0"/>
              </a:rPr>
              <a:t>Sérogroupes</a:t>
            </a:r>
            <a:r>
              <a:rPr lang="fr-FR" b="1" dirty="0">
                <a:latin typeface="Times New Roman" pitchFamily="18" charset="0"/>
                <a:cs typeface="Times New Roman" pitchFamily="18" charset="0"/>
              </a:rPr>
              <a:t> :</a:t>
            </a:r>
          </a:p>
          <a:p>
            <a:pPr marL="0" indent="0" algn="just">
              <a:lnSpc>
                <a:spcPct val="150000"/>
              </a:lnSpc>
              <a:buNone/>
            </a:pP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Support du </a:t>
            </a:r>
            <a:r>
              <a:rPr lang="fr-FR" b="1" dirty="0" err="1">
                <a:latin typeface="Times New Roman" pitchFamily="18" charset="0"/>
                <a:cs typeface="Times New Roman" pitchFamily="18" charset="0"/>
              </a:rPr>
              <a:t>sérogroupage</a:t>
            </a:r>
            <a:r>
              <a:rPr lang="fr-FR" b="1" dirty="0">
                <a:latin typeface="Times New Roman" pitchFamily="18" charset="0"/>
                <a:cs typeface="Times New Roman" pitchFamily="18" charset="0"/>
              </a:rPr>
              <a:t> = </a:t>
            </a:r>
            <a:r>
              <a:rPr lang="fr-FR" b="1" dirty="0" err="1" smtClean="0">
                <a:latin typeface="Times New Roman" pitchFamily="18" charset="0"/>
                <a:cs typeface="Times New Roman" pitchFamily="18" charset="0"/>
              </a:rPr>
              <a:t>AgO</a:t>
            </a:r>
            <a:r>
              <a:rPr lang="fr-FR" b="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a:t>
            </a:r>
            <a:r>
              <a:rPr lang="fr-FR" b="1" dirty="0">
                <a:latin typeface="Times New Roman" pitchFamily="18" charset="0"/>
                <a:cs typeface="Times New Roman" pitchFamily="18" charset="0"/>
              </a:rPr>
              <a:t>155 </a:t>
            </a:r>
            <a:r>
              <a:rPr lang="fr-FR" b="1" dirty="0" err="1">
                <a:latin typeface="Times New Roman" pitchFamily="18" charset="0"/>
                <a:cs typeface="Times New Roman" pitchFamily="18" charset="0"/>
              </a:rPr>
              <a:t>sérogroupes</a:t>
            </a: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définis: O1 </a:t>
            </a:r>
            <a:r>
              <a:rPr lang="fr-FR" b="1" dirty="0">
                <a:latin typeface="Times New Roman" pitchFamily="18" charset="0"/>
                <a:cs typeface="Times New Roman" pitchFamily="18" charset="0"/>
              </a:rPr>
              <a:t>à O155</a:t>
            </a:r>
          </a:p>
          <a:p>
            <a:pPr marL="0" indent="0" algn="just">
              <a:lnSpc>
                <a:spcPct val="150000"/>
              </a:lnSpc>
              <a:buNone/>
            </a:pPr>
            <a:r>
              <a:rPr lang="fr-FR" dirty="0">
                <a:solidFill>
                  <a:schemeClr val="accent1">
                    <a:lumMod val="75000"/>
                  </a:schemeClr>
                </a:solidFill>
                <a:latin typeface="Times New Roman" pitchFamily="18" charset="0"/>
                <a:cs typeface="Times New Roman" pitchFamily="18" charset="0"/>
              </a:rPr>
              <a:t>• </a:t>
            </a:r>
            <a:r>
              <a:rPr lang="fr-FR" b="1" dirty="0">
                <a:solidFill>
                  <a:schemeClr val="accent1">
                    <a:lumMod val="75000"/>
                  </a:schemeClr>
                </a:solidFill>
                <a:latin typeface="Times New Roman" pitchFamily="18" charset="0"/>
                <a:cs typeface="Times New Roman" pitchFamily="18" charset="0"/>
              </a:rPr>
              <a:t>Souches responsables du choléra</a:t>
            </a:r>
          </a:p>
          <a:p>
            <a:pPr marL="0" indent="0" algn="just">
              <a:lnSpc>
                <a:spcPct val="150000"/>
              </a:lnSpc>
              <a:buNone/>
            </a:pPr>
            <a:r>
              <a:rPr lang="fr-FR" dirty="0">
                <a:latin typeface="Times New Roman" pitchFamily="18" charset="0"/>
                <a:cs typeface="Times New Roman" pitchFamily="18" charset="0"/>
              </a:rPr>
              <a:t>– </a:t>
            </a:r>
            <a:r>
              <a:rPr lang="fr-FR" b="1" dirty="0" smtClean="0">
                <a:latin typeface="Times New Roman" pitchFamily="18" charset="0"/>
                <a:cs typeface="Times New Roman" pitchFamily="18" charset="0"/>
              </a:rPr>
              <a:t>O1</a:t>
            </a:r>
            <a:r>
              <a:rPr lang="fr-FR" dirty="0" smtClean="0">
                <a:latin typeface="Times New Roman" pitchFamily="18" charset="0"/>
                <a:cs typeface="Times New Roman" pitchFamily="18" charset="0"/>
              </a:rPr>
              <a:t> </a:t>
            </a:r>
            <a:r>
              <a:rPr lang="fr-FR" b="1" dirty="0">
                <a:latin typeface="Times New Roman" pitchFamily="18" charset="0"/>
                <a:cs typeface="Times New Roman" pitchFamily="18" charset="0"/>
              </a:rPr>
              <a:t>cause principale</a:t>
            </a:r>
          </a:p>
          <a:p>
            <a:pPr marL="0" indent="0" algn="just">
              <a:lnSpc>
                <a:spcPct val="150000"/>
              </a:lnSpc>
              <a:buNone/>
            </a:pPr>
            <a:r>
              <a:rPr lang="fr-FR" dirty="0">
                <a:latin typeface="Times New Roman" pitchFamily="18" charset="0"/>
                <a:cs typeface="Times New Roman" pitchFamily="18" charset="0"/>
              </a:rPr>
              <a:t>– </a:t>
            </a:r>
            <a:r>
              <a:rPr lang="fr-FR" b="1" dirty="0" smtClean="0">
                <a:latin typeface="Times New Roman" pitchFamily="18" charset="0"/>
                <a:cs typeface="Times New Roman" pitchFamily="18" charset="0"/>
              </a:rPr>
              <a:t>O139</a:t>
            </a:r>
            <a:r>
              <a:rPr lang="fr-FR" dirty="0" smtClean="0">
                <a:latin typeface="Times New Roman" pitchFamily="18" charset="0"/>
                <a:cs typeface="Times New Roman" pitchFamily="18" charset="0"/>
              </a:rPr>
              <a:t> </a:t>
            </a:r>
            <a:r>
              <a:rPr lang="fr-FR" b="1" dirty="0">
                <a:latin typeface="Times New Roman" pitchFamily="18" charset="0"/>
                <a:cs typeface="Times New Roman" pitchFamily="18" charset="0"/>
              </a:rPr>
              <a:t>cause </a:t>
            </a:r>
            <a:r>
              <a:rPr lang="fr-FR" b="1" dirty="0" smtClean="0">
                <a:latin typeface="Times New Roman" pitchFamily="18" charset="0"/>
                <a:cs typeface="Times New Roman" pitchFamily="18" charset="0"/>
              </a:rPr>
              <a:t>secondaire</a:t>
            </a:r>
          </a:p>
          <a:p>
            <a:pPr marL="0" indent="0" algn="just">
              <a:lnSpc>
                <a:spcPct val="150000"/>
              </a:lnSpc>
              <a:buNone/>
            </a:pPr>
            <a:r>
              <a:rPr lang="fr-FR" b="1" dirty="0" smtClean="0">
                <a:latin typeface="Times New Roman" pitchFamily="18" charset="0"/>
                <a:cs typeface="Times New Roman" pitchFamily="18" charset="0"/>
              </a:rPr>
              <a:t>Le </a:t>
            </a:r>
            <a:r>
              <a:rPr lang="fr-FR" b="1" dirty="0" err="1" smtClean="0">
                <a:latin typeface="Times New Roman" pitchFamily="18" charset="0"/>
                <a:cs typeface="Times New Roman" pitchFamily="18" charset="0"/>
              </a:rPr>
              <a:t>sérogroupe</a:t>
            </a:r>
            <a:r>
              <a:rPr lang="fr-FR" b="1" dirty="0" smtClean="0">
                <a:latin typeface="Times New Roman" pitchFamily="18" charset="0"/>
                <a:cs typeface="Times New Roman" pitchFamily="18" charset="0"/>
              </a:rPr>
              <a:t> 01</a:t>
            </a:r>
            <a:r>
              <a:rPr lang="fr-FR" dirty="0" smtClean="0">
                <a:latin typeface="Times New Roman" pitchFamily="18" charset="0"/>
                <a:cs typeface="Times New Roman" pitchFamily="18" charset="0"/>
              </a:rPr>
              <a:t> est lui même subdivisé en deux biotypes (classique et El Tor), que l'on différencie grâce à différents tests.</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14288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41368"/>
          </a:xfrm>
        </p:spPr>
        <p:txBody>
          <a:bodyPr>
            <a:normAutofit/>
          </a:bodyPr>
          <a:lstStyle/>
          <a:p>
            <a:pPr algn="just">
              <a:lnSpc>
                <a:spcPct val="150000"/>
              </a:lnSpc>
            </a:pPr>
            <a:r>
              <a:rPr lang="fr-FR" b="1" u="sng" dirty="0">
                <a:solidFill>
                  <a:schemeClr val="accent1">
                    <a:lumMod val="75000"/>
                  </a:schemeClr>
                </a:solidFill>
                <a:latin typeface="Times New Roman" pitchFamily="18" charset="0"/>
                <a:cs typeface="Times New Roman" pitchFamily="18" charset="0"/>
              </a:rPr>
              <a:t>C</a:t>
            </a:r>
            <a:r>
              <a:rPr lang="fr-FR" b="1" u="sng" dirty="0" smtClean="0">
                <a:solidFill>
                  <a:schemeClr val="accent1">
                    <a:lumMod val="75000"/>
                  </a:schemeClr>
                </a:solidFill>
                <a:latin typeface="Times New Roman" pitchFamily="18" charset="0"/>
                <a:cs typeface="Times New Roman" pitchFamily="18" charset="0"/>
              </a:rPr>
              <a:t>aractères </a:t>
            </a:r>
            <a:r>
              <a:rPr lang="fr-FR" b="1" u="sng" dirty="0">
                <a:solidFill>
                  <a:schemeClr val="accent1">
                    <a:lumMod val="75000"/>
                  </a:schemeClr>
                </a:solidFill>
                <a:latin typeface="Times New Roman" pitchFamily="18" charset="0"/>
                <a:cs typeface="Times New Roman" pitchFamily="18" charset="0"/>
              </a:rPr>
              <a:t>de la famille</a:t>
            </a:r>
          </a:p>
          <a:p>
            <a:pPr marL="0" indent="0" algn="just">
              <a:lnSpc>
                <a:spcPct val="150000"/>
              </a:lnSpc>
              <a:buNone/>
            </a:pPr>
            <a:r>
              <a:rPr lang="fr-FR" b="1" dirty="0" smtClean="0">
                <a:latin typeface="Times New Roman" pitchFamily="18" charset="0"/>
                <a:cs typeface="Times New Roman" pitchFamily="18" charset="0"/>
              </a:rPr>
              <a:t>1</a:t>
            </a:r>
            <a:r>
              <a:rPr lang="fr-FR" b="1" dirty="0">
                <a:latin typeface="Times New Roman" pitchFamily="18" charset="0"/>
                <a:cs typeface="Times New Roman" pitchFamily="18" charset="0"/>
              </a:rPr>
              <a:t>. Bacilles à Gram (-)</a:t>
            </a:r>
          </a:p>
          <a:p>
            <a:pPr marL="0" indent="0" algn="just">
              <a:lnSpc>
                <a:spcPct val="150000"/>
              </a:lnSpc>
              <a:buNone/>
            </a:pPr>
            <a:r>
              <a:rPr lang="fr-FR" b="1" dirty="0" smtClean="0">
                <a:latin typeface="Times New Roman" pitchFamily="18" charset="0"/>
                <a:cs typeface="Times New Roman" pitchFamily="18" charset="0"/>
              </a:rPr>
              <a:t>2</a:t>
            </a:r>
            <a:r>
              <a:rPr lang="fr-FR" b="1" dirty="0">
                <a:latin typeface="Times New Roman" pitchFamily="18" charset="0"/>
                <a:cs typeface="Times New Roman" pitchFamily="18" charset="0"/>
              </a:rPr>
              <a:t>. Fermentent le </a:t>
            </a:r>
            <a:r>
              <a:rPr lang="fr-FR" b="1" u="sng" dirty="0">
                <a:latin typeface="Times New Roman" pitchFamily="18" charset="0"/>
                <a:cs typeface="Times New Roman" pitchFamily="18" charset="0"/>
              </a:rPr>
              <a:t>glucose</a:t>
            </a:r>
          </a:p>
          <a:p>
            <a:pPr marL="0" indent="0" algn="just">
              <a:lnSpc>
                <a:spcPct val="150000"/>
              </a:lnSpc>
              <a:buNone/>
            </a:pPr>
            <a:r>
              <a:rPr lang="fr-FR" b="1" dirty="0" smtClean="0">
                <a:latin typeface="Times New Roman" pitchFamily="18" charset="0"/>
                <a:cs typeface="Times New Roman" pitchFamily="18" charset="0"/>
              </a:rPr>
              <a:t>3</a:t>
            </a:r>
            <a:r>
              <a:rPr lang="fr-FR" b="1" dirty="0">
                <a:latin typeface="Times New Roman" pitchFamily="18" charset="0"/>
                <a:cs typeface="Times New Roman" pitchFamily="18" charset="0"/>
              </a:rPr>
              <a:t>. </a:t>
            </a:r>
            <a:r>
              <a:rPr lang="fr-FR" b="1" u="sng" dirty="0">
                <a:latin typeface="Times New Roman" pitchFamily="18" charset="0"/>
                <a:cs typeface="Times New Roman" pitchFamily="18" charset="0"/>
              </a:rPr>
              <a:t>Oxydase (+)</a:t>
            </a:r>
          </a:p>
          <a:p>
            <a:pPr marL="0" indent="0" algn="just">
              <a:lnSpc>
                <a:spcPct val="150000"/>
              </a:lnSpc>
              <a:buNone/>
            </a:pPr>
            <a:r>
              <a:rPr lang="fr-FR" b="1" dirty="0" smtClean="0">
                <a:latin typeface="Times New Roman" pitchFamily="18" charset="0"/>
                <a:cs typeface="Times New Roman" pitchFamily="18" charset="0"/>
              </a:rPr>
              <a:t>4</a:t>
            </a:r>
            <a:r>
              <a:rPr lang="fr-FR" b="1" dirty="0">
                <a:latin typeface="Times New Roman" pitchFamily="18" charset="0"/>
                <a:cs typeface="Times New Roman" pitchFamily="18" charset="0"/>
              </a:rPr>
              <a:t>. Aérobies anaérobies facultatifs</a:t>
            </a:r>
          </a:p>
          <a:p>
            <a:pPr marL="0" indent="0" algn="just">
              <a:lnSpc>
                <a:spcPct val="150000"/>
              </a:lnSpc>
              <a:buNone/>
            </a:pPr>
            <a:r>
              <a:rPr lang="fr-FR" dirty="0" smtClean="0">
                <a:latin typeface="Times New Roman" pitchFamily="18" charset="0"/>
                <a:cs typeface="Times New Roman" pitchFamily="18" charset="0"/>
              </a:rPr>
              <a:t> </a:t>
            </a:r>
            <a:r>
              <a:rPr lang="fr-FR" b="1" dirty="0">
                <a:latin typeface="Times New Roman" pitchFamily="18" charset="0"/>
                <a:cs typeface="Times New Roman" pitchFamily="18" charset="0"/>
              </a:rPr>
              <a:t>5. Mobiles polaire</a:t>
            </a:r>
          </a:p>
          <a:p>
            <a:pPr marL="0" indent="0" algn="just">
              <a:lnSpc>
                <a:spcPct val="150000"/>
              </a:lnSpc>
              <a:buNone/>
            </a:pPr>
            <a:r>
              <a:rPr lang="fr-FR" dirty="0">
                <a:latin typeface="Times New Roman" pitchFamily="18" charset="0"/>
                <a:cs typeface="Times New Roman" pitchFamily="18" charset="0"/>
              </a:rPr>
              <a:t> </a:t>
            </a:r>
            <a:r>
              <a:rPr lang="fr-FR" b="1" dirty="0" smtClean="0">
                <a:latin typeface="Times New Roman" pitchFamily="18" charset="0"/>
                <a:cs typeface="Times New Roman" pitchFamily="18" charset="0"/>
              </a:rPr>
              <a:t>6</a:t>
            </a:r>
            <a:r>
              <a:rPr lang="fr-FR" b="1" dirty="0">
                <a:latin typeface="Times New Roman" pitchFamily="18" charset="0"/>
                <a:cs typeface="Times New Roman" pitchFamily="18" charset="0"/>
              </a:rPr>
              <a:t>. Nitrate réductase (+)</a:t>
            </a:r>
          </a:p>
          <a:p>
            <a:pPr marL="0" indent="0" algn="just">
              <a:lnSpc>
                <a:spcPct val="150000"/>
              </a:lnSpc>
              <a:buNone/>
            </a:pPr>
            <a:r>
              <a:rPr lang="fr-FR" b="1" dirty="0" smtClean="0">
                <a:latin typeface="Times New Roman" pitchFamily="18" charset="0"/>
                <a:cs typeface="Times New Roman" pitchFamily="18" charset="0"/>
              </a:rPr>
              <a:t>7</a:t>
            </a:r>
            <a:r>
              <a:rPr lang="fr-FR" b="1" dirty="0">
                <a:latin typeface="Times New Roman" pitchFamily="18" charset="0"/>
                <a:cs typeface="Times New Roman" pitchFamily="18" charset="0"/>
              </a:rPr>
              <a:t>. Cultivent sur milieux ordinaires</a:t>
            </a:r>
            <a:endParaRPr lang="fr-FR" dirty="0">
              <a:latin typeface="Times New Roman" pitchFamily="18" charset="0"/>
              <a:cs typeface="Times New Roman" pitchFamily="18" charset="0"/>
            </a:endParaRPr>
          </a:p>
        </p:txBody>
      </p:sp>
      <p:pic>
        <p:nvPicPr>
          <p:cNvPr id="1027" name="Picture 3" descr="http://www.microbes-edu.org/etudiant/imgvib/chol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424" y="2314228"/>
            <a:ext cx="8953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crobes-edu.org/etudiant/imgvib/co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980728"/>
            <a:ext cx="12858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icrobes-edu.org/etudiant/imgvib/m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928" y="4293096"/>
            <a:ext cx="1333501"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1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2300" b="1" dirty="0">
                <a:latin typeface="Times New Roman" pitchFamily="18" charset="0"/>
                <a:cs typeface="Times New Roman" pitchFamily="18" charset="0"/>
              </a:rPr>
              <a:t>Généralités</a:t>
            </a:r>
          </a:p>
          <a:p>
            <a:pPr algn="just">
              <a:lnSpc>
                <a:spcPct val="170000"/>
              </a:lnSpc>
            </a:pPr>
            <a:r>
              <a:rPr lang="fr-FR" sz="2300" dirty="0">
                <a:latin typeface="Times New Roman" pitchFamily="18" charset="0"/>
                <a:cs typeface="Times New Roman" pitchFamily="18" charset="0"/>
              </a:rPr>
              <a:t>Ce sont des bacilles à Gram négatif généralement isolés</a:t>
            </a:r>
            <a:r>
              <a:rPr lang="fr-FR" sz="2300" dirty="0" smtClean="0">
                <a:latin typeface="Times New Roman" pitchFamily="18" charset="0"/>
                <a:cs typeface="Times New Roman" pitchFamily="18" charset="0"/>
              </a:rPr>
              <a:t>, droits </a:t>
            </a:r>
            <a:r>
              <a:rPr lang="fr-FR" sz="2300" dirty="0">
                <a:latin typeface="Times New Roman" pitchFamily="18" charset="0"/>
                <a:cs typeface="Times New Roman" pitchFamily="18" charset="0"/>
              </a:rPr>
              <a:t>ou incurvés, assez courts (1,5 à 3,0 </a:t>
            </a:r>
            <a:r>
              <a:rPr lang="fr-FR" sz="2300" dirty="0" err="1" smtClean="0">
                <a:latin typeface="Times New Roman" pitchFamily="18" charset="0"/>
                <a:cs typeface="Times New Roman" pitchFamily="18" charset="0"/>
              </a:rPr>
              <a:t>μm</a:t>
            </a:r>
            <a:r>
              <a:rPr lang="fr-FR" sz="2300" dirty="0">
                <a:latin typeface="Times New Roman" pitchFamily="18" charset="0"/>
                <a:cs typeface="Times New Roman" pitchFamily="18" charset="0"/>
              </a:rPr>
              <a:t>), </a:t>
            </a:r>
            <a:r>
              <a:rPr lang="fr-FR" sz="2300" dirty="0" smtClean="0">
                <a:latin typeface="Times New Roman" pitchFamily="18" charset="0"/>
                <a:cs typeface="Times New Roman" pitchFamily="18" charset="0"/>
              </a:rPr>
              <a:t>parfois </a:t>
            </a:r>
            <a:r>
              <a:rPr lang="fr-FR" sz="2300" dirty="0" err="1" smtClean="0">
                <a:latin typeface="Times New Roman" pitchFamily="18" charset="0"/>
                <a:cs typeface="Times New Roman" pitchFamily="18" charset="0"/>
              </a:rPr>
              <a:t>cobacillaires</a:t>
            </a:r>
            <a:r>
              <a:rPr lang="fr-FR" sz="2300" dirty="0">
                <a:latin typeface="Times New Roman" pitchFamily="18" charset="0"/>
                <a:cs typeface="Times New Roman" pitchFamily="18" charset="0"/>
              </a:rPr>
              <a:t>.</a:t>
            </a:r>
          </a:p>
          <a:p>
            <a:pPr algn="just">
              <a:lnSpc>
                <a:spcPct val="170000"/>
              </a:lnSpc>
            </a:pPr>
            <a:r>
              <a:rPr lang="fr-FR" sz="2300" dirty="0">
                <a:latin typeface="Times New Roman" pitchFamily="18" charset="0"/>
                <a:cs typeface="Times New Roman" pitchFamily="18" charset="0"/>
              </a:rPr>
              <a:t>Ils sont mobiles par </a:t>
            </a:r>
            <a:r>
              <a:rPr lang="fr-FR" sz="2300" u="sng" dirty="0">
                <a:latin typeface="Times New Roman" pitchFamily="18" charset="0"/>
                <a:cs typeface="Times New Roman" pitchFamily="18" charset="0"/>
              </a:rPr>
              <a:t>ciliature polaire</a:t>
            </a:r>
            <a:r>
              <a:rPr lang="fr-FR" sz="2300" dirty="0">
                <a:latin typeface="Times New Roman" pitchFamily="18" charset="0"/>
                <a:cs typeface="Times New Roman" pitchFamily="18" charset="0"/>
              </a:rPr>
              <a:t>, le plus </a:t>
            </a:r>
            <a:r>
              <a:rPr lang="fr-FR" sz="2300" dirty="0" smtClean="0">
                <a:latin typeface="Times New Roman" pitchFamily="18" charset="0"/>
                <a:cs typeface="Times New Roman" pitchFamily="18" charset="0"/>
              </a:rPr>
              <a:t>souvent </a:t>
            </a:r>
            <a:r>
              <a:rPr lang="fr-FR" sz="2300" b="1" u="sng" dirty="0" err="1" smtClean="0">
                <a:latin typeface="Times New Roman" pitchFamily="18" charset="0"/>
                <a:cs typeface="Times New Roman" pitchFamily="18" charset="0"/>
              </a:rPr>
              <a:t>monotriche</a:t>
            </a:r>
            <a:r>
              <a:rPr lang="fr-FR" sz="2300" dirty="0">
                <a:latin typeface="Times New Roman" pitchFamily="18" charset="0"/>
                <a:cs typeface="Times New Roman" pitchFamily="18" charset="0"/>
              </a:rPr>
              <a:t>, en milieu liquide</a:t>
            </a:r>
            <a:r>
              <a:rPr lang="fr-FR" sz="2300" dirty="0" smtClean="0">
                <a:latin typeface="Times New Roman" pitchFamily="18" charset="0"/>
                <a:cs typeface="Times New Roman" pitchFamily="18" charset="0"/>
              </a:rPr>
              <a:t>.</a:t>
            </a:r>
            <a:endParaRPr lang="fr-FR" sz="2300" dirty="0">
              <a:latin typeface="Times New Roman" pitchFamily="18" charset="0"/>
              <a:cs typeface="Times New Roman" pitchFamily="18" charset="0"/>
            </a:endParaRPr>
          </a:p>
          <a:p>
            <a:pPr algn="just">
              <a:lnSpc>
                <a:spcPct val="170000"/>
              </a:lnSpc>
            </a:pPr>
            <a:r>
              <a:rPr lang="fr-FR" sz="2300" dirty="0">
                <a:latin typeface="Times New Roman" pitchFamily="18" charset="0"/>
                <a:cs typeface="Times New Roman" pitchFamily="18" charset="0"/>
              </a:rPr>
              <a:t>Les </a:t>
            </a:r>
            <a:r>
              <a:rPr lang="fr-FR" sz="2300" i="1" dirty="0" err="1">
                <a:latin typeface="Times New Roman" pitchFamily="18" charset="0"/>
                <a:cs typeface="Times New Roman" pitchFamily="18" charset="0"/>
              </a:rPr>
              <a:t>Vibrio</a:t>
            </a:r>
            <a:r>
              <a:rPr lang="fr-FR" sz="2300" i="1" dirty="0">
                <a:latin typeface="Times New Roman" pitchFamily="18" charset="0"/>
                <a:cs typeface="Times New Roman" pitchFamily="18" charset="0"/>
              </a:rPr>
              <a:t> </a:t>
            </a:r>
            <a:r>
              <a:rPr lang="fr-FR" sz="2300" dirty="0">
                <a:latin typeface="Times New Roman" pitchFamily="18" charset="0"/>
                <a:cs typeface="Times New Roman" pitchFamily="18" charset="0"/>
              </a:rPr>
              <a:t>n'ont pas d'exigence nutritive particulière </a:t>
            </a:r>
            <a:r>
              <a:rPr lang="fr-FR" sz="2300" dirty="0" smtClean="0">
                <a:latin typeface="Times New Roman" pitchFamily="18" charset="0"/>
                <a:cs typeface="Times New Roman" pitchFamily="18" charset="0"/>
              </a:rPr>
              <a:t>si ce </a:t>
            </a:r>
            <a:r>
              <a:rPr lang="fr-FR" sz="2300" dirty="0">
                <a:latin typeface="Times New Roman" pitchFamily="18" charset="0"/>
                <a:cs typeface="Times New Roman" pitchFamily="18" charset="0"/>
              </a:rPr>
              <a:t>n'est l</a:t>
            </a:r>
            <a:r>
              <a:rPr lang="fr-FR" sz="2300" u="sng" dirty="0">
                <a:latin typeface="Times New Roman" pitchFamily="18" charset="0"/>
                <a:cs typeface="Times New Roman" pitchFamily="18" charset="0"/>
              </a:rPr>
              <a:t>'</a:t>
            </a:r>
            <a:r>
              <a:rPr lang="fr-FR" sz="2300" b="1" u="sng" dirty="0" err="1">
                <a:latin typeface="Times New Roman" pitchFamily="18" charset="0"/>
                <a:cs typeface="Times New Roman" pitchFamily="18" charset="0"/>
              </a:rPr>
              <a:t>halophilie</a:t>
            </a:r>
            <a:r>
              <a:rPr lang="fr-FR" sz="2300" u="sng" dirty="0">
                <a:latin typeface="Times New Roman" pitchFamily="18" charset="0"/>
                <a:cs typeface="Times New Roman" pitchFamily="18" charset="0"/>
              </a:rPr>
              <a:t> </a:t>
            </a:r>
            <a:r>
              <a:rPr lang="fr-FR" sz="2300" dirty="0">
                <a:latin typeface="Times New Roman" pitchFamily="18" charset="0"/>
                <a:cs typeface="Times New Roman" pitchFamily="18" charset="0"/>
              </a:rPr>
              <a:t>de certaines espèces. </a:t>
            </a:r>
            <a:endParaRPr lang="fr-FR" sz="2300" dirty="0" smtClean="0">
              <a:latin typeface="Times New Roman" pitchFamily="18" charset="0"/>
              <a:cs typeface="Times New Roman" pitchFamily="18" charset="0"/>
            </a:endParaRPr>
          </a:p>
          <a:p>
            <a:pPr algn="just">
              <a:lnSpc>
                <a:spcPct val="170000"/>
              </a:lnSpc>
            </a:pPr>
            <a:r>
              <a:rPr lang="fr-FR" sz="2300" dirty="0" smtClean="0">
                <a:latin typeface="Times New Roman" pitchFamily="18" charset="0"/>
                <a:cs typeface="Times New Roman" pitchFamily="18" charset="0"/>
              </a:rPr>
              <a:t>Les températures de </a:t>
            </a:r>
            <a:r>
              <a:rPr lang="fr-FR" sz="2300" dirty="0">
                <a:latin typeface="Times New Roman" pitchFamily="18" charset="0"/>
                <a:cs typeface="Times New Roman" pitchFamily="18" charset="0"/>
              </a:rPr>
              <a:t>culture vont de </a:t>
            </a:r>
            <a:r>
              <a:rPr lang="fr-FR" sz="2300" b="1" dirty="0">
                <a:latin typeface="Times New Roman" pitchFamily="18" charset="0"/>
                <a:cs typeface="Times New Roman" pitchFamily="18" charset="0"/>
              </a:rPr>
              <a:t>18 à 38 °C</a:t>
            </a:r>
            <a:r>
              <a:rPr lang="fr-FR" sz="2300" dirty="0">
                <a:latin typeface="Times New Roman" pitchFamily="18" charset="0"/>
                <a:cs typeface="Times New Roman" pitchFamily="18" charset="0"/>
              </a:rPr>
              <a:t> et le pH permettant </a:t>
            </a:r>
            <a:r>
              <a:rPr lang="fr-FR" sz="2300" dirty="0" smtClean="0">
                <a:latin typeface="Times New Roman" pitchFamily="18" charset="0"/>
                <a:cs typeface="Times New Roman" pitchFamily="18" charset="0"/>
              </a:rPr>
              <a:t>la culture </a:t>
            </a:r>
            <a:r>
              <a:rPr lang="fr-FR" sz="2300" dirty="0">
                <a:latin typeface="Times New Roman" pitchFamily="18" charset="0"/>
                <a:cs typeface="Times New Roman" pitchFamily="18" charset="0"/>
              </a:rPr>
              <a:t>va de </a:t>
            </a:r>
            <a:r>
              <a:rPr lang="fr-FR" sz="2300" b="1" u="sng" dirty="0">
                <a:latin typeface="Times New Roman" pitchFamily="18" charset="0"/>
                <a:cs typeface="Times New Roman" pitchFamily="18" charset="0"/>
              </a:rPr>
              <a:t>6 à 9</a:t>
            </a:r>
            <a:r>
              <a:rPr lang="fr-FR" sz="2300" u="sng" dirty="0">
                <a:latin typeface="Times New Roman" pitchFamily="18" charset="0"/>
                <a:cs typeface="Times New Roman" pitchFamily="18" charset="0"/>
              </a:rPr>
              <a:t>.</a:t>
            </a:r>
          </a:p>
          <a:p>
            <a:pPr algn="just">
              <a:lnSpc>
                <a:spcPct val="170000"/>
              </a:lnSpc>
            </a:pPr>
            <a:r>
              <a:rPr lang="fr-FR" sz="2300" dirty="0">
                <a:latin typeface="Times New Roman" pitchFamily="18" charset="0"/>
                <a:cs typeface="Times New Roman" pitchFamily="18" charset="0"/>
              </a:rPr>
              <a:t>Le métabolisme est </a:t>
            </a:r>
            <a:r>
              <a:rPr lang="fr-FR" sz="2300" b="1" dirty="0" err="1">
                <a:latin typeface="Times New Roman" pitchFamily="18" charset="0"/>
                <a:cs typeface="Times New Roman" pitchFamily="18" charset="0"/>
              </a:rPr>
              <a:t>oxydo</a:t>
            </a:r>
            <a:r>
              <a:rPr lang="fr-FR" sz="2300" b="1" dirty="0">
                <a:latin typeface="Times New Roman" pitchFamily="18" charset="0"/>
                <a:cs typeface="Times New Roman" pitchFamily="18" charset="0"/>
              </a:rPr>
              <a:t>-fermentatif</a:t>
            </a:r>
            <a:r>
              <a:rPr lang="fr-FR" sz="2300" dirty="0">
                <a:latin typeface="Times New Roman" pitchFamily="18" charset="0"/>
                <a:cs typeface="Times New Roman" pitchFamily="18" charset="0"/>
              </a:rPr>
              <a:t>, le </a:t>
            </a:r>
            <a:r>
              <a:rPr lang="fr-FR" sz="2300" u="sng" dirty="0">
                <a:latin typeface="Times New Roman" pitchFamily="18" charset="0"/>
                <a:cs typeface="Times New Roman" pitchFamily="18" charset="0"/>
              </a:rPr>
              <a:t>glucose </a:t>
            </a:r>
            <a:r>
              <a:rPr lang="fr-FR" sz="2300" u="sng" dirty="0" smtClean="0">
                <a:latin typeface="Times New Roman" pitchFamily="18" charset="0"/>
                <a:cs typeface="Times New Roman" pitchFamily="18" charset="0"/>
              </a:rPr>
              <a:t>étant fermenté </a:t>
            </a:r>
            <a:r>
              <a:rPr lang="fr-FR" sz="2300" dirty="0">
                <a:latin typeface="Times New Roman" pitchFamily="18" charset="0"/>
                <a:cs typeface="Times New Roman" pitchFamily="18" charset="0"/>
              </a:rPr>
              <a:t>sans gaz</a:t>
            </a:r>
            <a:r>
              <a:rPr lang="fr-FR" sz="2300" dirty="0" smtClean="0">
                <a:latin typeface="Times New Roman" pitchFamily="18" charset="0"/>
                <a:cs typeface="Times New Roman" pitchFamily="18" charset="0"/>
              </a:rPr>
              <a:t>.</a:t>
            </a:r>
            <a:endParaRPr lang="fr-FR" sz="2300" dirty="0">
              <a:latin typeface="Times New Roman" pitchFamily="18" charset="0"/>
              <a:cs typeface="Times New Roman" pitchFamily="18" charset="0"/>
            </a:endParaRPr>
          </a:p>
        </p:txBody>
      </p:sp>
    </p:spTree>
    <p:extLst>
      <p:ext uri="{BB962C8B-B14F-4D97-AF65-F5344CB8AC3E}">
        <p14:creationId xmlns:p14="http://schemas.microsoft.com/office/powerpoint/2010/main" val="114972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858000"/>
          </a:xfrm>
        </p:spPr>
        <p:txBody>
          <a:bodyPr>
            <a:noAutofit/>
          </a:bodyPr>
          <a:lstStyle/>
          <a:p>
            <a:pPr algn="just">
              <a:lnSpc>
                <a:spcPct val="170000"/>
              </a:lnSpc>
            </a:pPr>
            <a:r>
              <a:rPr lang="fr-FR" sz="2800" dirty="0" smtClean="0">
                <a:latin typeface="Times New Roman" pitchFamily="18" charset="0"/>
                <a:cs typeface="Times New Roman" pitchFamily="18" charset="0"/>
              </a:rPr>
              <a:t>La majorité des souches est </a:t>
            </a:r>
            <a:r>
              <a:rPr lang="fr-FR" sz="2800" b="1" dirty="0" smtClean="0">
                <a:latin typeface="Times New Roman" pitchFamily="18" charset="0"/>
                <a:cs typeface="Times New Roman" pitchFamily="18" charset="0"/>
              </a:rPr>
              <a:t>oxydase positive</a:t>
            </a:r>
            <a:r>
              <a:rPr lang="fr-FR" sz="2800" dirty="0" smtClean="0">
                <a:latin typeface="Times New Roman" pitchFamily="18" charset="0"/>
                <a:cs typeface="Times New Roman" pitchFamily="18" charset="0"/>
              </a:rPr>
              <a:t> (sauf </a:t>
            </a:r>
            <a:r>
              <a:rPr lang="fr-FR" sz="2800" i="1" dirty="0" smtClean="0">
                <a:latin typeface="Times New Roman" pitchFamily="18" charset="0"/>
                <a:cs typeface="Times New Roman" pitchFamily="18" charset="0"/>
              </a:rPr>
              <a:t>V. </a:t>
            </a:r>
            <a:r>
              <a:rPr lang="fr-FR" sz="2800" i="1" dirty="0" err="1" smtClean="0">
                <a:latin typeface="Times New Roman" pitchFamily="18" charset="0"/>
                <a:cs typeface="Times New Roman" pitchFamily="18" charset="0"/>
              </a:rPr>
              <a:t>metschnikovii</a:t>
            </a:r>
            <a:r>
              <a:rPr lang="fr-FR" sz="2800"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sensible au composé </a:t>
            </a:r>
            <a:r>
              <a:rPr lang="fr-FR" sz="2800" b="1" dirty="0" err="1" smtClean="0">
                <a:latin typeface="Times New Roman" pitchFamily="18" charset="0"/>
                <a:cs typeface="Times New Roman" pitchFamily="18" charset="0"/>
              </a:rPr>
              <a:t>vibriostatique</a:t>
            </a:r>
            <a:r>
              <a:rPr lang="fr-FR" sz="2800" b="1" dirty="0" smtClean="0">
                <a:latin typeface="Times New Roman" pitchFamily="18" charset="0"/>
                <a:cs typeface="Times New Roman" pitchFamily="18" charset="0"/>
              </a:rPr>
              <a:t> O/129</a:t>
            </a: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2-4-diamino-6,7-diisopropylpteridine</a:t>
            </a:r>
            <a:r>
              <a:rPr lang="fr-FR" sz="2800" dirty="0" smtClean="0">
                <a:latin typeface="Times New Roman" pitchFamily="18" charset="0"/>
                <a:cs typeface="Times New Roman" pitchFamily="18" charset="0"/>
              </a:rPr>
              <a:t>); on utilise des disques chargés à </a:t>
            </a:r>
            <a:r>
              <a:rPr lang="fr-FR" sz="2800" b="1" dirty="0" smtClean="0">
                <a:latin typeface="Times New Roman" pitchFamily="18" charset="0"/>
                <a:cs typeface="Times New Roman" pitchFamily="18" charset="0"/>
              </a:rPr>
              <a:t>10 </a:t>
            </a:r>
            <a:r>
              <a:rPr lang="fr-FR" sz="2800" b="1" dirty="0" err="1" smtClean="0">
                <a:latin typeface="Times New Roman" pitchFamily="18" charset="0"/>
                <a:cs typeface="Times New Roman" pitchFamily="18" charset="0"/>
              </a:rPr>
              <a:t>μg</a:t>
            </a:r>
            <a:r>
              <a:rPr lang="fr-FR" sz="2800" dirty="0" smtClean="0">
                <a:latin typeface="Times New Roman" pitchFamily="18" charset="0"/>
                <a:cs typeface="Times New Roman" pitchFamily="18" charset="0"/>
              </a:rPr>
              <a:t>.</a:t>
            </a:r>
          </a:p>
          <a:p>
            <a:pPr algn="just">
              <a:lnSpc>
                <a:spcPct val="170000"/>
              </a:lnSpc>
            </a:pPr>
            <a:r>
              <a:rPr lang="fr-FR" sz="2800" dirty="0" smtClean="0">
                <a:latin typeface="Times New Roman" pitchFamily="18" charset="0"/>
                <a:cs typeface="Times New Roman" pitchFamily="18" charset="0"/>
              </a:rPr>
              <a:t>Si </a:t>
            </a:r>
            <a:r>
              <a:rPr lang="fr-FR" sz="2800" i="1" u="sng" dirty="0" smtClean="0">
                <a:latin typeface="Times New Roman" pitchFamily="18" charset="0"/>
                <a:cs typeface="Times New Roman" pitchFamily="18" charset="0"/>
              </a:rPr>
              <a:t>V. </a:t>
            </a:r>
            <a:r>
              <a:rPr lang="fr-FR" sz="2800" i="1" u="sng" dirty="0" err="1" smtClean="0">
                <a:latin typeface="Times New Roman" pitchFamily="18" charset="0"/>
                <a:cs typeface="Times New Roman" pitchFamily="18" charset="0"/>
              </a:rPr>
              <a:t>cholerae</a:t>
            </a:r>
            <a:r>
              <a:rPr lang="fr-FR" sz="2800" i="1" u="sng" dirty="0" smtClean="0">
                <a:latin typeface="Times New Roman" pitchFamily="18" charset="0"/>
                <a:cs typeface="Times New Roman" pitchFamily="18" charset="0"/>
              </a:rPr>
              <a:t> </a:t>
            </a:r>
            <a:r>
              <a:rPr lang="fr-FR" sz="2800" u="sng" dirty="0" smtClean="0">
                <a:latin typeface="Times New Roman" pitchFamily="18" charset="0"/>
                <a:cs typeface="Times New Roman" pitchFamily="18" charset="0"/>
              </a:rPr>
              <a:t>01 est généralement sensible</a:t>
            </a:r>
            <a:r>
              <a:rPr lang="fr-FR" sz="2800" dirty="0" smtClean="0">
                <a:latin typeface="Times New Roman" pitchFamily="18" charset="0"/>
                <a:cs typeface="Times New Roman" pitchFamily="18" charset="0"/>
              </a:rPr>
              <a:t>, le </a:t>
            </a:r>
            <a:r>
              <a:rPr lang="fr-FR" sz="2800" dirty="0" err="1" smtClean="0">
                <a:latin typeface="Times New Roman" pitchFamily="18" charset="0"/>
                <a:cs typeface="Times New Roman" pitchFamily="18" charset="0"/>
              </a:rPr>
              <a:t>sérogroupe</a:t>
            </a:r>
            <a:r>
              <a:rPr lang="fr-FR" sz="2800" dirty="0" smtClean="0">
                <a:latin typeface="Times New Roman" pitchFamily="18" charset="0"/>
                <a:cs typeface="Times New Roman" pitchFamily="18" charset="0"/>
              </a:rPr>
              <a:t> </a:t>
            </a:r>
            <a:r>
              <a:rPr lang="fr-FR" sz="2800" u="sng" dirty="0" smtClean="0">
                <a:latin typeface="Times New Roman" pitchFamily="18" charset="0"/>
                <a:cs typeface="Times New Roman" pitchFamily="18" charset="0"/>
              </a:rPr>
              <a:t>O139 est résistant à l'O/129</a:t>
            </a:r>
            <a:r>
              <a:rPr lang="fr-FR" sz="2800" dirty="0" smtClean="0">
                <a:latin typeface="Times New Roman" pitchFamily="18" charset="0"/>
                <a:cs typeface="Times New Roman" pitchFamily="18" charset="0"/>
              </a:rPr>
              <a:t>. Cette résistance est toujours associée à une résistance au </a:t>
            </a:r>
            <a:r>
              <a:rPr lang="fr-FR" sz="2800" dirty="0" err="1" smtClean="0">
                <a:latin typeface="Times New Roman" pitchFamily="18" charset="0"/>
                <a:cs typeface="Times New Roman" pitchFamily="18" charset="0"/>
              </a:rPr>
              <a:t>triméthoprime</a:t>
            </a:r>
            <a:r>
              <a:rPr lang="fr-FR"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524406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TotalTime>
  <Words>2703</Words>
  <Application>Microsoft Office PowerPoint</Application>
  <PresentationFormat>Affichage à l'écran (4:3)</PresentationFormat>
  <Paragraphs>193</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Vibrionaceae – Aeromonadaceae – Plesiomonas</vt:lpstr>
      <vt:lpstr>Généralités</vt:lpstr>
      <vt:lpstr>Présentation PowerPoint</vt:lpstr>
      <vt:lpstr>Genre Vibrio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Prélèvements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Vibrio cholerae</vt:lpstr>
      <vt:lpstr>Présentation PowerPoint</vt:lpstr>
      <vt:lpstr>Présentation PowerPoint</vt:lpstr>
      <vt:lpstr>Présentation PowerPoint</vt:lpstr>
      <vt:lpstr>Présentation PowerPoint</vt:lpstr>
      <vt:lpstr>Présentation PowerPoint</vt:lpstr>
      <vt:lpstr>Présentation PowerPoint</vt:lpstr>
      <vt:lpstr>Genre Aeromonas</vt:lpstr>
      <vt:lpstr>Présentation PowerPoint</vt:lpstr>
      <vt:lpstr>Présentation PowerPoint</vt:lpstr>
      <vt:lpstr>Présentation PowerPoint</vt:lpstr>
      <vt:lpstr>Diagnostic biologique</vt:lpstr>
      <vt:lpstr>Diagnostic biologique</vt:lpstr>
      <vt:lpstr>Aeromonas hydrophila</vt:lpstr>
      <vt:lpstr>Présentation PowerPoint</vt:lpstr>
      <vt:lpstr>PLESIOMONAS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Vibrionaceae – Aeromonadaceae – Plesiomonas</dc:title>
  <dc:creator>acer</dc:creator>
  <cp:lastModifiedBy>acer</cp:lastModifiedBy>
  <cp:revision>104</cp:revision>
  <dcterms:created xsi:type="dcterms:W3CDTF">2016-10-25T19:33:39Z</dcterms:created>
  <dcterms:modified xsi:type="dcterms:W3CDTF">2020-01-13T10:55:23Z</dcterms:modified>
</cp:coreProperties>
</file>