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2" d="100"/>
          <a:sy n="62" d="100"/>
        </p:scale>
        <p:origin x="-360" y="8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ight Triangle 6"/>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1089484" y="1730403"/>
            <a:ext cx="7531497" cy="1204306"/>
          </a:xfrm>
        </p:spPr>
        <p:txBody>
          <a:bodyPr bIns="9144" anchor="b"/>
          <a:lstStyle>
            <a:lvl1pPr>
              <a:defRPr sz="3200"/>
            </a:lvl1pPr>
          </a:lstStyle>
          <a:p>
            <a:r>
              <a:rPr lang="fr-FR" smtClean="0"/>
              <a:t>Modifiez le style du titre</a:t>
            </a:r>
            <a:endParaRPr lang="en-US" dirty="0"/>
          </a:p>
        </p:txBody>
      </p:sp>
      <p:sp>
        <p:nvSpPr>
          <p:cNvPr id="3" name="Subtitle 2"/>
          <p:cNvSpPr>
            <a:spLocks noGrp="1"/>
          </p:cNvSpPr>
          <p:nvPr>
            <p:ph type="subTitle" idx="1"/>
          </p:nvPr>
        </p:nvSpPr>
        <p:spPr>
          <a:xfrm rot="19140000">
            <a:off x="1616370" y="2470926"/>
            <a:ext cx="8681508"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E6A0E86A-83E6-472F-B21A-BF6E7BDD16E2}" type="datetimeFigureOut">
              <a:rPr lang="fr-FR" smtClean="0"/>
              <a:t>03/02/2022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01440F7-43EF-42C5-B33F-626157666EA6}"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E6A0E86A-83E6-472F-B21A-BF6E7BDD16E2}" type="datetimeFigureOut">
              <a:rPr lang="fr-FR" smtClean="0"/>
              <a:t>03/02/2022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01440F7-43EF-42C5-B33F-626157666EA6}"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4678362"/>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09600" y="274639"/>
            <a:ext cx="8026400" cy="4678362"/>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E6A0E86A-83E6-472F-B21A-BF6E7BDD16E2}" type="datetimeFigureOut">
              <a:rPr lang="fr-FR" smtClean="0"/>
              <a:t>03/02/2022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01440F7-43EF-42C5-B33F-626157666EA6}"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6A0E86A-83E6-472F-B21A-BF6E7BDD16E2}" type="datetimeFigureOut">
              <a:rPr lang="fr-FR" smtClean="0"/>
              <a:t>03/02/2022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01440F7-43EF-42C5-B33F-626157666EA6}"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 y="2647950"/>
            <a:ext cx="4762500"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1092532" y="1726738"/>
            <a:ext cx="7534656"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mtClean="0"/>
              <a:t>Modifiez le style du titre</a:t>
            </a:r>
            <a:endParaRPr lang="en-US" dirty="0"/>
          </a:p>
        </p:txBody>
      </p:sp>
      <p:sp>
        <p:nvSpPr>
          <p:cNvPr id="3" name="Text Placeholder 2"/>
          <p:cNvSpPr>
            <a:spLocks noGrp="1"/>
          </p:cNvSpPr>
          <p:nvPr>
            <p:ph type="body" idx="1"/>
          </p:nvPr>
        </p:nvSpPr>
        <p:spPr>
          <a:xfrm rot="19140000">
            <a:off x="1621536" y="2468304"/>
            <a:ext cx="8680704"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FR" smtClean="0"/>
              <a:t>Modifiez les styles du texte du masque</a:t>
            </a:r>
          </a:p>
        </p:txBody>
      </p:sp>
      <p:sp>
        <p:nvSpPr>
          <p:cNvPr id="4" name="Date Placeholder 3"/>
          <p:cNvSpPr>
            <a:spLocks noGrp="1"/>
          </p:cNvSpPr>
          <p:nvPr>
            <p:ph type="dt" sz="half" idx="10"/>
          </p:nvPr>
        </p:nvSpPr>
        <p:spPr/>
        <p:txBody>
          <a:bodyPr/>
          <a:lstStyle/>
          <a:p>
            <a:fld id="{E6A0E86A-83E6-472F-B21A-BF6E7BDD16E2}" type="datetimeFigureOut">
              <a:rPr lang="fr-FR" smtClean="0"/>
              <a:t>03/02/2022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01440F7-43EF-42C5-B33F-626157666EA6}"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97280"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66688"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E6A0E86A-83E6-472F-B21A-BF6E7BDD16E2}" type="datetimeFigureOut">
              <a:rPr lang="fr-FR" smtClean="0"/>
              <a:t>03/02/2022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01440F7-43EF-42C5-B33F-626157666EA6}" type="slidenum">
              <a:rPr lang="fr-FR" smtClean="0"/>
              <a:t>‹N°›</a:t>
            </a:fld>
            <a:endParaRPr lang="fr-FR"/>
          </a:p>
        </p:txBody>
      </p:sp>
      <p:sp>
        <p:nvSpPr>
          <p:cNvPr id="8" name="Title 7"/>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1097280"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fr-FR" smtClean="0"/>
              <a:t>Modifiez les styles du texte du masque</a:t>
            </a:r>
          </a:p>
        </p:txBody>
      </p:sp>
      <p:sp>
        <p:nvSpPr>
          <p:cNvPr id="4" name="Content Placeholder 3"/>
          <p:cNvSpPr>
            <a:spLocks noGrp="1"/>
          </p:cNvSpPr>
          <p:nvPr>
            <p:ph sz="half" idx="2"/>
          </p:nvPr>
        </p:nvSpPr>
        <p:spPr>
          <a:xfrm>
            <a:off x="1092200"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66688"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fr-FR" smtClean="0"/>
              <a:t>Modifiez les styles du texte du masque</a:t>
            </a:r>
          </a:p>
        </p:txBody>
      </p:sp>
      <p:sp>
        <p:nvSpPr>
          <p:cNvPr id="6" name="Content Placeholder 5"/>
          <p:cNvSpPr>
            <a:spLocks noGrp="1"/>
          </p:cNvSpPr>
          <p:nvPr>
            <p:ph sz="quarter" idx="4"/>
          </p:nvPr>
        </p:nvSpPr>
        <p:spPr>
          <a:xfrm>
            <a:off x="6266688"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E6A0E86A-83E6-472F-B21A-BF6E7BDD16E2}" type="datetimeFigureOut">
              <a:rPr lang="fr-FR" smtClean="0"/>
              <a:t>03/02/2022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F01440F7-43EF-42C5-B33F-626157666EA6}"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E6A0E86A-83E6-472F-B21A-BF6E7BDD16E2}" type="datetimeFigureOut">
              <a:rPr lang="fr-FR" smtClean="0"/>
              <a:t>03/02/2022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F01440F7-43EF-42C5-B33F-626157666EA6}"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A0E86A-83E6-472F-B21A-BF6E7BDD16E2}" type="datetimeFigureOut">
              <a:rPr lang="fr-FR" smtClean="0"/>
              <a:t>03/02/2022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F01440F7-43EF-42C5-B33F-626157666EA6}"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Right Triangle 16"/>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1720852" y="-1720850"/>
            <a:ext cx="6858000" cy="10299704"/>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1046573" y="1576104"/>
            <a:ext cx="694944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mtClean="0"/>
              <a:t>Modifiez le style du titre</a:t>
            </a:r>
            <a:endParaRPr lang="en-US" dirty="0"/>
          </a:p>
        </p:txBody>
      </p:sp>
      <p:sp>
        <p:nvSpPr>
          <p:cNvPr id="3" name="Content Placeholder 2"/>
          <p:cNvSpPr>
            <a:spLocks noGrp="1"/>
          </p:cNvSpPr>
          <p:nvPr>
            <p:ph idx="1"/>
          </p:nvPr>
        </p:nvSpPr>
        <p:spPr>
          <a:xfrm>
            <a:off x="6332737" y="2618913"/>
            <a:ext cx="507703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rot="19140000">
            <a:off x="1730605" y="2253385"/>
            <a:ext cx="7726347"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fr-FR" smtClean="0"/>
              <a:t>Modifiez les styles du texte du masque</a:t>
            </a:r>
          </a:p>
        </p:txBody>
      </p:sp>
      <p:sp>
        <p:nvSpPr>
          <p:cNvPr id="5" name="Date Placeholder 4"/>
          <p:cNvSpPr>
            <a:spLocks noGrp="1"/>
          </p:cNvSpPr>
          <p:nvPr>
            <p:ph type="dt" sz="half" idx="10"/>
          </p:nvPr>
        </p:nvSpPr>
        <p:spPr/>
        <p:txBody>
          <a:bodyPr/>
          <a:lstStyle/>
          <a:p>
            <a:fld id="{E6A0E86A-83E6-472F-B21A-BF6E7BDD16E2}" type="datetimeFigureOut">
              <a:rPr lang="fr-FR" smtClean="0"/>
              <a:t>03/02/2022</a:t>
            </a:fld>
            <a:endParaRPr lang="fr-F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fr-F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F01440F7-43EF-42C5-B33F-626157666EA6}"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705101" y="0"/>
            <a:ext cx="9486900"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fr-FR" smtClean="0"/>
              <a:t>Cliquez sur l'icône pour ajouter une image</a:t>
            </a:r>
            <a:endParaRPr lang="en-US" dirty="0"/>
          </a:p>
        </p:txBody>
      </p:sp>
      <p:sp>
        <p:nvSpPr>
          <p:cNvPr id="9" name="Right Triangle 8"/>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 y="5048250"/>
            <a:ext cx="4762500"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94929" y="1717501"/>
            <a:ext cx="7315200" cy="867444"/>
          </a:xfrm>
        </p:spPr>
        <p:txBody>
          <a:bodyPr anchor="b"/>
          <a:lstStyle>
            <a:lvl1pPr algn="l">
              <a:defRPr sz="2800" b="0">
                <a:latin typeface="+mj-lt"/>
              </a:defRPr>
            </a:lvl1pPr>
          </a:lstStyle>
          <a:p>
            <a:r>
              <a:rPr lang="fr-FR" smtClean="0"/>
              <a:t>Modifiez le style du titre</a:t>
            </a:r>
            <a:endParaRPr lang="en-US" dirty="0"/>
          </a:p>
        </p:txBody>
      </p:sp>
      <p:sp>
        <p:nvSpPr>
          <p:cNvPr id="4" name="Text Placeholder 3"/>
          <p:cNvSpPr>
            <a:spLocks noGrp="1"/>
          </p:cNvSpPr>
          <p:nvPr>
            <p:ph type="body" sz="half" idx="2"/>
          </p:nvPr>
        </p:nvSpPr>
        <p:spPr>
          <a:xfrm rot="19140000">
            <a:off x="1524639" y="2180529"/>
            <a:ext cx="8128727"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6A0E86A-83E6-472F-B21A-BF6E7BDD16E2}" type="datetimeFigureOut">
              <a:rPr lang="fr-FR" smtClean="0"/>
              <a:t>03/02/2022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01440F7-43EF-42C5-B33F-626157666EA6}"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3175" y="5050633"/>
            <a:ext cx="4765676"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5051293"/>
            <a:ext cx="12195173"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97280" y="365760"/>
            <a:ext cx="10027920" cy="548640"/>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1097280" y="1100629"/>
            <a:ext cx="10027920" cy="3579849"/>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19140000">
            <a:off x="268224" y="5870448"/>
            <a:ext cx="2901696" cy="201168"/>
          </a:xfrm>
          <a:prstGeom prst="rect">
            <a:avLst/>
          </a:prstGeom>
        </p:spPr>
        <p:txBody>
          <a:bodyPr vert="horz" lIns="91440" tIns="45720" rIns="91440" bIns="45720" rtlCol="0" anchor="ctr"/>
          <a:lstStyle>
            <a:lvl1pPr algn="l">
              <a:defRPr sz="1200">
                <a:solidFill>
                  <a:srgbClr val="FFFFFF"/>
                </a:solidFill>
              </a:defRPr>
            </a:lvl1pPr>
          </a:lstStyle>
          <a:p>
            <a:fld id="{E6A0E86A-83E6-472F-B21A-BF6E7BDD16E2}" type="datetimeFigureOut">
              <a:rPr lang="fr-FR" smtClean="0"/>
              <a:t>03/02/2022</a:t>
            </a:fld>
            <a:endParaRPr lang="fr-FR"/>
          </a:p>
        </p:txBody>
      </p:sp>
      <p:sp>
        <p:nvSpPr>
          <p:cNvPr id="5" name="Footer Placeholder 4"/>
          <p:cNvSpPr>
            <a:spLocks noGrp="1"/>
          </p:cNvSpPr>
          <p:nvPr>
            <p:ph type="ftr" sz="quarter" idx="3"/>
          </p:nvPr>
        </p:nvSpPr>
        <p:spPr>
          <a:xfrm>
            <a:off x="4690019" y="6285122"/>
            <a:ext cx="62992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fr-FR"/>
          </a:p>
        </p:txBody>
      </p:sp>
      <p:sp>
        <p:nvSpPr>
          <p:cNvPr id="6" name="Slide Number Placeholder 5"/>
          <p:cNvSpPr>
            <a:spLocks noGrp="1"/>
          </p:cNvSpPr>
          <p:nvPr>
            <p:ph type="sldNum" sz="quarter" idx="4"/>
          </p:nvPr>
        </p:nvSpPr>
        <p:spPr>
          <a:xfrm>
            <a:off x="11201384" y="6170822"/>
            <a:ext cx="67056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F01440F7-43EF-42C5-B33F-626157666EA6}"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sz="6600" dirty="0" smtClean="0"/>
              <a:t>TROUBLES D’APPRENTISSAGE</a:t>
            </a:r>
            <a:endParaRPr lang="fr-FR" sz="6600" dirty="0"/>
          </a:p>
        </p:txBody>
      </p:sp>
      <p:sp>
        <p:nvSpPr>
          <p:cNvPr id="3" name="Sous-titre 2"/>
          <p:cNvSpPr>
            <a:spLocks noGrp="1"/>
          </p:cNvSpPr>
          <p:nvPr>
            <p:ph type="subTitle" idx="1"/>
          </p:nvPr>
        </p:nvSpPr>
        <p:spPr/>
        <p:txBody>
          <a:bodyPr/>
          <a:lstStyle/>
          <a:p>
            <a:r>
              <a:rPr lang="fr-FR" dirty="0" smtClean="0"/>
              <a:t>M1 Pathologies du langage et de la communication</a:t>
            </a:r>
            <a:endParaRPr lang="fr-FR" dirty="0"/>
          </a:p>
        </p:txBody>
      </p:sp>
    </p:spTree>
    <p:extLst>
      <p:ext uri="{BB962C8B-B14F-4D97-AF65-F5344CB8AC3E}">
        <p14:creationId xmlns:p14="http://schemas.microsoft.com/office/powerpoint/2010/main" val="664834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9245" y="386366"/>
            <a:ext cx="11590986" cy="6027313"/>
          </a:xfrm>
        </p:spPr>
        <p:style>
          <a:lnRef idx="2">
            <a:schemeClr val="accent2"/>
          </a:lnRef>
          <a:fillRef idx="1">
            <a:schemeClr val="lt1"/>
          </a:fillRef>
          <a:effectRef idx="0">
            <a:schemeClr val="accent2"/>
          </a:effectRef>
          <a:fontRef idx="minor">
            <a:schemeClr val="dk1"/>
          </a:fontRef>
        </p:style>
        <p:txBody>
          <a:bodyPr/>
          <a:lstStyle/>
          <a:p>
            <a:r>
              <a:rPr lang="fr-FR" sz="1800" dirty="0" smtClean="0"/>
              <a:t>Les troubles de l'apprentissage sont des pathologies qui entraînent une discordance entre le niveau potentiel de </a:t>
            </a:r>
            <a:endParaRPr lang="fr-FR" sz="1800" dirty="0" smtClean="0"/>
          </a:p>
          <a:p>
            <a:endParaRPr lang="fr-FR" sz="1800" dirty="0"/>
          </a:p>
          <a:p>
            <a:r>
              <a:rPr lang="fr-FR" sz="1800" dirty="0" smtClean="0"/>
              <a:t>l'enfant</a:t>
            </a:r>
            <a:r>
              <a:rPr lang="fr-FR" sz="1800" dirty="0" smtClean="0"/>
              <a:t>, et ses performances scolaires réelles. Les troubles de l'apprentissage comportent les déficiences ou les </a:t>
            </a:r>
            <a:endParaRPr lang="fr-FR" sz="1800" dirty="0" smtClean="0"/>
          </a:p>
          <a:p>
            <a:endParaRPr lang="fr-FR" sz="1800" dirty="0" smtClean="0"/>
          </a:p>
          <a:p>
            <a:r>
              <a:rPr lang="fr-FR" sz="1800" dirty="0" smtClean="0"/>
              <a:t>difficultés </a:t>
            </a:r>
            <a:r>
              <a:rPr lang="fr-FR" sz="1800" dirty="0" smtClean="0"/>
              <a:t>de concentration ou d'attention, de développement du langage et de traitement des informations </a:t>
            </a:r>
            <a:endParaRPr lang="fr-FR" sz="1800" dirty="0" smtClean="0"/>
          </a:p>
          <a:p>
            <a:endParaRPr lang="fr-FR" sz="1800" dirty="0" smtClean="0"/>
          </a:p>
          <a:p>
            <a:r>
              <a:rPr lang="fr-FR" sz="1800" dirty="0" smtClean="0"/>
              <a:t>visuelles </a:t>
            </a:r>
            <a:r>
              <a:rPr lang="fr-FR" sz="1800" dirty="0" smtClean="0"/>
              <a:t>et auditives. Le diagnostic comporte des évaluations cognitives, éducatives, de la parole, du langage, ainsi </a:t>
            </a:r>
            <a:endParaRPr lang="fr-FR" sz="1800" dirty="0" smtClean="0"/>
          </a:p>
          <a:p>
            <a:endParaRPr lang="fr-FR" sz="1800" dirty="0" smtClean="0"/>
          </a:p>
          <a:p>
            <a:r>
              <a:rPr lang="fr-FR" sz="1800" dirty="0" smtClean="0"/>
              <a:t>que </a:t>
            </a:r>
            <a:r>
              <a:rPr lang="fr-FR" sz="1800" dirty="0" smtClean="0"/>
              <a:t>des bilans médicaux et psychologiques. Le traitement repose principalement sur une prise en charge éducative </a:t>
            </a:r>
            <a:endParaRPr lang="fr-FR" sz="1800" dirty="0" smtClean="0"/>
          </a:p>
          <a:p>
            <a:endParaRPr lang="fr-FR" sz="1800" dirty="0"/>
          </a:p>
          <a:p>
            <a:r>
              <a:rPr lang="fr-FR" sz="1800" dirty="0" smtClean="0"/>
              <a:t>et</a:t>
            </a:r>
            <a:r>
              <a:rPr lang="fr-FR" sz="1800" dirty="0" smtClean="0"/>
              <a:t>, parfois, sur une thérapie médicale, comportementale et psychologique</a:t>
            </a:r>
            <a:r>
              <a:rPr lang="fr-FR" dirty="0" smtClean="0"/>
              <a:t>,</a:t>
            </a:r>
            <a:endParaRPr lang="fr-FR" dirty="0"/>
          </a:p>
        </p:txBody>
      </p:sp>
    </p:spTree>
    <p:extLst>
      <p:ext uri="{BB962C8B-B14F-4D97-AF65-F5344CB8AC3E}">
        <p14:creationId xmlns:p14="http://schemas.microsoft.com/office/powerpoint/2010/main" val="3677067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4545" y="283335"/>
            <a:ext cx="11681139" cy="6220496"/>
          </a:xfrm>
        </p:spPr>
        <p:txBody>
          <a:bodyPr>
            <a:normAutofit/>
          </a:bodyPr>
          <a:lstStyle/>
          <a:p>
            <a:endParaRPr lang="fr-FR" dirty="0" smtClean="0"/>
          </a:p>
          <a:p>
            <a:r>
              <a:rPr lang="fr-FR" sz="1800" dirty="0"/>
              <a:t>l</a:t>
            </a:r>
            <a:r>
              <a:rPr lang="fr-FR" sz="1800" dirty="0" smtClean="0"/>
              <a:t>es troubles d'apprentissage spécifiques affectent la capacité à:</a:t>
            </a:r>
          </a:p>
          <a:p>
            <a:endParaRPr lang="fr-FR" sz="1800" dirty="0" smtClean="0"/>
          </a:p>
          <a:p>
            <a:r>
              <a:rPr lang="fr-FR" sz="1800" dirty="0" smtClean="0"/>
              <a:t>    Comprendre ou utiliser le langage oral</a:t>
            </a:r>
          </a:p>
          <a:p>
            <a:endParaRPr lang="fr-FR" sz="1800" dirty="0" smtClean="0"/>
          </a:p>
          <a:p>
            <a:r>
              <a:rPr lang="fr-FR" sz="1800" dirty="0" smtClean="0"/>
              <a:t>    Comprendre ou utiliser le langage écrit</a:t>
            </a:r>
          </a:p>
          <a:p>
            <a:endParaRPr lang="fr-FR" sz="1800" dirty="0" smtClean="0"/>
          </a:p>
          <a:p>
            <a:r>
              <a:rPr lang="fr-FR" sz="1800" dirty="0" smtClean="0"/>
              <a:t>    Effectuer des calculs mathématiques</a:t>
            </a:r>
          </a:p>
          <a:p>
            <a:endParaRPr lang="fr-FR" sz="1800" dirty="0" smtClean="0"/>
          </a:p>
          <a:p>
            <a:r>
              <a:rPr lang="fr-FR" sz="1800" dirty="0" smtClean="0"/>
              <a:t>    Coordonner ses mouvements</a:t>
            </a:r>
          </a:p>
          <a:p>
            <a:endParaRPr lang="fr-FR" sz="1800" dirty="0" smtClean="0"/>
          </a:p>
          <a:p>
            <a:r>
              <a:rPr lang="fr-FR" sz="1800" dirty="0" smtClean="0"/>
              <a:t>    Focaliser son attention sur une tâche</a:t>
            </a:r>
          </a:p>
          <a:p>
            <a:endParaRPr lang="fr-FR" sz="1800" dirty="0" smtClean="0"/>
          </a:p>
          <a:p>
            <a:r>
              <a:rPr lang="fr-FR" dirty="0" smtClean="0"/>
              <a:t>Ces handicaps comportent des problèmes en lecture, mathématiques, orthographe, expression écrite ou écriture, compréhension ou utilisation du langage verbal et non verbal</a:t>
            </a:r>
            <a:endParaRPr lang="fr-FR" dirty="0"/>
          </a:p>
        </p:txBody>
      </p:sp>
    </p:spTree>
    <p:extLst>
      <p:ext uri="{BB962C8B-B14F-4D97-AF65-F5344CB8AC3E}">
        <p14:creationId xmlns:p14="http://schemas.microsoft.com/office/powerpoint/2010/main" val="3162813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 y="244698"/>
            <a:ext cx="11938715" cy="6387921"/>
          </a:xfrm>
        </p:spPr>
        <p:txBody>
          <a:bodyPr>
            <a:normAutofit/>
          </a:bodyPr>
          <a:lstStyle/>
          <a:p>
            <a:endParaRPr lang="fr-FR" dirty="0" smtClean="0"/>
          </a:p>
          <a:p>
            <a:r>
              <a:rPr lang="fr-FR" sz="1800" dirty="0" smtClean="0">
                <a:solidFill>
                  <a:srgbClr val="FF0000"/>
                </a:solidFill>
              </a:rPr>
              <a:t>La symptomatologie: </a:t>
            </a:r>
          </a:p>
          <a:p>
            <a:r>
              <a:rPr lang="fr-FR" sz="1800" dirty="0" smtClean="0"/>
              <a:t>La symptomatologie en cas de troubles de l'apprentissage sévères peut s'exprimer très tôt, mais la plupart des difficultés d'apprentissage légères à modérées ne sont pas reconnues avant la scolarisation, lorsque l'enfant est confronté aux exigences de l'apprentissage scolaire.</a:t>
            </a:r>
          </a:p>
          <a:p>
            <a:r>
              <a:rPr lang="fr-FR" sz="1800" dirty="0" smtClean="0">
                <a:solidFill>
                  <a:srgbClr val="FF0000"/>
                </a:solidFill>
              </a:rPr>
              <a:t>Difficultés scolaires</a:t>
            </a:r>
            <a:r>
              <a:rPr lang="fr-FR" sz="1800" dirty="0"/>
              <a:t> </a:t>
            </a:r>
            <a:r>
              <a:rPr lang="fr-FR" sz="1800" dirty="0" smtClean="0"/>
              <a:t>Les enfants atteints peuvent éprouver des difficultés pour apprendre l'alphabet et peuvent avoir du retard dans l'apprentissage associatif apparié (p. ex., nommer les couleurs, étiqueter, compter, nommer les lettres). La compréhension du langage peut être limitée, son apprentissage peut être plus lent et le vocabulaire peut être insuffisant. Les enfants atteints peuvent ne pas comprendre ce qui est lu, avoir une écriture chaotique ou tenir maladroitement leur crayon, avoir des difficultés à organiser ou débuter des tâches ou répéter une histoire dans l'ordre, de façon séquentielle ou à confondre les symboles mathématiques et à mal lire les nombres.</a:t>
            </a:r>
          </a:p>
          <a:p>
            <a:r>
              <a:rPr lang="fr-FR" sz="1800" dirty="0" smtClean="0">
                <a:solidFill>
                  <a:srgbClr val="FF0000"/>
                </a:solidFill>
              </a:rPr>
              <a:t>Troubles des fonctions d'exécution </a:t>
            </a:r>
            <a:r>
              <a:rPr lang="fr-FR" sz="1800" dirty="0" smtClean="0"/>
              <a:t>Les troubles ou les retards dans l'expression ou la compréhension du langage sont des facteurs prédictifs de difficultés scolaires ultérieures. La mémoire peut être défaillante, notamment les mémoires à court ou à long terme, l'usage de la mémoire (p. ex., répétition) et le rappel ou la remémoration des mots.</a:t>
            </a:r>
          </a:p>
          <a:p>
            <a:r>
              <a:rPr lang="fr-FR" sz="1800" dirty="0" smtClean="0"/>
              <a:t>Des difficultés de conceptualisation, d'abstraction, de généralisation, de raisonnement, d'organisation et de planification des informations pour la résolution de problèmes peuvent survenir. Les sujets qui ont des problèmes de fonction exécutive ont souvent des difficultés à organiser et à exécuter les tâches.</a:t>
            </a:r>
          </a:p>
          <a:p>
            <a:r>
              <a:rPr lang="fr-FR" sz="1800" dirty="0" smtClean="0"/>
              <a:t>Des troubles de la perception visuelle et auditive peuvent survenir; ils comprennent des difficultés de l'organisation et de l'orientation spatiales (p. ex., localisation des objets, mémoire spatiale, conscience de la position et de la place), d'attention et de mémoire visuelles et de discrimination </a:t>
            </a:r>
            <a:r>
              <a:rPr lang="fr-FR" dirty="0" smtClean="0"/>
              <a:t>et d'analyse des sons.</a:t>
            </a:r>
          </a:p>
        </p:txBody>
      </p:sp>
    </p:spTree>
    <p:extLst>
      <p:ext uri="{BB962C8B-B14F-4D97-AF65-F5344CB8AC3E}">
        <p14:creationId xmlns:p14="http://schemas.microsoft.com/office/powerpoint/2010/main" val="3503531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70455" y="193182"/>
            <a:ext cx="11629623" cy="6362163"/>
          </a:xfrm>
        </p:spPr>
        <p:txBody>
          <a:bodyPr/>
          <a:lstStyle/>
          <a:p>
            <a:r>
              <a:rPr lang="fr-FR" dirty="0" smtClean="0">
                <a:solidFill>
                  <a:srgbClr val="FF0000"/>
                </a:solidFill>
              </a:rPr>
              <a:t>Problèmes de comportement </a:t>
            </a:r>
            <a:r>
              <a:rPr lang="fr-FR" dirty="0" smtClean="0"/>
              <a:t>Certains enfants qui présentent des difficultés d'apprentissage peuvent avoir des difficultés à suivre les conventions sociales (p. ex., ils tournent le dos, se tiennent trop près de leur auditeur, ne comprennent pas les blagues); ces difficultés sont également souvent des composantes de formes légères de troubles du spectre autistique.</a:t>
            </a:r>
          </a:p>
          <a:p>
            <a:r>
              <a:rPr lang="fr-FR" dirty="0" smtClean="0"/>
              <a:t>Une attention de courte durée, une agitation motrice, de légers problèmes de motricité (p. ex., écriture et recopiage médiocres) et une variabilité dans les performances et le comportement sont d'autres signes précoces.</a:t>
            </a:r>
          </a:p>
          <a:p>
            <a:r>
              <a:rPr lang="fr-FR" dirty="0" smtClean="0"/>
              <a:t>Des difficultés peuvent apparaître, un mauvais contrôle pulsionnel, un comportement non orienté vers un objectif avec hyperactivité, des problèmes de discipline, de l'agressivité, des comportements d'évitement ou d'isolement, de timidité et de peur excessive. Les difficultés d'apprentissage et le déficit de l'attention/hyperactivité sont souvent associés.</a:t>
            </a:r>
          </a:p>
          <a:p>
            <a:endParaRPr lang="fr-FR" dirty="0" smtClean="0"/>
          </a:p>
          <a:p>
            <a:endParaRPr lang="fr-FR" dirty="0"/>
          </a:p>
        </p:txBody>
      </p:sp>
    </p:spTree>
    <p:extLst>
      <p:ext uri="{BB962C8B-B14F-4D97-AF65-F5344CB8AC3E}">
        <p14:creationId xmlns:p14="http://schemas.microsoft.com/office/powerpoint/2010/main" val="3808478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47730" y="283334"/>
            <a:ext cx="11629622" cy="6323527"/>
          </a:xfrm>
        </p:spPr>
        <p:txBody>
          <a:bodyPr>
            <a:normAutofit/>
          </a:bodyPr>
          <a:lstStyle/>
          <a:p>
            <a:endParaRPr lang="fr-FR" dirty="0" smtClean="0"/>
          </a:p>
          <a:p>
            <a:r>
              <a:rPr lang="fr-FR" dirty="0" smtClean="0">
                <a:solidFill>
                  <a:srgbClr val="FF0000"/>
                </a:solidFill>
              </a:rPr>
              <a:t>Le bilan</a:t>
            </a:r>
          </a:p>
          <a:p>
            <a:r>
              <a:rPr lang="fr-FR" dirty="0" smtClean="0"/>
              <a:t>Le bilan intellectuel comprend habituellement des tests d'intelligence verbale et non verbale et est habituellement effectué par un psychologue scolaire. Les tests psychoéducatifs peuvent être utiles pour définir la façon de traiter l'information que privilégie l'enfant (p. ex., de façon holistique ou analytique, visuelle ou orale). Une évaluation neuropsychologique est particulièrement utile chez l'enfant atteint d'une lésion ou d'une maladie connue du SNC afin de situer les aires du cerveau qui correspondent aux points forts et aux déficits fonctionnels spécifiques. Les évaluations de la parole et du langage apprécient l'intégrité de la compréhension et de l'utilisation du langage, le processus phonologique et la mémoire verbale et également le langage (social) pragmatique.</a:t>
            </a:r>
          </a:p>
          <a:p>
            <a:endParaRPr lang="fr-FR" dirty="0" smtClean="0"/>
          </a:p>
          <a:p>
            <a:r>
              <a:rPr lang="fr-FR" dirty="0" smtClean="0"/>
              <a:t>Le bilan éducationnel et les observations des enseignants sur le comportement en classe et les performances scolaires sont essentiels. Les tests de lecture évaluent les facultés de décodage et de reconnaissance des mots, la compréhension et la fluidité de la lecture. Des textes écrits doivent être obtenus afin d'évaluer l'orthographe, la syntaxe et l'expression des idées. Les capacités en mathématiques doivent être établies en termes d'aptitude à compter, de connaissance des différentes opérations, de compréhension des concepts et interprétation des "problèmes de mots."</a:t>
            </a:r>
          </a:p>
          <a:p>
            <a:endParaRPr lang="fr-FR" dirty="0" smtClean="0"/>
          </a:p>
          <a:p>
            <a:endParaRPr lang="fr-FR" dirty="0"/>
          </a:p>
        </p:txBody>
      </p:sp>
    </p:spTree>
    <p:extLst>
      <p:ext uri="{BB962C8B-B14F-4D97-AF65-F5344CB8AC3E}">
        <p14:creationId xmlns:p14="http://schemas.microsoft.com/office/powerpoint/2010/main" val="885878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3335" y="154546"/>
            <a:ext cx="11565228" cy="6542468"/>
          </a:xfrm>
        </p:spPr>
        <p:txBody>
          <a:bodyPr>
            <a:normAutofit/>
          </a:bodyPr>
          <a:lstStyle/>
          <a:p>
            <a:endParaRPr lang="fr-FR" dirty="0" smtClean="0"/>
          </a:p>
          <a:p>
            <a:endParaRPr lang="fr-FR" dirty="0" smtClean="0"/>
          </a:p>
          <a:p>
            <a:r>
              <a:rPr lang="fr-FR" dirty="0" smtClean="0"/>
              <a:t>Le bilan médical comprend une anamnèse familiale détaillée, l'anamnèse de l'enfant, un examen clinique et un examen neurologique et </a:t>
            </a:r>
            <a:r>
              <a:rPr lang="fr-FR" dirty="0" err="1" smtClean="0"/>
              <a:t>neurodéveloppemental</a:t>
            </a:r>
            <a:r>
              <a:rPr lang="fr-FR" dirty="0" smtClean="0"/>
              <a:t> à la recherche de pathologies sous-jacentes. Bien que rarement, des anomalies physiques et neurologiques peuvent orienter vers des causes de difficultés d'apprentissage accessibles à un traitement médical. Des problèmes de coordination motrice peuvent indiquer des déficits neurologiques ou un retard du développement. Le niveau de développement est évalué selon des critères standardisés.</a:t>
            </a:r>
          </a:p>
          <a:p>
            <a:endParaRPr lang="fr-FR" dirty="0" smtClean="0"/>
          </a:p>
          <a:p>
            <a:r>
              <a:rPr lang="fr-FR" dirty="0" smtClean="0"/>
              <a:t>Le bilan psychologique aide à identifier le déficit de l'attention/hyperactivité, le trouble des conduites, l'anxiété, la dépression et la mauvaise estime de soi, qui accompagnent souvent les difficultés d'apprentissage et doivent en être différenciés. L'attitude vis-à-vis de l'école, les motivations, les relations avec les camarades et la confiance qu'a l'enfant en lui-même sont évaluées.</a:t>
            </a:r>
          </a:p>
          <a:p>
            <a:endParaRPr lang="fr-FR" dirty="0"/>
          </a:p>
        </p:txBody>
      </p:sp>
    </p:spTree>
    <p:extLst>
      <p:ext uri="{BB962C8B-B14F-4D97-AF65-F5344CB8AC3E}">
        <p14:creationId xmlns:p14="http://schemas.microsoft.com/office/powerpoint/2010/main" val="2199401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0608" y="347730"/>
            <a:ext cx="11462198" cy="6259132"/>
          </a:xfrm>
        </p:spPr>
        <p:txBody>
          <a:bodyPr>
            <a:normAutofit/>
          </a:bodyPr>
          <a:lstStyle/>
          <a:p>
            <a:r>
              <a:rPr lang="fr-FR" dirty="0" smtClean="0">
                <a:solidFill>
                  <a:srgbClr val="FF0000"/>
                </a:solidFill>
              </a:rPr>
              <a:t>Critères cliniques</a:t>
            </a:r>
          </a:p>
          <a:p>
            <a:endParaRPr lang="fr-FR" dirty="0" smtClean="0"/>
          </a:p>
          <a:p>
            <a:r>
              <a:rPr lang="fr-FR" dirty="0" smtClean="0"/>
              <a:t>Le diagnostic des troubles de l'apprentissage est clinique et il se fonde sur les critères du Diagnostic and </a:t>
            </a:r>
            <a:r>
              <a:rPr lang="fr-FR" dirty="0" err="1" smtClean="0"/>
              <a:t>Statistical</a:t>
            </a:r>
            <a:r>
              <a:rPr lang="fr-FR" dirty="0" smtClean="0"/>
              <a:t> </a:t>
            </a:r>
            <a:r>
              <a:rPr lang="fr-FR" dirty="0" err="1" smtClean="0"/>
              <a:t>Manual</a:t>
            </a:r>
            <a:r>
              <a:rPr lang="fr-FR" dirty="0" smtClean="0"/>
              <a:t> of Mental </a:t>
            </a:r>
            <a:r>
              <a:rPr lang="fr-FR" dirty="0" err="1" smtClean="0"/>
              <a:t>Disorders</a:t>
            </a:r>
            <a:r>
              <a:rPr lang="fr-FR" dirty="0" smtClean="0"/>
              <a:t>, </a:t>
            </a:r>
            <a:r>
              <a:rPr lang="fr-FR" dirty="0" err="1" smtClean="0"/>
              <a:t>Fifth</a:t>
            </a:r>
            <a:r>
              <a:rPr lang="fr-FR" dirty="0" smtClean="0"/>
              <a:t> Edition (DSM-5), il exige la preuve qu'au moins un des éléments suivants ait été présent pendant ≥ 6 mois malgré une intervention ciblée:</a:t>
            </a:r>
          </a:p>
          <a:p>
            <a:r>
              <a:rPr lang="fr-FR" dirty="0" smtClean="0"/>
              <a:t>    Lecture imprécise, lente et/ou qui nécessite un effort</a:t>
            </a:r>
          </a:p>
          <a:p>
            <a:r>
              <a:rPr lang="fr-FR" dirty="0" smtClean="0"/>
              <a:t>    Difficulté à comprendre la signification de documents écrits</a:t>
            </a:r>
          </a:p>
          <a:p>
            <a:r>
              <a:rPr lang="fr-FR" dirty="0" smtClean="0"/>
              <a:t>    Difficulté à épeler</a:t>
            </a:r>
          </a:p>
          <a:p>
            <a:r>
              <a:rPr lang="fr-FR" dirty="0" smtClean="0"/>
              <a:t>    Difficulté à écrire (p. ex., plusieurs erreurs de grammaire et de ponctuation, les idées ne sont pas exprimées clairement)</a:t>
            </a:r>
          </a:p>
          <a:p>
            <a:r>
              <a:rPr lang="fr-FR" dirty="0" smtClean="0"/>
              <a:t>    Difficulté de maîtrise du sens des nombres (p. ex., la compréhension de l'importance relative et de la relation des nombres; chez les enfants plus âgés, la difficulté à faire des calculs simples)</a:t>
            </a:r>
          </a:p>
          <a:p>
            <a:r>
              <a:rPr lang="fr-FR" dirty="0" smtClean="0"/>
              <a:t>    Difficulté de raisonnement mathématique (p. ex., à utiliser des concepts mathématiques pour résoudre des </a:t>
            </a:r>
            <a:r>
              <a:rPr lang="fr-FR" smtClean="0"/>
              <a:t>problèmes)</a:t>
            </a:r>
            <a:endParaRPr lang="fr-FR" dirty="0" smtClean="0"/>
          </a:p>
          <a:p>
            <a:r>
              <a:rPr lang="fr-FR" dirty="0" smtClean="0"/>
              <a:t>Les compétences doivent être sensiblement en dessous du niveau attendu par rapport à l'âge de l'enfant et nuire aussi considérablement aux performances scolaires ou aux activités quotidiennes.</a:t>
            </a:r>
          </a:p>
          <a:p>
            <a:endParaRPr lang="fr-FR" dirty="0"/>
          </a:p>
        </p:txBody>
      </p:sp>
    </p:spTree>
    <p:extLst>
      <p:ext uri="{BB962C8B-B14F-4D97-AF65-F5344CB8AC3E}">
        <p14:creationId xmlns:p14="http://schemas.microsoft.com/office/powerpoint/2010/main" val="319553479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12</TotalTime>
  <Words>1191</Words>
  <Application>Microsoft Office PowerPoint</Application>
  <PresentationFormat>Personnalisé</PresentationFormat>
  <Paragraphs>57</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Angles</vt:lpstr>
      <vt:lpstr>TROUBLES D’APPRENTISSAGE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TROUBLES D’APPRENTISSAGE</dc:title>
  <dc:creator>karim</dc:creator>
  <cp:lastModifiedBy>maxipower</cp:lastModifiedBy>
  <cp:revision>4</cp:revision>
  <dcterms:created xsi:type="dcterms:W3CDTF">2020-04-19T15:52:51Z</dcterms:created>
  <dcterms:modified xsi:type="dcterms:W3CDTF">2022-02-03T18:39:50Z</dcterms:modified>
</cp:coreProperties>
</file>