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92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16/02/2021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16/02/2021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16/02/2021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16/02/2021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16/02/2021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16/02/2021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16/02/2021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16/02/2021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16/02/2021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16/02/2021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16/02/2021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16/02/2021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440159"/>
          </a:xfrm>
        </p:spPr>
        <p:txBody>
          <a:bodyPr>
            <a:normAutofit/>
          </a:bodyPr>
          <a:lstStyle/>
          <a:p>
            <a:r>
              <a:rPr lang="fr-FR" sz="3100" dirty="0" smtClean="0">
                <a:solidFill>
                  <a:srgbClr val="00B0F0"/>
                </a:solidFill>
              </a:rPr>
              <a:t>Université de Bejaia</a:t>
            </a:r>
            <a:r>
              <a:rPr lang="fr-FR" dirty="0" smtClean="0">
                <a:solidFill>
                  <a:srgbClr val="00B0F0"/>
                </a:solidFill>
              </a:rPr>
              <a:t/>
            </a:r>
            <a:br>
              <a:rPr lang="fr-FR" dirty="0" smtClean="0">
                <a:solidFill>
                  <a:srgbClr val="00B0F0"/>
                </a:solidFill>
              </a:rPr>
            </a:br>
            <a:r>
              <a:rPr lang="fr-FR" sz="2400" dirty="0" smtClean="0">
                <a:solidFill>
                  <a:srgbClr val="00B0F0"/>
                </a:solidFill>
              </a:rPr>
              <a:t>Faculté des sciences économiques.</a:t>
            </a:r>
            <a:br>
              <a:rPr lang="fr-FR" sz="2400" dirty="0" smtClean="0">
                <a:solidFill>
                  <a:srgbClr val="00B0F0"/>
                </a:solidFill>
              </a:rPr>
            </a:br>
            <a:r>
              <a:rPr lang="fr-FR" sz="2400" dirty="0" smtClean="0">
                <a:solidFill>
                  <a:srgbClr val="00B0F0"/>
                </a:solidFill>
              </a:rPr>
              <a:t>Département des sciences économiques</a:t>
            </a:r>
            <a:endParaRPr lang="fr-FR" sz="2400" dirty="0">
              <a:solidFill>
                <a:srgbClr val="00B0F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1628800"/>
            <a:ext cx="6400800" cy="4824536"/>
          </a:xfrm>
        </p:spPr>
        <p:txBody>
          <a:bodyPr>
            <a:noAutofit/>
          </a:bodyPr>
          <a:lstStyle/>
          <a:p>
            <a:r>
              <a:rPr lang="fr-FR" sz="2000" b="1" dirty="0" smtClean="0">
                <a:solidFill>
                  <a:schemeClr val="tx1"/>
                </a:solidFill>
                <a:latin typeface="Palatino Linotype" pitchFamily="18" charset="0"/>
              </a:rPr>
              <a:t>Matière : </a:t>
            </a:r>
            <a:r>
              <a:rPr lang="fr-FR" sz="2000" b="1" dirty="0" smtClean="0">
                <a:solidFill>
                  <a:schemeClr val="tx2"/>
                </a:solidFill>
                <a:latin typeface="Palatino Linotype" pitchFamily="18" charset="0"/>
              </a:rPr>
              <a:t>Séminaire méthodologique</a:t>
            </a:r>
          </a:p>
          <a:p>
            <a:r>
              <a:rPr lang="fr-FR" sz="2000" b="1" dirty="0" smtClean="0">
                <a:solidFill>
                  <a:schemeClr val="tx2"/>
                </a:solidFill>
                <a:latin typeface="Palatino Linotype" pitchFamily="18" charset="0"/>
              </a:rPr>
              <a:t>« Méthodologie de la recherche scientifique »;</a:t>
            </a:r>
          </a:p>
          <a:p>
            <a:r>
              <a:rPr lang="fr-FR" sz="2000" b="1" dirty="0" smtClean="0">
                <a:solidFill>
                  <a:schemeClr val="tx1"/>
                </a:solidFill>
                <a:latin typeface="Palatino Linotype" pitchFamily="18" charset="0"/>
              </a:rPr>
              <a:t>Destiné aux étudiants de Master 2, en sciences économiques.</a:t>
            </a:r>
          </a:p>
          <a:p>
            <a:r>
              <a:rPr lang="fr-FR" sz="2000" b="1" dirty="0" smtClean="0">
                <a:solidFill>
                  <a:schemeClr val="tx1"/>
                </a:solidFill>
                <a:latin typeface="Palatino Linotype" pitchFamily="18" charset="0"/>
              </a:rPr>
              <a:t>Mentions: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fr-FR" sz="2000" b="1" dirty="0" smtClean="0">
                <a:solidFill>
                  <a:schemeClr val="tx1"/>
                </a:solidFill>
                <a:latin typeface="Palatino Linotype" pitchFamily="18" charset="0"/>
              </a:rPr>
              <a:t> Economie quantitative </a:t>
            </a:r>
          </a:p>
          <a:p>
            <a:r>
              <a:rPr lang="fr-FR" sz="2000" b="1" dirty="0" smtClean="0">
                <a:solidFill>
                  <a:schemeClr val="tx1"/>
                </a:solidFill>
                <a:latin typeface="Palatino Linotype" pitchFamily="18" charset="0"/>
              </a:rPr>
              <a:t>&amp;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fr-FR" sz="2000" b="1" dirty="0" smtClean="0">
                <a:solidFill>
                  <a:schemeClr val="tx1"/>
                </a:solidFill>
                <a:latin typeface="Palatino Linotype" pitchFamily="18" charset="0"/>
              </a:rPr>
              <a:t>Economie Monétaire et bancaire,</a:t>
            </a:r>
          </a:p>
          <a:p>
            <a:endParaRPr lang="fr-FR" sz="1800" b="1" dirty="0" smtClean="0">
              <a:solidFill>
                <a:schemeClr val="tx1"/>
              </a:solidFill>
            </a:endParaRPr>
          </a:p>
          <a:p>
            <a:r>
              <a:rPr lang="fr-FR" sz="1800" dirty="0" smtClean="0">
                <a:solidFill>
                  <a:schemeClr val="tx1"/>
                </a:solidFill>
              </a:rPr>
              <a:t>Préparé et présenté par</a:t>
            </a:r>
          </a:p>
          <a:p>
            <a:r>
              <a:rPr lang="fr-FR" sz="1800" dirty="0" smtClean="0">
                <a:solidFill>
                  <a:schemeClr val="tx1"/>
                </a:solidFill>
              </a:rPr>
              <a:t>Professeur </a:t>
            </a:r>
            <a:r>
              <a:rPr lang="fr-FR" sz="1800" b="1" dirty="0" smtClean="0">
                <a:solidFill>
                  <a:schemeClr val="tx1"/>
                </a:solidFill>
              </a:rPr>
              <a:t>ACHOUCHE Mohamed </a:t>
            </a:r>
          </a:p>
          <a:p>
            <a:r>
              <a:rPr lang="fr-FR" sz="1800" b="1" dirty="0">
                <a:solidFill>
                  <a:schemeClr val="tx1"/>
                </a:solidFill>
              </a:rPr>
              <a:t>Janvier 2021</a:t>
            </a:r>
          </a:p>
        </p:txBody>
      </p:sp>
    </p:spTree>
    <p:extLst>
      <p:ext uri="{BB962C8B-B14F-4D97-AF65-F5344CB8AC3E}">
        <p14:creationId xmlns:p14="http://schemas.microsoft.com/office/powerpoint/2010/main" val="3259412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préambule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800" dirty="0" smtClean="0"/>
              <a:t>Objectifs du cours</a:t>
            </a:r>
          </a:p>
          <a:p>
            <a:r>
              <a:rPr lang="fr-FR" sz="2800" dirty="0" smtClean="0"/>
              <a:t>L’objectif du cours de méthodologie de recherche, destiné aux étudiants de master 2 , est double.</a:t>
            </a:r>
          </a:p>
          <a:p>
            <a:r>
              <a:rPr lang="fr-FR" sz="2800" dirty="0" smtClean="0"/>
              <a:t>Premièrement permettre aux étudiants d’acquérir des connaissances théoriques et techniques, concernant la méthodologie de recherche scientifique. A travers notamment leur initiation à la terminologie clés de base mobilisée dans ce domaine. Une introduction des principes fondamentaux de la méthodologie de recherche,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86613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fr-FR" sz="1800" b="1" dirty="0" smtClean="0"/>
              <a:t>….(Suite)</a:t>
            </a:r>
            <a:endParaRPr lang="fr-FR" sz="18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980728"/>
            <a:ext cx="8229600" cy="5616624"/>
          </a:xfrm>
        </p:spPr>
        <p:txBody>
          <a:bodyPr>
            <a:noAutofit/>
          </a:bodyPr>
          <a:lstStyle/>
          <a:p>
            <a:r>
              <a:rPr lang="fr-FR" sz="2800" dirty="0" smtClean="0"/>
              <a:t>Une introduction des différents type de  raisonnements et des règles de raisonnements, avec des exemples puisés dans le domaine des connaissances en sciences économiques.</a:t>
            </a:r>
          </a:p>
          <a:p>
            <a:r>
              <a:rPr lang="fr-FR" sz="2800" dirty="0" smtClean="0"/>
              <a:t>Introduction des techniques de mise en œuvre et de construction des démarches méthodologiques.</a:t>
            </a:r>
          </a:p>
          <a:p>
            <a:pPr marL="0" indent="0">
              <a:buNone/>
            </a:pPr>
            <a:endParaRPr lang="fr-FR" sz="2800" dirty="0" smtClean="0"/>
          </a:p>
          <a:p>
            <a:r>
              <a:rPr lang="fr-FR" sz="2800" dirty="0" smtClean="0"/>
              <a:t>Deuxièmement, une projection des connaissances théoriques acquises en classe en vue de leurs mobilisation dans la confection et réalisation de leurs mémoires de Master. </a:t>
            </a:r>
          </a:p>
          <a:p>
            <a:pPr marL="0" indent="0">
              <a:buNone/>
            </a:pPr>
            <a:endParaRPr lang="fr-FR" sz="2800" dirty="0" smtClean="0"/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546589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fr-FR" sz="1800" b="1" dirty="0" smtClean="0"/>
              <a:t>…(Suite)</a:t>
            </a:r>
            <a:endParaRPr lang="fr-FR" sz="18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fr-FR" sz="2800" dirty="0"/>
              <a:t>Un exercice </a:t>
            </a:r>
            <a:r>
              <a:rPr lang="fr-FR" sz="2800" dirty="0" smtClean="0"/>
              <a:t>qui va se solder, naturellement , par </a:t>
            </a:r>
            <a:r>
              <a:rPr lang="fr-FR" sz="2800" dirty="0"/>
              <a:t>le développement de compétences qui les préparent pour des travaux de recherche plus appliqués; notamment pour ceux qui s’engageront ultérieurement dans des études de post-graduation. 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9208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fr-FR" sz="2000" b="1" dirty="0" smtClean="0"/>
              <a:t>Le programme du cours</a:t>
            </a:r>
            <a:endParaRPr lang="fr-FR" sz="2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Le programme du cours est élaboré uniformément, dans le cadre de l’harmonisation des offres de formation à l’</a:t>
            </a:r>
            <a:r>
              <a:rPr lang="fr-FR" dirty="0"/>
              <a:t>é</a:t>
            </a:r>
            <a:r>
              <a:rPr lang="fr-FR" dirty="0" smtClean="0"/>
              <a:t>chelle nationale, pour toutes les offres de formation ayant la même mention dans une nomenclature unifiée.  </a:t>
            </a:r>
          </a:p>
          <a:p>
            <a:r>
              <a:rPr lang="fr-FR" dirty="0" smtClean="0"/>
              <a:t>Cependant, de légères nuances subsistent entre les programmes des deux masters (économie quantitative  et EMB). Nous intègrerons en annexes les deux programmes habilités par le ministère de tutelle, </a:t>
            </a:r>
            <a:r>
              <a:rPr lang="fr-FR" smtClean="0"/>
              <a:t>par décret</a:t>
            </a:r>
            <a:r>
              <a:rPr lang="fr-FR" dirty="0"/>
              <a:t>.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2600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/>
          <a:lstStyle/>
          <a:p>
            <a:r>
              <a:rPr lang="fr-FR" dirty="0" smtClean="0"/>
              <a:t>… a compléter dans une </a:t>
            </a:r>
            <a:r>
              <a:rPr lang="fr-FR" smtClean="0"/>
              <a:t>version ultérieure !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315897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267</Words>
  <Application>Microsoft Office PowerPoint</Application>
  <PresentationFormat>Affichage à l'écran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Université de Bejaia Faculté des sciences économiques. Département des sciences économiques</vt:lpstr>
      <vt:lpstr>préambule</vt:lpstr>
      <vt:lpstr>….(Suite)</vt:lpstr>
      <vt:lpstr>…(Suite)</vt:lpstr>
      <vt:lpstr>Le programme du cours</vt:lpstr>
      <vt:lpstr>… a compléter dans une version ultérieure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Université de Bejaia Faculté des sciences économiques Janvier 2021</dc:title>
  <dc:creator>PC MC</dc:creator>
  <cp:lastModifiedBy>PC MC</cp:lastModifiedBy>
  <cp:revision>12</cp:revision>
  <dcterms:created xsi:type="dcterms:W3CDTF">2021-01-20T23:12:17Z</dcterms:created>
  <dcterms:modified xsi:type="dcterms:W3CDTF">2021-02-16T12:45:47Z</dcterms:modified>
</cp:coreProperties>
</file>