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3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010B4C9-F03A-4B0C-ACDD-3FF35673ED70}" type="datetimeFigureOut">
              <a:rPr lang="fr-FR" smtClean="0"/>
              <a:pPr/>
              <a:t>15/06/2021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BC60E3-C275-494A-BDC5-740F01D6ED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0B4C9-F03A-4B0C-ACDD-3FF35673ED70}" type="datetimeFigureOut">
              <a:rPr lang="fr-FR" smtClean="0"/>
              <a:pPr/>
              <a:t>15/06/2021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60E3-C275-494A-BDC5-740F01D6ED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Chapitre IV: La mesure de l’entrepreneuriat</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447800" y="1125103"/>
          <a:ext cx="6248400" cy="5777474"/>
        </p:xfrm>
        <a:graphic>
          <a:graphicData uri="http://schemas.openxmlformats.org/drawingml/2006/table">
            <a:tbl>
              <a:tblPr/>
              <a:tblGrid>
                <a:gridCol w="2130131"/>
                <a:gridCol w="2058854"/>
                <a:gridCol w="2059415"/>
              </a:tblGrid>
              <a:tr h="152634">
                <a:tc>
                  <a:txBody>
                    <a:bodyPr/>
                    <a:lstStyle/>
                    <a:p>
                      <a:pPr marL="68580">
                        <a:lnSpc>
                          <a:spcPts val="1030"/>
                        </a:lnSpc>
                        <a:spcAft>
                          <a:spcPts val="0"/>
                        </a:spcAft>
                      </a:pPr>
                      <a:r>
                        <a:rPr lang="fr-FR" sz="700" b="1" dirty="0">
                          <a:latin typeface="Times New Roman"/>
                          <a:ea typeface="Times New Roman"/>
                          <a:cs typeface="Times New Roman"/>
                        </a:rPr>
                        <a:t>Mesure</a:t>
                      </a:r>
                      <a:endParaRPr lang="fr-FR" sz="9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c>
                  <a:txBody>
                    <a:bodyPr/>
                    <a:lstStyle/>
                    <a:p>
                      <a:pPr marL="74295">
                        <a:lnSpc>
                          <a:spcPts val="1030"/>
                        </a:lnSpc>
                        <a:spcAft>
                          <a:spcPts val="0"/>
                        </a:spcAft>
                      </a:pPr>
                      <a:r>
                        <a:rPr lang="fr-FR" sz="700" b="1">
                          <a:latin typeface="Times New Roman"/>
                          <a:ea typeface="Times New Roman"/>
                          <a:cs typeface="Times New Roman"/>
                        </a:rPr>
                        <a:t>Explications</a:t>
                      </a:r>
                      <a:endParaRPr lang="fr-FR" sz="9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c>
                  <a:txBody>
                    <a:bodyPr/>
                    <a:lstStyle/>
                    <a:p>
                      <a:pPr marL="74295">
                        <a:lnSpc>
                          <a:spcPts val="1030"/>
                        </a:lnSpc>
                        <a:spcAft>
                          <a:spcPts val="0"/>
                        </a:spcAft>
                      </a:pPr>
                      <a:r>
                        <a:rPr lang="fr-FR" sz="700" b="1">
                          <a:latin typeface="Times New Roman"/>
                          <a:ea typeface="Times New Roman"/>
                          <a:cs typeface="Times New Roman"/>
                        </a:rPr>
                        <a:t>Limites</a:t>
                      </a:r>
                      <a:r>
                        <a:rPr lang="fr-FR" sz="700" b="1" spc="-5">
                          <a:latin typeface="Times New Roman"/>
                          <a:ea typeface="Times New Roman"/>
                          <a:cs typeface="Times New Roman"/>
                        </a:rPr>
                        <a:t> </a:t>
                      </a:r>
                      <a:r>
                        <a:rPr lang="fr-FR" sz="700" b="1">
                          <a:latin typeface="Times New Roman"/>
                          <a:ea typeface="Times New Roman"/>
                          <a:cs typeface="Times New Roman"/>
                        </a:rPr>
                        <a:t>de la</a:t>
                      </a:r>
                      <a:r>
                        <a:rPr lang="fr-FR" sz="700" b="1" spc="-10">
                          <a:latin typeface="Times New Roman"/>
                          <a:ea typeface="Times New Roman"/>
                          <a:cs typeface="Times New Roman"/>
                        </a:rPr>
                        <a:t> </a:t>
                      </a:r>
                      <a:r>
                        <a:rPr lang="fr-FR" sz="700" b="1">
                          <a:latin typeface="Times New Roman"/>
                          <a:ea typeface="Times New Roman"/>
                          <a:cs typeface="Times New Roman"/>
                        </a:rPr>
                        <a:t>mesure</a:t>
                      </a:r>
                      <a:endParaRPr lang="fr-FR" sz="9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r>
              <a:tr h="1268338">
                <a:tc>
                  <a:txBody>
                    <a:bodyPr/>
                    <a:lstStyle/>
                    <a:p>
                      <a:pPr>
                        <a:spcAft>
                          <a:spcPts val="0"/>
                        </a:spcAft>
                      </a:pPr>
                      <a:endParaRPr lang="fr-FR" sz="1200" dirty="0">
                        <a:latin typeface="Times New Roman"/>
                        <a:ea typeface="Times New Roman"/>
                        <a:cs typeface="Times New Roman"/>
                      </a:endParaRPr>
                    </a:p>
                    <a:p>
                      <a:pPr marL="68580" marR="219710">
                        <a:spcAft>
                          <a:spcPts val="0"/>
                        </a:spcAft>
                      </a:pPr>
                      <a:r>
                        <a:rPr lang="fr-FR" sz="1200" b="1" dirty="0">
                          <a:latin typeface="Times New Roman"/>
                          <a:ea typeface="Times New Roman"/>
                          <a:cs typeface="Times New Roman"/>
                        </a:rPr>
                        <a:t>Les mesures basées sur</a:t>
                      </a:r>
                      <a:r>
                        <a:rPr lang="fr-FR" sz="1200" b="1" spc="-210" dirty="0">
                          <a:latin typeface="Times New Roman"/>
                          <a:ea typeface="Times New Roman"/>
                          <a:cs typeface="Times New Roman"/>
                        </a:rPr>
                        <a:t> </a:t>
                      </a:r>
                      <a:r>
                        <a:rPr lang="fr-FR" sz="1200" b="1" dirty="0">
                          <a:latin typeface="Times New Roman"/>
                          <a:ea typeface="Times New Roman"/>
                          <a:cs typeface="Times New Roman"/>
                        </a:rPr>
                        <a:t>l’innovation</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marL="74295" marR="330200" algn="just">
                        <a:spcAft>
                          <a:spcPts val="0"/>
                        </a:spcAft>
                      </a:pPr>
                      <a:r>
                        <a:rPr lang="fr-FR" sz="1200" dirty="0">
                          <a:latin typeface="Times New Roman"/>
                          <a:ea typeface="Times New Roman"/>
                          <a:cs typeface="Times New Roman"/>
                        </a:rPr>
                        <a:t>Ce</a:t>
                      </a:r>
                      <a:r>
                        <a:rPr lang="fr-FR" sz="1200" spc="5" dirty="0">
                          <a:latin typeface="Times New Roman"/>
                          <a:ea typeface="Times New Roman"/>
                          <a:cs typeface="Times New Roman"/>
                        </a:rPr>
                        <a:t> </a:t>
                      </a:r>
                      <a:r>
                        <a:rPr lang="fr-FR" sz="1200" dirty="0">
                          <a:latin typeface="Times New Roman"/>
                          <a:ea typeface="Times New Roman"/>
                          <a:cs typeface="Times New Roman"/>
                        </a:rPr>
                        <a:t>type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mesures</a:t>
                      </a:r>
                      <a:r>
                        <a:rPr lang="fr-FR" sz="1200" spc="5" dirty="0">
                          <a:latin typeface="Times New Roman"/>
                          <a:ea typeface="Times New Roman"/>
                          <a:cs typeface="Times New Roman"/>
                        </a:rPr>
                        <a:t> </a:t>
                      </a:r>
                      <a:r>
                        <a:rPr lang="fr-FR" sz="1200" dirty="0">
                          <a:latin typeface="Times New Roman"/>
                          <a:ea typeface="Times New Roman"/>
                          <a:cs typeface="Times New Roman"/>
                        </a:rPr>
                        <a:t>calcule</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nombre</a:t>
                      </a:r>
                      <a:r>
                        <a:rPr lang="fr-FR" sz="1200" spc="-210" dirty="0">
                          <a:latin typeface="Times New Roman"/>
                          <a:ea typeface="Times New Roman"/>
                          <a:cs typeface="Times New Roman"/>
                        </a:rPr>
                        <a:t> </a:t>
                      </a:r>
                      <a:r>
                        <a:rPr lang="fr-FR" sz="1200" dirty="0">
                          <a:latin typeface="Times New Roman"/>
                          <a:ea typeface="Times New Roman"/>
                          <a:cs typeface="Times New Roman"/>
                        </a:rPr>
                        <a:t>d’innovations</a:t>
                      </a:r>
                      <a:r>
                        <a:rPr lang="fr-FR" sz="1200" spc="5" dirty="0">
                          <a:latin typeface="Times New Roman"/>
                          <a:ea typeface="Times New Roman"/>
                          <a:cs typeface="Times New Roman"/>
                        </a:rPr>
                        <a:t> </a:t>
                      </a:r>
                      <a:r>
                        <a:rPr lang="fr-FR" sz="1200" dirty="0">
                          <a:latin typeface="Times New Roman"/>
                          <a:ea typeface="Times New Roman"/>
                          <a:cs typeface="Times New Roman"/>
                        </a:rPr>
                        <a:t>plutôt</a:t>
                      </a:r>
                      <a:r>
                        <a:rPr lang="fr-FR" sz="1200" spc="5" dirty="0">
                          <a:latin typeface="Times New Roman"/>
                          <a:ea typeface="Times New Roman"/>
                          <a:cs typeface="Times New Roman"/>
                        </a:rPr>
                        <a:t> </a:t>
                      </a:r>
                      <a:r>
                        <a:rPr lang="fr-FR" sz="1200" dirty="0">
                          <a:latin typeface="Times New Roman"/>
                          <a:ea typeface="Times New Roman"/>
                          <a:cs typeface="Times New Roman"/>
                        </a:rPr>
                        <a:t>que</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nombre</a:t>
                      </a:r>
                      <a:r>
                        <a:rPr lang="fr-FR" sz="1200" spc="5" dirty="0">
                          <a:latin typeface="Times New Roman"/>
                          <a:ea typeface="Times New Roman"/>
                          <a:cs typeface="Times New Roman"/>
                        </a:rPr>
                        <a:t> </a:t>
                      </a:r>
                      <a:r>
                        <a:rPr lang="fr-FR" sz="1200" dirty="0">
                          <a:latin typeface="Times New Roman"/>
                          <a:ea typeface="Times New Roman"/>
                          <a:cs typeface="Times New Roman"/>
                        </a:rPr>
                        <a:t>d’innovateurs.</a:t>
                      </a:r>
                    </a:p>
                    <a:p>
                      <a:pPr marL="74295" marR="328295" algn="just">
                        <a:spcAft>
                          <a:spcPts val="0"/>
                        </a:spcAft>
                      </a:pPr>
                      <a:r>
                        <a:rPr lang="fr-FR" sz="1200" dirty="0">
                          <a:latin typeface="Times New Roman"/>
                          <a:ea typeface="Times New Roman"/>
                          <a:cs typeface="Times New Roman"/>
                        </a:rPr>
                        <a:t>Différents</a:t>
                      </a:r>
                      <a:r>
                        <a:rPr lang="fr-FR" sz="1200" spc="5" dirty="0">
                          <a:latin typeface="Times New Roman"/>
                          <a:ea typeface="Times New Roman"/>
                          <a:cs typeface="Times New Roman"/>
                        </a:rPr>
                        <a:t> </a:t>
                      </a:r>
                      <a:r>
                        <a:rPr lang="fr-FR" sz="1200" dirty="0">
                          <a:latin typeface="Times New Roman"/>
                          <a:ea typeface="Times New Roman"/>
                          <a:cs typeface="Times New Roman"/>
                        </a:rPr>
                        <a:t>indicateurs</a:t>
                      </a:r>
                      <a:r>
                        <a:rPr lang="fr-FR" sz="1200" spc="5" dirty="0">
                          <a:latin typeface="Times New Roman"/>
                          <a:ea typeface="Times New Roman"/>
                          <a:cs typeface="Times New Roman"/>
                        </a:rPr>
                        <a:t> </a:t>
                      </a:r>
                      <a:r>
                        <a:rPr lang="fr-FR" sz="1200" dirty="0">
                          <a:latin typeface="Times New Roman"/>
                          <a:ea typeface="Times New Roman"/>
                          <a:cs typeface="Times New Roman"/>
                        </a:rPr>
                        <a:t>peuvent</a:t>
                      </a:r>
                      <a:r>
                        <a:rPr lang="fr-FR" sz="1200" spc="5" dirty="0">
                          <a:latin typeface="Times New Roman"/>
                          <a:ea typeface="Times New Roman"/>
                          <a:cs typeface="Times New Roman"/>
                        </a:rPr>
                        <a:t> </a:t>
                      </a:r>
                      <a:r>
                        <a:rPr lang="fr-FR" sz="1200" dirty="0">
                          <a:latin typeface="Times New Roman"/>
                          <a:ea typeface="Times New Roman"/>
                          <a:cs typeface="Times New Roman"/>
                        </a:rPr>
                        <a:t>être</a:t>
                      </a:r>
                      <a:r>
                        <a:rPr lang="fr-FR" sz="1200" spc="5" dirty="0">
                          <a:latin typeface="Times New Roman"/>
                          <a:ea typeface="Times New Roman"/>
                          <a:cs typeface="Times New Roman"/>
                        </a:rPr>
                        <a:t> </a:t>
                      </a:r>
                      <a:r>
                        <a:rPr lang="fr-FR" sz="1200" dirty="0">
                          <a:latin typeface="Times New Roman"/>
                          <a:ea typeface="Times New Roman"/>
                          <a:cs typeface="Times New Roman"/>
                        </a:rPr>
                        <a:t>mesurés,</a:t>
                      </a:r>
                      <a:r>
                        <a:rPr lang="fr-FR" sz="1200" spc="110" dirty="0">
                          <a:latin typeface="Times New Roman"/>
                          <a:ea typeface="Times New Roman"/>
                          <a:cs typeface="Times New Roman"/>
                        </a:rPr>
                        <a:t> </a:t>
                      </a:r>
                      <a:r>
                        <a:rPr lang="fr-FR" sz="1200" dirty="0">
                          <a:latin typeface="Times New Roman"/>
                          <a:ea typeface="Times New Roman"/>
                          <a:cs typeface="Times New Roman"/>
                        </a:rPr>
                        <a:t>tels</a:t>
                      </a:r>
                      <a:r>
                        <a:rPr lang="fr-FR" sz="1200" spc="115" dirty="0">
                          <a:latin typeface="Times New Roman"/>
                          <a:ea typeface="Times New Roman"/>
                          <a:cs typeface="Times New Roman"/>
                        </a:rPr>
                        <a:t> </a:t>
                      </a:r>
                      <a:r>
                        <a:rPr lang="fr-FR" sz="1200" dirty="0">
                          <a:latin typeface="Times New Roman"/>
                          <a:ea typeface="Times New Roman"/>
                          <a:cs typeface="Times New Roman"/>
                        </a:rPr>
                        <a:t>que</a:t>
                      </a:r>
                      <a:r>
                        <a:rPr lang="fr-FR" sz="1200" spc="115" dirty="0">
                          <a:latin typeface="Times New Roman"/>
                          <a:ea typeface="Times New Roman"/>
                          <a:cs typeface="Times New Roman"/>
                        </a:rPr>
                        <a:t> </a:t>
                      </a:r>
                      <a:r>
                        <a:rPr lang="fr-FR" sz="1200" dirty="0">
                          <a:latin typeface="Times New Roman"/>
                          <a:ea typeface="Times New Roman"/>
                          <a:cs typeface="Times New Roman"/>
                        </a:rPr>
                        <a:t>les</a:t>
                      </a:r>
                      <a:r>
                        <a:rPr lang="fr-FR" sz="1200" spc="115" dirty="0">
                          <a:latin typeface="Times New Roman"/>
                          <a:ea typeface="Times New Roman"/>
                          <a:cs typeface="Times New Roman"/>
                        </a:rPr>
                        <a:t> </a:t>
                      </a:r>
                      <a:r>
                        <a:rPr lang="fr-FR" sz="1200" dirty="0">
                          <a:latin typeface="Times New Roman"/>
                          <a:ea typeface="Times New Roman"/>
                          <a:cs typeface="Times New Roman"/>
                        </a:rPr>
                        <a:t>dépenses</a:t>
                      </a:r>
                      <a:r>
                        <a:rPr lang="fr-FR" sz="1200" spc="115" dirty="0">
                          <a:latin typeface="Times New Roman"/>
                          <a:ea typeface="Times New Roman"/>
                          <a:cs typeface="Times New Roman"/>
                        </a:rPr>
                        <a:t> </a:t>
                      </a:r>
                      <a:r>
                        <a:rPr lang="fr-FR" sz="1200" dirty="0">
                          <a:latin typeface="Times New Roman"/>
                          <a:ea typeface="Times New Roman"/>
                          <a:cs typeface="Times New Roman"/>
                        </a:rPr>
                        <a:t>en</a:t>
                      </a:r>
                      <a:r>
                        <a:rPr lang="fr-FR" sz="1200" spc="115" dirty="0">
                          <a:latin typeface="Times New Roman"/>
                          <a:ea typeface="Times New Roman"/>
                          <a:cs typeface="Times New Roman"/>
                        </a:rPr>
                        <a:t> </a:t>
                      </a:r>
                      <a:r>
                        <a:rPr lang="fr-FR" sz="1200" dirty="0">
                          <a:latin typeface="Times New Roman"/>
                          <a:ea typeface="Times New Roman"/>
                          <a:cs typeface="Times New Roman"/>
                        </a:rPr>
                        <a:t>R&amp;D,</a:t>
                      </a:r>
                      <a:r>
                        <a:rPr lang="fr-FR" sz="1200" spc="-210"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nombre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brevets</a:t>
                      </a:r>
                      <a:r>
                        <a:rPr lang="fr-FR" sz="1200" spc="5" dirty="0">
                          <a:latin typeface="Times New Roman"/>
                          <a:ea typeface="Times New Roman"/>
                          <a:cs typeface="Times New Roman"/>
                        </a:rPr>
                        <a:t> </a:t>
                      </a:r>
                      <a:r>
                        <a:rPr lang="fr-FR" sz="1200" dirty="0">
                          <a:latin typeface="Times New Roman"/>
                          <a:ea typeface="Times New Roman"/>
                          <a:cs typeface="Times New Roman"/>
                        </a:rPr>
                        <a:t>d’invention.</a:t>
                      </a:r>
                      <a:r>
                        <a:rPr lang="fr-FR" sz="1200" spc="5" dirty="0">
                          <a:latin typeface="Times New Roman"/>
                          <a:ea typeface="Times New Roman"/>
                          <a:cs typeface="Times New Roman"/>
                        </a:rPr>
                        <a:t> </a:t>
                      </a:r>
                      <a:r>
                        <a:rPr lang="fr-FR" sz="1200" dirty="0">
                          <a:latin typeface="Times New Roman"/>
                          <a:ea typeface="Times New Roman"/>
                          <a:cs typeface="Times New Roman"/>
                        </a:rPr>
                        <a:t>Par</a:t>
                      </a:r>
                      <a:r>
                        <a:rPr lang="fr-FR" sz="1200" spc="5" dirty="0">
                          <a:latin typeface="Times New Roman"/>
                          <a:ea typeface="Times New Roman"/>
                          <a:cs typeface="Times New Roman"/>
                        </a:rPr>
                        <a:t> </a:t>
                      </a:r>
                      <a:r>
                        <a:rPr lang="fr-FR" sz="1200" dirty="0">
                          <a:latin typeface="Times New Roman"/>
                          <a:ea typeface="Times New Roman"/>
                          <a:cs typeface="Times New Roman"/>
                        </a:rPr>
                        <a:t>exemple, </a:t>
                      </a:r>
                      <a:r>
                        <a:rPr lang="fr-FR" sz="1200" dirty="0" err="1">
                          <a:latin typeface="Times New Roman"/>
                          <a:ea typeface="Times New Roman"/>
                          <a:cs typeface="Times New Roman"/>
                        </a:rPr>
                        <a:t>Acs</a:t>
                      </a:r>
                      <a:r>
                        <a:rPr lang="fr-FR" sz="1200" dirty="0">
                          <a:latin typeface="Times New Roman"/>
                          <a:ea typeface="Times New Roman"/>
                          <a:cs typeface="Times New Roman"/>
                        </a:rPr>
                        <a:t>, Florida et Lee (2007) ont</a:t>
                      </a:r>
                      <a:r>
                        <a:rPr lang="fr-FR" sz="1200" spc="5" dirty="0">
                          <a:latin typeface="Times New Roman"/>
                          <a:ea typeface="Times New Roman"/>
                          <a:cs typeface="Times New Roman"/>
                        </a:rPr>
                        <a:t> </a:t>
                      </a:r>
                      <a:r>
                        <a:rPr lang="fr-FR" sz="1200" dirty="0">
                          <a:latin typeface="Times New Roman"/>
                          <a:ea typeface="Times New Roman"/>
                          <a:cs typeface="Times New Roman"/>
                        </a:rPr>
                        <a:t>mesuré le nombre de brevets d’invention</a:t>
                      </a:r>
                      <a:r>
                        <a:rPr lang="fr-FR" sz="1200" spc="5" dirty="0">
                          <a:latin typeface="Times New Roman"/>
                          <a:ea typeface="Times New Roman"/>
                          <a:cs typeface="Times New Roman"/>
                        </a:rPr>
                        <a:t> </a:t>
                      </a:r>
                      <a:r>
                        <a:rPr lang="fr-FR" sz="1200" dirty="0">
                          <a:latin typeface="Times New Roman"/>
                          <a:ea typeface="Times New Roman"/>
                          <a:cs typeface="Times New Roman"/>
                        </a:rPr>
                        <a:t>quant à la population, alors que Salgado-</a:t>
                      </a:r>
                      <a:r>
                        <a:rPr lang="fr-FR" sz="1200" spc="5" dirty="0">
                          <a:latin typeface="Times New Roman"/>
                          <a:ea typeface="Times New Roman"/>
                          <a:cs typeface="Times New Roman"/>
                        </a:rPr>
                        <a:t> </a:t>
                      </a:r>
                      <a:r>
                        <a:rPr lang="fr-FR" sz="1200" dirty="0">
                          <a:latin typeface="Times New Roman"/>
                          <a:ea typeface="Times New Roman"/>
                          <a:cs typeface="Times New Roman"/>
                        </a:rPr>
                        <a:t>Banda</a:t>
                      </a:r>
                      <a:r>
                        <a:rPr lang="fr-FR" sz="1200" spc="5" dirty="0">
                          <a:latin typeface="Times New Roman"/>
                          <a:ea typeface="Times New Roman"/>
                          <a:cs typeface="Times New Roman"/>
                        </a:rPr>
                        <a:t> </a:t>
                      </a:r>
                      <a:r>
                        <a:rPr lang="fr-FR" sz="1200" dirty="0">
                          <a:latin typeface="Times New Roman"/>
                          <a:ea typeface="Times New Roman"/>
                          <a:cs typeface="Times New Roman"/>
                        </a:rPr>
                        <a:t>(2005)</a:t>
                      </a:r>
                      <a:r>
                        <a:rPr lang="fr-FR" sz="1200" spc="5" dirty="0">
                          <a:latin typeface="Times New Roman"/>
                          <a:ea typeface="Times New Roman"/>
                          <a:cs typeface="Times New Roman"/>
                        </a:rPr>
                        <a:t> </a:t>
                      </a:r>
                      <a:r>
                        <a:rPr lang="fr-FR" sz="1200" dirty="0">
                          <a:latin typeface="Times New Roman"/>
                          <a:ea typeface="Times New Roman"/>
                          <a:cs typeface="Times New Roman"/>
                        </a:rPr>
                        <a:t>a</a:t>
                      </a:r>
                      <a:r>
                        <a:rPr lang="fr-FR" sz="1200" spc="5" dirty="0">
                          <a:latin typeface="Times New Roman"/>
                          <a:ea typeface="Times New Roman"/>
                          <a:cs typeface="Times New Roman"/>
                        </a:rPr>
                        <a:t> </a:t>
                      </a:r>
                      <a:r>
                        <a:rPr lang="fr-FR" sz="1200" dirty="0">
                          <a:latin typeface="Times New Roman"/>
                          <a:ea typeface="Times New Roman"/>
                          <a:cs typeface="Times New Roman"/>
                        </a:rPr>
                        <a:t>mesuré</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nombre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demandes</a:t>
                      </a:r>
                      <a:r>
                        <a:rPr lang="fr-FR" sz="1200" spc="75" dirty="0">
                          <a:latin typeface="Times New Roman"/>
                          <a:ea typeface="Times New Roman"/>
                          <a:cs typeface="Times New Roman"/>
                        </a:rPr>
                        <a:t> </a:t>
                      </a:r>
                      <a:r>
                        <a:rPr lang="fr-FR" sz="1200" dirty="0">
                          <a:latin typeface="Times New Roman"/>
                          <a:ea typeface="Times New Roman"/>
                          <a:cs typeface="Times New Roman"/>
                        </a:rPr>
                        <a:t>de</a:t>
                      </a:r>
                      <a:r>
                        <a:rPr lang="fr-FR" sz="1200" spc="75" dirty="0">
                          <a:latin typeface="Times New Roman"/>
                          <a:ea typeface="Times New Roman"/>
                          <a:cs typeface="Times New Roman"/>
                        </a:rPr>
                        <a:t> </a:t>
                      </a:r>
                      <a:r>
                        <a:rPr lang="fr-FR" sz="1200" dirty="0">
                          <a:latin typeface="Times New Roman"/>
                          <a:ea typeface="Times New Roman"/>
                          <a:cs typeface="Times New Roman"/>
                        </a:rPr>
                        <a:t>brevets</a:t>
                      </a:r>
                      <a:r>
                        <a:rPr lang="fr-FR" sz="1200" spc="75" dirty="0">
                          <a:latin typeface="Times New Roman"/>
                          <a:ea typeface="Times New Roman"/>
                          <a:cs typeface="Times New Roman"/>
                        </a:rPr>
                        <a:t> </a:t>
                      </a:r>
                      <a:r>
                        <a:rPr lang="fr-FR" sz="1200" dirty="0">
                          <a:latin typeface="Times New Roman"/>
                          <a:ea typeface="Times New Roman"/>
                          <a:cs typeface="Times New Roman"/>
                        </a:rPr>
                        <a:t>d’invention</a:t>
                      </a:r>
                      <a:r>
                        <a:rPr lang="fr-FR" sz="1200" spc="75" dirty="0">
                          <a:latin typeface="Times New Roman"/>
                          <a:ea typeface="Times New Roman"/>
                          <a:cs typeface="Times New Roman"/>
                        </a:rPr>
                        <a:t> </a:t>
                      </a:r>
                      <a:r>
                        <a:rPr lang="fr-FR" sz="1200" dirty="0">
                          <a:latin typeface="Times New Roman"/>
                          <a:ea typeface="Times New Roman"/>
                          <a:cs typeface="Times New Roman"/>
                        </a:rPr>
                        <a:t>quant</a:t>
                      </a:r>
                      <a:r>
                        <a:rPr lang="fr-FR" sz="1200" spc="80" dirty="0">
                          <a:latin typeface="Times New Roman"/>
                          <a:ea typeface="Times New Roman"/>
                          <a:cs typeface="Times New Roman"/>
                        </a:rPr>
                        <a:t> </a:t>
                      </a:r>
                      <a:r>
                        <a:rPr lang="fr-FR" sz="1200" dirty="0">
                          <a:latin typeface="Times New Roman"/>
                          <a:ea typeface="Times New Roman"/>
                          <a:cs typeface="Times New Roman"/>
                        </a:rPr>
                        <a:t>à</a:t>
                      </a:r>
                    </a:p>
                    <a:p>
                      <a:pPr marL="74295" algn="just">
                        <a:lnSpc>
                          <a:spcPts val="955"/>
                        </a:lnSpc>
                        <a:spcAft>
                          <a:spcPts val="0"/>
                        </a:spcAft>
                      </a:pPr>
                      <a:r>
                        <a:rPr lang="fr-FR" sz="1200" dirty="0">
                          <a:latin typeface="Times New Roman"/>
                          <a:ea typeface="Times New Roman"/>
                          <a:cs typeface="Times New Roman"/>
                        </a:rPr>
                        <a:t>la</a:t>
                      </a:r>
                      <a:r>
                        <a:rPr lang="fr-FR" sz="1200" spc="-10" dirty="0">
                          <a:latin typeface="Times New Roman"/>
                          <a:ea typeface="Times New Roman"/>
                          <a:cs typeface="Times New Roman"/>
                        </a:rPr>
                        <a:t> </a:t>
                      </a:r>
                      <a:r>
                        <a:rPr lang="fr-FR" sz="1200" dirty="0">
                          <a:latin typeface="Times New Roman"/>
                          <a:ea typeface="Times New Roman"/>
                          <a:cs typeface="Times New Roman"/>
                        </a:rPr>
                        <a:t>main-d’œuvre.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 marR="75565">
                        <a:spcAft>
                          <a:spcPts val="0"/>
                        </a:spcAft>
                        <a:tabLst>
                          <a:tab pos="613410" algn="l"/>
                          <a:tab pos="947420" algn="l"/>
                          <a:tab pos="1097280" algn="l"/>
                          <a:tab pos="1751965" algn="l"/>
                        </a:tabLst>
                      </a:pPr>
                      <a:r>
                        <a:rPr lang="fr-FR" sz="1200" dirty="0">
                          <a:latin typeface="Times New Roman"/>
                          <a:ea typeface="Times New Roman"/>
                          <a:cs typeface="Times New Roman"/>
                        </a:rPr>
                        <a:t>Ces</a:t>
                      </a:r>
                      <a:r>
                        <a:rPr lang="fr-FR" sz="1200" spc="5" dirty="0">
                          <a:latin typeface="Times New Roman"/>
                          <a:ea typeface="Times New Roman"/>
                          <a:cs typeface="Times New Roman"/>
                        </a:rPr>
                        <a:t> </a:t>
                      </a:r>
                      <a:r>
                        <a:rPr lang="fr-FR" sz="1200" dirty="0">
                          <a:latin typeface="Times New Roman"/>
                          <a:ea typeface="Times New Roman"/>
                          <a:cs typeface="Times New Roman"/>
                        </a:rPr>
                        <a:t>mesures</a:t>
                      </a:r>
                      <a:r>
                        <a:rPr lang="fr-FR" sz="1200" spc="5" dirty="0">
                          <a:latin typeface="Times New Roman"/>
                          <a:ea typeface="Times New Roman"/>
                          <a:cs typeface="Times New Roman"/>
                        </a:rPr>
                        <a:t> </a:t>
                      </a:r>
                      <a:r>
                        <a:rPr lang="fr-FR" sz="1200" dirty="0">
                          <a:latin typeface="Times New Roman"/>
                          <a:ea typeface="Times New Roman"/>
                          <a:cs typeface="Times New Roman"/>
                        </a:rPr>
                        <a:t>ne</a:t>
                      </a:r>
                      <a:r>
                        <a:rPr lang="fr-FR" sz="1200" spc="5" dirty="0">
                          <a:latin typeface="Times New Roman"/>
                          <a:ea typeface="Times New Roman"/>
                          <a:cs typeface="Times New Roman"/>
                        </a:rPr>
                        <a:t> </a:t>
                      </a:r>
                      <a:r>
                        <a:rPr lang="fr-FR" sz="1200" dirty="0">
                          <a:latin typeface="Times New Roman"/>
                          <a:ea typeface="Times New Roman"/>
                          <a:cs typeface="Times New Roman"/>
                        </a:rPr>
                        <a:t>reflètent</a:t>
                      </a:r>
                      <a:r>
                        <a:rPr lang="fr-FR" sz="1200" spc="5" dirty="0">
                          <a:latin typeface="Times New Roman"/>
                          <a:ea typeface="Times New Roman"/>
                          <a:cs typeface="Times New Roman"/>
                        </a:rPr>
                        <a:t> </a:t>
                      </a:r>
                      <a:r>
                        <a:rPr lang="fr-FR" sz="1200" dirty="0">
                          <a:latin typeface="Times New Roman"/>
                          <a:ea typeface="Times New Roman"/>
                          <a:cs typeface="Times New Roman"/>
                        </a:rPr>
                        <a:t>pas</a:t>
                      </a:r>
                      <a:r>
                        <a:rPr lang="fr-FR" sz="1200" spc="5" dirty="0">
                          <a:latin typeface="Times New Roman"/>
                          <a:ea typeface="Times New Roman"/>
                          <a:cs typeface="Times New Roman"/>
                        </a:rPr>
                        <a:t> </a:t>
                      </a:r>
                      <a:r>
                        <a:rPr lang="fr-FR" sz="1200" dirty="0">
                          <a:latin typeface="Times New Roman"/>
                          <a:ea typeface="Times New Roman"/>
                          <a:cs typeface="Times New Roman"/>
                        </a:rPr>
                        <a:t>nécessairement</a:t>
                      </a:r>
                      <a:r>
                        <a:rPr lang="fr-FR" sz="1200" spc="-215" dirty="0">
                          <a:latin typeface="Times New Roman"/>
                          <a:ea typeface="Times New Roman"/>
                          <a:cs typeface="Times New Roman"/>
                        </a:rPr>
                        <a:t> </a:t>
                      </a:r>
                      <a:r>
                        <a:rPr lang="fr-FR" sz="1200" dirty="0">
                          <a:latin typeface="Times New Roman"/>
                          <a:ea typeface="Times New Roman"/>
                          <a:cs typeface="Times New Roman"/>
                        </a:rPr>
                        <a:t>l’innovation</a:t>
                      </a:r>
                      <a:r>
                        <a:rPr lang="fr-FR" sz="1200" spc="10" dirty="0">
                          <a:latin typeface="Times New Roman"/>
                          <a:ea typeface="Times New Roman"/>
                          <a:cs typeface="Times New Roman"/>
                        </a:rPr>
                        <a:t> </a:t>
                      </a:r>
                      <a:r>
                        <a:rPr lang="fr-FR" sz="1200" dirty="0">
                          <a:latin typeface="Times New Roman"/>
                          <a:ea typeface="Times New Roman"/>
                          <a:cs typeface="Times New Roman"/>
                        </a:rPr>
                        <a:t>apportée et</a:t>
                      </a:r>
                      <a:r>
                        <a:rPr lang="fr-FR" sz="1200" spc="10" dirty="0">
                          <a:latin typeface="Times New Roman"/>
                          <a:ea typeface="Times New Roman"/>
                          <a:cs typeface="Times New Roman"/>
                        </a:rPr>
                        <a:t> </a:t>
                      </a:r>
                      <a:r>
                        <a:rPr lang="fr-FR" sz="1200" dirty="0">
                          <a:latin typeface="Times New Roman"/>
                          <a:ea typeface="Times New Roman"/>
                          <a:cs typeface="Times New Roman"/>
                        </a:rPr>
                        <a:t>réussie mais</a:t>
                      </a:r>
                      <a:r>
                        <a:rPr lang="fr-FR" sz="1200" spc="10" dirty="0">
                          <a:latin typeface="Times New Roman"/>
                          <a:ea typeface="Times New Roman"/>
                          <a:cs typeface="Times New Roman"/>
                        </a:rPr>
                        <a:t> </a:t>
                      </a:r>
                      <a:r>
                        <a:rPr lang="fr-FR" sz="1200" dirty="0">
                          <a:latin typeface="Times New Roman"/>
                          <a:ea typeface="Times New Roman"/>
                          <a:cs typeface="Times New Roman"/>
                        </a:rPr>
                        <a:t>plutôt</a:t>
                      </a:r>
                      <a:r>
                        <a:rPr lang="fr-FR" sz="1200" spc="15" dirty="0">
                          <a:latin typeface="Times New Roman"/>
                          <a:ea typeface="Times New Roman"/>
                          <a:cs typeface="Times New Roman"/>
                        </a:rPr>
                        <a:t> </a:t>
                      </a:r>
                      <a:r>
                        <a:rPr lang="fr-FR" sz="1200" dirty="0">
                          <a:latin typeface="Times New Roman"/>
                          <a:ea typeface="Times New Roman"/>
                          <a:cs typeface="Times New Roman"/>
                        </a:rPr>
                        <a:t>des</a:t>
                      </a:r>
                      <a:r>
                        <a:rPr lang="fr-FR" sz="1200" spc="-210" dirty="0">
                          <a:latin typeface="Times New Roman"/>
                          <a:ea typeface="Times New Roman"/>
                          <a:cs typeface="Times New Roman"/>
                        </a:rPr>
                        <a:t> </a:t>
                      </a:r>
                      <a:r>
                        <a:rPr lang="fr-FR" sz="1200" dirty="0">
                          <a:latin typeface="Times New Roman"/>
                          <a:ea typeface="Times New Roman"/>
                          <a:cs typeface="Times New Roman"/>
                        </a:rPr>
                        <a:t>dépenses et des actions stratégiques d’affaires.</a:t>
                      </a:r>
                      <a:r>
                        <a:rPr lang="fr-FR" sz="1200" spc="5" dirty="0">
                          <a:latin typeface="Times New Roman"/>
                          <a:ea typeface="Times New Roman"/>
                          <a:cs typeface="Times New Roman"/>
                        </a:rPr>
                        <a:t> </a:t>
                      </a:r>
                      <a:r>
                        <a:rPr lang="fr-FR" sz="1200" dirty="0">
                          <a:latin typeface="Times New Roman"/>
                          <a:ea typeface="Times New Roman"/>
                          <a:cs typeface="Times New Roman"/>
                        </a:rPr>
                        <a:t>On</a:t>
                      </a:r>
                      <a:r>
                        <a:rPr lang="fr-FR" sz="1200" spc="170" dirty="0">
                          <a:latin typeface="Times New Roman"/>
                          <a:ea typeface="Times New Roman"/>
                          <a:cs typeface="Times New Roman"/>
                        </a:rPr>
                        <a:t> </a:t>
                      </a:r>
                      <a:r>
                        <a:rPr lang="fr-FR" sz="1200" dirty="0">
                          <a:latin typeface="Times New Roman"/>
                          <a:ea typeface="Times New Roman"/>
                          <a:cs typeface="Times New Roman"/>
                        </a:rPr>
                        <a:t>sait,</a:t>
                      </a:r>
                      <a:r>
                        <a:rPr lang="fr-FR" sz="1200" spc="170" dirty="0">
                          <a:latin typeface="Times New Roman"/>
                          <a:ea typeface="Times New Roman"/>
                          <a:cs typeface="Times New Roman"/>
                        </a:rPr>
                        <a:t> </a:t>
                      </a:r>
                      <a:r>
                        <a:rPr lang="fr-FR" sz="1200" dirty="0">
                          <a:latin typeface="Times New Roman"/>
                          <a:ea typeface="Times New Roman"/>
                          <a:cs typeface="Times New Roman"/>
                        </a:rPr>
                        <a:t>par</a:t>
                      </a:r>
                      <a:r>
                        <a:rPr lang="fr-FR" sz="1200" spc="170" dirty="0">
                          <a:latin typeface="Times New Roman"/>
                          <a:ea typeface="Times New Roman"/>
                          <a:cs typeface="Times New Roman"/>
                        </a:rPr>
                        <a:t> </a:t>
                      </a:r>
                      <a:r>
                        <a:rPr lang="fr-FR" sz="1200" dirty="0">
                          <a:latin typeface="Times New Roman"/>
                          <a:ea typeface="Times New Roman"/>
                          <a:cs typeface="Times New Roman"/>
                        </a:rPr>
                        <a:t>exemple,</a:t>
                      </a:r>
                      <a:r>
                        <a:rPr lang="fr-FR" sz="1200" spc="170" dirty="0">
                          <a:latin typeface="Times New Roman"/>
                          <a:ea typeface="Times New Roman"/>
                          <a:cs typeface="Times New Roman"/>
                        </a:rPr>
                        <a:t> </a:t>
                      </a:r>
                      <a:r>
                        <a:rPr lang="fr-FR" sz="1200" dirty="0">
                          <a:latin typeface="Times New Roman"/>
                          <a:ea typeface="Times New Roman"/>
                          <a:cs typeface="Times New Roman"/>
                        </a:rPr>
                        <a:t>que</a:t>
                      </a:r>
                      <a:r>
                        <a:rPr lang="fr-FR" sz="1200" spc="170" dirty="0">
                          <a:latin typeface="Times New Roman"/>
                          <a:ea typeface="Times New Roman"/>
                          <a:cs typeface="Times New Roman"/>
                        </a:rPr>
                        <a:t> </a:t>
                      </a:r>
                      <a:r>
                        <a:rPr lang="fr-FR" sz="1200" dirty="0">
                          <a:latin typeface="Times New Roman"/>
                          <a:ea typeface="Times New Roman"/>
                          <a:cs typeface="Times New Roman"/>
                        </a:rPr>
                        <a:t>la</a:t>
                      </a:r>
                      <a:r>
                        <a:rPr lang="fr-FR" sz="1200" spc="170" dirty="0">
                          <a:latin typeface="Times New Roman"/>
                          <a:ea typeface="Times New Roman"/>
                          <a:cs typeface="Times New Roman"/>
                        </a:rPr>
                        <a:t> </a:t>
                      </a:r>
                      <a:r>
                        <a:rPr lang="fr-FR" sz="1200" dirty="0">
                          <a:latin typeface="Times New Roman"/>
                          <a:ea typeface="Times New Roman"/>
                          <a:cs typeface="Times New Roman"/>
                        </a:rPr>
                        <a:t>mesure</a:t>
                      </a:r>
                      <a:r>
                        <a:rPr lang="fr-FR" sz="1200" spc="170" dirty="0">
                          <a:latin typeface="Times New Roman"/>
                          <a:ea typeface="Times New Roman"/>
                          <a:cs typeface="Times New Roman"/>
                        </a:rPr>
                        <a:t> </a:t>
                      </a:r>
                      <a:r>
                        <a:rPr lang="fr-FR" sz="1200" dirty="0">
                          <a:latin typeface="Times New Roman"/>
                          <a:ea typeface="Times New Roman"/>
                          <a:cs typeface="Times New Roman"/>
                        </a:rPr>
                        <a:t>des</a:t>
                      </a:r>
                      <a:r>
                        <a:rPr lang="fr-FR" sz="1200" spc="-210" dirty="0">
                          <a:latin typeface="Times New Roman"/>
                          <a:ea typeface="Times New Roman"/>
                          <a:cs typeface="Times New Roman"/>
                        </a:rPr>
                        <a:t> </a:t>
                      </a:r>
                      <a:r>
                        <a:rPr lang="fr-FR" sz="1200" dirty="0">
                          <a:latin typeface="Times New Roman"/>
                          <a:ea typeface="Times New Roman"/>
                          <a:cs typeface="Times New Roman"/>
                        </a:rPr>
                        <a:t>brevets	est	extrêmement	</a:t>
                      </a:r>
                      <a:r>
                        <a:rPr lang="fr-FR" sz="1200" spc="-5" dirty="0">
                          <a:latin typeface="Times New Roman"/>
                          <a:ea typeface="Times New Roman"/>
                          <a:cs typeface="Times New Roman"/>
                        </a:rPr>
                        <a:t>discutable,</a:t>
                      </a:r>
                      <a:r>
                        <a:rPr lang="fr-FR" sz="1200" spc="-210" dirty="0">
                          <a:latin typeface="Times New Roman"/>
                          <a:ea typeface="Times New Roman"/>
                          <a:cs typeface="Times New Roman"/>
                        </a:rPr>
                        <a:t> </a:t>
                      </a:r>
                      <a:r>
                        <a:rPr lang="fr-FR" sz="1200" dirty="0">
                          <a:latin typeface="Times New Roman"/>
                          <a:ea typeface="Times New Roman"/>
                          <a:cs typeface="Times New Roman"/>
                        </a:rPr>
                        <a:t>notamment</a:t>
                      </a:r>
                      <a:r>
                        <a:rPr lang="fr-FR" sz="1200" spc="45" dirty="0">
                          <a:latin typeface="Times New Roman"/>
                          <a:ea typeface="Times New Roman"/>
                          <a:cs typeface="Times New Roman"/>
                        </a:rPr>
                        <a:t> </a:t>
                      </a:r>
                      <a:r>
                        <a:rPr lang="fr-FR" sz="1200" dirty="0">
                          <a:latin typeface="Times New Roman"/>
                          <a:ea typeface="Times New Roman"/>
                          <a:cs typeface="Times New Roman"/>
                        </a:rPr>
                        <a:t>dans</a:t>
                      </a:r>
                      <a:r>
                        <a:rPr lang="fr-FR" sz="1200" spc="45" dirty="0">
                          <a:latin typeface="Times New Roman"/>
                          <a:ea typeface="Times New Roman"/>
                          <a:cs typeface="Times New Roman"/>
                        </a:rPr>
                        <a:t> </a:t>
                      </a:r>
                      <a:r>
                        <a:rPr lang="fr-FR" sz="1200" dirty="0">
                          <a:latin typeface="Times New Roman"/>
                          <a:ea typeface="Times New Roman"/>
                          <a:cs typeface="Times New Roman"/>
                        </a:rPr>
                        <a:t>le</a:t>
                      </a:r>
                      <a:r>
                        <a:rPr lang="fr-FR" sz="1200" spc="45" dirty="0">
                          <a:latin typeface="Times New Roman"/>
                          <a:ea typeface="Times New Roman"/>
                          <a:cs typeface="Times New Roman"/>
                        </a:rPr>
                        <a:t> </a:t>
                      </a:r>
                      <a:r>
                        <a:rPr lang="fr-FR" sz="1200" dirty="0">
                          <a:latin typeface="Times New Roman"/>
                          <a:ea typeface="Times New Roman"/>
                          <a:cs typeface="Times New Roman"/>
                        </a:rPr>
                        <a:t>cas</a:t>
                      </a:r>
                      <a:r>
                        <a:rPr lang="fr-FR" sz="1200" spc="45" dirty="0">
                          <a:latin typeface="Times New Roman"/>
                          <a:ea typeface="Times New Roman"/>
                          <a:cs typeface="Times New Roman"/>
                        </a:rPr>
                        <a:t> </a:t>
                      </a:r>
                      <a:r>
                        <a:rPr lang="fr-FR" sz="1200" dirty="0">
                          <a:latin typeface="Times New Roman"/>
                          <a:ea typeface="Times New Roman"/>
                          <a:cs typeface="Times New Roman"/>
                        </a:rPr>
                        <a:t>des</a:t>
                      </a:r>
                      <a:r>
                        <a:rPr lang="fr-FR" sz="1200" spc="45" dirty="0">
                          <a:latin typeface="Times New Roman"/>
                          <a:ea typeface="Times New Roman"/>
                          <a:cs typeface="Times New Roman"/>
                        </a:rPr>
                        <a:t> </a:t>
                      </a:r>
                      <a:r>
                        <a:rPr lang="fr-FR" sz="1200" dirty="0">
                          <a:latin typeface="Times New Roman"/>
                          <a:ea typeface="Times New Roman"/>
                          <a:cs typeface="Times New Roman"/>
                        </a:rPr>
                        <a:t>PME</a:t>
                      </a:r>
                      <a:r>
                        <a:rPr lang="fr-FR" sz="1200" spc="45" dirty="0">
                          <a:latin typeface="Times New Roman"/>
                          <a:ea typeface="Times New Roman"/>
                          <a:cs typeface="Times New Roman"/>
                        </a:rPr>
                        <a:t> </a:t>
                      </a:r>
                      <a:r>
                        <a:rPr lang="fr-FR" sz="1200" dirty="0">
                          <a:latin typeface="Times New Roman"/>
                          <a:ea typeface="Times New Roman"/>
                          <a:cs typeface="Times New Roman"/>
                        </a:rPr>
                        <a:t>qui</a:t>
                      </a:r>
                      <a:r>
                        <a:rPr lang="fr-FR" sz="1200" spc="45" dirty="0">
                          <a:latin typeface="Times New Roman"/>
                          <a:ea typeface="Times New Roman"/>
                          <a:cs typeface="Times New Roman"/>
                        </a:rPr>
                        <a:t> </a:t>
                      </a:r>
                      <a:r>
                        <a:rPr lang="fr-FR" sz="1200" dirty="0">
                          <a:latin typeface="Times New Roman"/>
                          <a:ea typeface="Times New Roman"/>
                          <a:cs typeface="Times New Roman"/>
                        </a:rPr>
                        <a:t>n’ont</a:t>
                      </a:r>
                      <a:r>
                        <a:rPr lang="fr-FR" sz="1200" spc="-210" dirty="0">
                          <a:latin typeface="Times New Roman"/>
                          <a:ea typeface="Times New Roman"/>
                          <a:cs typeface="Times New Roman"/>
                        </a:rPr>
                        <a:t> </a:t>
                      </a:r>
                      <a:r>
                        <a:rPr lang="fr-FR" sz="1200" dirty="0">
                          <a:latin typeface="Times New Roman"/>
                          <a:ea typeface="Times New Roman"/>
                          <a:cs typeface="Times New Roman"/>
                        </a:rPr>
                        <a:t>souvent</a:t>
                      </a:r>
                      <a:r>
                        <a:rPr lang="fr-FR" sz="1200" spc="70" dirty="0">
                          <a:latin typeface="Times New Roman"/>
                          <a:ea typeface="Times New Roman"/>
                          <a:cs typeface="Times New Roman"/>
                        </a:rPr>
                        <a:t> </a:t>
                      </a:r>
                      <a:r>
                        <a:rPr lang="fr-FR" sz="1200" dirty="0">
                          <a:latin typeface="Times New Roman"/>
                          <a:ea typeface="Times New Roman"/>
                          <a:cs typeface="Times New Roman"/>
                        </a:rPr>
                        <a:t>pas</a:t>
                      </a:r>
                      <a:r>
                        <a:rPr lang="fr-FR" sz="1200" spc="70" dirty="0">
                          <a:latin typeface="Times New Roman"/>
                          <a:ea typeface="Times New Roman"/>
                          <a:cs typeface="Times New Roman"/>
                        </a:rPr>
                        <a:t> </a:t>
                      </a:r>
                      <a:r>
                        <a:rPr lang="fr-FR" sz="1200" dirty="0">
                          <a:latin typeface="Times New Roman"/>
                          <a:ea typeface="Times New Roman"/>
                          <a:cs typeface="Times New Roman"/>
                        </a:rPr>
                        <a:t>les</a:t>
                      </a:r>
                      <a:r>
                        <a:rPr lang="fr-FR" sz="1200" spc="60" dirty="0">
                          <a:latin typeface="Times New Roman"/>
                          <a:ea typeface="Times New Roman"/>
                          <a:cs typeface="Times New Roman"/>
                        </a:rPr>
                        <a:t> </a:t>
                      </a:r>
                      <a:r>
                        <a:rPr lang="fr-FR" sz="1200" dirty="0">
                          <a:latin typeface="Times New Roman"/>
                          <a:ea typeface="Times New Roman"/>
                          <a:cs typeface="Times New Roman"/>
                        </a:rPr>
                        <a:t>ressources</a:t>
                      </a:r>
                      <a:r>
                        <a:rPr lang="fr-FR" sz="1200" spc="70" dirty="0">
                          <a:latin typeface="Times New Roman"/>
                          <a:ea typeface="Times New Roman"/>
                          <a:cs typeface="Times New Roman"/>
                        </a:rPr>
                        <a:t> </a:t>
                      </a:r>
                      <a:r>
                        <a:rPr lang="fr-FR" sz="1200" dirty="0">
                          <a:latin typeface="Times New Roman"/>
                          <a:ea typeface="Times New Roman"/>
                          <a:cs typeface="Times New Roman"/>
                        </a:rPr>
                        <a:t>pour</a:t>
                      </a:r>
                      <a:r>
                        <a:rPr lang="fr-FR" sz="1200" spc="70" dirty="0">
                          <a:latin typeface="Times New Roman"/>
                          <a:ea typeface="Times New Roman"/>
                          <a:cs typeface="Times New Roman"/>
                        </a:rPr>
                        <a:t> </a:t>
                      </a:r>
                      <a:r>
                        <a:rPr lang="fr-FR" sz="1200" dirty="0">
                          <a:latin typeface="Times New Roman"/>
                          <a:ea typeface="Times New Roman"/>
                          <a:cs typeface="Times New Roman"/>
                        </a:rPr>
                        <a:t>poursuivre</a:t>
                      </a:r>
                      <a:r>
                        <a:rPr lang="fr-FR" sz="1200" spc="70" dirty="0">
                          <a:latin typeface="Times New Roman"/>
                          <a:ea typeface="Times New Roman"/>
                          <a:cs typeface="Times New Roman"/>
                        </a:rPr>
                        <a:t> </a:t>
                      </a:r>
                      <a:r>
                        <a:rPr lang="fr-FR" sz="1200" dirty="0">
                          <a:latin typeface="Times New Roman"/>
                          <a:ea typeface="Times New Roman"/>
                          <a:cs typeface="Times New Roman"/>
                        </a:rPr>
                        <a:t>les</a:t>
                      </a:r>
                      <a:r>
                        <a:rPr lang="fr-FR" sz="1200" spc="-210" dirty="0">
                          <a:latin typeface="Times New Roman"/>
                          <a:ea typeface="Times New Roman"/>
                          <a:cs typeface="Times New Roman"/>
                        </a:rPr>
                        <a:t> </a:t>
                      </a:r>
                      <a:r>
                        <a:rPr lang="fr-FR" sz="1200" dirty="0">
                          <a:latin typeface="Times New Roman"/>
                          <a:ea typeface="Times New Roman"/>
                          <a:cs typeface="Times New Roman"/>
                        </a:rPr>
                        <a:t>grandes</a:t>
                      </a:r>
                      <a:r>
                        <a:rPr lang="fr-FR" sz="1200" spc="95" dirty="0">
                          <a:latin typeface="Times New Roman"/>
                          <a:ea typeface="Times New Roman"/>
                          <a:cs typeface="Times New Roman"/>
                        </a:rPr>
                        <a:t> </a:t>
                      </a:r>
                      <a:r>
                        <a:rPr lang="fr-FR" sz="1200" dirty="0">
                          <a:latin typeface="Times New Roman"/>
                          <a:ea typeface="Times New Roman"/>
                          <a:cs typeface="Times New Roman"/>
                        </a:rPr>
                        <a:t>entreprises</a:t>
                      </a:r>
                      <a:r>
                        <a:rPr lang="fr-FR" sz="1200" spc="95" dirty="0">
                          <a:latin typeface="Times New Roman"/>
                          <a:ea typeface="Times New Roman"/>
                          <a:cs typeface="Times New Roman"/>
                        </a:rPr>
                        <a:t> </a:t>
                      </a:r>
                      <a:r>
                        <a:rPr lang="fr-FR" sz="1200" dirty="0">
                          <a:latin typeface="Times New Roman"/>
                          <a:ea typeface="Times New Roman"/>
                          <a:cs typeface="Times New Roman"/>
                        </a:rPr>
                        <a:t>qui</a:t>
                      </a:r>
                      <a:r>
                        <a:rPr lang="fr-FR" sz="1200" spc="95" dirty="0">
                          <a:latin typeface="Times New Roman"/>
                          <a:ea typeface="Times New Roman"/>
                          <a:cs typeface="Times New Roman"/>
                        </a:rPr>
                        <a:t> </a:t>
                      </a:r>
                      <a:r>
                        <a:rPr lang="fr-FR" sz="1200" dirty="0">
                          <a:latin typeface="Times New Roman"/>
                          <a:ea typeface="Times New Roman"/>
                          <a:cs typeface="Times New Roman"/>
                        </a:rPr>
                        <a:t>copient</a:t>
                      </a:r>
                      <a:r>
                        <a:rPr lang="fr-FR" sz="1200" spc="85" dirty="0">
                          <a:latin typeface="Times New Roman"/>
                          <a:ea typeface="Times New Roman"/>
                          <a:cs typeface="Times New Roman"/>
                        </a:rPr>
                        <a:t> </a:t>
                      </a:r>
                      <a:r>
                        <a:rPr lang="fr-FR" sz="1200" dirty="0">
                          <a:latin typeface="Times New Roman"/>
                          <a:ea typeface="Times New Roman"/>
                          <a:cs typeface="Times New Roman"/>
                        </a:rPr>
                        <a:t>plus</a:t>
                      </a:r>
                      <a:r>
                        <a:rPr lang="fr-FR" sz="1200" spc="95" dirty="0">
                          <a:latin typeface="Times New Roman"/>
                          <a:ea typeface="Times New Roman"/>
                          <a:cs typeface="Times New Roman"/>
                        </a:rPr>
                        <a:t> </a:t>
                      </a:r>
                      <a:r>
                        <a:rPr lang="fr-FR" sz="1200" dirty="0">
                          <a:latin typeface="Times New Roman"/>
                          <a:ea typeface="Times New Roman"/>
                          <a:cs typeface="Times New Roman"/>
                        </a:rPr>
                        <a:t>ou</a:t>
                      </a:r>
                      <a:r>
                        <a:rPr lang="fr-FR" sz="1200" spc="95" dirty="0">
                          <a:latin typeface="Times New Roman"/>
                          <a:ea typeface="Times New Roman"/>
                          <a:cs typeface="Times New Roman"/>
                        </a:rPr>
                        <a:t> </a:t>
                      </a:r>
                      <a:r>
                        <a:rPr lang="fr-FR" sz="1200" dirty="0">
                          <a:latin typeface="Times New Roman"/>
                          <a:ea typeface="Times New Roman"/>
                          <a:cs typeface="Times New Roman"/>
                        </a:rPr>
                        <a:t>moins</a:t>
                      </a:r>
                      <a:r>
                        <a:rPr lang="fr-FR" sz="1200" spc="-210" dirty="0">
                          <a:latin typeface="Times New Roman"/>
                          <a:ea typeface="Times New Roman"/>
                          <a:cs typeface="Times New Roman"/>
                        </a:rPr>
                        <a:t> </a:t>
                      </a:r>
                      <a:r>
                        <a:rPr lang="fr-FR" sz="1200" dirty="0">
                          <a:latin typeface="Times New Roman"/>
                          <a:ea typeface="Times New Roman"/>
                          <a:cs typeface="Times New Roman"/>
                        </a:rPr>
                        <a:t>leurs</a:t>
                      </a:r>
                      <a:r>
                        <a:rPr lang="fr-FR" sz="1200" spc="350" dirty="0">
                          <a:latin typeface="Times New Roman"/>
                          <a:ea typeface="Times New Roman"/>
                          <a:cs typeface="Times New Roman"/>
                        </a:rPr>
                        <a:t> </a:t>
                      </a:r>
                      <a:r>
                        <a:rPr lang="fr-FR" sz="1200" dirty="0">
                          <a:latin typeface="Times New Roman"/>
                          <a:ea typeface="Times New Roman"/>
                          <a:cs typeface="Times New Roman"/>
                        </a:rPr>
                        <a:t>découvertes.		Le</a:t>
                      </a:r>
                      <a:r>
                        <a:rPr lang="fr-FR" sz="1200" spc="125" dirty="0">
                          <a:latin typeface="Times New Roman"/>
                          <a:ea typeface="Times New Roman"/>
                          <a:cs typeface="Times New Roman"/>
                        </a:rPr>
                        <a:t> </a:t>
                      </a:r>
                      <a:r>
                        <a:rPr lang="fr-FR" sz="1200" dirty="0">
                          <a:latin typeface="Times New Roman"/>
                          <a:ea typeface="Times New Roman"/>
                          <a:cs typeface="Times New Roman"/>
                        </a:rPr>
                        <a:t>plus</a:t>
                      </a:r>
                      <a:r>
                        <a:rPr lang="fr-FR" sz="1200" spc="120" dirty="0">
                          <a:latin typeface="Times New Roman"/>
                          <a:ea typeface="Times New Roman"/>
                          <a:cs typeface="Times New Roman"/>
                        </a:rPr>
                        <a:t> </a:t>
                      </a:r>
                      <a:r>
                        <a:rPr lang="fr-FR" sz="1200" dirty="0">
                          <a:latin typeface="Times New Roman"/>
                          <a:ea typeface="Times New Roman"/>
                          <a:cs typeface="Times New Roman"/>
                        </a:rPr>
                        <a:t>grand</a:t>
                      </a:r>
                      <a:r>
                        <a:rPr lang="fr-FR" sz="1200" spc="120" dirty="0">
                          <a:latin typeface="Times New Roman"/>
                          <a:ea typeface="Times New Roman"/>
                          <a:cs typeface="Times New Roman"/>
                        </a:rPr>
                        <a:t> </a:t>
                      </a:r>
                      <a:r>
                        <a:rPr lang="fr-FR" sz="1200" dirty="0">
                          <a:latin typeface="Times New Roman"/>
                          <a:ea typeface="Times New Roman"/>
                          <a:cs typeface="Times New Roman"/>
                        </a:rPr>
                        <a:t>nombre</a:t>
                      </a:r>
                      <a:r>
                        <a:rPr lang="fr-FR" sz="1200" spc="-210" dirty="0">
                          <a:latin typeface="Times New Roman"/>
                          <a:ea typeface="Times New Roman"/>
                          <a:cs typeface="Times New Roman"/>
                        </a:rPr>
                        <a:t> </a:t>
                      </a:r>
                      <a:r>
                        <a:rPr lang="fr-FR" sz="1200" dirty="0">
                          <a:latin typeface="Times New Roman"/>
                          <a:ea typeface="Times New Roman"/>
                          <a:cs typeface="Times New Roman"/>
                        </a:rPr>
                        <a:t>d’innovations</a:t>
                      </a:r>
                      <a:r>
                        <a:rPr lang="fr-FR" sz="1200" spc="-15" dirty="0">
                          <a:latin typeface="Times New Roman"/>
                          <a:ea typeface="Times New Roman"/>
                          <a:cs typeface="Times New Roman"/>
                        </a:rPr>
                        <a:t> </a:t>
                      </a:r>
                      <a:r>
                        <a:rPr lang="fr-FR" sz="1200" dirty="0">
                          <a:latin typeface="Times New Roman"/>
                          <a:ea typeface="Times New Roman"/>
                          <a:cs typeface="Times New Roman"/>
                        </a:rPr>
                        <a:t>ne sont pas</a:t>
                      </a:r>
                      <a:r>
                        <a:rPr lang="fr-FR" sz="1200" spc="-10" dirty="0">
                          <a:latin typeface="Times New Roman"/>
                          <a:ea typeface="Times New Roman"/>
                          <a:cs typeface="Times New Roman"/>
                        </a:rPr>
                        <a:t> </a:t>
                      </a:r>
                      <a:r>
                        <a:rPr lang="fr-FR" sz="1200" dirty="0">
                          <a:latin typeface="Times New Roman"/>
                          <a:ea typeface="Times New Roman"/>
                          <a:cs typeface="Times New Roman"/>
                        </a:rPr>
                        <a:t>brevetées.</a:t>
                      </a:r>
                    </a:p>
                    <a:p>
                      <a:pPr marL="74295" marR="70485">
                        <a:lnSpc>
                          <a:spcPts val="1040"/>
                        </a:lnSpc>
                        <a:spcAft>
                          <a:spcPts val="0"/>
                        </a:spcAft>
                      </a:pPr>
                      <a:r>
                        <a:rPr lang="fr-FR" sz="1200" dirty="0">
                          <a:latin typeface="Times New Roman"/>
                          <a:ea typeface="Times New Roman"/>
                          <a:cs typeface="Times New Roman"/>
                        </a:rPr>
                        <a:t>Le</a:t>
                      </a:r>
                      <a:r>
                        <a:rPr lang="fr-FR" sz="1200" spc="45" dirty="0">
                          <a:latin typeface="Times New Roman"/>
                          <a:ea typeface="Times New Roman"/>
                          <a:cs typeface="Times New Roman"/>
                        </a:rPr>
                        <a:t> </a:t>
                      </a:r>
                      <a:r>
                        <a:rPr lang="fr-FR" sz="1200" dirty="0">
                          <a:latin typeface="Times New Roman"/>
                          <a:ea typeface="Times New Roman"/>
                          <a:cs typeface="Times New Roman"/>
                        </a:rPr>
                        <a:t>Japon</a:t>
                      </a:r>
                      <a:r>
                        <a:rPr lang="fr-FR" sz="1200" spc="40" dirty="0">
                          <a:latin typeface="Times New Roman"/>
                          <a:ea typeface="Times New Roman"/>
                          <a:cs typeface="Times New Roman"/>
                        </a:rPr>
                        <a:t> </a:t>
                      </a:r>
                      <a:r>
                        <a:rPr lang="fr-FR" sz="1200" dirty="0">
                          <a:latin typeface="Times New Roman"/>
                          <a:ea typeface="Times New Roman"/>
                          <a:cs typeface="Times New Roman"/>
                        </a:rPr>
                        <a:t>est</a:t>
                      </a:r>
                      <a:r>
                        <a:rPr lang="fr-FR" sz="1200" spc="40" dirty="0">
                          <a:latin typeface="Times New Roman"/>
                          <a:ea typeface="Times New Roman"/>
                          <a:cs typeface="Times New Roman"/>
                        </a:rPr>
                        <a:t> </a:t>
                      </a:r>
                      <a:r>
                        <a:rPr lang="fr-FR" sz="1200" dirty="0">
                          <a:latin typeface="Times New Roman"/>
                          <a:ea typeface="Times New Roman"/>
                          <a:cs typeface="Times New Roman"/>
                        </a:rPr>
                        <a:t>le</a:t>
                      </a:r>
                      <a:r>
                        <a:rPr lang="fr-FR" sz="1200" spc="45" dirty="0">
                          <a:latin typeface="Times New Roman"/>
                          <a:ea typeface="Times New Roman"/>
                          <a:cs typeface="Times New Roman"/>
                        </a:rPr>
                        <a:t> </a:t>
                      </a:r>
                      <a:r>
                        <a:rPr lang="fr-FR" sz="1200" dirty="0">
                          <a:latin typeface="Times New Roman"/>
                          <a:ea typeface="Times New Roman"/>
                          <a:cs typeface="Times New Roman"/>
                        </a:rPr>
                        <a:t>pays</a:t>
                      </a:r>
                      <a:r>
                        <a:rPr lang="fr-FR" sz="1200" spc="35" dirty="0">
                          <a:latin typeface="Times New Roman"/>
                          <a:ea typeface="Times New Roman"/>
                          <a:cs typeface="Times New Roman"/>
                        </a:rPr>
                        <a:t> </a:t>
                      </a:r>
                      <a:r>
                        <a:rPr lang="fr-FR" sz="1200" dirty="0">
                          <a:latin typeface="Times New Roman"/>
                          <a:ea typeface="Times New Roman"/>
                          <a:cs typeface="Times New Roman"/>
                        </a:rPr>
                        <a:t>le</a:t>
                      </a:r>
                      <a:r>
                        <a:rPr lang="fr-FR" sz="1200" spc="50" dirty="0">
                          <a:latin typeface="Times New Roman"/>
                          <a:ea typeface="Times New Roman"/>
                          <a:cs typeface="Times New Roman"/>
                        </a:rPr>
                        <a:t> </a:t>
                      </a:r>
                      <a:r>
                        <a:rPr lang="fr-FR" sz="1200" dirty="0">
                          <a:latin typeface="Times New Roman"/>
                          <a:ea typeface="Times New Roman"/>
                          <a:cs typeface="Times New Roman"/>
                        </a:rPr>
                        <a:t>plus</a:t>
                      </a:r>
                      <a:r>
                        <a:rPr lang="fr-FR" sz="1200" spc="45" dirty="0">
                          <a:latin typeface="Times New Roman"/>
                          <a:ea typeface="Times New Roman"/>
                          <a:cs typeface="Times New Roman"/>
                        </a:rPr>
                        <a:t> </a:t>
                      </a:r>
                      <a:r>
                        <a:rPr lang="fr-FR" sz="1200" dirty="0">
                          <a:latin typeface="Times New Roman"/>
                          <a:ea typeface="Times New Roman"/>
                          <a:cs typeface="Times New Roman"/>
                        </a:rPr>
                        <a:t>entreprenant</a:t>
                      </a:r>
                      <a:r>
                        <a:rPr lang="fr-FR" sz="1200" spc="50" dirty="0">
                          <a:latin typeface="Times New Roman"/>
                          <a:ea typeface="Times New Roman"/>
                          <a:cs typeface="Times New Roman"/>
                        </a:rPr>
                        <a:t> </a:t>
                      </a:r>
                      <a:r>
                        <a:rPr lang="fr-FR" sz="1200" dirty="0">
                          <a:latin typeface="Times New Roman"/>
                          <a:ea typeface="Times New Roman"/>
                          <a:cs typeface="Times New Roman"/>
                        </a:rPr>
                        <a:t>selon</a:t>
                      </a:r>
                      <a:r>
                        <a:rPr lang="fr-FR" sz="1200" spc="-210" dirty="0">
                          <a:latin typeface="Times New Roman"/>
                          <a:ea typeface="Times New Roman"/>
                          <a:cs typeface="Times New Roman"/>
                        </a:rPr>
                        <a:t> </a:t>
                      </a:r>
                      <a:r>
                        <a:rPr lang="fr-FR" sz="1200" dirty="0">
                          <a:latin typeface="Times New Roman"/>
                          <a:ea typeface="Times New Roman"/>
                          <a:cs typeface="Times New Roman"/>
                        </a:rPr>
                        <a:t>ces</a:t>
                      </a:r>
                      <a:r>
                        <a:rPr lang="fr-FR" sz="1200" spc="-5" dirty="0">
                          <a:latin typeface="Times New Roman"/>
                          <a:ea typeface="Times New Roman"/>
                          <a:cs typeface="Times New Roman"/>
                        </a:rPr>
                        <a:t> </a:t>
                      </a:r>
                      <a:r>
                        <a:rPr lang="fr-FR" sz="1200" dirty="0">
                          <a:latin typeface="Times New Roman"/>
                          <a:ea typeface="Times New Roman"/>
                          <a:cs typeface="Times New Roman"/>
                        </a:rPr>
                        <a:t>mesures.</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2063">
                <a:tc>
                  <a:txBody>
                    <a:bodyPr/>
                    <a:lstStyle/>
                    <a:p>
                      <a:pPr>
                        <a:spcAft>
                          <a:spcPts val="0"/>
                        </a:spcAft>
                      </a:pPr>
                      <a:endParaRPr lang="fr-FR" sz="1200" dirty="0">
                        <a:latin typeface="Times New Roman"/>
                        <a:ea typeface="Times New Roman"/>
                        <a:cs typeface="Times New Roman"/>
                      </a:endParaRPr>
                    </a:p>
                    <a:p>
                      <a:pPr marL="68580" marR="219710">
                        <a:spcAft>
                          <a:spcPts val="0"/>
                        </a:spcAft>
                      </a:pPr>
                      <a:r>
                        <a:rPr lang="fr-FR" sz="1200" b="1" dirty="0">
                          <a:latin typeface="Times New Roman"/>
                          <a:ea typeface="Times New Roman"/>
                          <a:cs typeface="Times New Roman"/>
                        </a:rPr>
                        <a:t>Les mesures basées sur</a:t>
                      </a:r>
                      <a:r>
                        <a:rPr lang="fr-FR" sz="1200" b="1" spc="-210" dirty="0">
                          <a:latin typeface="Times New Roman"/>
                          <a:ea typeface="Times New Roman"/>
                          <a:cs typeface="Times New Roman"/>
                        </a:rPr>
                        <a:t> </a:t>
                      </a:r>
                      <a:r>
                        <a:rPr lang="fr-FR" sz="1200" b="1" dirty="0">
                          <a:latin typeface="Times New Roman"/>
                          <a:ea typeface="Times New Roman"/>
                          <a:cs typeface="Times New Roman"/>
                        </a:rPr>
                        <a:t>les intentions</a:t>
                      </a:r>
                      <a:r>
                        <a:rPr lang="fr-FR" sz="1200" b="1" spc="5" dirty="0">
                          <a:latin typeface="Times New Roman"/>
                          <a:ea typeface="Times New Roman"/>
                          <a:cs typeface="Times New Roman"/>
                        </a:rPr>
                        <a:t> </a:t>
                      </a:r>
                      <a:r>
                        <a:rPr lang="fr-FR" sz="1200" b="1" dirty="0">
                          <a:latin typeface="Times New Roman"/>
                          <a:ea typeface="Times New Roman"/>
                          <a:cs typeface="Times New Roman"/>
                        </a:rPr>
                        <a:t>entrepreneuriales</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marL="74295" marR="328295" algn="just">
                        <a:spcAft>
                          <a:spcPts val="0"/>
                        </a:spcAft>
                      </a:pPr>
                      <a:r>
                        <a:rPr lang="fr-FR" sz="1200">
                          <a:latin typeface="Times New Roman"/>
                          <a:ea typeface="Times New Roman"/>
                          <a:cs typeface="Times New Roman"/>
                        </a:rPr>
                        <a:t>Définies par le nombre d’individus qui,</a:t>
                      </a:r>
                      <a:r>
                        <a:rPr lang="fr-FR" sz="1200" spc="5">
                          <a:latin typeface="Times New Roman"/>
                          <a:ea typeface="Times New Roman"/>
                          <a:cs typeface="Times New Roman"/>
                        </a:rPr>
                        <a:t> </a:t>
                      </a:r>
                      <a:r>
                        <a:rPr lang="fr-FR" sz="1200">
                          <a:latin typeface="Times New Roman"/>
                          <a:ea typeface="Times New Roman"/>
                          <a:cs typeface="Times New Roman"/>
                        </a:rPr>
                        <a:t>s’ils avaient</a:t>
                      </a:r>
                      <a:r>
                        <a:rPr lang="fr-FR" sz="1200" spc="5">
                          <a:latin typeface="Times New Roman"/>
                          <a:ea typeface="Times New Roman"/>
                          <a:cs typeface="Times New Roman"/>
                        </a:rPr>
                        <a:t> </a:t>
                      </a:r>
                      <a:r>
                        <a:rPr lang="fr-FR" sz="1200">
                          <a:latin typeface="Times New Roman"/>
                          <a:ea typeface="Times New Roman"/>
                          <a:cs typeface="Times New Roman"/>
                        </a:rPr>
                        <a:t>le choix,</a:t>
                      </a:r>
                      <a:r>
                        <a:rPr lang="fr-FR" sz="1200" spc="5">
                          <a:latin typeface="Times New Roman"/>
                          <a:ea typeface="Times New Roman"/>
                          <a:cs typeface="Times New Roman"/>
                        </a:rPr>
                        <a:t> </a:t>
                      </a:r>
                      <a:r>
                        <a:rPr lang="fr-FR" sz="1200">
                          <a:latin typeface="Times New Roman"/>
                          <a:ea typeface="Times New Roman"/>
                          <a:cs typeface="Times New Roman"/>
                        </a:rPr>
                        <a:t>préféreraient être</a:t>
                      </a:r>
                      <a:r>
                        <a:rPr lang="fr-FR" sz="1200" spc="5">
                          <a:latin typeface="Times New Roman"/>
                          <a:ea typeface="Times New Roman"/>
                          <a:cs typeface="Times New Roman"/>
                        </a:rPr>
                        <a:t> </a:t>
                      </a:r>
                      <a:r>
                        <a:rPr lang="fr-FR" sz="1200">
                          <a:latin typeface="Times New Roman"/>
                          <a:ea typeface="Times New Roman"/>
                          <a:cs typeface="Times New Roman"/>
                        </a:rPr>
                        <a:t>travailleurs</a:t>
                      </a:r>
                      <a:r>
                        <a:rPr lang="fr-FR" sz="1200" spc="5">
                          <a:latin typeface="Times New Roman"/>
                          <a:ea typeface="Times New Roman"/>
                          <a:cs typeface="Times New Roman"/>
                        </a:rPr>
                        <a:t> </a:t>
                      </a:r>
                      <a:r>
                        <a:rPr lang="fr-FR" sz="1200">
                          <a:latin typeface="Times New Roman"/>
                          <a:ea typeface="Times New Roman"/>
                          <a:cs typeface="Times New Roman"/>
                        </a:rPr>
                        <a:t>indépendants</a:t>
                      </a:r>
                      <a:r>
                        <a:rPr lang="fr-FR" sz="1200" spc="5">
                          <a:latin typeface="Times New Roman"/>
                          <a:ea typeface="Times New Roman"/>
                          <a:cs typeface="Times New Roman"/>
                        </a:rPr>
                        <a:t> </a:t>
                      </a:r>
                      <a:r>
                        <a:rPr lang="fr-FR" sz="1200">
                          <a:latin typeface="Times New Roman"/>
                          <a:ea typeface="Times New Roman"/>
                          <a:cs typeface="Times New Roman"/>
                        </a:rPr>
                        <a:t>plutôt</a:t>
                      </a:r>
                      <a:r>
                        <a:rPr lang="fr-FR" sz="1200" spc="-210">
                          <a:latin typeface="Times New Roman"/>
                          <a:ea typeface="Times New Roman"/>
                          <a:cs typeface="Times New Roman"/>
                        </a:rPr>
                        <a:t> </a:t>
                      </a:r>
                      <a:r>
                        <a:rPr lang="fr-FR" sz="1200">
                          <a:latin typeface="Times New Roman"/>
                          <a:ea typeface="Times New Roman"/>
                          <a:cs typeface="Times New Roman"/>
                        </a:rPr>
                        <a:t>qu’employés.</a:t>
                      </a:r>
                    </a:p>
                    <a:p>
                      <a:pPr marL="74295">
                        <a:spcAft>
                          <a:spcPts val="0"/>
                        </a:spcAft>
                      </a:pPr>
                      <a:r>
                        <a:rPr lang="fr-FR" sz="1200">
                          <a:latin typeface="Times New Roman"/>
                          <a:ea typeface="Times New Roman"/>
                          <a:cs typeface="Times New Roman"/>
                        </a:rPr>
                        <a:t>Le</a:t>
                      </a:r>
                      <a:r>
                        <a:rPr lang="fr-FR" sz="1200" spc="95">
                          <a:latin typeface="Times New Roman"/>
                          <a:ea typeface="Times New Roman"/>
                          <a:cs typeface="Times New Roman"/>
                        </a:rPr>
                        <a:t> </a:t>
                      </a:r>
                      <a:r>
                        <a:rPr lang="fr-FR" sz="1200">
                          <a:latin typeface="Times New Roman"/>
                          <a:ea typeface="Times New Roman"/>
                          <a:cs typeface="Times New Roman"/>
                        </a:rPr>
                        <a:t>calcul</a:t>
                      </a:r>
                      <a:r>
                        <a:rPr lang="fr-FR" sz="1200" spc="95">
                          <a:latin typeface="Times New Roman"/>
                          <a:ea typeface="Times New Roman"/>
                          <a:cs typeface="Times New Roman"/>
                        </a:rPr>
                        <a:t> </a:t>
                      </a:r>
                      <a:r>
                        <a:rPr lang="fr-FR" sz="1200">
                          <a:latin typeface="Times New Roman"/>
                          <a:ea typeface="Times New Roman"/>
                          <a:cs typeface="Times New Roman"/>
                        </a:rPr>
                        <a:t>est</a:t>
                      </a:r>
                      <a:r>
                        <a:rPr lang="fr-FR" sz="1200" spc="95">
                          <a:latin typeface="Times New Roman"/>
                          <a:ea typeface="Times New Roman"/>
                          <a:cs typeface="Times New Roman"/>
                        </a:rPr>
                        <a:t> </a:t>
                      </a:r>
                      <a:r>
                        <a:rPr lang="fr-FR" sz="1200">
                          <a:latin typeface="Times New Roman"/>
                          <a:ea typeface="Times New Roman"/>
                          <a:cs typeface="Times New Roman"/>
                        </a:rPr>
                        <a:t>fait</a:t>
                      </a:r>
                      <a:r>
                        <a:rPr lang="fr-FR" sz="1200" spc="95">
                          <a:latin typeface="Times New Roman"/>
                          <a:ea typeface="Times New Roman"/>
                          <a:cs typeface="Times New Roman"/>
                        </a:rPr>
                        <a:t> </a:t>
                      </a:r>
                      <a:r>
                        <a:rPr lang="fr-FR" sz="1200">
                          <a:latin typeface="Times New Roman"/>
                          <a:ea typeface="Times New Roman"/>
                          <a:cs typeface="Times New Roman"/>
                        </a:rPr>
                        <a:t>à</a:t>
                      </a:r>
                      <a:r>
                        <a:rPr lang="fr-FR" sz="1200" spc="95">
                          <a:latin typeface="Times New Roman"/>
                          <a:ea typeface="Times New Roman"/>
                          <a:cs typeface="Times New Roman"/>
                        </a:rPr>
                        <a:t> </a:t>
                      </a:r>
                      <a:r>
                        <a:rPr lang="fr-FR" sz="1200">
                          <a:latin typeface="Times New Roman"/>
                          <a:ea typeface="Times New Roman"/>
                          <a:cs typeface="Times New Roman"/>
                        </a:rPr>
                        <a:t>partir</a:t>
                      </a:r>
                      <a:r>
                        <a:rPr lang="fr-FR" sz="1200" spc="95">
                          <a:latin typeface="Times New Roman"/>
                          <a:ea typeface="Times New Roman"/>
                          <a:cs typeface="Times New Roman"/>
                        </a:rPr>
                        <a:t> </a:t>
                      </a:r>
                      <a:r>
                        <a:rPr lang="fr-FR" sz="1200">
                          <a:latin typeface="Times New Roman"/>
                          <a:ea typeface="Times New Roman"/>
                          <a:cs typeface="Times New Roman"/>
                        </a:rPr>
                        <a:t>du</a:t>
                      </a:r>
                      <a:r>
                        <a:rPr lang="fr-FR" sz="1200" spc="95">
                          <a:latin typeface="Times New Roman"/>
                          <a:ea typeface="Times New Roman"/>
                          <a:cs typeface="Times New Roman"/>
                        </a:rPr>
                        <a:t> </a:t>
                      </a:r>
                      <a:r>
                        <a:rPr lang="fr-FR" sz="1200">
                          <a:latin typeface="Times New Roman"/>
                          <a:ea typeface="Times New Roman"/>
                          <a:cs typeface="Times New Roman"/>
                        </a:rPr>
                        <a:t>nombre</a:t>
                      </a:r>
                      <a:r>
                        <a:rPr lang="fr-FR" sz="1200" spc="-210">
                          <a:latin typeface="Times New Roman"/>
                          <a:ea typeface="Times New Roman"/>
                          <a:cs typeface="Times New Roman"/>
                        </a:rPr>
                        <a:t> </a:t>
                      </a:r>
                      <a:r>
                        <a:rPr lang="fr-FR" sz="1200">
                          <a:latin typeface="Times New Roman"/>
                          <a:ea typeface="Times New Roman"/>
                          <a:cs typeface="Times New Roman"/>
                        </a:rPr>
                        <a:t>d’entrepreneurs</a:t>
                      </a:r>
                      <a:r>
                        <a:rPr lang="fr-FR" sz="1200" spc="35">
                          <a:latin typeface="Times New Roman"/>
                          <a:ea typeface="Times New Roman"/>
                          <a:cs typeface="Times New Roman"/>
                        </a:rPr>
                        <a:t> </a:t>
                      </a:r>
                      <a:r>
                        <a:rPr lang="fr-FR" sz="1200">
                          <a:latin typeface="Times New Roman"/>
                          <a:ea typeface="Times New Roman"/>
                          <a:cs typeface="Times New Roman"/>
                        </a:rPr>
                        <a:t>potentiels</a:t>
                      </a:r>
                      <a:r>
                        <a:rPr lang="fr-FR" sz="1200" spc="45">
                          <a:latin typeface="Times New Roman"/>
                          <a:ea typeface="Times New Roman"/>
                          <a:cs typeface="Times New Roman"/>
                        </a:rPr>
                        <a:t> </a:t>
                      </a:r>
                      <a:r>
                        <a:rPr lang="fr-FR" sz="1200">
                          <a:latin typeface="Times New Roman"/>
                          <a:ea typeface="Times New Roman"/>
                          <a:cs typeface="Times New Roman"/>
                        </a:rPr>
                        <a:t>divisé</a:t>
                      </a:r>
                      <a:r>
                        <a:rPr lang="fr-FR" sz="1200" spc="45">
                          <a:latin typeface="Times New Roman"/>
                          <a:ea typeface="Times New Roman"/>
                          <a:cs typeface="Times New Roman"/>
                        </a:rPr>
                        <a:t> </a:t>
                      </a:r>
                      <a:r>
                        <a:rPr lang="fr-FR" sz="1200">
                          <a:latin typeface="Times New Roman"/>
                          <a:ea typeface="Times New Roman"/>
                          <a:cs typeface="Times New Roman"/>
                        </a:rPr>
                        <a:t>par</a:t>
                      </a:r>
                      <a:r>
                        <a:rPr lang="fr-FR" sz="1200" spc="45">
                          <a:latin typeface="Times New Roman"/>
                          <a:ea typeface="Times New Roman"/>
                          <a:cs typeface="Times New Roman"/>
                        </a:rPr>
                        <a:t> </a:t>
                      </a:r>
                      <a:r>
                        <a:rPr lang="fr-FR" sz="1200">
                          <a:latin typeface="Times New Roman"/>
                          <a:ea typeface="Times New Roman"/>
                          <a:cs typeface="Times New Roman"/>
                        </a:rPr>
                        <a:t>la</a:t>
                      </a:r>
                    </a:p>
                    <a:p>
                      <a:pPr marL="74295">
                        <a:lnSpc>
                          <a:spcPts val="960"/>
                        </a:lnSpc>
                        <a:spcAft>
                          <a:spcPts val="0"/>
                        </a:spcAft>
                      </a:pPr>
                      <a:r>
                        <a:rPr lang="fr-FR" sz="1200">
                          <a:latin typeface="Times New Roman"/>
                          <a:ea typeface="Times New Roman"/>
                          <a:cs typeface="Times New Roman"/>
                        </a:rPr>
                        <a:t>main-d’œuvre.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
                        </a:spcBef>
                        <a:spcAft>
                          <a:spcPts val="0"/>
                        </a:spcAft>
                      </a:pPr>
                      <a:endParaRPr lang="fr-FR" sz="1200" dirty="0">
                        <a:latin typeface="Times New Roman"/>
                        <a:ea typeface="Times New Roman"/>
                        <a:cs typeface="Times New Roman"/>
                      </a:endParaRPr>
                    </a:p>
                    <a:p>
                      <a:pPr marL="74295" marR="74295" algn="just">
                        <a:spcBef>
                          <a:spcPts val="5"/>
                        </a:spcBef>
                        <a:spcAft>
                          <a:spcPts val="0"/>
                        </a:spcAft>
                      </a:pPr>
                      <a:r>
                        <a:rPr lang="fr-FR" sz="1200" dirty="0">
                          <a:latin typeface="Times New Roman"/>
                          <a:ea typeface="Times New Roman"/>
                          <a:cs typeface="Times New Roman"/>
                        </a:rPr>
                        <a:t>Ces</a:t>
                      </a:r>
                      <a:r>
                        <a:rPr lang="fr-FR" sz="1200" spc="125" dirty="0">
                          <a:latin typeface="Times New Roman"/>
                          <a:ea typeface="Times New Roman"/>
                          <a:cs typeface="Times New Roman"/>
                        </a:rPr>
                        <a:t> </a:t>
                      </a:r>
                      <a:r>
                        <a:rPr lang="fr-FR" sz="1200" dirty="0">
                          <a:latin typeface="Times New Roman"/>
                          <a:ea typeface="Times New Roman"/>
                          <a:cs typeface="Times New Roman"/>
                        </a:rPr>
                        <a:t>données</a:t>
                      </a:r>
                      <a:r>
                        <a:rPr lang="fr-FR" sz="1200" spc="120" dirty="0">
                          <a:latin typeface="Times New Roman"/>
                          <a:ea typeface="Times New Roman"/>
                          <a:cs typeface="Times New Roman"/>
                        </a:rPr>
                        <a:t> </a:t>
                      </a:r>
                      <a:r>
                        <a:rPr lang="fr-FR" sz="1200" dirty="0">
                          <a:latin typeface="Times New Roman"/>
                          <a:ea typeface="Times New Roman"/>
                          <a:cs typeface="Times New Roman"/>
                        </a:rPr>
                        <a:t>confirment</a:t>
                      </a:r>
                      <a:r>
                        <a:rPr lang="fr-FR" sz="1200" spc="125" dirty="0">
                          <a:latin typeface="Times New Roman"/>
                          <a:ea typeface="Times New Roman"/>
                          <a:cs typeface="Times New Roman"/>
                        </a:rPr>
                        <a:t> </a:t>
                      </a:r>
                      <a:r>
                        <a:rPr lang="fr-FR" sz="1200" dirty="0">
                          <a:latin typeface="Times New Roman"/>
                          <a:ea typeface="Times New Roman"/>
                          <a:cs typeface="Times New Roman"/>
                        </a:rPr>
                        <a:t>que</a:t>
                      </a:r>
                      <a:r>
                        <a:rPr lang="fr-FR" sz="1200" spc="125" dirty="0">
                          <a:latin typeface="Times New Roman"/>
                          <a:ea typeface="Times New Roman"/>
                          <a:cs typeface="Times New Roman"/>
                        </a:rPr>
                        <a:t> </a:t>
                      </a:r>
                      <a:r>
                        <a:rPr lang="fr-FR" sz="1200" dirty="0">
                          <a:latin typeface="Times New Roman"/>
                          <a:ea typeface="Times New Roman"/>
                          <a:cs typeface="Times New Roman"/>
                        </a:rPr>
                        <a:t>les</a:t>
                      </a:r>
                      <a:r>
                        <a:rPr lang="fr-FR" sz="1200" spc="120" dirty="0">
                          <a:latin typeface="Times New Roman"/>
                          <a:ea typeface="Times New Roman"/>
                          <a:cs typeface="Times New Roman"/>
                        </a:rPr>
                        <a:t> </a:t>
                      </a:r>
                      <a:r>
                        <a:rPr lang="fr-FR" sz="1200" dirty="0">
                          <a:latin typeface="Times New Roman"/>
                          <a:ea typeface="Times New Roman"/>
                          <a:cs typeface="Times New Roman"/>
                        </a:rPr>
                        <a:t>intentions</a:t>
                      </a:r>
                      <a:r>
                        <a:rPr lang="fr-FR" sz="1200" spc="125" dirty="0">
                          <a:latin typeface="Times New Roman"/>
                          <a:ea typeface="Times New Roman"/>
                          <a:cs typeface="Times New Roman"/>
                        </a:rPr>
                        <a:t> </a:t>
                      </a:r>
                      <a:r>
                        <a:rPr lang="fr-FR" sz="1200" dirty="0">
                          <a:latin typeface="Times New Roman"/>
                          <a:ea typeface="Times New Roman"/>
                          <a:cs typeface="Times New Roman"/>
                        </a:rPr>
                        <a:t>ne</a:t>
                      </a:r>
                      <a:r>
                        <a:rPr lang="fr-FR" sz="1200" spc="-210" dirty="0">
                          <a:latin typeface="Times New Roman"/>
                          <a:ea typeface="Times New Roman"/>
                          <a:cs typeface="Times New Roman"/>
                        </a:rPr>
                        <a:t> </a:t>
                      </a:r>
                      <a:r>
                        <a:rPr lang="fr-FR" sz="1200" dirty="0">
                          <a:latin typeface="Times New Roman"/>
                          <a:ea typeface="Times New Roman"/>
                          <a:cs typeface="Times New Roman"/>
                        </a:rPr>
                        <a:t>se transforment pas nécessairement en actions</a:t>
                      </a:r>
                      <a:r>
                        <a:rPr lang="fr-FR" sz="1200" spc="5" dirty="0">
                          <a:latin typeface="Times New Roman"/>
                          <a:ea typeface="Times New Roman"/>
                          <a:cs typeface="Times New Roman"/>
                        </a:rPr>
                        <a:t> </a:t>
                      </a:r>
                      <a:r>
                        <a:rPr lang="fr-FR" sz="1200" dirty="0">
                          <a:latin typeface="Times New Roman"/>
                          <a:ea typeface="Times New Roman"/>
                          <a:cs typeface="Times New Roman"/>
                        </a:rPr>
                        <a:t>concrètes.</a:t>
                      </a:r>
                    </a:p>
                    <a:p>
                      <a:pPr marL="74295" marR="75565" algn="just">
                        <a:spcAft>
                          <a:spcPts val="0"/>
                        </a:spcAft>
                      </a:pPr>
                      <a:r>
                        <a:rPr lang="fr-FR" sz="1200" dirty="0">
                          <a:latin typeface="Times New Roman"/>
                          <a:ea typeface="Times New Roman"/>
                          <a:cs typeface="Times New Roman"/>
                        </a:rPr>
                        <a:t>L’Italie et le Portugal sont en tête de liste selon</a:t>
                      </a:r>
                      <a:r>
                        <a:rPr lang="fr-FR" sz="1200" spc="-210" dirty="0">
                          <a:latin typeface="Times New Roman"/>
                          <a:ea typeface="Times New Roman"/>
                          <a:cs typeface="Times New Roman"/>
                        </a:rPr>
                        <a:t> </a:t>
                      </a:r>
                      <a:r>
                        <a:rPr lang="fr-FR" sz="1200" dirty="0">
                          <a:latin typeface="Times New Roman"/>
                          <a:ea typeface="Times New Roman"/>
                          <a:cs typeface="Times New Roman"/>
                        </a:rPr>
                        <a:t>ces</a:t>
                      </a:r>
                      <a:r>
                        <a:rPr lang="fr-FR" sz="1200" spc="-5" dirty="0">
                          <a:latin typeface="Times New Roman"/>
                          <a:ea typeface="Times New Roman"/>
                          <a:cs typeface="Times New Roman"/>
                        </a:rPr>
                        <a:t> </a:t>
                      </a:r>
                      <a:r>
                        <a:rPr lang="fr-FR" sz="1200" dirty="0">
                          <a:latin typeface="Times New Roman"/>
                          <a:ea typeface="Times New Roman"/>
                          <a:cs typeface="Times New Roman"/>
                        </a:rPr>
                        <a:t>mesures.</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Source : Iversen et coll. (2005).</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838200" y="1397000"/>
          <a:ext cx="7543801" cy="3860800"/>
        </p:xfrm>
        <a:graphic>
          <a:graphicData uri="http://schemas.openxmlformats.org/drawingml/2006/table">
            <a:tbl>
              <a:tblPr/>
              <a:tblGrid>
                <a:gridCol w="2571744"/>
                <a:gridCol w="2686056"/>
                <a:gridCol w="2286001"/>
              </a:tblGrid>
              <a:tr h="3860800">
                <a:tc>
                  <a:txBody>
                    <a:bodyPr/>
                    <a:lstStyle/>
                    <a:p>
                      <a:pPr>
                        <a:spcAft>
                          <a:spcPts val="0"/>
                        </a:spcAft>
                      </a:pPr>
                      <a:endParaRPr lang="fr-FR" sz="1200" dirty="0">
                        <a:latin typeface="Times New Roman"/>
                        <a:ea typeface="Times New Roman"/>
                        <a:cs typeface="Times New Roman"/>
                      </a:endParaRPr>
                    </a:p>
                    <a:p>
                      <a:pPr marL="68580" marR="219710">
                        <a:spcBef>
                          <a:spcPts val="855"/>
                        </a:spcBef>
                        <a:spcAft>
                          <a:spcPts val="0"/>
                        </a:spcAft>
                      </a:pPr>
                      <a:r>
                        <a:rPr lang="fr-FR" sz="1200" b="1" dirty="0">
                          <a:latin typeface="Times New Roman"/>
                          <a:ea typeface="Times New Roman"/>
                          <a:cs typeface="Times New Roman"/>
                        </a:rPr>
                        <a:t>Les mesures basées sur</a:t>
                      </a:r>
                      <a:r>
                        <a:rPr lang="fr-FR" sz="1200" b="1" spc="-210" dirty="0">
                          <a:latin typeface="Times New Roman"/>
                          <a:ea typeface="Times New Roman"/>
                          <a:cs typeface="Times New Roman"/>
                        </a:rPr>
                        <a:t> </a:t>
                      </a:r>
                      <a:r>
                        <a:rPr lang="fr-FR" sz="1200" b="1" dirty="0">
                          <a:latin typeface="Times New Roman"/>
                          <a:ea typeface="Times New Roman"/>
                          <a:cs typeface="Times New Roman"/>
                        </a:rPr>
                        <a:t>les performances</a:t>
                      </a:r>
                      <a:r>
                        <a:rPr lang="fr-FR" sz="1200" b="1" spc="5" dirty="0">
                          <a:latin typeface="Times New Roman"/>
                          <a:ea typeface="Times New Roman"/>
                          <a:cs typeface="Times New Roman"/>
                        </a:rPr>
                        <a:t> </a:t>
                      </a:r>
                      <a:r>
                        <a:rPr lang="fr-FR" sz="1200" b="1" dirty="0">
                          <a:latin typeface="Times New Roman"/>
                          <a:ea typeface="Times New Roman"/>
                          <a:cs typeface="Times New Roman"/>
                        </a:rPr>
                        <a:t>organisationnelles</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c>
                  <a:txBody>
                    <a:bodyPr/>
                    <a:lstStyle/>
                    <a:p>
                      <a:pPr marL="74295" marR="329565" algn="just">
                        <a:spcAft>
                          <a:spcPts val="0"/>
                        </a:spcAft>
                      </a:pPr>
                      <a:r>
                        <a:rPr lang="fr-FR" sz="1200" dirty="0">
                          <a:latin typeface="Times New Roman"/>
                          <a:ea typeface="Times New Roman"/>
                          <a:cs typeface="Times New Roman"/>
                        </a:rPr>
                        <a:t>Se mesurent surtout par les résultats ou</a:t>
                      </a:r>
                      <a:r>
                        <a:rPr lang="fr-FR" sz="1200" spc="5" dirty="0">
                          <a:latin typeface="Times New Roman"/>
                          <a:ea typeface="Times New Roman"/>
                          <a:cs typeface="Times New Roman"/>
                        </a:rPr>
                        <a:t> </a:t>
                      </a:r>
                      <a:r>
                        <a:rPr lang="fr-FR" sz="1200" dirty="0">
                          <a:latin typeface="Times New Roman"/>
                          <a:ea typeface="Times New Roman"/>
                          <a:cs typeface="Times New Roman"/>
                        </a:rPr>
                        <a:t>impacts</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l’entrepreneuriat.</a:t>
                      </a:r>
                    </a:p>
                    <a:p>
                      <a:pPr marL="74295" marR="328295" algn="just">
                        <a:spcAft>
                          <a:spcPts val="0"/>
                        </a:spcAft>
                      </a:pPr>
                      <a:r>
                        <a:rPr lang="fr-FR" sz="1200" dirty="0">
                          <a:latin typeface="Times New Roman"/>
                          <a:ea typeface="Times New Roman"/>
                          <a:cs typeface="Times New Roman"/>
                        </a:rPr>
                        <a:t>Ces</a:t>
                      </a:r>
                      <a:r>
                        <a:rPr lang="fr-FR" sz="1200" spc="5" dirty="0">
                          <a:latin typeface="Times New Roman"/>
                          <a:ea typeface="Times New Roman"/>
                          <a:cs typeface="Times New Roman"/>
                        </a:rPr>
                        <a:t> </a:t>
                      </a:r>
                      <a:r>
                        <a:rPr lang="fr-FR" sz="1200" dirty="0">
                          <a:latin typeface="Times New Roman"/>
                          <a:ea typeface="Times New Roman"/>
                          <a:cs typeface="Times New Roman"/>
                        </a:rPr>
                        <a:t>mesures</a:t>
                      </a:r>
                      <a:r>
                        <a:rPr lang="fr-FR" sz="1200" spc="5" dirty="0">
                          <a:latin typeface="Times New Roman"/>
                          <a:ea typeface="Times New Roman"/>
                          <a:cs typeface="Times New Roman"/>
                        </a:rPr>
                        <a:t> </a:t>
                      </a:r>
                      <a:r>
                        <a:rPr lang="fr-FR" sz="1200" dirty="0">
                          <a:latin typeface="Times New Roman"/>
                          <a:ea typeface="Times New Roman"/>
                          <a:cs typeface="Times New Roman"/>
                        </a:rPr>
                        <a:t>se</a:t>
                      </a:r>
                      <a:r>
                        <a:rPr lang="fr-FR" sz="1200" spc="5" dirty="0">
                          <a:latin typeface="Times New Roman"/>
                          <a:ea typeface="Times New Roman"/>
                          <a:cs typeface="Times New Roman"/>
                        </a:rPr>
                        <a:t> </a:t>
                      </a:r>
                      <a:r>
                        <a:rPr lang="fr-FR" sz="1200" dirty="0">
                          <a:latin typeface="Times New Roman"/>
                          <a:ea typeface="Times New Roman"/>
                          <a:cs typeface="Times New Roman"/>
                        </a:rPr>
                        <a:t>calculent,</a:t>
                      </a:r>
                      <a:r>
                        <a:rPr lang="fr-FR" sz="1200" spc="5" dirty="0">
                          <a:latin typeface="Times New Roman"/>
                          <a:ea typeface="Times New Roman"/>
                          <a:cs typeface="Times New Roman"/>
                        </a:rPr>
                        <a:t> </a:t>
                      </a:r>
                      <a:r>
                        <a:rPr lang="fr-FR" sz="1200" dirty="0">
                          <a:latin typeface="Times New Roman"/>
                          <a:ea typeface="Times New Roman"/>
                          <a:cs typeface="Times New Roman"/>
                        </a:rPr>
                        <a:t>entre</a:t>
                      </a:r>
                      <a:r>
                        <a:rPr lang="fr-FR" sz="1200" spc="5" dirty="0">
                          <a:latin typeface="Times New Roman"/>
                          <a:ea typeface="Times New Roman"/>
                          <a:cs typeface="Times New Roman"/>
                        </a:rPr>
                        <a:t> </a:t>
                      </a:r>
                      <a:r>
                        <a:rPr lang="fr-FR" sz="1200" dirty="0">
                          <a:latin typeface="Times New Roman"/>
                          <a:ea typeface="Times New Roman"/>
                          <a:cs typeface="Times New Roman"/>
                        </a:rPr>
                        <a:t>autres</a:t>
                      </a:r>
                      <a:r>
                        <a:rPr lang="fr-FR" sz="1200" spc="5" dirty="0">
                          <a:latin typeface="Times New Roman"/>
                          <a:ea typeface="Times New Roman"/>
                          <a:cs typeface="Times New Roman"/>
                        </a:rPr>
                        <a:t> </a:t>
                      </a:r>
                      <a:r>
                        <a:rPr lang="fr-FR" sz="1200" dirty="0">
                          <a:latin typeface="Times New Roman"/>
                          <a:ea typeface="Times New Roman"/>
                          <a:cs typeface="Times New Roman"/>
                        </a:rPr>
                        <a:t>façons, par la croissance et la survie des</a:t>
                      </a:r>
                      <a:r>
                        <a:rPr lang="fr-FR" sz="1200" spc="5" dirty="0">
                          <a:latin typeface="Times New Roman"/>
                          <a:ea typeface="Times New Roman"/>
                          <a:cs typeface="Times New Roman"/>
                        </a:rPr>
                        <a:t> </a:t>
                      </a:r>
                      <a:r>
                        <a:rPr lang="fr-FR" sz="1200" dirty="0">
                          <a:latin typeface="Times New Roman"/>
                          <a:ea typeface="Times New Roman"/>
                          <a:cs typeface="Times New Roman"/>
                        </a:rPr>
                        <a:t>entreprises.</a:t>
                      </a:r>
                      <a:r>
                        <a:rPr lang="fr-FR" sz="1200" spc="5" dirty="0">
                          <a:latin typeface="Times New Roman"/>
                          <a:ea typeface="Times New Roman"/>
                          <a:cs typeface="Times New Roman"/>
                        </a:rPr>
                        <a:t> </a:t>
                      </a:r>
                      <a:r>
                        <a:rPr lang="fr-FR" sz="1200" dirty="0">
                          <a:latin typeface="Times New Roman"/>
                          <a:ea typeface="Times New Roman"/>
                          <a:cs typeface="Times New Roman"/>
                        </a:rPr>
                        <a:t>Par</a:t>
                      </a:r>
                      <a:r>
                        <a:rPr lang="fr-FR" sz="1200" spc="5" dirty="0">
                          <a:latin typeface="Times New Roman"/>
                          <a:ea typeface="Times New Roman"/>
                          <a:cs typeface="Times New Roman"/>
                        </a:rPr>
                        <a:t> </a:t>
                      </a:r>
                      <a:r>
                        <a:rPr lang="fr-FR" sz="1200" dirty="0">
                          <a:latin typeface="Times New Roman"/>
                          <a:ea typeface="Times New Roman"/>
                          <a:cs typeface="Times New Roman"/>
                        </a:rPr>
                        <a:t>exemple,</a:t>
                      </a:r>
                      <a:r>
                        <a:rPr lang="fr-FR" sz="1200" spc="5" dirty="0">
                          <a:latin typeface="Times New Roman"/>
                          <a:ea typeface="Times New Roman"/>
                          <a:cs typeface="Times New Roman"/>
                        </a:rPr>
                        <a:t> </a:t>
                      </a:r>
                      <a:r>
                        <a:rPr lang="fr-FR" sz="1200" dirty="0" err="1">
                          <a:latin typeface="Times New Roman"/>
                          <a:ea typeface="Times New Roman"/>
                          <a:cs typeface="Times New Roman"/>
                        </a:rPr>
                        <a:t>Birch</a:t>
                      </a:r>
                      <a:r>
                        <a:rPr lang="fr-FR" sz="1200" spc="5" dirty="0">
                          <a:latin typeface="Times New Roman"/>
                          <a:ea typeface="Times New Roman"/>
                          <a:cs typeface="Times New Roman"/>
                        </a:rPr>
                        <a:t> </a:t>
                      </a:r>
                      <a:r>
                        <a:rPr lang="fr-FR" sz="1200" dirty="0">
                          <a:latin typeface="Times New Roman"/>
                          <a:ea typeface="Times New Roman"/>
                          <a:cs typeface="Times New Roman"/>
                        </a:rPr>
                        <a:t>(1979);</a:t>
                      </a:r>
                      <a:r>
                        <a:rPr lang="fr-FR" sz="1200" spc="-210" dirty="0">
                          <a:latin typeface="Times New Roman"/>
                          <a:ea typeface="Times New Roman"/>
                          <a:cs typeface="Times New Roman"/>
                        </a:rPr>
                        <a:t> </a:t>
                      </a:r>
                      <a:r>
                        <a:rPr lang="fr-FR" sz="1200" dirty="0">
                          <a:latin typeface="Times New Roman"/>
                          <a:ea typeface="Times New Roman"/>
                          <a:cs typeface="Times New Roman"/>
                        </a:rPr>
                        <a:t>Kirchhoff</a:t>
                      </a:r>
                      <a:r>
                        <a:rPr lang="fr-FR" sz="1200" spc="5" dirty="0">
                          <a:latin typeface="Times New Roman"/>
                          <a:ea typeface="Times New Roman"/>
                          <a:cs typeface="Times New Roman"/>
                        </a:rPr>
                        <a:t> </a:t>
                      </a:r>
                      <a:r>
                        <a:rPr lang="fr-FR" sz="1200" dirty="0">
                          <a:latin typeface="Times New Roman"/>
                          <a:ea typeface="Times New Roman"/>
                          <a:cs typeface="Times New Roman"/>
                        </a:rPr>
                        <a:t>(1994)</a:t>
                      </a:r>
                      <a:r>
                        <a:rPr lang="fr-FR" sz="1200" spc="5" dirty="0">
                          <a:latin typeface="Times New Roman"/>
                          <a:ea typeface="Times New Roman"/>
                          <a:cs typeface="Times New Roman"/>
                        </a:rPr>
                        <a:t> </a:t>
                      </a:r>
                      <a:r>
                        <a:rPr lang="fr-FR" sz="1200" dirty="0">
                          <a:latin typeface="Times New Roman"/>
                          <a:ea typeface="Times New Roman"/>
                          <a:cs typeface="Times New Roman"/>
                        </a:rPr>
                        <a:t>et</a:t>
                      </a:r>
                      <a:r>
                        <a:rPr lang="fr-FR" sz="1200" spc="5" dirty="0">
                          <a:latin typeface="Times New Roman"/>
                          <a:ea typeface="Times New Roman"/>
                          <a:cs typeface="Times New Roman"/>
                        </a:rPr>
                        <a:t> </a:t>
                      </a:r>
                      <a:r>
                        <a:rPr lang="fr-FR" sz="1200" dirty="0" err="1">
                          <a:latin typeface="Times New Roman"/>
                          <a:ea typeface="Times New Roman"/>
                          <a:cs typeface="Times New Roman"/>
                        </a:rPr>
                        <a:t>Storey</a:t>
                      </a:r>
                      <a:r>
                        <a:rPr lang="fr-FR" sz="1200" spc="5" dirty="0">
                          <a:latin typeface="Times New Roman"/>
                          <a:ea typeface="Times New Roman"/>
                          <a:cs typeface="Times New Roman"/>
                        </a:rPr>
                        <a:t> </a:t>
                      </a:r>
                      <a:r>
                        <a:rPr lang="fr-FR" sz="1200" dirty="0">
                          <a:latin typeface="Times New Roman"/>
                          <a:ea typeface="Times New Roman"/>
                          <a:cs typeface="Times New Roman"/>
                        </a:rPr>
                        <a:t>(1997)</a:t>
                      </a:r>
                      <a:r>
                        <a:rPr lang="fr-FR" sz="1200" spc="5" dirty="0">
                          <a:latin typeface="Times New Roman"/>
                          <a:ea typeface="Times New Roman"/>
                          <a:cs typeface="Times New Roman"/>
                        </a:rPr>
                        <a:t> </a:t>
                      </a:r>
                      <a:r>
                        <a:rPr lang="fr-FR" sz="1200" dirty="0">
                          <a:latin typeface="Times New Roman"/>
                          <a:ea typeface="Times New Roman"/>
                          <a:cs typeface="Times New Roman"/>
                        </a:rPr>
                        <a:t>ont</a:t>
                      </a:r>
                      <a:r>
                        <a:rPr lang="fr-FR" sz="1200" spc="5" dirty="0">
                          <a:latin typeface="Times New Roman"/>
                          <a:ea typeface="Times New Roman"/>
                          <a:cs typeface="Times New Roman"/>
                        </a:rPr>
                        <a:t> </a:t>
                      </a:r>
                      <a:r>
                        <a:rPr lang="fr-FR" sz="1200" dirty="0">
                          <a:latin typeface="Times New Roman"/>
                          <a:ea typeface="Times New Roman"/>
                          <a:cs typeface="Times New Roman"/>
                        </a:rPr>
                        <a:t>étudié</a:t>
                      </a:r>
                      <a:r>
                        <a:rPr lang="fr-FR" sz="1200" spc="5" dirty="0">
                          <a:latin typeface="Times New Roman"/>
                          <a:ea typeface="Times New Roman"/>
                          <a:cs typeface="Times New Roman"/>
                        </a:rPr>
                        <a:t> </a:t>
                      </a:r>
                      <a:r>
                        <a:rPr lang="fr-FR" sz="1200" dirty="0">
                          <a:latin typeface="Times New Roman"/>
                          <a:ea typeface="Times New Roman"/>
                          <a:cs typeface="Times New Roman"/>
                        </a:rPr>
                        <a:t>les</a:t>
                      </a:r>
                      <a:r>
                        <a:rPr lang="fr-FR" sz="1200" spc="5" dirty="0">
                          <a:latin typeface="Times New Roman"/>
                          <a:ea typeface="Times New Roman"/>
                          <a:cs typeface="Times New Roman"/>
                        </a:rPr>
                        <a:t> </a:t>
                      </a:r>
                      <a:r>
                        <a:rPr lang="fr-FR" sz="1200" i="1" dirty="0">
                          <a:latin typeface="Times New Roman"/>
                          <a:ea typeface="Times New Roman"/>
                          <a:cs typeface="Times New Roman"/>
                        </a:rPr>
                        <a:t>gazelles</a:t>
                      </a:r>
                      <a:r>
                        <a:rPr lang="fr-FR" sz="1200" i="1" spc="5" dirty="0">
                          <a:latin typeface="Times New Roman"/>
                          <a:ea typeface="Times New Roman"/>
                          <a:cs typeface="Times New Roman"/>
                        </a:rPr>
                        <a:t> </a:t>
                      </a:r>
                      <a:r>
                        <a:rPr lang="fr-FR" sz="1200" dirty="0">
                          <a:latin typeface="Times New Roman"/>
                          <a:ea typeface="Times New Roman"/>
                          <a:cs typeface="Times New Roman"/>
                        </a:rPr>
                        <a:t>qui</a:t>
                      </a:r>
                      <a:r>
                        <a:rPr lang="fr-FR" sz="1200" spc="5" dirty="0">
                          <a:latin typeface="Times New Roman"/>
                          <a:ea typeface="Times New Roman"/>
                          <a:cs typeface="Times New Roman"/>
                        </a:rPr>
                        <a:t> </a:t>
                      </a:r>
                      <a:r>
                        <a:rPr lang="fr-FR" sz="1200" dirty="0">
                          <a:latin typeface="Times New Roman"/>
                          <a:ea typeface="Times New Roman"/>
                          <a:cs typeface="Times New Roman"/>
                        </a:rPr>
                        <a:t>seraient</a:t>
                      </a:r>
                      <a:r>
                        <a:rPr lang="fr-FR" sz="1200" spc="5" dirty="0">
                          <a:latin typeface="Times New Roman"/>
                          <a:ea typeface="Times New Roman"/>
                          <a:cs typeface="Times New Roman"/>
                        </a:rPr>
                        <a:t> </a:t>
                      </a:r>
                      <a:r>
                        <a:rPr lang="fr-FR" sz="1200" dirty="0">
                          <a:latin typeface="Times New Roman"/>
                          <a:ea typeface="Times New Roman"/>
                          <a:cs typeface="Times New Roman"/>
                        </a:rPr>
                        <a:t>plus</a:t>
                      </a:r>
                      <a:r>
                        <a:rPr lang="fr-FR" sz="1200" spc="5" dirty="0">
                          <a:latin typeface="Times New Roman"/>
                          <a:ea typeface="Times New Roman"/>
                          <a:cs typeface="Times New Roman"/>
                        </a:rPr>
                        <a:t> </a:t>
                      </a:r>
                      <a:r>
                        <a:rPr lang="fr-FR" sz="1200" dirty="0">
                          <a:latin typeface="Times New Roman"/>
                          <a:ea typeface="Times New Roman"/>
                          <a:cs typeface="Times New Roman"/>
                        </a:rPr>
                        <a:t>entreprenantes</a:t>
                      </a:r>
                      <a:r>
                        <a:rPr lang="fr-FR" sz="1200" spc="-5" dirty="0">
                          <a:latin typeface="Times New Roman"/>
                          <a:ea typeface="Times New Roman"/>
                          <a:cs typeface="Times New Roman"/>
                        </a:rPr>
                        <a:t> </a:t>
                      </a:r>
                      <a:r>
                        <a:rPr lang="fr-FR" sz="1200" dirty="0">
                          <a:latin typeface="Times New Roman"/>
                          <a:ea typeface="Times New Roman"/>
                          <a:cs typeface="Times New Roman"/>
                        </a:rPr>
                        <a:t>que les</a:t>
                      </a:r>
                      <a:r>
                        <a:rPr lang="fr-FR" sz="1200" spc="-5" dirty="0">
                          <a:latin typeface="Times New Roman"/>
                          <a:ea typeface="Times New Roman"/>
                          <a:cs typeface="Times New Roman"/>
                        </a:rPr>
                        <a:t> </a:t>
                      </a:r>
                      <a:r>
                        <a:rPr lang="fr-FR" sz="1200" dirty="0">
                          <a:latin typeface="Times New Roman"/>
                          <a:ea typeface="Times New Roman"/>
                          <a:cs typeface="Times New Roman"/>
                        </a:rPr>
                        <a:t>autres.</a:t>
                      </a:r>
                    </a:p>
                    <a:p>
                      <a:pPr marL="74295" marR="329565" algn="just">
                        <a:spcAft>
                          <a:spcPts val="0"/>
                        </a:spcAft>
                      </a:pP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leur</a:t>
                      </a:r>
                      <a:r>
                        <a:rPr lang="fr-FR" sz="1200" spc="5" dirty="0">
                          <a:latin typeface="Times New Roman"/>
                          <a:ea typeface="Times New Roman"/>
                          <a:cs typeface="Times New Roman"/>
                        </a:rPr>
                        <a:t> </a:t>
                      </a:r>
                      <a:r>
                        <a:rPr lang="fr-FR" sz="1200" dirty="0">
                          <a:latin typeface="Times New Roman"/>
                          <a:ea typeface="Times New Roman"/>
                          <a:cs typeface="Times New Roman"/>
                        </a:rPr>
                        <a:t>côté,</a:t>
                      </a:r>
                      <a:r>
                        <a:rPr lang="fr-FR" sz="1200" spc="5" dirty="0">
                          <a:latin typeface="Times New Roman"/>
                          <a:ea typeface="Times New Roman"/>
                          <a:cs typeface="Times New Roman"/>
                        </a:rPr>
                        <a:t> </a:t>
                      </a:r>
                      <a:r>
                        <a:rPr lang="fr-FR" sz="1200" dirty="0" err="1">
                          <a:latin typeface="Times New Roman"/>
                          <a:ea typeface="Times New Roman"/>
                          <a:cs typeface="Times New Roman"/>
                        </a:rPr>
                        <a:t>Bartelsman</a:t>
                      </a:r>
                      <a:r>
                        <a:rPr lang="fr-FR" sz="1200" dirty="0">
                          <a:latin typeface="Times New Roman"/>
                          <a:ea typeface="Times New Roman"/>
                          <a:cs typeface="Times New Roman"/>
                        </a:rPr>
                        <a:t>,</a:t>
                      </a:r>
                      <a:r>
                        <a:rPr lang="fr-FR" sz="1200" spc="5" dirty="0">
                          <a:latin typeface="Times New Roman"/>
                          <a:ea typeface="Times New Roman"/>
                          <a:cs typeface="Times New Roman"/>
                        </a:rPr>
                        <a:t> </a:t>
                      </a:r>
                      <a:r>
                        <a:rPr lang="fr-FR" sz="1200" dirty="0">
                          <a:latin typeface="Times New Roman"/>
                          <a:ea typeface="Times New Roman"/>
                          <a:cs typeface="Times New Roman"/>
                        </a:rPr>
                        <a:t>Scarpetta</a:t>
                      </a:r>
                      <a:r>
                        <a:rPr lang="fr-FR" sz="1200" spc="5" dirty="0">
                          <a:latin typeface="Times New Roman"/>
                          <a:ea typeface="Times New Roman"/>
                          <a:cs typeface="Times New Roman"/>
                        </a:rPr>
                        <a:t> </a:t>
                      </a:r>
                      <a:r>
                        <a:rPr lang="fr-FR" sz="1200" dirty="0">
                          <a:latin typeface="Times New Roman"/>
                          <a:ea typeface="Times New Roman"/>
                          <a:cs typeface="Times New Roman"/>
                        </a:rPr>
                        <a:t>et</a:t>
                      </a:r>
                      <a:r>
                        <a:rPr lang="fr-FR" sz="1200" spc="5" dirty="0">
                          <a:latin typeface="Times New Roman"/>
                          <a:ea typeface="Times New Roman"/>
                          <a:cs typeface="Times New Roman"/>
                        </a:rPr>
                        <a:t> </a:t>
                      </a:r>
                      <a:r>
                        <a:rPr lang="fr-FR" sz="1200" dirty="0" err="1">
                          <a:latin typeface="Times New Roman"/>
                          <a:ea typeface="Times New Roman"/>
                          <a:cs typeface="Times New Roman"/>
                        </a:rPr>
                        <a:t>Schivardi</a:t>
                      </a:r>
                      <a:r>
                        <a:rPr lang="fr-FR" sz="1200" dirty="0">
                          <a:latin typeface="Times New Roman"/>
                          <a:ea typeface="Times New Roman"/>
                          <a:cs typeface="Times New Roman"/>
                        </a:rPr>
                        <a:t> (2003) ont mesuré la survie en</a:t>
                      </a:r>
                      <a:r>
                        <a:rPr lang="fr-FR" sz="1200" spc="5" dirty="0">
                          <a:latin typeface="Times New Roman"/>
                          <a:ea typeface="Times New Roman"/>
                          <a:cs typeface="Times New Roman"/>
                        </a:rPr>
                        <a:t> </a:t>
                      </a:r>
                      <a:r>
                        <a:rPr lang="fr-FR" sz="1200" dirty="0">
                          <a:latin typeface="Times New Roman"/>
                          <a:ea typeface="Times New Roman"/>
                          <a:cs typeface="Times New Roman"/>
                        </a:rPr>
                        <a:t>calculant</a:t>
                      </a:r>
                      <a:r>
                        <a:rPr lang="fr-FR" sz="1200" spc="5" dirty="0">
                          <a:latin typeface="Times New Roman"/>
                          <a:ea typeface="Times New Roman"/>
                          <a:cs typeface="Times New Roman"/>
                        </a:rPr>
                        <a:t> </a:t>
                      </a:r>
                      <a:r>
                        <a:rPr lang="fr-FR" sz="1200" dirty="0">
                          <a:latin typeface="Times New Roman"/>
                          <a:ea typeface="Times New Roman"/>
                          <a:cs typeface="Times New Roman"/>
                        </a:rPr>
                        <a:t>la</a:t>
                      </a:r>
                      <a:r>
                        <a:rPr lang="fr-FR" sz="1200" spc="5" dirty="0">
                          <a:latin typeface="Times New Roman"/>
                          <a:ea typeface="Times New Roman"/>
                          <a:cs typeface="Times New Roman"/>
                        </a:rPr>
                        <a:t> </a:t>
                      </a:r>
                      <a:r>
                        <a:rPr lang="fr-FR" sz="1200" dirty="0">
                          <a:latin typeface="Times New Roman"/>
                          <a:ea typeface="Times New Roman"/>
                          <a:cs typeface="Times New Roman"/>
                        </a:rPr>
                        <a:t>proportion</a:t>
                      </a:r>
                      <a:r>
                        <a:rPr lang="fr-FR" sz="1200" spc="5" dirty="0">
                          <a:latin typeface="Times New Roman"/>
                          <a:ea typeface="Times New Roman"/>
                          <a:cs typeface="Times New Roman"/>
                        </a:rPr>
                        <a:t> </a:t>
                      </a:r>
                      <a:r>
                        <a:rPr lang="fr-FR" sz="1200" dirty="0">
                          <a:latin typeface="Times New Roman"/>
                          <a:ea typeface="Times New Roman"/>
                          <a:cs typeface="Times New Roman"/>
                        </a:rPr>
                        <a:t>d’entreprises</a:t>
                      </a:r>
                      <a:r>
                        <a:rPr lang="fr-FR" sz="1200" spc="-210" dirty="0">
                          <a:latin typeface="Times New Roman"/>
                          <a:ea typeface="Times New Roman"/>
                          <a:cs typeface="Times New Roman"/>
                        </a:rPr>
                        <a:t> </a:t>
                      </a:r>
                      <a:r>
                        <a:rPr lang="fr-FR" sz="1200" dirty="0">
                          <a:latin typeface="Times New Roman"/>
                          <a:ea typeface="Times New Roman"/>
                          <a:cs typeface="Times New Roman"/>
                        </a:rPr>
                        <a:t>toujours</a:t>
                      </a:r>
                      <a:r>
                        <a:rPr lang="fr-FR" sz="1200" spc="5" dirty="0">
                          <a:latin typeface="Times New Roman"/>
                          <a:ea typeface="Times New Roman"/>
                          <a:cs typeface="Times New Roman"/>
                        </a:rPr>
                        <a:t> </a:t>
                      </a:r>
                      <a:r>
                        <a:rPr lang="fr-FR" sz="1200" dirty="0">
                          <a:latin typeface="Times New Roman"/>
                          <a:ea typeface="Times New Roman"/>
                          <a:cs typeface="Times New Roman"/>
                        </a:rPr>
                        <a:t>en</a:t>
                      </a:r>
                      <a:r>
                        <a:rPr lang="fr-FR" sz="1200" spc="5" dirty="0">
                          <a:latin typeface="Times New Roman"/>
                          <a:ea typeface="Times New Roman"/>
                          <a:cs typeface="Times New Roman"/>
                        </a:rPr>
                        <a:t> </a:t>
                      </a:r>
                      <a:r>
                        <a:rPr lang="fr-FR" sz="1200" dirty="0">
                          <a:latin typeface="Times New Roman"/>
                          <a:ea typeface="Times New Roman"/>
                          <a:cs typeface="Times New Roman"/>
                        </a:rPr>
                        <a:t>vie</a:t>
                      </a:r>
                      <a:r>
                        <a:rPr lang="fr-FR" sz="1200" spc="5" dirty="0">
                          <a:latin typeface="Times New Roman"/>
                          <a:ea typeface="Times New Roman"/>
                          <a:cs typeface="Times New Roman"/>
                        </a:rPr>
                        <a:t> </a:t>
                      </a:r>
                      <a:r>
                        <a:rPr lang="fr-FR" sz="1200" dirty="0">
                          <a:latin typeface="Times New Roman"/>
                          <a:ea typeface="Times New Roman"/>
                          <a:cs typeface="Times New Roman"/>
                        </a:rPr>
                        <a:t>après</a:t>
                      </a:r>
                      <a:r>
                        <a:rPr lang="fr-FR" sz="1200" spc="5" dirty="0">
                          <a:latin typeface="Times New Roman"/>
                          <a:ea typeface="Times New Roman"/>
                          <a:cs typeface="Times New Roman"/>
                        </a:rPr>
                        <a:t> </a:t>
                      </a:r>
                      <a:r>
                        <a:rPr lang="fr-FR" sz="1200" dirty="0">
                          <a:latin typeface="Times New Roman"/>
                          <a:ea typeface="Times New Roman"/>
                          <a:cs typeface="Times New Roman"/>
                        </a:rPr>
                        <a:t>une</a:t>
                      </a:r>
                      <a:r>
                        <a:rPr lang="fr-FR" sz="1200" spc="5" dirty="0">
                          <a:latin typeface="Times New Roman"/>
                          <a:ea typeface="Times New Roman"/>
                          <a:cs typeface="Times New Roman"/>
                        </a:rPr>
                        <a:t> </a:t>
                      </a:r>
                      <a:r>
                        <a:rPr lang="fr-FR" sz="1200" dirty="0">
                          <a:latin typeface="Times New Roman"/>
                          <a:ea typeface="Times New Roman"/>
                          <a:cs typeface="Times New Roman"/>
                        </a:rPr>
                        <a:t>période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temps</a:t>
                      </a:r>
                      <a:r>
                        <a:rPr lang="fr-FR" sz="1200" spc="-5" dirty="0">
                          <a:latin typeface="Times New Roman"/>
                          <a:ea typeface="Times New Roman"/>
                          <a:cs typeface="Times New Roman"/>
                        </a:rPr>
                        <a:t> </a:t>
                      </a:r>
                      <a:r>
                        <a:rPr lang="fr-FR" sz="1200" dirty="0">
                          <a:latin typeface="Times New Roman"/>
                          <a:ea typeface="Times New Roman"/>
                          <a:cs typeface="Times New Roman"/>
                        </a:rPr>
                        <a:t>spécifique.</a:t>
                      </a:r>
                    </a:p>
                    <a:p>
                      <a:pPr marL="74295" marR="328295" algn="just">
                        <a:spcAft>
                          <a:spcPts val="0"/>
                        </a:spcAft>
                      </a:pPr>
                      <a:r>
                        <a:rPr lang="fr-FR" sz="1200" dirty="0">
                          <a:latin typeface="Times New Roman"/>
                          <a:ea typeface="Times New Roman"/>
                          <a:cs typeface="Times New Roman"/>
                        </a:rPr>
                        <a:t>Finalement, </a:t>
                      </a:r>
                      <a:r>
                        <a:rPr lang="fr-FR" sz="1200" dirty="0" err="1">
                          <a:latin typeface="Times New Roman"/>
                          <a:ea typeface="Times New Roman"/>
                          <a:cs typeface="Times New Roman"/>
                        </a:rPr>
                        <a:t>Audretsch</a:t>
                      </a:r>
                      <a:r>
                        <a:rPr lang="fr-FR" sz="1200" dirty="0">
                          <a:latin typeface="Times New Roman"/>
                          <a:ea typeface="Times New Roman"/>
                          <a:cs typeface="Times New Roman"/>
                        </a:rPr>
                        <a:t> et </a:t>
                      </a:r>
                      <a:r>
                        <a:rPr lang="fr-FR" sz="1200" dirty="0" err="1">
                          <a:latin typeface="Times New Roman"/>
                          <a:ea typeface="Times New Roman"/>
                          <a:cs typeface="Times New Roman"/>
                        </a:rPr>
                        <a:t>Thurik</a:t>
                      </a:r>
                      <a:r>
                        <a:rPr lang="fr-FR" sz="1200" dirty="0">
                          <a:latin typeface="Times New Roman"/>
                          <a:ea typeface="Times New Roman"/>
                          <a:cs typeface="Times New Roman"/>
                        </a:rPr>
                        <a:t> (2001),</a:t>
                      </a:r>
                      <a:r>
                        <a:rPr lang="fr-FR" sz="1200" spc="5" dirty="0">
                          <a:latin typeface="Times New Roman"/>
                          <a:ea typeface="Times New Roman"/>
                          <a:cs typeface="Times New Roman"/>
                        </a:rPr>
                        <a:t> </a:t>
                      </a:r>
                      <a:r>
                        <a:rPr lang="fr-FR" sz="1200" dirty="0" err="1">
                          <a:latin typeface="Times New Roman"/>
                          <a:ea typeface="Times New Roman"/>
                          <a:cs typeface="Times New Roman"/>
                        </a:rPr>
                        <a:t>Bartelsman</a:t>
                      </a:r>
                      <a:r>
                        <a:rPr lang="fr-FR" sz="1200" dirty="0">
                          <a:latin typeface="Times New Roman"/>
                          <a:ea typeface="Times New Roman"/>
                          <a:cs typeface="Times New Roman"/>
                        </a:rPr>
                        <a:t> et coll. (2003), OECD (1997)</a:t>
                      </a:r>
                      <a:r>
                        <a:rPr lang="fr-FR" sz="1200" spc="5" dirty="0">
                          <a:latin typeface="Times New Roman"/>
                          <a:ea typeface="Times New Roman"/>
                          <a:cs typeface="Times New Roman"/>
                        </a:rPr>
                        <a:t> </a:t>
                      </a:r>
                      <a:r>
                        <a:rPr lang="fr-FR" sz="1200" dirty="0">
                          <a:latin typeface="Times New Roman"/>
                          <a:ea typeface="Times New Roman"/>
                          <a:cs typeface="Times New Roman"/>
                        </a:rPr>
                        <a:t>et Parker (2004) ont analysé l’évolution</a:t>
                      </a:r>
                      <a:r>
                        <a:rPr lang="fr-FR" sz="1200" spc="5" dirty="0">
                          <a:latin typeface="Times New Roman"/>
                          <a:ea typeface="Times New Roman"/>
                          <a:cs typeface="Times New Roman"/>
                        </a:rPr>
                        <a:t> </a:t>
                      </a:r>
                      <a:r>
                        <a:rPr lang="fr-FR" sz="1200" dirty="0">
                          <a:latin typeface="Times New Roman"/>
                          <a:ea typeface="Times New Roman"/>
                          <a:cs typeface="Times New Roman"/>
                        </a:rPr>
                        <a:t>du</a:t>
                      </a:r>
                      <a:r>
                        <a:rPr lang="fr-FR" sz="1200" spc="180" dirty="0">
                          <a:latin typeface="Times New Roman"/>
                          <a:ea typeface="Times New Roman"/>
                          <a:cs typeface="Times New Roman"/>
                        </a:rPr>
                        <a:t> </a:t>
                      </a:r>
                      <a:r>
                        <a:rPr lang="fr-FR" sz="1200" dirty="0">
                          <a:latin typeface="Times New Roman"/>
                          <a:ea typeface="Times New Roman"/>
                          <a:cs typeface="Times New Roman"/>
                        </a:rPr>
                        <a:t>PIB</a:t>
                      </a:r>
                      <a:r>
                        <a:rPr lang="fr-FR" sz="1200" spc="180" dirty="0">
                          <a:latin typeface="Times New Roman"/>
                          <a:ea typeface="Times New Roman"/>
                          <a:cs typeface="Times New Roman"/>
                        </a:rPr>
                        <a:t> </a:t>
                      </a:r>
                      <a:r>
                        <a:rPr lang="fr-FR" sz="1200" dirty="0">
                          <a:latin typeface="Times New Roman"/>
                          <a:ea typeface="Times New Roman"/>
                          <a:cs typeface="Times New Roman"/>
                        </a:rPr>
                        <a:t>et</a:t>
                      </a:r>
                      <a:r>
                        <a:rPr lang="fr-FR" sz="1200" spc="180" dirty="0">
                          <a:latin typeface="Times New Roman"/>
                          <a:ea typeface="Times New Roman"/>
                          <a:cs typeface="Times New Roman"/>
                        </a:rPr>
                        <a:t> </a:t>
                      </a:r>
                      <a:r>
                        <a:rPr lang="fr-FR" sz="1200" dirty="0">
                          <a:latin typeface="Times New Roman"/>
                          <a:ea typeface="Times New Roman"/>
                          <a:cs typeface="Times New Roman"/>
                        </a:rPr>
                        <a:t>de</a:t>
                      </a:r>
                      <a:r>
                        <a:rPr lang="fr-FR" sz="1200" spc="180" dirty="0">
                          <a:latin typeface="Times New Roman"/>
                          <a:ea typeface="Times New Roman"/>
                          <a:cs typeface="Times New Roman"/>
                        </a:rPr>
                        <a:t> </a:t>
                      </a:r>
                      <a:r>
                        <a:rPr lang="fr-FR" sz="1200" dirty="0">
                          <a:latin typeface="Times New Roman"/>
                          <a:ea typeface="Times New Roman"/>
                          <a:cs typeface="Times New Roman"/>
                        </a:rPr>
                        <a:t>l’employabilité</a:t>
                      </a:r>
                      <a:r>
                        <a:rPr lang="fr-FR" sz="1200" spc="175" dirty="0">
                          <a:latin typeface="Times New Roman"/>
                          <a:ea typeface="Times New Roman"/>
                          <a:cs typeface="Times New Roman"/>
                        </a:rPr>
                        <a:t> </a:t>
                      </a:r>
                      <a:r>
                        <a:rPr lang="fr-FR" sz="1200" dirty="0">
                          <a:latin typeface="Times New Roman"/>
                          <a:ea typeface="Times New Roman"/>
                          <a:cs typeface="Times New Roman"/>
                        </a:rPr>
                        <a:t>comme</a:t>
                      </a:r>
                    </a:p>
                    <a:p>
                      <a:pPr marL="74295" algn="just">
                        <a:lnSpc>
                          <a:spcPts val="960"/>
                        </a:lnSpc>
                        <a:spcAft>
                          <a:spcPts val="0"/>
                        </a:spcAft>
                      </a:pPr>
                      <a:r>
                        <a:rPr lang="fr-FR" sz="1200" dirty="0">
                          <a:latin typeface="Times New Roman"/>
                          <a:ea typeface="Times New Roman"/>
                          <a:cs typeface="Times New Roman"/>
                        </a:rPr>
                        <a:t>indicateur</a:t>
                      </a:r>
                      <a:r>
                        <a:rPr lang="fr-FR" sz="1200" spc="-1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l’entrepreneuriat.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fr-FR" sz="1200" dirty="0">
                        <a:latin typeface="Times New Roman"/>
                        <a:ea typeface="Times New Roman"/>
                        <a:cs typeface="Times New Roman"/>
                      </a:endParaRPr>
                    </a:p>
                    <a:p>
                      <a:pPr marL="74295" marR="76200" algn="just">
                        <a:spcBef>
                          <a:spcPts val="5"/>
                        </a:spcBef>
                        <a:spcAft>
                          <a:spcPts val="0"/>
                        </a:spcAft>
                      </a:pPr>
                      <a:r>
                        <a:rPr lang="fr-FR" sz="1200" dirty="0">
                          <a:latin typeface="Times New Roman"/>
                          <a:ea typeface="Times New Roman"/>
                          <a:cs typeface="Times New Roman"/>
                        </a:rPr>
                        <a:t>Des</a:t>
                      </a:r>
                      <a:r>
                        <a:rPr lang="fr-FR" sz="1200" spc="5" dirty="0">
                          <a:latin typeface="Times New Roman"/>
                          <a:ea typeface="Times New Roman"/>
                          <a:cs typeface="Times New Roman"/>
                        </a:rPr>
                        <a:t> </a:t>
                      </a:r>
                      <a:r>
                        <a:rPr lang="fr-FR" sz="1200" dirty="0">
                          <a:latin typeface="Times New Roman"/>
                          <a:ea typeface="Times New Roman"/>
                          <a:cs typeface="Times New Roman"/>
                        </a:rPr>
                        <a:t>telles</a:t>
                      </a:r>
                      <a:r>
                        <a:rPr lang="fr-FR" sz="1200" spc="5" dirty="0">
                          <a:latin typeface="Times New Roman"/>
                          <a:ea typeface="Times New Roman"/>
                          <a:cs typeface="Times New Roman"/>
                        </a:rPr>
                        <a:t> </a:t>
                      </a:r>
                      <a:r>
                        <a:rPr lang="fr-FR" sz="1200" dirty="0">
                          <a:latin typeface="Times New Roman"/>
                          <a:ea typeface="Times New Roman"/>
                          <a:cs typeface="Times New Roman"/>
                        </a:rPr>
                        <a:t>mesures</a:t>
                      </a:r>
                      <a:r>
                        <a:rPr lang="fr-FR" sz="1200" spc="5" dirty="0">
                          <a:latin typeface="Times New Roman"/>
                          <a:ea typeface="Times New Roman"/>
                          <a:cs typeface="Times New Roman"/>
                        </a:rPr>
                        <a:t> </a:t>
                      </a:r>
                      <a:r>
                        <a:rPr lang="fr-FR" sz="1200" dirty="0">
                          <a:latin typeface="Times New Roman"/>
                          <a:ea typeface="Times New Roman"/>
                          <a:cs typeface="Times New Roman"/>
                        </a:rPr>
                        <a:t>peuvent</a:t>
                      </a:r>
                      <a:r>
                        <a:rPr lang="fr-FR" sz="1200" spc="5" dirty="0">
                          <a:latin typeface="Times New Roman"/>
                          <a:ea typeface="Times New Roman"/>
                          <a:cs typeface="Times New Roman"/>
                        </a:rPr>
                        <a:t> </a:t>
                      </a:r>
                      <a:r>
                        <a:rPr lang="fr-FR" sz="1200" dirty="0">
                          <a:latin typeface="Times New Roman"/>
                          <a:ea typeface="Times New Roman"/>
                          <a:cs typeface="Times New Roman"/>
                        </a:rPr>
                        <a:t>s’expliquer</a:t>
                      </a:r>
                      <a:r>
                        <a:rPr lang="fr-FR" sz="1200" spc="5" dirty="0">
                          <a:latin typeface="Times New Roman"/>
                          <a:ea typeface="Times New Roman"/>
                          <a:cs typeface="Times New Roman"/>
                        </a:rPr>
                        <a:t> </a:t>
                      </a:r>
                      <a:r>
                        <a:rPr lang="fr-FR" sz="1200" dirty="0">
                          <a:latin typeface="Times New Roman"/>
                          <a:ea typeface="Times New Roman"/>
                          <a:cs typeface="Times New Roman"/>
                        </a:rPr>
                        <a:t>par</a:t>
                      </a:r>
                      <a:r>
                        <a:rPr lang="fr-FR" sz="1200" spc="5" dirty="0">
                          <a:latin typeface="Times New Roman"/>
                          <a:ea typeface="Times New Roman"/>
                          <a:cs typeface="Times New Roman"/>
                        </a:rPr>
                        <a:t> </a:t>
                      </a:r>
                      <a:r>
                        <a:rPr lang="fr-FR" sz="1200" dirty="0">
                          <a:latin typeface="Times New Roman"/>
                          <a:ea typeface="Times New Roman"/>
                          <a:cs typeface="Times New Roman"/>
                        </a:rPr>
                        <a:t>plusieurs</a:t>
                      </a:r>
                      <a:r>
                        <a:rPr lang="fr-FR" sz="1200" spc="5" dirty="0">
                          <a:latin typeface="Times New Roman"/>
                          <a:ea typeface="Times New Roman"/>
                          <a:cs typeface="Times New Roman"/>
                        </a:rPr>
                        <a:t> </a:t>
                      </a:r>
                      <a:r>
                        <a:rPr lang="fr-FR" sz="1200" dirty="0">
                          <a:latin typeface="Times New Roman"/>
                          <a:ea typeface="Times New Roman"/>
                          <a:cs typeface="Times New Roman"/>
                        </a:rPr>
                        <a:t>autres</a:t>
                      </a:r>
                      <a:r>
                        <a:rPr lang="fr-FR" sz="1200" spc="5" dirty="0">
                          <a:latin typeface="Times New Roman"/>
                          <a:ea typeface="Times New Roman"/>
                          <a:cs typeface="Times New Roman"/>
                        </a:rPr>
                        <a:t> </a:t>
                      </a:r>
                      <a:r>
                        <a:rPr lang="fr-FR" sz="1200" dirty="0">
                          <a:latin typeface="Times New Roman"/>
                          <a:ea typeface="Times New Roman"/>
                          <a:cs typeface="Times New Roman"/>
                        </a:rPr>
                        <a:t>facteurs</a:t>
                      </a:r>
                      <a:r>
                        <a:rPr lang="fr-FR" sz="1200" spc="5" dirty="0">
                          <a:latin typeface="Times New Roman"/>
                          <a:ea typeface="Times New Roman"/>
                          <a:cs typeface="Times New Roman"/>
                        </a:rPr>
                        <a:t> </a:t>
                      </a:r>
                      <a:r>
                        <a:rPr lang="fr-FR" sz="1200" dirty="0">
                          <a:latin typeface="Times New Roman"/>
                          <a:ea typeface="Times New Roman"/>
                          <a:cs typeface="Times New Roman"/>
                        </a:rPr>
                        <a:t>que</a:t>
                      </a:r>
                      <a:r>
                        <a:rPr lang="fr-FR" sz="1200" spc="5" dirty="0">
                          <a:latin typeface="Times New Roman"/>
                          <a:ea typeface="Times New Roman"/>
                          <a:cs typeface="Times New Roman"/>
                        </a:rPr>
                        <a:t> </a:t>
                      </a:r>
                      <a:r>
                        <a:rPr lang="fr-FR" sz="1200" dirty="0">
                          <a:latin typeface="Times New Roman"/>
                          <a:ea typeface="Times New Roman"/>
                          <a:cs typeface="Times New Roman"/>
                        </a:rPr>
                        <a:t>simplement</a:t>
                      </a:r>
                      <a:r>
                        <a:rPr lang="fr-FR" sz="1200" spc="5" dirty="0">
                          <a:latin typeface="Times New Roman"/>
                          <a:ea typeface="Times New Roman"/>
                          <a:cs typeface="Times New Roman"/>
                        </a:rPr>
                        <a:t> </a:t>
                      </a:r>
                      <a:r>
                        <a:rPr lang="fr-FR" sz="1200" dirty="0">
                          <a:latin typeface="Times New Roman"/>
                          <a:ea typeface="Times New Roman"/>
                          <a:cs typeface="Times New Roman"/>
                        </a:rPr>
                        <a:t>l’entrepreneuriat.</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L’entrepreneuriat est devenu aujourd’hui un instrument de transformation des économies. </a:t>
            </a:r>
          </a:p>
          <a:p>
            <a:r>
              <a:rPr lang="fr-FR" dirty="0" smtClean="0"/>
              <a:t>Dans les pays en transition vers l’économie de marché, les entrepreneurs deviennent des figures centrales dans cette transformation.</a:t>
            </a:r>
          </a:p>
          <a:p>
            <a:r>
              <a:rPr lang="fr-FR" dirty="0" smtClean="0"/>
              <a:t>En Algérie, l’entrepreneuriat est inscrit au cœur des réformes économiques, du moins dans le discours, et traduit la volonté des pouvoirs publics à relever le défi du changement en profondeur des paradigmes qui ont présidé au fonctionnement de l’économie administrée. </a:t>
            </a:r>
          </a:p>
          <a:p>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smtClean="0"/>
              <a:t>L’entrepreneuriat est devenu une philosophie dominante des affaires en Algérie en raison, au-delà de l’effet de mode, essentiellement de son poids dans la transformation de la structure économique du pays (abandon du gigantisme des entreprises et rejet de la domination du secteur public).</a:t>
            </a:r>
          </a:p>
          <a:p>
            <a:r>
              <a:rPr lang="fr-FR" dirty="0" smtClean="0"/>
              <a:t>Pour cette raison, les pouvoirs publics, les chercheurs ainsi que tous les acteurs intéressés par ce phénomène cherchent à le mesurer et mesurer ses impacts socioéconomiques (changements économiques et technologiques, évolution de l’emploi, croissance des revenus, etc.)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smtClean="0"/>
              <a:t>Pour apprécier la dynamique entrepreneuriale, on s’attache à mesurer les déterminants, notamment ceux quantifiables, mais aussi l’activité entrepreneuriale à travers les données sur les créations et les disparitions d’entreprises.</a:t>
            </a:r>
          </a:p>
          <a:p>
            <a:r>
              <a:rPr lang="fr-FR" dirty="0" smtClean="0"/>
              <a:t>Dans certains pays, on recueille aussi des données sur la croissance et le développement des entreprises par la mesure de la croissance de leurs effectifs, du chiffre d’affaires et de la valeur ajoutée.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15962"/>
          </a:xfrm>
        </p:spPr>
        <p:txBody>
          <a:bodyPr>
            <a:normAutofit fontScale="90000"/>
          </a:bodyPr>
          <a:lstStyle/>
          <a:p>
            <a:r>
              <a:rPr lang="fr-FR" dirty="0" smtClean="0"/>
              <a:t>I. </a:t>
            </a:r>
            <a:r>
              <a:rPr lang="fr-FR" sz="3600" dirty="0" smtClean="0"/>
              <a:t>Indicateurs liés aux déterminants </a:t>
            </a:r>
            <a:endParaRPr lang="fr-FR" sz="3600" dirty="0"/>
          </a:p>
        </p:txBody>
      </p:sp>
      <p:sp>
        <p:nvSpPr>
          <p:cNvPr id="3" name="Espace réservé du contenu 2"/>
          <p:cNvSpPr>
            <a:spLocks noGrp="1"/>
          </p:cNvSpPr>
          <p:nvPr>
            <p:ph idx="1"/>
          </p:nvPr>
        </p:nvSpPr>
        <p:spPr>
          <a:xfrm>
            <a:off x="457200" y="914400"/>
            <a:ext cx="8229600" cy="5211763"/>
          </a:xfrm>
        </p:spPr>
        <p:txBody>
          <a:bodyPr>
            <a:noAutofit/>
          </a:bodyPr>
          <a:lstStyle/>
          <a:p>
            <a:pPr algn="just"/>
            <a:r>
              <a:rPr lang="fr-FR" sz="2400" dirty="0" smtClean="0"/>
              <a:t>Les  facteurs qui influencent les activités entrepreneuriales dans un pays sont appelés les déterminants de l’activité entrepreneuriale.</a:t>
            </a:r>
          </a:p>
          <a:p>
            <a:pPr algn="just"/>
            <a:r>
              <a:rPr lang="fr-FR" sz="2400" dirty="0" smtClean="0"/>
              <a:t>Ces facteurs influencent le rendement de chaque entreprise en établissant le contexte d’ensemble dans lequel les gestionnaires des entreprises acquièrent des ressources et prennent des décisions.</a:t>
            </a:r>
          </a:p>
          <a:p>
            <a:pPr algn="just"/>
            <a:r>
              <a:rPr lang="fr-FR" sz="2400" dirty="0" smtClean="0"/>
              <a:t>Pour apprécier ces facteurs , la Banque Mondiale (BM) produit des rapports annuels sous l’appellation Doing Business (communément désignés par « climat des affaires »)  , sur un grand nombre de pays (190 en 2020).(Voir texte TD n0 4)</a:t>
            </a:r>
          </a:p>
          <a:p>
            <a:pPr algn="just"/>
            <a:r>
              <a:rPr lang="fr-FR" sz="2400" dirty="0" smtClean="0"/>
              <a:t>Le FMI aussi produit un rapport par pays sous une forme et une méthodologie différentes dans lequel sont présentées des données macroéconomiques et les perspectives de croissance.</a:t>
            </a:r>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 Indicateurs de la dynamique entrepreneuriale</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Ce sont des indicateurs qui s’intéressent essentiellement à la démographie des entreprises (créations, disparitions, etc.), le taux de travailleurs indépendants, l’innovation (dépenses de R-D, nombre de brevets,), le taux de survie à 1, 2, 3……5.. 10 ans.</a:t>
            </a:r>
          </a:p>
          <a:p>
            <a:r>
              <a:rPr lang="fr-FR" dirty="0" smtClean="0"/>
              <a:t>Le GEM (Global </a:t>
            </a:r>
            <a:r>
              <a:rPr lang="fr-FR" dirty="0" err="1" smtClean="0"/>
              <a:t>Entrepreneurship</a:t>
            </a:r>
            <a:r>
              <a:rPr lang="fr-FR" dirty="0" smtClean="0"/>
              <a:t> Monitor ou Moniteur de l’entrepreneuriat mondial) produit un indicateur ou un indice dit le taux d’activité entrepreneuriale (TEA) déterminé par le taux de population adulte engagée dans le démarrage d’une entreprise ou de propriétaires dirigeants d’une entreprise de moins de 42 mois.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dirty="0" smtClean="0"/>
              <a:t>Les mesures basées sur les intentions entrepreneuriales définies par le nombre de personnes qui si elles avaient le choix, préfèreraient être travailleurs indépendants plutôt qu’employés (cf. tableau pour la méthode de calcul).</a:t>
            </a:r>
          </a:p>
          <a:p>
            <a:r>
              <a:rPr lang="fr-FR" dirty="0" smtClean="0"/>
              <a:t>Les mesures basées sur les performances organisationnelles: elles se basent sur le taux de survie des entreprises à différents âges (3, 5, 10 ans, etc.).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295400" y="381000"/>
          <a:ext cx="7467600" cy="6360160"/>
        </p:xfrm>
        <a:graphic>
          <a:graphicData uri="http://schemas.openxmlformats.org/drawingml/2006/table">
            <a:tbl>
              <a:tblPr/>
              <a:tblGrid>
                <a:gridCol w="2168580"/>
                <a:gridCol w="2649150"/>
                <a:gridCol w="2649870"/>
              </a:tblGrid>
              <a:tr h="74762">
                <a:tc>
                  <a:txBody>
                    <a:bodyPr/>
                    <a:lstStyle/>
                    <a:p>
                      <a:pPr marL="68580">
                        <a:lnSpc>
                          <a:spcPts val="1030"/>
                        </a:lnSpc>
                        <a:spcAft>
                          <a:spcPts val="0"/>
                        </a:spcAft>
                      </a:pPr>
                      <a:r>
                        <a:rPr lang="fr-FR" sz="1200" b="1" dirty="0">
                          <a:latin typeface="Times New Roman"/>
                          <a:ea typeface="Times New Roman"/>
                          <a:cs typeface="Times New Roman"/>
                        </a:rPr>
                        <a:t>Mesure</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c>
                  <a:txBody>
                    <a:bodyPr/>
                    <a:lstStyle/>
                    <a:p>
                      <a:pPr marL="74295">
                        <a:lnSpc>
                          <a:spcPts val="1030"/>
                        </a:lnSpc>
                        <a:spcAft>
                          <a:spcPts val="0"/>
                        </a:spcAft>
                      </a:pPr>
                      <a:r>
                        <a:rPr lang="fr-FR" sz="1200" b="1">
                          <a:latin typeface="Times New Roman"/>
                          <a:ea typeface="Times New Roman"/>
                          <a:cs typeface="Times New Roman"/>
                        </a:rPr>
                        <a:t>Explications</a:t>
                      </a:r>
                      <a:endParaRPr lang="fr-FR"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c>
                  <a:txBody>
                    <a:bodyPr/>
                    <a:lstStyle/>
                    <a:p>
                      <a:pPr marL="74295">
                        <a:lnSpc>
                          <a:spcPts val="1030"/>
                        </a:lnSpc>
                        <a:spcAft>
                          <a:spcPts val="0"/>
                        </a:spcAft>
                      </a:pPr>
                      <a:r>
                        <a:rPr lang="fr-FR" sz="1200" b="1">
                          <a:latin typeface="Times New Roman"/>
                          <a:ea typeface="Times New Roman"/>
                          <a:cs typeface="Times New Roman"/>
                        </a:rPr>
                        <a:t>Limites</a:t>
                      </a:r>
                      <a:r>
                        <a:rPr lang="fr-FR" sz="1200" b="1" spc="-5">
                          <a:latin typeface="Times New Roman"/>
                          <a:ea typeface="Times New Roman"/>
                          <a:cs typeface="Times New Roman"/>
                        </a:rPr>
                        <a:t> </a:t>
                      </a:r>
                      <a:r>
                        <a:rPr lang="fr-FR" sz="1200" b="1">
                          <a:latin typeface="Times New Roman"/>
                          <a:ea typeface="Times New Roman"/>
                          <a:cs typeface="Times New Roman"/>
                        </a:rPr>
                        <a:t>de la</a:t>
                      </a:r>
                      <a:r>
                        <a:rPr lang="fr-FR" sz="1200" b="1" spc="-10">
                          <a:latin typeface="Times New Roman"/>
                          <a:ea typeface="Times New Roman"/>
                          <a:cs typeface="Times New Roman"/>
                        </a:rPr>
                        <a:t> </a:t>
                      </a:r>
                      <a:r>
                        <a:rPr lang="fr-FR" sz="1200" b="1">
                          <a:latin typeface="Times New Roman"/>
                          <a:ea typeface="Times New Roman"/>
                          <a:cs typeface="Times New Roman"/>
                        </a:rPr>
                        <a:t>mesure</a:t>
                      </a:r>
                      <a:endParaRPr lang="fr-FR"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r>
              <a:tr h="911812">
                <a:tc>
                  <a:txBody>
                    <a:bodyPr/>
                    <a:lstStyle/>
                    <a:p>
                      <a:pPr>
                        <a:spcAft>
                          <a:spcPts val="0"/>
                        </a:spcAft>
                      </a:pPr>
                      <a:endParaRPr lang="fr-FR" sz="1200" dirty="0">
                        <a:latin typeface="Times New Roman"/>
                        <a:ea typeface="Times New Roman"/>
                        <a:cs typeface="Times New Roman"/>
                      </a:endParaRPr>
                    </a:p>
                    <a:p>
                      <a:pPr marL="68580" marR="441960">
                        <a:spcAft>
                          <a:spcPts val="0"/>
                        </a:spcAft>
                      </a:pPr>
                      <a:r>
                        <a:rPr lang="fr-FR" sz="1200" b="1" dirty="0">
                          <a:latin typeface="Times New Roman"/>
                          <a:ea typeface="Times New Roman"/>
                          <a:cs typeface="Times New Roman"/>
                        </a:rPr>
                        <a:t>Le taux </a:t>
                      </a:r>
                      <a:r>
                        <a:rPr lang="fr-FR" sz="1200" b="1" u="sng" dirty="0">
                          <a:latin typeface="Times New Roman"/>
                          <a:ea typeface="Times New Roman"/>
                          <a:cs typeface="Times New Roman"/>
                        </a:rPr>
                        <a:t>généra</a:t>
                      </a:r>
                      <a:r>
                        <a:rPr lang="fr-FR" sz="1200" b="1" dirty="0">
                          <a:latin typeface="Times New Roman"/>
                          <a:ea typeface="Times New Roman"/>
                          <a:cs typeface="Times New Roman"/>
                        </a:rPr>
                        <a:t>l de</a:t>
                      </a:r>
                      <a:r>
                        <a:rPr lang="fr-FR" sz="1200" b="1" spc="-210" dirty="0">
                          <a:latin typeface="Times New Roman"/>
                          <a:ea typeface="Times New Roman"/>
                          <a:cs typeface="Times New Roman"/>
                        </a:rPr>
                        <a:t> </a:t>
                      </a:r>
                      <a:r>
                        <a:rPr lang="fr-FR" sz="1200" b="1" dirty="0">
                          <a:latin typeface="Times New Roman"/>
                          <a:ea typeface="Times New Roman"/>
                          <a:cs typeface="Times New Roman"/>
                        </a:rPr>
                        <a:t>travailleurs</a:t>
                      </a:r>
                      <a:r>
                        <a:rPr lang="fr-FR" sz="1200" b="1" spc="5" dirty="0">
                          <a:latin typeface="Times New Roman"/>
                          <a:ea typeface="Times New Roman"/>
                          <a:cs typeface="Times New Roman"/>
                        </a:rPr>
                        <a:t> </a:t>
                      </a:r>
                      <a:r>
                        <a:rPr lang="fr-FR" sz="1200" b="1" dirty="0">
                          <a:latin typeface="Times New Roman"/>
                          <a:ea typeface="Times New Roman"/>
                          <a:cs typeface="Times New Roman"/>
                        </a:rPr>
                        <a:t>indépendants</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spcAft>
                          <a:spcPts val="0"/>
                        </a:spcAft>
                      </a:pPr>
                      <a:endParaRPr lang="fr-FR" sz="1200" dirty="0">
                        <a:latin typeface="Times New Roman"/>
                        <a:ea typeface="Times New Roman"/>
                        <a:cs typeface="Times New Roman"/>
                      </a:endParaRPr>
                    </a:p>
                    <a:p>
                      <a:pPr marL="74295" marR="328295" algn="just">
                        <a:spcBef>
                          <a:spcPts val="895"/>
                        </a:spcBef>
                        <a:spcAft>
                          <a:spcPts val="0"/>
                        </a:spcAft>
                      </a:pPr>
                      <a:r>
                        <a:rPr lang="fr-FR" sz="1200" dirty="0">
                          <a:latin typeface="Times New Roman"/>
                          <a:ea typeface="Times New Roman"/>
                          <a:cs typeface="Times New Roman"/>
                        </a:rPr>
                        <a:t>Défini</a:t>
                      </a:r>
                      <a:r>
                        <a:rPr lang="fr-FR" sz="1200" spc="5" dirty="0">
                          <a:latin typeface="Times New Roman"/>
                          <a:ea typeface="Times New Roman"/>
                          <a:cs typeface="Times New Roman"/>
                        </a:rPr>
                        <a:t> </a:t>
                      </a:r>
                      <a:r>
                        <a:rPr lang="fr-FR" sz="1200" dirty="0">
                          <a:latin typeface="Times New Roman"/>
                          <a:ea typeface="Times New Roman"/>
                          <a:cs typeface="Times New Roman"/>
                        </a:rPr>
                        <a:t>par</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nombre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travailleurs</a:t>
                      </a:r>
                      <a:r>
                        <a:rPr lang="fr-FR" sz="1200" spc="-210" dirty="0">
                          <a:latin typeface="Times New Roman"/>
                          <a:ea typeface="Times New Roman"/>
                          <a:cs typeface="Times New Roman"/>
                        </a:rPr>
                        <a:t> </a:t>
                      </a:r>
                      <a:r>
                        <a:rPr lang="fr-FR" sz="1200" dirty="0">
                          <a:latin typeface="Times New Roman"/>
                          <a:ea typeface="Times New Roman"/>
                          <a:cs typeface="Times New Roman"/>
                        </a:rPr>
                        <a:t>indépendants au sein de la main-d’œuvre</a:t>
                      </a:r>
                      <a:r>
                        <a:rPr lang="fr-FR" sz="1200" spc="5" dirty="0">
                          <a:latin typeface="Times New Roman"/>
                          <a:ea typeface="Times New Roman"/>
                          <a:cs typeface="Times New Roman"/>
                        </a:rPr>
                        <a:t> </a:t>
                      </a:r>
                      <a:r>
                        <a:rPr lang="fr-FR" sz="1200" dirty="0">
                          <a:latin typeface="Times New Roman"/>
                          <a:ea typeface="Times New Roman"/>
                          <a:cs typeface="Times New Roman"/>
                        </a:rPr>
                        <a:t>active.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 marR="76200" algn="just">
                        <a:spcAft>
                          <a:spcPts val="0"/>
                        </a:spcAft>
                      </a:pPr>
                      <a:r>
                        <a:rPr lang="fr-FR" sz="1200" dirty="0">
                          <a:latin typeface="Times New Roman"/>
                          <a:ea typeface="Times New Roman"/>
                          <a:cs typeface="Times New Roman"/>
                        </a:rPr>
                        <a:t>Aucun</a:t>
                      </a:r>
                      <a:r>
                        <a:rPr lang="fr-FR" sz="1200" spc="5" dirty="0">
                          <a:latin typeface="Times New Roman"/>
                          <a:ea typeface="Times New Roman"/>
                          <a:cs typeface="Times New Roman"/>
                        </a:rPr>
                        <a:t> </a:t>
                      </a:r>
                      <a:r>
                        <a:rPr lang="fr-FR" sz="1200" dirty="0">
                          <a:latin typeface="Times New Roman"/>
                          <a:ea typeface="Times New Roman"/>
                          <a:cs typeface="Times New Roman"/>
                        </a:rPr>
                        <a:t>dénominateur</a:t>
                      </a:r>
                      <a:r>
                        <a:rPr lang="fr-FR" sz="1200" spc="5" dirty="0">
                          <a:latin typeface="Times New Roman"/>
                          <a:ea typeface="Times New Roman"/>
                          <a:cs typeface="Times New Roman"/>
                        </a:rPr>
                        <a:t> </a:t>
                      </a:r>
                      <a:r>
                        <a:rPr lang="fr-FR" sz="1200" dirty="0">
                          <a:latin typeface="Times New Roman"/>
                          <a:ea typeface="Times New Roman"/>
                          <a:cs typeface="Times New Roman"/>
                        </a:rPr>
                        <a:t>commun</a:t>
                      </a:r>
                      <a:r>
                        <a:rPr lang="fr-FR" sz="1200" spc="5" dirty="0">
                          <a:latin typeface="Times New Roman"/>
                          <a:ea typeface="Times New Roman"/>
                          <a:cs typeface="Times New Roman"/>
                        </a:rPr>
                        <a:t> </a:t>
                      </a:r>
                      <a:r>
                        <a:rPr lang="fr-FR" sz="1200" dirty="0">
                          <a:latin typeface="Times New Roman"/>
                          <a:ea typeface="Times New Roman"/>
                          <a:cs typeface="Times New Roman"/>
                        </a:rPr>
                        <a:t>pour</a:t>
                      </a:r>
                      <a:r>
                        <a:rPr lang="fr-FR" sz="1200" spc="5" dirty="0">
                          <a:latin typeface="Times New Roman"/>
                          <a:ea typeface="Times New Roman"/>
                          <a:cs typeface="Times New Roman"/>
                        </a:rPr>
                        <a:t> </a:t>
                      </a:r>
                      <a:r>
                        <a:rPr lang="fr-FR" sz="1200" dirty="0">
                          <a:latin typeface="Times New Roman"/>
                          <a:ea typeface="Times New Roman"/>
                          <a:cs typeface="Times New Roman"/>
                        </a:rPr>
                        <a:t>cette</a:t>
                      </a:r>
                      <a:r>
                        <a:rPr lang="fr-FR" sz="1200" spc="5" dirty="0">
                          <a:latin typeface="Times New Roman"/>
                          <a:ea typeface="Times New Roman"/>
                          <a:cs typeface="Times New Roman"/>
                        </a:rPr>
                        <a:t> </a:t>
                      </a:r>
                      <a:r>
                        <a:rPr lang="fr-FR" sz="1200" dirty="0">
                          <a:latin typeface="Times New Roman"/>
                          <a:ea typeface="Times New Roman"/>
                          <a:cs typeface="Times New Roman"/>
                        </a:rPr>
                        <a:t>mesure, ne distinguant pas, par exemple, les</a:t>
                      </a:r>
                      <a:r>
                        <a:rPr lang="fr-FR" sz="1200" spc="5" dirty="0">
                          <a:latin typeface="Times New Roman"/>
                          <a:ea typeface="Times New Roman"/>
                          <a:cs typeface="Times New Roman"/>
                        </a:rPr>
                        <a:t> </a:t>
                      </a:r>
                      <a:r>
                        <a:rPr lang="fr-FR" sz="1200" dirty="0">
                          <a:latin typeface="Times New Roman"/>
                          <a:ea typeface="Times New Roman"/>
                          <a:cs typeface="Times New Roman"/>
                        </a:rPr>
                        <a:t>travailleurs</a:t>
                      </a:r>
                      <a:r>
                        <a:rPr lang="fr-FR" sz="1200" spc="-5" dirty="0">
                          <a:latin typeface="Times New Roman"/>
                          <a:ea typeface="Times New Roman"/>
                          <a:cs typeface="Times New Roman"/>
                        </a:rPr>
                        <a:t> </a:t>
                      </a:r>
                      <a:r>
                        <a:rPr lang="fr-FR" sz="1200" dirty="0">
                          <a:latin typeface="Times New Roman"/>
                          <a:ea typeface="Times New Roman"/>
                          <a:cs typeface="Times New Roman"/>
                        </a:rPr>
                        <a:t>indépendants des patrons.</a:t>
                      </a:r>
                    </a:p>
                    <a:p>
                      <a:pPr marL="74295" marR="75565" algn="just">
                        <a:spcAft>
                          <a:spcPts val="0"/>
                        </a:spcAft>
                      </a:pPr>
                      <a:r>
                        <a:rPr lang="fr-FR" sz="1200" dirty="0">
                          <a:latin typeface="Times New Roman"/>
                          <a:ea typeface="Times New Roman"/>
                          <a:cs typeface="Times New Roman"/>
                        </a:rPr>
                        <a:t>Les</a:t>
                      </a:r>
                      <a:r>
                        <a:rPr lang="fr-FR" sz="1200" spc="5" dirty="0">
                          <a:latin typeface="Times New Roman"/>
                          <a:ea typeface="Times New Roman"/>
                          <a:cs typeface="Times New Roman"/>
                        </a:rPr>
                        <a:t> </a:t>
                      </a:r>
                      <a:r>
                        <a:rPr lang="fr-FR" sz="1200" dirty="0">
                          <a:latin typeface="Times New Roman"/>
                          <a:ea typeface="Times New Roman"/>
                          <a:cs typeface="Times New Roman"/>
                        </a:rPr>
                        <a:t>résultats</a:t>
                      </a:r>
                      <a:r>
                        <a:rPr lang="fr-FR" sz="1200" spc="5" dirty="0">
                          <a:latin typeface="Times New Roman"/>
                          <a:ea typeface="Times New Roman"/>
                          <a:cs typeface="Times New Roman"/>
                        </a:rPr>
                        <a:t> </a:t>
                      </a:r>
                      <a:r>
                        <a:rPr lang="fr-FR" sz="1200" dirty="0">
                          <a:latin typeface="Times New Roman"/>
                          <a:ea typeface="Times New Roman"/>
                          <a:cs typeface="Times New Roman"/>
                        </a:rPr>
                        <a:t>varient</a:t>
                      </a:r>
                      <a:r>
                        <a:rPr lang="fr-FR" sz="1200" spc="5" dirty="0">
                          <a:latin typeface="Times New Roman"/>
                          <a:ea typeface="Times New Roman"/>
                          <a:cs typeface="Times New Roman"/>
                        </a:rPr>
                        <a:t> </a:t>
                      </a:r>
                      <a:r>
                        <a:rPr lang="fr-FR" sz="1200" dirty="0">
                          <a:latin typeface="Times New Roman"/>
                          <a:ea typeface="Times New Roman"/>
                          <a:cs typeface="Times New Roman"/>
                        </a:rPr>
                        <a:t>considérablement</a:t>
                      </a:r>
                      <a:r>
                        <a:rPr lang="fr-FR" sz="1200" spc="225" dirty="0">
                          <a:latin typeface="Times New Roman"/>
                          <a:ea typeface="Times New Roman"/>
                          <a:cs typeface="Times New Roman"/>
                        </a:rPr>
                        <a:t> </a:t>
                      </a:r>
                      <a:r>
                        <a:rPr lang="fr-FR" sz="1200" dirty="0">
                          <a:latin typeface="Times New Roman"/>
                          <a:ea typeface="Times New Roman"/>
                          <a:cs typeface="Times New Roman"/>
                        </a:rPr>
                        <a:t>selon</a:t>
                      </a:r>
                      <a:r>
                        <a:rPr lang="fr-FR" sz="1200" spc="5" dirty="0">
                          <a:latin typeface="Times New Roman"/>
                          <a:ea typeface="Times New Roman"/>
                          <a:cs typeface="Times New Roman"/>
                        </a:rPr>
                        <a:t> </a:t>
                      </a:r>
                      <a:r>
                        <a:rPr lang="fr-FR" sz="1200" dirty="0">
                          <a:latin typeface="Times New Roman"/>
                          <a:ea typeface="Times New Roman"/>
                          <a:cs typeface="Times New Roman"/>
                        </a:rPr>
                        <a:t>les critères de sélection : la Turquie serait l’un</a:t>
                      </a:r>
                      <a:r>
                        <a:rPr lang="fr-FR" sz="1200" spc="5" dirty="0">
                          <a:latin typeface="Times New Roman"/>
                          <a:ea typeface="Times New Roman"/>
                          <a:cs typeface="Times New Roman"/>
                        </a:rPr>
                        <a:t> </a:t>
                      </a:r>
                      <a:r>
                        <a:rPr lang="fr-FR" sz="1200" dirty="0">
                          <a:latin typeface="Times New Roman"/>
                          <a:ea typeface="Times New Roman"/>
                          <a:cs typeface="Times New Roman"/>
                        </a:rPr>
                        <a:t>des</a:t>
                      </a:r>
                      <a:r>
                        <a:rPr lang="fr-FR" sz="1200" spc="90" dirty="0">
                          <a:latin typeface="Times New Roman"/>
                          <a:ea typeface="Times New Roman"/>
                          <a:cs typeface="Times New Roman"/>
                        </a:rPr>
                        <a:t> </a:t>
                      </a:r>
                      <a:r>
                        <a:rPr lang="fr-FR" sz="1200" dirty="0">
                          <a:latin typeface="Times New Roman"/>
                          <a:ea typeface="Times New Roman"/>
                          <a:cs typeface="Times New Roman"/>
                        </a:rPr>
                        <a:t>pays</a:t>
                      </a:r>
                      <a:r>
                        <a:rPr lang="fr-FR" sz="1200" spc="85" dirty="0">
                          <a:latin typeface="Times New Roman"/>
                          <a:ea typeface="Times New Roman"/>
                          <a:cs typeface="Times New Roman"/>
                        </a:rPr>
                        <a:t> </a:t>
                      </a:r>
                      <a:r>
                        <a:rPr lang="fr-FR" sz="1200" dirty="0">
                          <a:latin typeface="Times New Roman"/>
                          <a:ea typeface="Times New Roman"/>
                          <a:cs typeface="Times New Roman"/>
                        </a:rPr>
                        <a:t>les</a:t>
                      </a:r>
                      <a:r>
                        <a:rPr lang="fr-FR" sz="1200" spc="90" dirty="0">
                          <a:latin typeface="Times New Roman"/>
                          <a:ea typeface="Times New Roman"/>
                          <a:cs typeface="Times New Roman"/>
                        </a:rPr>
                        <a:t> </a:t>
                      </a:r>
                      <a:r>
                        <a:rPr lang="fr-FR" sz="1200" dirty="0">
                          <a:latin typeface="Times New Roman"/>
                          <a:ea typeface="Times New Roman"/>
                          <a:cs typeface="Times New Roman"/>
                        </a:rPr>
                        <a:t>plus</a:t>
                      </a:r>
                      <a:r>
                        <a:rPr lang="fr-FR" sz="1200" spc="90" dirty="0">
                          <a:latin typeface="Times New Roman"/>
                          <a:ea typeface="Times New Roman"/>
                          <a:cs typeface="Times New Roman"/>
                        </a:rPr>
                        <a:t> </a:t>
                      </a:r>
                      <a:r>
                        <a:rPr lang="fr-FR" sz="1200" dirty="0">
                          <a:latin typeface="Times New Roman"/>
                          <a:ea typeface="Times New Roman"/>
                          <a:cs typeface="Times New Roman"/>
                        </a:rPr>
                        <a:t>entreprenants</a:t>
                      </a:r>
                      <a:r>
                        <a:rPr lang="fr-FR" sz="1200" spc="90" dirty="0">
                          <a:latin typeface="Times New Roman"/>
                          <a:ea typeface="Times New Roman"/>
                          <a:cs typeface="Times New Roman"/>
                        </a:rPr>
                        <a:t> </a:t>
                      </a:r>
                      <a:r>
                        <a:rPr lang="fr-FR" sz="1200" dirty="0">
                          <a:latin typeface="Times New Roman"/>
                          <a:ea typeface="Times New Roman"/>
                          <a:cs typeface="Times New Roman"/>
                        </a:rPr>
                        <a:t>selon</a:t>
                      </a:r>
                      <a:r>
                        <a:rPr lang="fr-FR" sz="1200" spc="90" dirty="0">
                          <a:latin typeface="Times New Roman"/>
                          <a:ea typeface="Times New Roman"/>
                          <a:cs typeface="Times New Roman"/>
                        </a:rPr>
                        <a:t> </a:t>
                      </a:r>
                      <a:r>
                        <a:rPr lang="fr-FR" sz="1200" dirty="0">
                          <a:latin typeface="Times New Roman"/>
                          <a:ea typeface="Times New Roman"/>
                          <a:cs typeface="Times New Roman"/>
                        </a:rPr>
                        <a:t>cette</a:t>
                      </a:r>
                    </a:p>
                    <a:p>
                      <a:pPr marL="74295">
                        <a:lnSpc>
                          <a:spcPts val="960"/>
                        </a:lnSpc>
                        <a:spcAft>
                          <a:spcPts val="0"/>
                        </a:spcAft>
                      </a:pPr>
                      <a:r>
                        <a:rPr lang="fr-FR" sz="1200" dirty="0">
                          <a:latin typeface="Times New Roman"/>
                          <a:ea typeface="Times New Roman"/>
                          <a:cs typeface="Times New Roman"/>
                        </a:rPr>
                        <a:t>mesure.</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7890">
                <a:tc>
                  <a:txBody>
                    <a:bodyPr/>
                    <a:lstStyle/>
                    <a:p>
                      <a:pPr>
                        <a:spcAft>
                          <a:spcPts val="0"/>
                        </a:spcAft>
                      </a:pPr>
                      <a:endParaRPr lang="fr-FR" sz="1200">
                        <a:latin typeface="Times New Roman"/>
                        <a:ea typeface="Times New Roman"/>
                        <a:cs typeface="Times New Roman"/>
                      </a:endParaRPr>
                    </a:p>
                    <a:p>
                      <a:pPr marL="68580" marR="314960">
                        <a:spcAft>
                          <a:spcPts val="0"/>
                        </a:spcAft>
                      </a:pPr>
                      <a:r>
                        <a:rPr lang="fr-FR" sz="1200" b="1">
                          <a:latin typeface="Times New Roman"/>
                          <a:ea typeface="Times New Roman"/>
                          <a:cs typeface="Times New Roman"/>
                        </a:rPr>
                        <a:t>Le taux </a:t>
                      </a:r>
                      <a:r>
                        <a:rPr lang="fr-FR" sz="1200" b="1" u="sng">
                          <a:latin typeface="Times New Roman"/>
                          <a:ea typeface="Times New Roman"/>
                          <a:cs typeface="Times New Roman"/>
                        </a:rPr>
                        <a:t>spécifique</a:t>
                      </a:r>
                      <a:r>
                        <a:rPr lang="fr-FR" sz="1200" b="1">
                          <a:latin typeface="Times New Roman"/>
                          <a:ea typeface="Times New Roman"/>
                          <a:cs typeface="Times New Roman"/>
                        </a:rPr>
                        <a:t> de</a:t>
                      </a:r>
                      <a:r>
                        <a:rPr lang="fr-FR" sz="1200" b="1" spc="-215">
                          <a:latin typeface="Times New Roman"/>
                          <a:ea typeface="Times New Roman"/>
                          <a:cs typeface="Times New Roman"/>
                        </a:rPr>
                        <a:t> </a:t>
                      </a:r>
                      <a:r>
                        <a:rPr lang="fr-FR" sz="1200" b="1">
                          <a:latin typeface="Times New Roman"/>
                          <a:ea typeface="Times New Roman"/>
                          <a:cs typeface="Times New Roman"/>
                        </a:rPr>
                        <a:t>travailleurs</a:t>
                      </a:r>
                      <a:r>
                        <a:rPr lang="fr-FR" sz="1200" b="1" spc="5">
                          <a:latin typeface="Times New Roman"/>
                          <a:ea typeface="Times New Roman"/>
                          <a:cs typeface="Times New Roman"/>
                        </a:rPr>
                        <a:t> </a:t>
                      </a:r>
                      <a:r>
                        <a:rPr lang="fr-FR" sz="1200" b="1">
                          <a:latin typeface="Times New Roman"/>
                          <a:ea typeface="Times New Roman"/>
                          <a:cs typeface="Times New Roman"/>
                        </a:rPr>
                        <a:t>indépendants</a:t>
                      </a:r>
                      <a:endParaRPr lang="fr-FR" sz="120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marL="74295" marR="328295" algn="just">
                        <a:spcAft>
                          <a:spcPts val="0"/>
                        </a:spcAft>
                      </a:pPr>
                      <a:r>
                        <a:rPr lang="fr-FR" sz="1200">
                          <a:latin typeface="Times New Roman"/>
                          <a:ea typeface="Times New Roman"/>
                          <a:cs typeface="Times New Roman"/>
                        </a:rPr>
                        <a:t>Plus précis pour contrer le problème lié à</a:t>
                      </a:r>
                      <a:r>
                        <a:rPr lang="fr-FR" sz="1200" spc="5">
                          <a:latin typeface="Times New Roman"/>
                          <a:ea typeface="Times New Roman"/>
                          <a:cs typeface="Times New Roman"/>
                        </a:rPr>
                        <a:t> </a:t>
                      </a:r>
                      <a:r>
                        <a:rPr lang="fr-FR" sz="1200">
                          <a:latin typeface="Times New Roman"/>
                          <a:ea typeface="Times New Roman"/>
                          <a:cs typeface="Times New Roman"/>
                        </a:rPr>
                        <a:t>l’utilisation</a:t>
                      </a:r>
                      <a:r>
                        <a:rPr lang="fr-FR" sz="1200" spc="5">
                          <a:latin typeface="Times New Roman"/>
                          <a:ea typeface="Times New Roman"/>
                          <a:cs typeface="Times New Roman"/>
                        </a:rPr>
                        <a:t> </a:t>
                      </a:r>
                      <a:r>
                        <a:rPr lang="fr-FR" sz="1200">
                          <a:latin typeface="Times New Roman"/>
                          <a:ea typeface="Times New Roman"/>
                          <a:cs typeface="Times New Roman"/>
                        </a:rPr>
                        <a:t>du</a:t>
                      </a:r>
                      <a:r>
                        <a:rPr lang="fr-FR" sz="1200" spc="5">
                          <a:latin typeface="Times New Roman"/>
                          <a:ea typeface="Times New Roman"/>
                          <a:cs typeface="Times New Roman"/>
                        </a:rPr>
                        <a:t> </a:t>
                      </a:r>
                      <a:r>
                        <a:rPr lang="fr-FR" sz="1200">
                          <a:latin typeface="Times New Roman"/>
                          <a:ea typeface="Times New Roman"/>
                          <a:cs typeface="Times New Roman"/>
                        </a:rPr>
                        <a:t>taux</a:t>
                      </a:r>
                      <a:r>
                        <a:rPr lang="fr-FR" sz="1200" spc="5">
                          <a:latin typeface="Times New Roman"/>
                          <a:ea typeface="Times New Roman"/>
                          <a:cs typeface="Times New Roman"/>
                        </a:rPr>
                        <a:t> </a:t>
                      </a:r>
                      <a:r>
                        <a:rPr lang="fr-FR" sz="1200">
                          <a:latin typeface="Times New Roman"/>
                          <a:ea typeface="Times New Roman"/>
                          <a:cs typeface="Times New Roman"/>
                        </a:rPr>
                        <a:t>général</a:t>
                      </a:r>
                      <a:r>
                        <a:rPr lang="fr-FR" sz="1200" spc="230">
                          <a:latin typeface="Times New Roman"/>
                          <a:ea typeface="Times New Roman"/>
                          <a:cs typeface="Times New Roman"/>
                        </a:rPr>
                        <a:t> </a:t>
                      </a:r>
                      <a:r>
                        <a:rPr lang="fr-FR" sz="1200">
                          <a:latin typeface="Times New Roman"/>
                          <a:ea typeface="Times New Roman"/>
                          <a:cs typeface="Times New Roman"/>
                        </a:rPr>
                        <a:t>de</a:t>
                      </a:r>
                      <a:r>
                        <a:rPr lang="fr-FR" sz="1200" spc="5">
                          <a:latin typeface="Times New Roman"/>
                          <a:ea typeface="Times New Roman"/>
                          <a:cs typeface="Times New Roman"/>
                        </a:rPr>
                        <a:t> </a:t>
                      </a:r>
                      <a:r>
                        <a:rPr lang="fr-FR" sz="1200">
                          <a:latin typeface="Times New Roman"/>
                          <a:ea typeface="Times New Roman"/>
                          <a:cs typeface="Times New Roman"/>
                        </a:rPr>
                        <a:t>travailleurs indépendants. Cela se fait en</a:t>
                      </a:r>
                      <a:r>
                        <a:rPr lang="fr-FR" sz="1200" spc="5">
                          <a:latin typeface="Times New Roman"/>
                          <a:ea typeface="Times New Roman"/>
                          <a:cs typeface="Times New Roman"/>
                        </a:rPr>
                        <a:t> </a:t>
                      </a:r>
                      <a:r>
                        <a:rPr lang="fr-FR" sz="1200">
                          <a:latin typeface="Times New Roman"/>
                          <a:ea typeface="Times New Roman"/>
                          <a:cs typeface="Times New Roman"/>
                        </a:rPr>
                        <a:t>analysant</a:t>
                      </a:r>
                      <a:r>
                        <a:rPr lang="fr-FR" sz="1200" spc="5">
                          <a:latin typeface="Times New Roman"/>
                          <a:ea typeface="Times New Roman"/>
                          <a:cs typeface="Times New Roman"/>
                        </a:rPr>
                        <a:t> </a:t>
                      </a:r>
                      <a:r>
                        <a:rPr lang="fr-FR" sz="1200">
                          <a:latin typeface="Times New Roman"/>
                          <a:ea typeface="Times New Roman"/>
                          <a:cs typeface="Times New Roman"/>
                        </a:rPr>
                        <a:t>le</a:t>
                      </a:r>
                      <a:r>
                        <a:rPr lang="fr-FR" sz="1200" spc="5">
                          <a:latin typeface="Times New Roman"/>
                          <a:ea typeface="Times New Roman"/>
                          <a:cs typeface="Times New Roman"/>
                        </a:rPr>
                        <a:t> </a:t>
                      </a:r>
                      <a:r>
                        <a:rPr lang="fr-FR" sz="1200">
                          <a:latin typeface="Times New Roman"/>
                          <a:ea typeface="Times New Roman"/>
                          <a:cs typeface="Times New Roman"/>
                        </a:rPr>
                        <a:t>pourcentage</a:t>
                      </a:r>
                      <a:r>
                        <a:rPr lang="fr-FR" sz="1200" spc="5">
                          <a:latin typeface="Times New Roman"/>
                          <a:ea typeface="Times New Roman"/>
                          <a:cs typeface="Times New Roman"/>
                        </a:rPr>
                        <a:t> </a:t>
                      </a:r>
                      <a:r>
                        <a:rPr lang="fr-FR" sz="1200">
                          <a:latin typeface="Times New Roman"/>
                          <a:ea typeface="Times New Roman"/>
                          <a:cs typeface="Times New Roman"/>
                        </a:rPr>
                        <a:t>de travailleurs</a:t>
                      </a:r>
                      <a:r>
                        <a:rPr lang="fr-FR" sz="1200" spc="5">
                          <a:latin typeface="Times New Roman"/>
                          <a:ea typeface="Times New Roman"/>
                          <a:cs typeface="Times New Roman"/>
                        </a:rPr>
                        <a:t> </a:t>
                      </a:r>
                      <a:r>
                        <a:rPr lang="fr-FR" sz="1200">
                          <a:latin typeface="Times New Roman"/>
                          <a:ea typeface="Times New Roman"/>
                          <a:cs typeface="Times New Roman"/>
                        </a:rPr>
                        <a:t>indépendants</a:t>
                      </a:r>
                      <a:r>
                        <a:rPr lang="fr-FR" sz="1200" spc="5">
                          <a:latin typeface="Times New Roman"/>
                          <a:ea typeface="Times New Roman"/>
                          <a:cs typeface="Times New Roman"/>
                        </a:rPr>
                        <a:t> </a:t>
                      </a:r>
                      <a:r>
                        <a:rPr lang="fr-FR" sz="1200">
                          <a:latin typeface="Times New Roman"/>
                          <a:ea typeface="Times New Roman"/>
                          <a:cs typeface="Times New Roman"/>
                        </a:rPr>
                        <a:t>hautement</a:t>
                      </a:r>
                      <a:r>
                        <a:rPr lang="fr-FR" sz="1200" spc="5">
                          <a:latin typeface="Times New Roman"/>
                          <a:ea typeface="Times New Roman"/>
                          <a:cs typeface="Times New Roman"/>
                        </a:rPr>
                        <a:t> </a:t>
                      </a:r>
                      <a:r>
                        <a:rPr lang="fr-FR" sz="1200">
                          <a:latin typeface="Times New Roman"/>
                          <a:ea typeface="Times New Roman"/>
                          <a:cs typeface="Times New Roman"/>
                        </a:rPr>
                        <a:t>qualifiés</a:t>
                      </a:r>
                      <a:r>
                        <a:rPr lang="fr-FR" sz="1200" spc="225">
                          <a:latin typeface="Times New Roman"/>
                          <a:ea typeface="Times New Roman"/>
                          <a:cs typeface="Times New Roman"/>
                        </a:rPr>
                        <a:t> </a:t>
                      </a:r>
                      <a:r>
                        <a:rPr lang="fr-FR" sz="1200">
                          <a:latin typeface="Times New Roman"/>
                          <a:ea typeface="Times New Roman"/>
                          <a:cs typeface="Times New Roman"/>
                        </a:rPr>
                        <a:t>(ex. :</a:t>
                      </a:r>
                      <a:r>
                        <a:rPr lang="fr-FR" sz="1200" spc="5">
                          <a:latin typeface="Times New Roman"/>
                          <a:ea typeface="Times New Roman"/>
                          <a:cs typeface="Times New Roman"/>
                        </a:rPr>
                        <a:t> </a:t>
                      </a:r>
                      <a:r>
                        <a:rPr lang="fr-FR" sz="1200">
                          <a:latin typeface="Times New Roman"/>
                          <a:ea typeface="Times New Roman"/>
                          <a:cs typeface="Times New Roman"/>
                        </a:rPr>
                        <a:t>les</a:t>
                      </a:r>
                      <a:r>
                        <a:rPr lang="fr-FR" sz="1200" spc="5">
                          <a:latin typeface="Times New Roman"/>
                          <a:ea typeface="Times New Roman"/>
                          <a:cs typeface="Times New Roman"/>
                        </a:rPr>
                        <a:t> </a:t>
                      </a:r>
                      <a:r>
                        <a:rPr lang="fr-FR" sz="1200">
                          <a:latin typeface="Times New Roman"/>
                          <a:ea typeface="Times New Roman"/>
                          <a:cs typeface="Times New Roman"/>
                        </a:rPr>
                        <a:t>ingénieurs)</a:t>
                      </a:r>
                      <a:r>
                        <a:rPr lang="fr-FR" sz="1200" spc="5">
                          <a:latin typeface="Times New Roman"/>
                          <a:ea typeface="Times New Roman"/>
                          <a:cs typeface="Times New Roman"/>
                        </a:rPr>
                        <a:t> </a:t>
                      </a:r>
                      <a:r>
                        <a:rPr lang="fr-FR" sz="1200">
                          <a:latin typeface="Times New Roman"/>
                          <a:ea typeface="Times New Roman"/>
                          <a:cs typeface="Times New Roman"/>
                        </a:rPr>
                        <a:t>pour</a:t>
                      </a:r>
                      <a:r>
                        <a:rPr lang="fr-FR" sz="1200" spc="5">
                          <a:latin typeface="Times New Roman"/>
                          <a:ea typeface="Times New Roman"/>
                          <a:cs typeface="Times New Roman"/>
                        </a:rPr>
                        <a:t> </a:t>
                      </a:r>
                      <a:r>
                        <a:rPr lang="fr-FR" sz="1200">
                          <a:latin typeface="Times New Roman"/>
                          <a:ea typeface="Times New Roman"/>
                          <a:cs typeface="Times New Roman"/>
                        </a:rPr>
                        <a:t>déterminer</a:t>
                      </a:r>
                      <a:r>
                        <a:rPr lang="fr-FR" sz="1200" spc="230">
                          <a:latin typeface="Times New Roman"/>
                          <a:ea typeface="Times New Roman"/>
                          <a:cs typeface="Times New Roman"/>
                        </a:rPr>
                        <a:t> </a:t>
                      </a:r>
                      <a:r>
                        <a:rPr lang="fr-FR" sz="1200">
                          <a:latin typeface="Times New Roman"/>
                          <a:ea typeface="Times New Roman"/>
                          <a:cs typeface="Times New Roman"/>
                        </a:rPr>
                        <a:t>la</a:t>
                      </a:r>
                      <a:r>
                        <a:rPr lang="fr-FR" sz="1200" spc="5">
                          <a:latin typeface="Times New Roman"/>
                          <a:ea typeface="Times New Roman"/>
                          <a:cs typeface="Times New Roman"/>
                        </a:rPr>
                        <a:t> </a:t>
                      </a:r>
                      <a:r>
                        <a:rPr lang="fr-FR" sz="1200">
                          <a:latin typeface="Times New Roman"/>
                          <a:ea typeface="Times New Roman"/>
                          <a:cs typeface="Times New Roman"/>
                        </a:rPr>
                        <a:t>capacité</a:t>
                      </a:r>
                      <a:r>
                        <a:rPr lang="fr-FR" sz="1200" spc="15">
                          <a:latin typeface="Times New Roman"/>
                          <a:ea typeface="Times New Roman"/>
                          <a:cs typeface="Times New Roman"/>
                        </a:rPr>
                        <a:t> </a:t>
                      </a:r>
                      <a:r>
                        <a:rPr lang="fr-FR" sz="1200">
                          <a:latin typeface="Times New Roman"/>
                          <a:ea typeface="Times New Roman"/>
                          <a:cs typeface="Times New Roman"/>
                        </a:rPr>
                        <a:t>d’innover</a:t>
                      </a:r>
                      <a:r>
                        <a:rPr lang="fr-FR" sz="1200" spc="15">
                          <a:latin typeface="Times New Roman"/>
                          <a:ea typeface="Times New Roman"/>
                          <a:cs typeface="Times New Roman"/>
                        </a:rPr>
                        <a:t> </a:t>
                      </a:r>
                      <a:r>
                        <a:rPr lang="fr-FR" sz="1200">
                          <a:latin typeface="Times New Roman"/>
                          <a:ea typeface="Times New Roman"/>
                          <a:cs typeface="Times New Roman"/>
                        </a:rPr>
                        <a:t>des</a:t>
                      </a:r>
                      <a:r>
                        <a:rPr lang="fr-FR" sz="1200" spc="15">
                          <a:latin typeface="Times New Roman"/>
                          <a:ea typeface="Times New Roman"/>
                          <a:cs typeface="Times New Roman"/>
                        </a:rPr>
                        <a:t> </a:t>
                      </a:r>
                      <a:r>
                        <a:rPr lang="fr-FR" sz="1200">
                          <a:latin typeface="Times New Roman"/>
                          <a:ea typeface="Times New Roman"/>
                          <a:cs typeface="Times New Roman"/>
                        </a:rPr>
                        <a:t>travailleurs</a:t>
                      </a:r>
                    </a:p>
                    <a:p>
                      <a:pPr marL="74295">
                        <a:lnSpc>
                          <a:spcPts val="960"/>
                        </a:lnSpc>
                        <a:spcAft>
                          <a:spcPts val="0"/>
                        </a:spcAft>
                      </a:pPr>
                      <a:r>
                        <a:rPr lang="fr-FR" sz="1200">
                          <a:latin typeface="Times New Roman"/>
                          <a:ea typeface="Times New Roman"/>
                          <a:cs typeface="Times New Roman"/>
                        </a:rPr>
                        <a:t>indépendants.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 marR="74295" algn="just">
                        <a:spcAft>
                          <a:spcPts val="0"/>
                        </a:spcAft>
                      </a:pPr>
                      <a:r>
                        <a:rPr lang="fr-FR" sz="1200" dirty="0">
                          <a:latin typeface="Times New Roman"/>
                          <a:ea typeface="Times New Roman"/>
                          <a:cs typeface="Times New Roman"/>
                        </a:rPr>
                        <a:t>La</a:t>
                      </a:r>
                      <a:r>
                        <a:rPr lang="fr-FR" sz="1200" spc="5" dirty="0">
                          <a:latin typeface="Times New Roman"/>
                          <a:ea typeface="Times New Roman"/>
                          <a:cs typeface="Times New Roman"/>
                        </a:rPr>
                        <a:t> </a:t>
                      </a:r>
                      <a:r>
                        <a:rPr lang="fr-FR" sz="1200" dirty="0">
                          <a:latin typeface="Times New Roman"/>
                          <a:ea typeface="Times New Roman"/>
                          <a:cs typeface="Times New Roman"/>
                        </a:rPr>
                        <a:t>différence</a:t>
                      </a:r>
                      <a:r>
                        <a:rPr lang="fr-FR" sz="1200" spc="5" dirty="0">
                          <a:latin typeface="Times New Roman"/>
                          <a:ea typeface="Times New Roman"/>
                          <a:cs typeface="Times New Roman"/>
                        </a:rPr>
                        <a:t> </a:t>
                      </a:r>
                      <a:r>
                        <a:rPr lang="fr-FR" sz="1200" dirty="0">
                          <a:latin typeface="Times New Roman"/>
                          <a:ea typeface="Times New Roman"/>
                          <a:cs typeface="Times New Roman"/>
                        </a:rPr>
                        <a:t>entre</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taux</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travailleurs</a:t>
                      </a:r>
                      <a:r>
                        <a:rPr lang="fr-FR" sz="1200" spc="5" dirty="0">
                          <a:latin typeface="Times New Roman"/>
                          <a:ea typeface="Times New Roman"/>
                          <a:cs typeface="Times New Roman"/>
                        </a:rPr>
                        <a:t> </a:t>
                      </a:r>
                      <a:r>
                        <a:rPr lang="fr-FR" sz="1200" dirty="0">
                          <a:latin typeface="Times New Roman"/>
                          <a:ea typeface="Times New Roman"/>
                          <a:cs typeface="Times New Roman"/>
                        </a:rPr>
                        <a:t>indépendants dans les secteurs de basses et de</a:t>
                      </a:r>
                      <a:r>
                        <a:rPr lang="fr-FR" sz="1200" spc="5" dirty="0">
                          <a:latin typeface="Times New Roman"/>
                          <a:ea typeface="Times New Roman"/>
                          <a:cs typeface="Times New Roman"/>
                        </a:rPr>
                        <a:t> </a:t>
                      </a:r>
                      <a:r>
                        <a:rPr lang="fr-FR" sz="1200" dirty="0">
                          <a:latin typeface="Times New Roman"/>
                          <a:ea typeface="Times New Roman"/>
                          <a:cs typeface="Times New Roman"/>
                        </a:rPr>
                        <a:t>hautes qualifications varie selon les pays. Par</a:t>
                      </a:r>
                      <a:r>
                        <a:rPr lang="fr-FR" sz="1200" spc="5" dirty="0">
                          <a:latin typeface="Times New Roman"/>
                          <a:ea typeface="Times New Roman"/>
                          <a:cs typeface="Times New Roman"/>
                        </a:rPr>
                        <a:t> </a:t>
                      </a:r>
                      <a:r>
                        <a:rPr lang="fr-FR" sz="1200" dirty="0">
                          <a:latin typeface="Times New Roman"/>
                          <a:ea typeface="Times New Roman"/>
                          <a:cs typeface="Times New Roman"/>
                        </a:rPr>
                        <a:t>exemple, la France et la Belgique possèdent un</a:t>
                      </a:r>
                      <a:r>
                        <a:rPr lang="fr-FR" sz="1200" spc="-210" dirty="0">
                          <a:latin typeface="Times New Roman"/>
                          <a:ea typeface="Times New Roman"/>
                          <a:cs typeface="Times New Roman"/>
                        </a:rPr>
                        <a:t> </a:t>
                      </a:r>
                      <a:r>
                        <a:rPr lang="fr-FR" sz="1200" dirty="0">
                          <a:latin typeface="Times New Roman"/>
                          <a:ea typeface="Times New Roman"/>
                          <a:cs typeface="Times New Roman"/>
                        </a:rPr>
                        <a:t>faible taux de</a:t>
                      </a:r>
                      <a:r>
                        <a:rPr lang="fr-FR" sz="1200" spc="225" dirty="0">
                          <a:latin typeface="Times New Roman"/>
                          <a:ea typeface="Times New Roman"/>
                          <a:cs typeface="Times New Roman"/>
                        </a:rPr>
                        <a:t> </a:t>
                      </a:r>
                      <a:r>
                        <a:rPr lang="fr-FR" sz="1200" dirty="0">
                          <a:latin typeface="Times New Roman"/>
                          <a:ea typeface="Times New Roman"/>
                          <a:cs typeface="Times New Roman"/>
                        </a:rPr>
                        <a:t>travailleurs indépendants dans</a:t>
                      </a:r>
                      <a:r>
                        <a:rPr lang="fr-FR" sz="1200" spc="5" dirty="0">
                          <a:latin typeface="Times New Roman"/>
                          <a:ea typeface="Times New Roman"/>
                          <a:cs typeface="Times New Roman"/>
                        </a:rPr>
                        <a:t> </a:t>
                      </a:r>
                      <a:r>
                        <a:rPr lang="fr-FR" sz="1200" dirty="0">
                          <a:latin typeface="Times New Roman"/>
                          <a:ea typeface="Times New Roman"/>
                          <a:cs typeface="Times New Roman"/>
                        </a:rPr>
                        <a:t>les</a:t>
                      </a:r>
                      <a:r>
                        <a:rPr lang="fr-FR" sz="1200" spc="5" dirty="0">
                          <a:latin typeface="Times New Roman"/>
                          <a:ea typeface="Times New Roman"/>
                          <a:cs typeface="Times New Roman"/>
                        </a:rPr>
                        <a:t> </a:t>
                      </a:r>
                      <a:r>
                        <a:rPr lang="fr-FR" sz="1200" dirty="0">
                          <a:latin typeface="Times New Roman"/>
                          <a:ea typeface="Times New Roman"/>
                          <a:cs typeface="Times New Roman"/>
                        </a:rPr>
                        <a:t>secteurs</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hautes</a:t>
                      </a:r>
                      <a:r>
                        <a:rPr lang="fr-FR" sz="1200" spc="5" dirty="0">
                          <a:latin typeface="Times New Roman"/>
                          <a:ea typeface="Times New Roman"/>
                          <a:cs typeface="Times New Roman"/>
                        </a:rPr>
                        <a:t> </a:t>
                      </a:r>
                      <a:r>
                        <a:rPr lang="fr-FR" sz="1200" dirty="0">
                          <a:latin typeface="Times New Roman"/>
                          <a:ea typeface="Times New Roman"/>
                          <a:cs typeface="Times New Roman"/>
                        </a:rPr>
                        <a:t>qualifications,</a:t>
                      </a:r>
                      <a:r>
                        <a:rPr lang="fr-FR" sz="1200" spc="225" dirty="0">
                          <a:latin typeface="Times New Roman"/>
                          <a:ea typeface="Times New Roman"/>
                          <a:cs typeface="Times New Roman"/>
                        </a:rPr>
                        <a:t> </a:t>
                      </a:r>
                      <a:r>
                        <a:rPr lang="fr-FR" sz="1200" dirty="0">
                          <a:latin typeface="Times New Roman"/>
                          <a:ea typeface="Times New Roman"/>
                          <a:cs typeface="Times New Roman"/>
                        </a:rPr>
                        <a:t>alors</a:t>
                      </a:r>
                      <a:r>
                        <a:rPr lang="fr-FR" sz="1200" spc="5" dirty="0">
                          <a:latin typeface="Times New Roman"/>
                          <a:ea typeface="Times New Roman"/>
                          <a:cs typeface="Times New Roman"/>
                        </a:rPr>
                        <a:t> </a:t>
                      </a:r>
                      <a:r>
                        <a:rPr lang="fr-FR" sz="1200" dirty="0">
                          <a:latin typeface="Times New Roman"/>
                          <a:ea typeface="Times New Roman"/>
                          <a:cs typeface="Times New Roman"/>
                        </a:rPr>
                        <a:t>qu’ils</a:t>
                      </a:r>
                      <a:r>
                        <a:rPr lang="fr-FR" sz="1200" spc="100" dirty="0">
                          <a:latin typeface="Times New Roman"/>
                          <a:ea typeface="Times New Roman"/>
                          <a:cs typeface="Times New Roman"/>
                        </a:rPr>
                        <a:t> </a:t>
                      </a:r>
                      <a:r>
                        <a:rPr lang="fr-FR" sz="1200" dirty="0">
                          <a:latin typeface="Times New Roman"/>
                          <a:ea typeface="Times New Roman"/>
                          <a:cs typeface="Times New Roman"/>
                        </a:rPr>
                        <a:t>affichent</a:t>
                      </a:r>
                      <a:r>
                        <a:rPr lang="fr-FR" sz="1200" spc="90" dirty="0">
                          <a:latin typeface="Times New Roman"/>
                          <a:ea typeface="Times New Roman"/>
                          <a:cs typeface="Times New Roman"/>
                        </a:rPr>
                        <a:t> </a:t>
                      </a:r>
                      <a:r>
                        <a:rPr lang="fr-FR" sz="1200" dirty="0">
                          <a:latin typeface="Times New Roman"/>
                          <a:ea typeface="Times New Roman"/>
                          <a:cs typeface="Times New Roman"/>
                        </a:rPr>
                        <a:t>un</a:t>
                      </a:r>
                      <a:r>
                        <a:rPr lang="fr-FR" sz="1200" spc="105" dirty="0">
                          <a:latin typeface="Times New Roman"/>
                          <a:ea typeface="Times New Roman"/>
                          <a:cs typeface="Times New Roman"/>
                        </a:rPr>
                        <a:t> </a:t>
                      </a:r>
                      <a:r>
                        <a:rPr lang="fr-FR" sz="1200" dirty="0">
                          <a:latin typeface="Times New Roman"/>
                          <a:ea typeface="Times New Roman"/>
                          <a:cs typeface="Times New Roman"/>
                        </a:rPr>
                        <a:t>haut</a:t>
                      </a:r>
                      <a:r>
                        <a:rPr lang="fr-FR" sz="1200" spc="100" dirty="0">
                          <a:latin typeface="Times New Roman"/>
                          <a:ea typeface="Times New Roman"/>
                          <a:cs typeface="Times New Roman"/>
                        </a:rPr>
                        <a:t> </a:t>
                      </a:r>
                      <a:r>
                        <a:rPr lang="fr-FR" sz="1200" dirty="0">
                          <a:latin typeface="Times New Roman"/>
                          <a:ea typeface="Times New Roman"/>
                          <a:cs typeface="Times New Roman"/>
                        </a:rPr>
                        <a:t>taux</a:t>
                      </a:r>
                      <a:r>
                        <a:rPr lang="fr-FR" sz="1200" spc="95" dirty="0">
                          <a:latin typeface="Times New Roman"/>
                          <a:ea typeface="Times New Roman"/>
                          <a:cs typeface="Times New Roman"/>
                        </a:rPr>
                        <a:t> </a:t>
                      </a:r>
                      <a:r>
                        <a:rPr lang="fr-FR" sz="1200" dirty="0">
                          <a:latin typeface="Times New Roman"/>
                          <a:ea typeface="Times New Roman"/>
                          <a:cs typeface="Times New Roman"/>
                        </a:rPr>
                        <a:t>dans</a:t>
                      </a:r>
                      <a:r>
                        <a:rPr lang="fr-FR" sz="1200" spc="100" dirty="0">
                          <a:latin typeface="Times New Roman"/>
                          <a:ea typeface="Times New Roman"/>
                          <a:cs typeface="Times New Roman"/>
                        </a:rPr>
                        <a:t> </a:t>
                      </a:r>
                      <a:r>
                        <a:rPr lang="fr-FR" sz="1200" dirty="0">
                          <a:latin typeface="Times New Roman"/>
                          <a:ea typeface="Times New Roman"/>
                          <a:cs typeface="Times New Roman"/>
                        </a:rPr>
                        <a:t>les</a:t>
                      </a:r>
                      <a:r>
                        <a:rPr lang="fr-FR" sz="1200" spc="100" dirty="0">
                          <a:latin typeface="Times New Roman"/>
                          <a:ea typeface="Times New Roman"/>
                          <a:cs typeface="Times New Roman"/>
                        </a:rPr>
                        <a:t> </a:t>
                      </a:r>
                      <a:r>
                        <a:rPr lang="fr-FR" sz="1200" dirty="0">
                          <a:latin typeface="Times New Roman"/>
                          <a:ea typeface="Times New Roman"/>
                          <a:cs typeface="Times New Roman"/>
                        </a:rPr>
                        <a:t>secteurs</a:t>
                      </a:r>
                    </a:p>
                    <a:p>
                      <a:pPr marL="74295" algn="just">
                        <a:lnSpc>
                          <a:spcPts val="960"/>
                        </a:lnSpc>
                        <a:spcAft>
                          <a:spcPts val="0"/>
                        </a:spcAft>
                      </a:pPr>
                      <a:r>
                        <a:rPr lang="fr-FR" sz="1200" dirty="0">
                          <a:latin typeface="Times New Roman"/>
                          <a:ea typeface="Times New Roman"/>
                          <a:cs typeface="Times New Roman"/>
                        </a:rPr>
                        <a:t>de</a:t>
                      </a:r>
                      <a:r>
                        <a:rPr lang="fr-FR" sz="1200" spc="-10" dirty="0">
                          <a:latin typeface="Times New Roman"/>
                          <a:ea typeface="Times New Roman"/>
                          <a:cs typeface="Times New Roman"/>
                        </a:rPr>
                        <a:t> </a:t>
                      </a:r>
                      <a:r>
                        <a:rPr lang="fr-FR" sz="1200" dirty="0">
                          <a:latin typeface="Times New Roman"/>
                          <a:ea typeface="Times New Roman"/>
                          <a:cs typeface="Times New Roman"/>
                        </a:rPr>
                        <a:t>basses</a:t>
                      </a:r>
                      <a:r>
                        <a:rPr lang="fr-FR" sz="1200" spc="-5" dirty="0">
                          <a:latin typeface="Times New Roman"/>
                          <a:ea typeface="Times New Roman"/>
                          <a:cs typeface="Times New Roman"/>
                        </a:rPr>
                        <a:t> </a:t>
                      </a:r>
                      <a:r>
                        <a:rPr lang="fr-FR" sz="1200" dirty="0">
                          <a:latin typeface="Times New Roman"/>
                          <a:ea typeface="Times New Roman"/>
                          <a:cs typeface="Times New Roman"/>
                        </a:rPr>
                        <a:t>qualifications.</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580">
                <a:tc>
                  <a:txBody>
                    <a:bodyPr/>
                    <a:lstStyle/>
                    <a:p>
                      <a:pPr>
                        <a:spcBef>
                          <a:spcPts val="45"/>
                        </a:spcBef>
                        <a:spcAft>
                          <a:spcPts val="0"/>
                        </a:spcAft>
                      </a:pPr>
                      <a:endParaRPr lang="fr-FR" sz="1200">
                        <a:latin typeface="Times New Roman"/>
                        <a:ea typeface="Times New Roman"/>
                        <a:cs typeface="Times New Roman"/>
                      </a:endParaRPr>
                    </a:p>
                    <a:p>
                      <a:pPr marL="68580" marR="162560">
                        <a:spcAft>
                          <a:spcPts val="0"/>
                        </a:spcAft>
                      </a:pPr>
                      <a:r>
                        <a:rPr lang="fr-FR" sz="1200" b="1">
                          <a:latin typeface="Times New Roman"/>
                          <a:ea typeface="Times New Roman"/>
                          <a:cs typeface="Times New Roman"/>
                        </a:rPr>
                        <a:t>Le taux de propriétaires</a:t>
                      </a:r>
                      <a:r>
                        <a:rPr lang="fr-FR" sz="1200" b="1" spc="-210">
                          <a:latin typeface="Times New Roman"/>
                          <a:ea typeface="Times New Roman"/>
                          <a:cs typeface="Times New Roman"/>
                        </a:rPr>
                        <a:t> </a:t>
                      </a:r>
                      <a:r>
                        <a:rPr lang="fr-FR" sz="1200" b="1">
                          <a:latin typeface="Times New Roman"/>
                          <a:ea typeface="Times New Roman"/>
                          <a:cs typeface="Times New Roman"/>
                        </a:rPr>
                        <a:t>dirigeants</a:t>
                      </a:r>
                      <a:r>
                        <a:rPr lang="fr-FR" sz="1200" b="1" spc="-25">
                          <a:latin typeface="Times New Roman"/>
                          <a:ea typeface="Times New Roman"/>
                          <a:cs typeface="Times New Roman"/>
                        </a:rPr>
                        <a:t> </a:t>
                      </a:r>
                      <a:r>
                        <a:rPr lang="fr-FR" sz="1200" b="1">
                          <a:latin typeface="Times New Roman"/>
                          <a:ea typeface="Times New Roman"/>
                          <a:cs typeface="Times New Roman"/>
                        </a:rPr>
                        <a:t>d’entreprises</a:t>
                      </a:r>
                      <a:endParaRPr lang="fr-FR" sz="120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marL="74295" marR="328295" algn="just">
                        <a:spcAft>
                          <a:spcPts val="0"/>
                        </a:spcAft>
                      </a:pPr>
                      <a:r>
                        <a:rPr lang="fr-FR" sz="1200">
                          <a:latin typeface="Times New Roman"/>
                          <a:ea typeface="Times New Roman"/>
                          <a:cs typeface="Times New Roman"/>
                        </a:rPr>
                        <a:t>Surtout</a:t>
                      </a:r>
                      <a:r>
                        <a:rPr lang="fr-FR" sz="1200" spc="5">
                          <a:latin typeface="Times New Roman"/>
                          <a:ea typeface="Times New Roman"/>
                          <a:cs typeface="Times New Roman"/>
                        </a:rPr>
                        <a:t> </a:t>
                      </a:r>
                      <a:r>
                        <a:rPr lang="fr-FR" sz="1200">
                          <a:latin typeface="Times New Roman"/>
                          <a:ea typeface="Times New Roman"/>
                          <a:cs typeface="Times New Roman"/>
                        </a:rPr>
                        <a:t>calculé</a:t>
                      </a:r>
                      <a:r>
                        <a:rPr lang="fr-FR" sz="1200" spc="5">
                          <a:latin typeface="Times New Roman"/>
                          <a:ea typeface="Times New Roman"/>
                          <a:cs typeface="Times New Roman"/>
                        </a:rPr>
                        <a:t> </a:t>
                      </a:r>
                      <a:r>
                        <a:rPr lang="fr-FR" sz="1200">
                          <a:latin typeface="Times New Roman"/>
                          <a:ea typeface="Times New Roman"/>
                          <a:cs typeface="Times New Roman"/>
                        </a:rPr>
                        <a:t>par</a:t>
                      </a:r>
                      <a:r>
                        <a:rPr lang="fr-FR" sz="1200" spc="5">
                          <a:latin typeface="Times New Roman"/>
                          <a:ea typeface="Times New Roman"/>
                          <a:cs typeface="Times New Roman"/>
                        </a:rPr>
                        <a:t> </a:t>
                      </a:r>
                      <a:r>
                        <a:rPr lang="fr-FR" sz="1200">
                          <a:latin typeface="Times New Roman"/>
                          <a:ea typeface="Times New Roman"/>
                          <a:cs typeface="Times New Roman"/>
                        </a:rPr>
                        <a:t>le</a:t>
                      </a:r>
                      <a:r>
                        <a:rPr lang="fr-FR" sz="1200" spc="5">
                          <a:latin typeface="Times New Roman"/>
                          <a:ea typeface="Times New Roman"/>
                          <a:cs typeface="Times New Roman"/>
                        </a:rPr>
                        <a:t> </a:t>
                      </a:r>
                      <a:r>
                        <a:rPr lang="fr-FR" sz="1200">
                          <a:latin typeface="Times New Roman"/>
                          <a:ea typeface="Times New Roman"/>
                          <a:cs typeface="Times New Roman"/>
                        </a:rPr>
                        <a:t>pourcentage</a:t>
                      </a:r>
                      <a:r>
                        <a:rPr lang="fr-FR" sz="1200" spc="5">
                          <a:latin typeface="Times New Roman"/>
                          <a:ea typeface="Times New Roman"/>
                          <a:cs typeface="Times New Roman"/>
                        </a:rPr>
                        <a:t> </a:t>
                      </a:r>
                      <a:r>
                        <a:rPr lang="fr-FR" sz="1200">
                          <a:latin typeface="Times New Roman"/>
                          <a:ea typeface="Times New Roman"/>
                          <a:cs typeface="Times New Roman"/>
                        </a:rPr>
                        <a:t>de</a:t>
                      </a:r>
                      <a:r>
                        <a:rPr lang="fr-FR" sz="1200" spc="5">
                          <a:latin typeface="Times New Roman"/>
                          <a:ea typeface="Times New Roman"/>
                          <a:cs typeface="Times New Roman"/>
                        </a:rPr>
                        <a:t> </a:t>
                      </a:r>
                      <a:r>
                        <a:rPr lang="fr-FR" sz="1200">
                          <a:latin typeface="Times New Roman"/>
                          <a:ea typeface="Times New Roman"/>
                          <a:cs typeface="Times New Roman"/>
                        </a:rPr>
                        <a:t>propriétaires dirigeants d’entreprises par</a:t>
                      </a:r>
                      <a:r>
                        <a:rPr lang="fr-FR" sz="1200" spc="5">
                          <a:latin typeface="Times New Roman"/>
                          <a:ea typeface="Times New Roman"/>
                          <a:cs typeface="Times New Roman"/>
                        </a:rPr>
                        <a:t> </a:t>
                      </a:r>
                      <a:r>
                        <a:rPr lang="fr-FR" sz="1200">
                          <a:latin typeface="Times New Roman"/>
                          <a:ea typeface="Times New Roman"/>
                          <a:cs typeface="Times New Roman"/>
                        </a:rPr>
                        <a:t>rapport</a:t>
                      </a:r>
                      <a:r>
                        <a:rPr lang="fr-FR" sz="1200" spc="-10">
                          <a:latin typeface="Times New Roman"/>
                          <a:ea typeface="Times New Roman"/>
                          <a:cs typeface="Times New Roman"/>
                        </a:rPr>
                        <a:t> </a:t>
                      </a:r>
                      <a:r>
                        <a:rPr lang="fr-FR" sz="1200">
                          <a:latin typeface="Times New Roman"/>
                          <a:ea typeface="Times New Roman"/>
                          <a:cs typeface="Times New Roman"/>
                        </a:rPr>
                        <a:t>à</a:t>
                      </a:r>
                      <a:r>
                        <a:rPr lang="fr-FR" sz="1200" spc="-5">
                          <a:latin typeface="Times New Roman"/>
                          <a:ea typeface="Times New Roman"/>
                          <a:cs typeface="Times New Roman"/>
                        </a:rPr>
                        <a:t> </a:t>
                      </a:r>
                      <a:r>
                        <a:rPr lang="fr-FR" sz="1200">
                          <a:latin typeface="Times New Roman"/>
                          <a:ea typeface="Times New Roman"/>
                          <a:cs typeface="Times New Roman"/>
                        </a:rPr>
                        <a:t>la main-d’œuvre totale.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 marR="75565" algn="just">
                        <a:spcBef>
                          <a:spcPts val="490"/>
                        </a:spcBef>
                        <a:spcAft>
                          <a:spcPts val="0"/>
                        </a:spcAft>
                      </a:pPr>
                      <a:r>
                        <a:rPr lang="fr-FR" sz="1200" dirty="0">
                          <a:latin typeface="Times New Roman"/>
                          <a:ea typeface="Times New Roman"/>
                          <a:cs typeface="Times New Roman"/>
                        </a:rPr>
                        <a:t>Surestimation du nombre d’entreprises à cause</a:t>
                      </a:r>
                      <a:r>
                        <a:rPr lang="fr-FR" sz="1200" spc="5" dirty="0">
                          <a:latin typeface="Times New Roman"/>
                          <a:ea typeface="Times New Roman"/>
                          <a:cs typeface="Times New Roman"/>
                        </a:rPr>
                        <a:t> </a:t>
                      </a:r>
                      <a:r>
                        <a:rPr lang="fr-FR" sz="1200" dirty="0">
                          <a:latin typeface="Times New Roman"/>
                          <a:ea typeface="Times New Roman"/>
                          <a:cs typeface="Times New Roman"/>
                        </a:rPr>
                        <a:t>des firmes dirigées par plus d’un entrepreneur,</a:t>
                      </a:r>
                      <a:r>
                        <a:rPr lang="fr-FR" sz="1200" spc="5" dirty="0">
                          <a:latin typeface="Times New Roman"/>
                          <a:ea typeface="Times New Roman"/>
                          <a:cs typeface="Times New Roman"/>
                        </a:rPr>
                        <a:t> </a:t>
                      </a:r>
                      <a:r>
                        <a:rPr lang="fr-FR" sz="1200" dirty="0">
                          <a:latin typeface="Times New Roman"/>
                          <a:ea typeface="Times New Roman"/>
                          <a:cs typeface="Times New Roman"/>
                        </a:rPr>
                        <a:t>par</a:t>
                      </a:r>
                      <a:r>
                        <a:rPr lang="fr-FR" sz="1200" spc="-5" dirty="0">
                          <a:latin typeface="Times New Roman"/>
                          <a:ea typeface="Times New Roman"/>
                          <a:cs typeface="Times New Roman"/>
                        </a:rPr>
                        <a:t> </a:t>
                      </a:r>
                      <a:r>
                        <a:rPr lang="fr-FR" sz="1200" dirty="0">
                          <a:latin typeface="Times New Roman"/>
                          <a:ea typeface="Times New Roman"/>
                          <a:cs typeface="Times New Roman"/>
                        </a:rPr>
                        <a:t>exemple</a:t>
                      </a:r>
                      <a:r>
                        <a:rPr lang="fr-FR" sz="1200" spc="-5" dirty="0">
                          <a:latin typeface="Times New Roman"/>
                          <a:ea typeface="Times New Roman"/>
                          <a:cs typeface="Times New Roman"/>
                        </a:rPr>
                        <a:t> </a:t>
                      </a:r>
                      <a:r>
                        <a:rPr lang="fr-FR" sz="1200" dirty="0">
                          <a:latin typeface="Times New Roman"/>
                          <a:ea typeface="Times New Roman"/>
                          <a:cs typeface="Times New Roman"/>
                        </a:rPr>
                        <a:t>propriétaires</a:t>
                      </a:r>
                      <a:r>
                        <a:rPr lang="fr-FR" sz="1200" spc="-10" dirty="0">
                          <a:latin typeface="Times New Roman"/>
                          <a:ea typeface="Times New Roman"/>
                          <a:cs typeface="Times New Roman"/>
                        </a:rPr>
                        <a:t> </a:t>
                      </a:r>
                      <a:r>
                        <a:rPr lang="fr-FR" sz="1200" dirty="0">
                          <a:latin typeface="Times New Roman"/>
                          <a:ea typeface="Times New Roman"/>
                          <a:cs typeface="Times New Roman"/>
                        </a:rPr>
                        <a:t>à</a:t>
                      </a:r>
                      <a:r>
                        <a:rPr lang="fr-FR" sz="1200" spc="-5" dirty="0">
                          <a:latin typeface="Times New Roman"/>
                          <a:ea typeface="Times New Roman"/>
                          <a:cs typeface="Times New Roman"/>
                        </a:rPr>
                        <a:t> </a:t>
                      </a:r>
                      <a:r>
                        <a:rPr lang="fr-FR" sz="1200" dirty="0">
                          <a:latin typeface="Times New Roman"/>
                          <a:ea typeface="Times New Roman"/>
                          <a:cs typeface="Times New Roman"/>
                        </a:rPr>
                        <a:t>parts</a:t>
                      </a:r>
                      <a:r>
                        <a:rPr lang="fr-FR" sz="1200" spc="-15" dirty="0">
                          <a:latin typeface="Times New Roman"/>
                          <a:ea typeface="Times New Roman"/>
                          <a:cs typeface="Times New Roman"/>
                        </a:rPr>
                        <a:t> </a:t>
                      </a:r>
                      <a:r>
                        <a:rPr lang="fr-FR" sz="1200" dirty="0">
                          <a:latin typeface="Times New Roman"/>
                          <a:ea typeface="Times New Roman"/>
                          <a:cs typeface="Times New Roman"/>
                        </a:rPr>
                        <a:t>égales.</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1122">
                <a:tc>
                  <a:txBody>
                    <a:bodyPr/>
                    <a:lstStyle/>
                    <a:p>
                      <a:pPr>
                        <a:spcAft>
                          <a:spcPts val="0"/>
                        </a:spcAft>
                      </a:pPr>
                      <a:endParaRPr lang="fr-FR" sz="1200" dirty="0">
                        <a:latin typeface="Times New Roman"/>
                        <a:ea typeface="Times New Roman"/>
                        <a:cs typeface="Times New Roman"/>
                      </a:endParaRPr>
                    </a:p>
                    <a:p>
                      <a:pPr marL="68580" marR="168910">
                        <a:spcBef>
                          <a:spcPts val="795"/>
                        </a:spcBef>
                        <a:spcAft>
                          <a:spcPts val="0"/>
                        </a:spcAft>
                      </a:pPr>
                      <a:r>
                        <a:rPr lang="fr-FR" sz="1200" b="1" dirty="0">
                          <a:latin typeface="Times New Roman"/>
                          <a:ea typeface="Times New Roman"/>
                          <a:cs typeface="Times New Roman"/>
                        </a:rPr>
                        <a:t>Taux d’entrée et de</a:t>
                      </a:r>
                      <a:r>
                        <a:rPr lang="fr-FR" sz="1200" b="1" spc="5" dirty="0">
                          <a:latin typeface="Times New Roman"/>
                          <a:ea typeface="Times New Roman"/>
                          <a:cs typeface="Times New Roman"/>
                        </a:rPr>
                        <a:t> </a:t>
                      </a:r>
                      <a:r>
                        <a:rPr lang="fr-FR" sz="1200" b="1" dirty="0">
                          <a:latin typeface="Times New Roman"/>
                          <a:ea typeface="Times New Roman"/>
                          <a:cs typeface="Times New Roman"/>
                        </a:rPr>
                        <a:t>sortie des entreprises ou</a:t>
                      </a:r>
                      <a:r>
                        <a:rPr lang="fr-FR" sz="1200" b="1" spc="-210" dirty="0">
                          <a:latin typeface="Times New Roman"/>
                          <a:ea typeface="Times New Roman"/>
                          <a:cs typeface="Times New Roman"/>
                        </a:rPr>
                        <a:t> </a:t>
                      </a:r>
                      <a:r>
                        <a:rPr lang="fr-FR" sz="1200" b="1" dirty="0">
                          <a:latin typeface="Times New Roman"/>
                          <a:ea typeface="Times New Roman"/>
                          <a:cs typeface="Times New Roman"/>
                        </a:rPr>
                        <a:t>des travailleurs</a:t>
                      </a:r>
                      <a:r>
                        <a:rPr lang="fr-FR" sz="1200" b="1" spc="5" dirty="0">
                          <a:latin typeface="Times New Roman"/>
                          <a:ea typeface="Times New Roman"/>
                          <a:cs typeface="Times New Roman"/>
                        </a:rPr>
                        <a:t> </a:t>
                      </a:r>
                      <a:r>
                        <a:rPr lang="fr-FR" sz="1200" b="1" dirty="0">
                          <a:latin typeface="Times New Roman"/>
                          <a:ea typeface="Times New Roman"/>
                          <a:cs typeface="Times New Roman"/>
                        </a:rPr>
                        <a:t>indépendants</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marL="74295" marR="328295" algn="just">
                        <a:spcAft>
                          <a:spcPts val="0"/>
                        </a:spcAft>
                      </a:pPr>
                      <a:r>
                        <a:rPr lang="fr-FR" sz="1200" dirty="0">
                          <a:latin typeface="Times New Roman"/>
                          <a:ea typeface="Times New Roman"/>
                          <a:cs typeface="Times New Roman"/>
                        </a:rPr>
                        <a:t>La</a:t>
                      </a:r>
                      <a:r>
                        <a:rPr lang="fr-FR" sz="1200" spc="5" dirty="0">
                          <a:latin typeface="Times New Roman"/>
                          <a:ea typeface="Times New Roman"/>
                          <a:cs typeface="Times New Roman"/>
                        </a:rPr>
                        <a:t> </a:t>
                      </a:r>
                      <a:r>
                        <a:rPr lang="fr-FR" sz="1200" dirty="0">
                          <a:latin typeface="Times New Roman"/>
                          <a:ea typeface="Times New Roman"/>
                          <a:cs typeface="Times New Roman"/>
                        </a:rPr>
                        <a:t>somme</a:t>
                      </a:r>
                      <a:r>
                        <a:rPr lang="fr-FR" sz="1200" spc="5" dirty="0">
                          <a:latin typeface="Times New Roman"/>
                          <a:ea typeface="Times New Roman"/>
                          <a:cs typeface="Times New Roman"/>
                        </a:rPr>
                        <a:t> </a:t>
                      </a:r>
                      <a:r>
                        <a:rPr lang="fr-FR" sz="1200" dirty="0">
                          <a:latin typeface="Times New Roman"/>
                          <a:ea typeface="Times New Roman"/>
                          <a:cs typeface="Times New Roman"/>
                        </a:rPr>
                        <a:t>des</a:t>
                      </a:r>
                      <a:r>
                        <a:rPr lang="fr-FR" sz="1200" spc="5" dirty="0">
                          <a:latin typeface="Times New Roman"/>
                          <a:ea typeface="Times New Roman"/>
                          <a:cs typeface="Times New Roman"/>
                        </a:rPr>
                        <a:t> </a:t>
                      </a:r>
                      <a:r>
                        <a:rPr lang="fr-FR" sz="1200" dirty="0">
                          <a:latin typeface="Times New Roman"/>
                          <a:ea typeface="Times New Roman"/>
                          <a:cs typeface="Times New Roman"/>
                        </a:rPr>
                        <a:t>entrées</a:t>
                      </a:r>
                      <a:r>
                        <a:rPr lang="fr-FR" sz="1200" spc="5" dirty="0">
                          <a:latin typeface="Times New Roman"/>
                          <a:ea typeface="Times New Roman"/>
                          <a:cs typeface="Times New Roman"/>
                        </a:rPr>
                        <a:t> </a:t>
                      </a:r>
                      <a:r>
                        <a:rPr lang="fr-FR" sz="1200" dirty="0">
                          <a:latin typeface="Times New Roman"/>
                          <a:ea typeface="Times New Roman"/>
                          <a:cs typeface="Times New Roman"/>
                        </a:rPr>
                        <a:t>et</a:t>
                      </a:r>
                      <a:r>
                        <a:rPr lang="fr-FR" sz="1200" spc="5" dirty="0">
                          <a:latin typeface="Times New Roman"/>
                          <a:ea typeface="Times New Roman"/>
                          <a:cs typeface="Times New Roman"/>
                        </a:rPr>
                        <a:t> </a:t>
                      </a:r>
                      <a:r>
                        <a:rPr lang="fr-FR" sz="1200" dirty="0">
                          <a:latin typeface="Times New Roman"/>
                          <a:ea typeface="Times New Roman"/>
                          <a:cs typeface="Times New Roman"/>
                        </a:rPr>
                        <a:t>des</a:t>
                      </a:r>
                      <a:r>
                        <a:rPr lang="fr-FR" sz="1200" spc="5" dirty="0">
                          <a:latin typeface="Times New Roman"/>
                          <a:ea typeface="Times New Roman"/>
                          <a:cs typeface="Times New Roman"/>
                        </a:rPr>
                        <a:t> </a:t>
                      </a:r>
                      <a:r>
                        <a:rPr lang="fr-FR" sz="1200" dirty="0">
                          <a:latin typeface="Times New Roman"/>
                          <a:ea typeface="Times New Roman"/>
                          <a:cs typeface="Times New Roman"/>
                        </a:rPr>
                        <a:t>sorties</a:t>
                      </a:r>
                      <a:r>
                        <a:rPr lang="fr-FR" sz="1200" spc="5" dirty="0">
                          <a:latin typeface="Times New Roman"/>
                          <a:ea typeface="Times New Roman"/>
                          <a:cs typeface="Times New Roman"/>
                        </a:rPr>
                        <a:t> </a:t>
                      </a:r>
                      <a:r>
                        <a:rPr lang="fr-FR" sz="1200" dirty="0">
                          <a:latin typeface="Times New Roman"/>
                          <a:ea typeface="Times New Roman"/>
                          <a:cs typeface="Times New Roman"/>
                        </a:rPr>
                        <a:t>d’entreprises</a:t>
                      </a:r>
                      <a:r>
                        <a:rPr lang="fr-FR" sz="1200" spc="5" dirty="0">
                          <a:latin typeface="Times New Roman"/>
                          <a:ea typeface="Times New Roman"/>
                          <a:cs typeface="Times New Roman"/>
                        </a:rPr>
                        <a:t> </a:t>
                      </a:r>
                      <a:r>
                        <a:rPr lang="fr-FR" sz="1200" dirty="0">
                          <a:latin typeface="Times New Roman"/>
                          <a:ea typeface="Times New Roman"/>
                          <a:cs typeface="Times New Roman"/>
                        </a:rPr>
                        <a:t>ou</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travailleurs</a:t>
                      </a:r>
                      <a:r>
                        <a:rPr lang="fr-FR" sz="1200" spc="5" dirty="0">
                          <a:latin typeface="Times New Roman"/>
                          <a:ea typeface="Times New Roman"/>
                          <a:cs typeface="Times New Roman"/>
                        </a:rPr>
                        <a:t> </a:t>
                      </a:r>
                      <a:r>
                        <a:rPr lang="fr-FR" sz="1200" dirty="0">
                          <a:latin typeface="Times New Roman"/>
                          <a:ea typeface="Times New Roman"/>
                          <a:cs typeface="Times New Roman"/>
                        </a:rPr>
                        <a:t>indépendants</a:t>
                      </a:r>
                      <a:r>
                        <a:rPr lang="fr-FR" sz="1200" spc="5" dirty="0">
                          <a:latin typeface="Times New Roman"/>
                          <a:ea typeface="Times New Roman"/>
                          <a:cs typeface="Times New Roman"/>
                        </a:rPr>
                        <a:t> </a:t>
                      </a:r>
                      <a:r>
                        <a:rPr lang="fr-FR" sz="1200" dirty="0">
                          <a:latin typeface="Times New Roman"/>
                          <a:ea typeface="Times New Roman"/>
                          <a:cs typeface="Times New Roman"/>
                        </a:rPr>
                        <a:t>d’une</a:t>
                      </a:r>
                      <a:r>
                        <a:rPr lang="fr-FR" sz="1200" spc="5" dirty="0">
                          <a:latin typeface="Times New Roman"/>
                          <a:ea typeface="Times New Roman"/>
                          <a:cs typeface="Times New Roman"/>
                        </a:rPr>
                        <a:t> </a:t>
                      </a:r>
                      <a:r>
                        <a:rPr lang="fr-FR" sz="1200" dirty="0">
                          <a:latin typeface="Times New Roman"/>
                          <a:ea typeface="Times New Roman"/>
                          <a:cs typeface="Times New Roman"/>
                        </a:rPr>
                        <a:t>industrie</a:t>
                      </a:r>
                      <a:r>
                        <a:rPr lang="fr-FR" sz="1200" spc="5" dirty="0">
                          <a:latin typeface="Times New Roman"/>
                          <a:ea typeface="Times New Roman"/>
                          <a:cs typeface="Times New Roman"/>
                        </a:rPr>
                        <a:t> </a:t>
                      </a:r>
                      <a:r>
                        <a:rPr lang="fr-FR" sz="1200" dirty="0">
                          <a:latin typeface="Times New Roman"/>
                          <a:ea typeface="Times New Roman"/>
                          <a:cs typeface="Times New Roman"/>
                        </a:rPr>
                        <a:t>ou</a:t>
                      </a:r>
                      <a:r>
                        <a:rPr lang="fr-FR" sz="1200" spc="5" dirty="0">
                          <a:latin typeface="Times New Roman"/>
                          <a:ea typeface="Times New Roman"/>
                          <a:cs typeface="Times New Roman"/>
                        </a:rPr>
                        <a:t> </a:t>
                      </a:r>
                      <a:r>
                        <a:rPr lang="fr-FR" sz="1200" dirty="0">
                          <a:latin typeface="Times New Roman"/>
                          <a:ea typeface="Times New Roman"/>
                          <a:cs typeface="Times New Roman"/>
                        </a:rPr>
                        <a:t>d’une</a:t>
                      </a:r>
                      <a:r>
                        <a:rPr lang="fr-FR" sz="1200" spc="5" dirty="0">
                          <a:latin typeface="Times New Roman"/>
                          <a:ea typeface="Times New Roman"/>
                          <a:cs typeface="Times New Roman"/>
                        </a:rPr>
                        <a:t> </a:t>
                      </a:r>
                      <a:r>
                        <a:rPr lang="fr-FR" sz="1200" dirty="0">
                          <a:latin typeface="Times New Roman"/>
                          <a:ea typeface="Times New Roman"/>
                          <a:cs typeface="Times New Roman"/>
                        </a:rPr>
                        <a:t>région.</a:t>
                      </a:r>
                    </a:p>
                    <a:p>
                      <a:pPr marL="74295" marR="324485">
                        <a:spcAft>
                          <a:spcPts val="0"/>
                        </a:spcAft>
                      </a:pPr>
                      <a:r>
                        <a:rPr lang="fr-FR" sz="1200" dirty="0">
                          <a:latin typeface="Times New Roman"/>
                          <a:ea typeface="Times New Roman"/>
                          <a:cs typeface="Times New Roman"/>
                        </a:rPr>
                        <a:t>Mesurée</a:t>
                      </a:r>
                      <a:r>
                        <a:rPr lang="fr-FR" sz="1200" spc="90" dirty="0">
                          <a:latin typeface="Times New Roman"/>
                          <a:ea typeface="Times New Roman"/>
                          <a:cs typeface="Times New Roman"/>
                        </a:rPr>
                        <a:t> </a:t>
                      </a:r>
                      <a:r>
                        <a:rPr lang="fr-FR" sz="1200" dirty="0">
                          <a:latin typeface="Times New Roman"/>
                          <a:ea typeface="Times New Roman"/>
                          <a:cs typeface="Times New Roman"/>
                        </a:rPr>
                        <a:t>par</a:t>
                      </a:r>
                      <a:r>
                        <a:rPr lang="fr-FR" sz="1200" spc="85" dirty="0">
                          <a:latin typeface="Times New Roman"/>
                          <a:ea typeface="Times New Roman"/>
                          <a:cs typeface="Times New Roman"/>
                        </a:rPr>
                        <a:t> </a:t>
                      </a:r>
                      <a:r>
                        <a:rPr lang="fr-FR" sz="1200" dirty="0">
                          <a:latin typeface="Times New Roman"/>
                          <a:ea typeface="Times New Roman"/>
                          <a:cs typeface="Times New Roman"/>
                        </a:rPr>
                        <a:t>le</a:t>
                      </a:r>
                      <a:r>
                        <a:rPr lang="fr-FR" sz="1200" spc="90" dirty="0">
                          <a:latin typeface="Times New Roman"/>
                          <a:ea typeface="Times New Roman"/>
                          <a:cs typeface="Times New Roman"/>
                        </a:rPr>
                        <a:t> </a:t>
                      </a:r>
                      <a:r>
                        <a:rPr lang="fr-FR" sz="1200" dirty="0">
                          <a:latin typeface="Times New Roman"/>
                          <a:ea typeface="Times New Roman"/>
                          <a:cs typeface="Times New Roman"/>
                        </a:rPr>
                        <a:t>taux</a:t>
                      </a:r>
                      <a:r>
                        <a:rPr lang="fr-FR" sz="1200" spc="90" dirty="0">
                          <a:latin typeface="Times New Roman"/>
                          <a:ea typeface="Times New Roman"/>
                          <a:cs typeface="Times New Roman"/>
                        </a:rPr>
                        <a:t> </a:t>
                      </a:r>
                      <a:r>
                        <a:rPr lang="fr-FR" sz="1200" dirty="0">
                          <a:latin typeface="Times New Roman"/>
                          <a:ea typeface="Times New Roman"/>
                          <a:cs typeface="Times New Roman"/>
                        </a:rPr>
                        <a:t>d’entrée</a:t>
                      </a:r>
                      <a:r>
                        <a:rPr lang="fr-FR" sz="1200" spc="90" dirty="0">
                          <a:latin typeface="Times New Roman"/>
                          <a:ea typeface="Times New Roman"/>
                          <a:cs typeface="Times New Roman"/>
                        </a:rPr>
                        <a:t> </a:t>
                      </a:r>
                      <a:r>
                        <a:rPr lang="fr-FR" sz="1200" dirty="0">
                          <a:latin typeface="Times New Roman"/>
                          <a:ea typeface="Times New Roman"/>
                          <a:cs typeface="Times New Roman"/>
                        </a:rPr>
                        <a:t>et</a:t>
                      </a:r>
                      <a:r>
                        <a:rPr lang="fr-FR" sz="1200" spc="85" dirty="0">
                          <a:latin typeface="Times New Roman"/>
                          <a:ea typeface="Times New Roman"/>
                          <a:cs typeface="Times New Roman"/>
                        </a:rPr>
                        <a:t> </a:t>
                      </a:r>
                      <a:r>
                        <a:rPr lang="fr-FR" sz="1200" dirty="0">
                          <a:latin typeface="Times New Roman"/>
                          <a:ea typeface="Times New Roman"/>
                          <a:cs typeface="Times New Roman"/>
                        </a:rPr>
                        <a:t>de</a:t>
                      </a:r>
                      <a:r>
                        <a:rPr lang="fr-FR" sz="1200" spc="90" dirty="0">
                          <a:latin typeface="Times New Roman"/>
                          <a:ea typeface="Times New Roman"/>
                          <a:cs typeface="Times New Roman"/>
                        </a:rPr>
                        <a:t> </a:t>
                      </a:r>
                      <a:r>
                        <a:rPr lang="fr-FR" sz="1200" dirty="0">
                          <a:latin typeface="Times New Roman"/>
                          <a:ea typeface="Times New Roman"/>
                          <a:cs typeface="Times New Roman"/>
                        </a:rPr>
                        <a:t>sortie</a:t>
                      </a:r>
                      <a:r>
                        <a:rPr lang="fr-FR" sz="1200" spc="-210"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travailleurs indépendants.</a:t>
                      </a:r>
                    </a:p>
                    <a:p>
                      <a:pPr marL="74295" marR="325120">
                        <a:spcAft>
                          <a:spcPts val="0"/>
                        </a:spcAft>
                      </a:pPr>
                      <a:r>
                        <a:rPr lang="fr-FR" sz="1200" dirty="0">
                          <a:latin typeface="Times New Roman"/>
                          <a:ea typeface="Times New Roman"/>
                          <a:cs typeface="Times New Roman"/>
                        </a:rPr>
                        <a:t>Également</a:t>
                      </a:r>
                      <a:r>
                        <a:rPr lang="fr-FR" sz="1200" spc="160" dirty="0">
                          <a:latin typeface="Times New Roman"/>
                          <a:ea typeface="Times New Roman"/>
                          <a:cs typeface="Times New Roman"/>
                        </a:rPr>
                        <a:t> </a:t>
                      </a:r>
                      <a:r>
                        <a:rPr lang="fr-FR" sz="1200" dirty="0">
                          <a:latin typeface="Times New Roman"/>
                          <a:ea typeface="Times New Roman"/>
                          <a:cs typeface="Times New Roman"/>
                        </a:rPr>
                        <a:t>mesurée</a:t>
                      </a:r>
                      <a:r>
                        <a:rPr lang="fr-FR" sz="1200" spc="165" dirty="0">
                          <a:latin typeface="Times New Roman"/>
                          <a:ea typeface="Times New Roman"/>
                          <a:cs typeface="Times New Roman"/>
                        </a:rPr>
                        <a:t> </a:t>
                      </a:r>
                      <a:r>
                        <a:rPr lang="fr-FR" sz="1200" dirty="0">
                          <a:latin typeface="Times New Roman"/>
                          <a:ea typeface="Times New Roman"/>
                          <a:cs typeface="Times New Roman"/>
                        </a:rPr>
                        <a:t>par</a:t>
                      </a:r>
                      <a:r>
                        <a:rPr lang="fr-FR" sz="1200" spc="165" dirty="0">
                          <a:latin typeface="Times New Roman"/>
                          <a:ea typeface="Times New Roman"/>
                          <a:cs typeface="Times New Roman"/>
                        </a:rPr>
                        <a:t> </a:t>
                      </a:r>
                      <a:r>
                        <a:rPr lang="fr-FR" sz="1200" dirty="0">
                          <a:latin typeface="Times New Roman"/>
                          <a:ea typeface="Times New Roman"/>
                          <a:cs typeface="Times New Roman"/>
                        </a:rPr>
                        <a:t>le</a:t>
                      </a:r>
                      <a:r>
                        <a:rPr lang="fr-FR" sz="1200" spc="165" dirty="0">
                          <a:latin typeface="Times New Roman"/>
                          <a:ea typeface="Times New Roman"/>
                          <a:cs typeface="Times New Roman"/>
                        </a:rPr>
                        <a:t> </a:t>
                      </a:r>
                      <a:r>
                        <a:rPr lang="fr-FR" sz="1200" dirty="0">
                          <a:latin typeface="Times New Roman"/>
                          <a:ea typeface="Times New Roman"/>
                          <a:cs typeface="Times New Roman"/>
                        </a:rPr>
                        <a:t>taux</a:t>
                      </a:r>
                      <a:r>
                        <a:rPr lang="fr-FR" sz="1200" spc="160" dirty="0">
                          <a:latin typeface="Times New Roman"/>
                          <a:ea typeface="Times New Roman"/>
                          <a:cs typeface="Times New Roman"/>
                        </a:rPr>
                        <a:t> </a:t>
                      </a:r>
                      <a:r>
                        <a:rPr lang="fr-FR" sz="1200" dirty="0">
                          <a:latin typeface="Times New Roman"/>
                          <a:ea typeface="Times New Roman"/>
                          <a:cs typeface="Times New Roman"/>
                        </a:rPr>
                        <a:t>d’entrée</a:t>
                      </a:r>
                      <a:r>
                        <a:rPr lang="fr-FR" sz="1200" spc="-210" dirty="0">
                          <a:latin typeface="Times New Roman"/>
                          <a:ea typeface="Times New Roman"/>
                          <a:cs typeface="Times New Roman"/>
                        </a:rPr>
                        <a:t> </a:t>
                      </a:r>
                      <a:r>
                        <a:rPr lang="fr-FR" sz="1200" dirty="0">
                          <a:latin typeface="Times New Roman"/>
                          <a:ea typeface="Times New Roman"/>
                          <a:cs typeface="Times New Roman"/>
                        </a:rPr>
                        <a:t>et</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sortie d’entreprises.</a:t>
                      </a:r>
                    </a:p>
                    <a:p>
                      <a:pPr marL="74295" marR="326390">
                        <a:lnSpc>
                          <a:spcPts val="1040"/>
                        </a:lnSpc>
                        <a:spcAft>
                          <a:spcPts val="0"/>
                        </a:spcAft>
                      </a:pPr>
                      <a:r>
                        <a:rPr lang="fr-FR" sz="1200" dirty="0">
                          <a:latin typeface="Times New Roman"/>
                          <a:ea typeface="Times New Roman"/>
                          <a:cs typeface="Times New Roman"/>
                        </a:rPr>
                        <a:t>Ou,</a:t>
                      </a:r>
                      <a:r>
                        <a:rPr lang="fr-FR" sz="1200" spc="95" dirty="0">
                          <a:latin typeface="Times New Roman"/>
                          <a:ea typeface="Times New Roman"/>
                          <a:cs typeface="Times New Roman"/>
                        </a:rPr>
                        <a:t> </a:t>
                      </a:r>
                      <a:r>
                        <a:rPr lang="fr-FR" sz="1200" dirty="0">
                          <a:latin typeface="Times New Roman"/>
                          <a:ea typeface="Times New Roman"/>
                          <a:cs typeface="Times New Roman"/>
                        </a:rPr>
                        <a:t>encore,</a:t>
                      </a:r>
                      <a:r>
                        <a:rPr lang="fr-FR" sz="1200" spc="90" dirty="0">
                          <a:latin typeface="Times New Roman"/>
                          <a:ea typeface="Times New Roman"/>
                          <a:cs typeface="Times New Roman"/>
                        </a:rPr>
                        <a:t> </a:t>
                      </a:r>
                      <a:r>
                        <a:rPr lang="fr-FR" sz="1200" dirty="0">
                          <a:latin typeface="Times New Roman"/>
                          <a:ea typeface="Times New Roman"/>
                          <a:cs typeface="Times New Roman"/>
                        </a:rPr>
                        <a:t>le</a:t>
                      </a:r>
                      <a:r>
                        <a:rPr lang="fr-FR" sz="1200" spc="100" dirty="0">
                          <a:latin typeface="Times New Roman"/>
                          <a:ea typeface="Times New Roman"/>
                          <a:cs typeface="Times New Roman"/>
                        </a:rPr>
                        <a:t> </a:t>
                      </a:r>
                      <a:r>
                        <a:rPr lang="fr-FR" sz="1200" dirty="0">
                          <a:latin typeface="Times New Roman"/>
                          <a:ea typeface="Times New Roman"/>
                          <a:cs typeface="Times New Roman"/>
                        </a:rPr>
                        <a:t>niveau</a:t>
                      </a:r>
                      <a:r>
                        <a:rPr lang="fr-FR" sz="1200" spc="85" dirty="0">
                          <a:latin typeface="Times New Roman"/>
                          <a:ea typeface="Times New Roman"/>
                          <a:cs typeface="Times New Roman"/>
                        </a:rPr>
                        <a:t> </a:t>
                      </a:r>
                      <a:r>
                        <a:rPr lang="fr-FR" sz="1200" dirty="0">
                          <a:latin typeface="Times New Roman"/>
                          <a:ea typeface="Times New Roman"/>
                          <a:cs typeface="Times New Roman"/>
                        </a:rPr>
                        <a:t>de</a:t>
                      </a:r>
                      <a:r>
                        <a:rPr lang="fr-FR" sz="1200" spc="90" dirty="0">
                          <a:latin typeface="Times New Roman"/>
                          <a:ea typeface="Times New Roman"/>
                          <a:cs typeface="Times New Roman"/>
                        </a:rPr>
                        <a:t> </a:t>
                      </a:r>
                      <a:r>
                        <a:rPr lang="fr-FR" sz="1200" dirty="0">
                          <a:latin typeface="Times New Roman"/>
                          <a:ea typeface="Times New Roman"/>
                          <a:cs typeface="Times New Roman"/>
                        </a:rPr>
                        <a:t>turbulence,</a:t>
                      </a:r>
                      <a:r>
                        <a:rPr lang="fr-FR" sz="1200" spc="95" dirty="0">
                          <a:latin typeface="Times New Roman"/>
                          <a:ea typeface="Times New Roman"/>
                          <a:cs typeface="Times New Roman"/>
                        </a:rPr>
                        <a:t> </a:t>
                      </a:r>
                      <a:r>
                        <a:rPr lang="fr-FR" sz="1200" dirty="0">
                          <a:latin typeface="Times New Roman"/>
                          <a:ea typeface="Times New Roman"/>
                          <a:cs typeface="Times New Roman"/>
                        </a:rPr>
                        <a:t>soit</a:t>
                      </a:r>
                      <a:r>
                        <a:rPr lang="fr-FR" sz="1200" spc="-210" dirty="0">
                          <a:latin typeface="Times New Roman"/>
                          <a:ea typeface="Times New Roman"/>
                          <a:cs typeface="Times New Roman"/>
                        </a:rPr>
                        <a:t> </a:t>
                      </a:r>
                      <a:r>
                        <a:rPr lang="fr-FR" sz="1200" dirty="0">
                          <a:latin typeface="Times New Roman"/>
                          <a:ea typeface="Times New Roman"/>
                          <a:cs typeface="Times New Roman"/>
                        </a:rPr>
                        <a:t>la</a:t>
                      </a:r>
                      <a:r>
                        <a:rPr lang="fr-FR" sz="1200" spc="-5" dirty="0">
                          <a:latin typeface="Times New Roman"/>
                          <a:ea typeface="Times New Roman"/>
                          <a:cs typeface="Times New Roman"/>
                        </a:rPr>
                        <a:t> </a:t>
                      </a:r>
                      <a:r>
                        <a:rPr lang="fr-FR" sz="1200" dirty="0">
                          <a:latin typeface="Times New Roman"/>
                          <a:ea typeface="Times New Roman"/>
                          <a:cs typeface="Times New Roman"/>
                        </a:rPr>
                        <a:t>somme des</a:t>
                      </a:r>
                      <a:r>
                        <a:rPr lang="fr-FR" sz="1200" spc="-5" dirty="0">
                          <a:latin typeface="Times New Roman"/>
                          <a:ea typeface="Times New Roman"/>
                          <a:cs typeface="Times New Roman"/>
                        </a:rPr>
                        <a:t> </a:t>
                      </a:r>
                      <a:r>
                        <a:rPr lang="fr-FR" sz="1200" dirty="0">
                          <a:latin typeface="Times New Roman"/>
                          <a:ea typeface="Times New Roman"/>
                          <a:cs typeface="Times New Roman"/>
                        </a:rPr>
                        <a:t>entrées</a:t>
                      </a:r>
                      <a:r>
                        <a:rPr lang="fr-FR" sz="1200" spc="-15" dirty="0">
                          <a:latin typeface="Times New Roman"/>
                          <a:ea typeface="Times New Roman"/>
                          <a:cs typeface="Times New Roman"/>
                        </a:rPr>
                        <a:t> </a:t>
                      </a:r>
                      <a:r>
                        <a:rPr lang="fr-FR" sz="1200" dirty="0">
                          <a:latin typeface="Times New Roman"/>
                          <a:ea typeface="Times New Roman"/>
                          <a:cs typeface="Times New Roman"/>
                        </a:rPr>
                        <a:t>et</a:t>
                      </a:r>
                      <a:r>
                        <a:rPr lang="fr-FR" sz="1200" spc="-10" dirty="0">
                          <a:latin typeface="Times New Roman"/>
                          <a:ea typeface="Times New Roman"/>
                          <a:cs typeface="Times New Roman"/>
                        </a:rPr>
                        <a:t> </a:t>
                      </a:r>
                      <a:r>
                        <a:rPr lang="fr-FR" sz="1200" dirty="0">
                          <a:latin typeface="Times New Roman"/>
                          <a:ea typeface="Times New Roman"/>
                          <a:cs typeface="Times New Roman"/>
                        </a:rPr>
                        <a:t>des</a:t>
                      </a:r>
                      <a:r>
                        <a:rPr lang="fr-FR" sz="1200" spc="-5" dirty="0">
                          <a:latin typeface="Times New Roman"/>
                          <a:ea typeface="Times New Roman"/>
                          <a:cs typeface="Times New Roman"/>
                        </a:rPr>
                        <a:t> </a:t>
                      </a:r>
                      <a:r>
                        <a:rPr lang="fr-FR" sz="1200" dirty="0">
                          <a:latin typeface="Times New Roman"/>
                          <a:ea typeface="Times New Roman"/>
                          <a:cs typeface="Times New Roman"/>
                        </a:rPr>
                        <a:t>sorties.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 marR="74930" algn="just">
                        <a:spcAft>
                          <a:spcPts val="0"/>
                        </a:spcAft>
                      </a:pPr>
                      <a:r>
                        <a:rPr lang="fr-FR" sz="1200" dirty="0">
                          <a:latin typeface="Times New Roman"/>
                          <a:ea typeface="Times New Roman"/>
                          <a:cs typeface="Times New Roman"/>
                        </a:rPr>
                        <a:t>L’Allemagne</a:t>
                      </a:r>
                      <a:r>
                        <a:rPr lang="fr-FR" sz="1200" spc="5" dirty="0">
                          <a:latin typeface="Times New Roman"/>
                          <a:ea typeface="Times New Roman"/>
                          <a:cs typeface="Times New Roman"/>
                        </a:rPr>
                        <a:t> </a:t>
                      </a:r>
                      <a:r>
                        <a:rPr lang="fr-FR" sz="1200" dirty="0">
                          <a:latin typeface="Times New Roman"/>
                          <a:ea typeface="Times New Roman"/>
                          <a:cs typeface="Times New Roman"/>
                        </a:rPr>
                        <a:t>et</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Japon</a:t>
                      </a:r>
                      <a:r>
                        <a:rPr lang="fr-FR" sz="1200" spc="5" dirty="0">
                          <a:latin typeface="Times New Roman"/>
                          <a:ea typeface="Times New Roman"/>
                          <a:cs typeface="Times New Roman"/>
                        </a:rPr>
                        <a:t> </a:t>
                      </a:r>
                      <a:r>
                        <a:rPr lang="fr-FR" sz="1200" dirty="0">
                          <a:latin typeface="Times New Roman"/>
                          <a:ea typeface="Times New Roman"/>
                          <a:cs typeface="Times New Roman"/>
                        </a:rPr>
                        <a:t>ont</a:t>
                      </a:r>
                      <a:r>
                        <a:rPr lang="fr-FR" sz="1200" spc="5" dirty="0">
                          <a:latin typeface="Times New Roman"/>
                          <a:ea typeface="Times New Roman"/>
                          <a:cs typeface="Times New Roman"/>
                        </a:rPr>
                        <a:t> </a:t>
                      </a:r>
                      <a:r>
                        <a:rPr lang="fr-FR" sz="1200" dirty="0">
                          <a:latin typeface="Times New Roman"/>
                          <a:ea typeface="Times New Roman"/>
                          <a:cs typeface="Times New Roman"/>
                        </a:rPr>
                        <a:t>un</a:t>
                      </a:r>
                      <a:r>
                        <a:rPr lang="fr-FR" sz="1200" spc="5" dirty="0">
                          <a:latin typeface="Times New Roman"/>
                          <a:ea typeface="Times New Roman"/>
                          <a:cs typeface="Times New Roman"/>
                        </a:rPr>
                        <a:t> </a:t>
                      </a:r>
                      <a:r>
                        <a:rPr lang="fr-FR" sz="1200" dirty="0">
                          <a:latin typeface="Times New Roman"/>
                          <a:ea typeface="Times New Roman"/>
                          <a:cs typeface="Times New Roman"/>
                        </a:rPr>
                        <a:t>taux</a:t>
                      </a:r>
                      <a:r>
                        <a:rPr lang="fr-FR" sz="1200" spc="5" dirty="0">
                          <a:latin typeface="Times New Roman"/>
                          <a:ea typeface="Times New Roman"/>
                          <a:cs typeface="Times New Roman"/>
                        </a:rPr>
                        <a:t> </a:t>
                      </a:r>
                      <a:r>
                        <a:rPr lang="fr-FR" sz="1200" dirty="0">
                          <a:latin typeface="Times New Roman"/>
                          <a:ea typeface="Times New Roman"/>
                          <a:cs typeface="Times New Roman"/>
                        </a:rPr>
                        <a:t>comparable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propriétaires</a:t>
                      </a:r>
                      <a:r>
                        <a:rPr lang="fr-FR" sz="1200" spc="5" dirty="0">
                          <a:latin typeface="Times New Roman"/>
                          <a:ea typeface="Times New Roman"/>
                          <a:cs typeface="Times New Roman"/>
                        </a:rPr>
                        <a:t> </a:t>
                      </a:r>
                      <a:r>
                        <a:rPr lang="fr-FR" sz="1200" dirty="0">
                          <a:latin typeface="Times New Roman"/>
                          <a:ea typeface="Times New Roman"/>
                          <a:cs typeface="Times New Roman"/>
                        </a:rPr>
                        <a:t>dirigeants,</a:t>
                      </a:r>
                      <a:r>
                        <a:rPr lang="fr-FR" sz="1200" spc="5" dirty="0">
                          <a:latin typeface="Times New Roman"/>
                          <a:ea typeface="Times New Roman"/>
                          <a:cs typeface="Times New Roman"/>
                        </a:rPr>
                        <a:t> </a:t>
                      </a:r>
                      <a:r>
                        <a:rPr lang="fr-FR" sz="1200" dirty="0">
                          <a:latin typeface="Times New Roman"/>
                          <a:ea typeface="Times New Roman"/>
                          <a:cs typeface="Times New Roman"/>
                        </a:rPr>
                        <a:t>mais</a:t>
                      </a:r>
                      <a:r>
                        <a:rPr lang="fr-FR" sz="1200" spc="5" dirty="0">
                          <a:latin typeface="Times New Roman"/>
                          <a:ea typeface="Times New Roman"/>
                          <a:cs typeface="Times New Roman"/>
                        </a:rPr>
                        <a:t> </a:t>
                      </a:r>
                      <a:r>
                        <a:rPr lang="fr-FR" sz="1200" dirty="0">
                          <a:latin typeface="Times New Roman"/>
                          <a:ea typeface="Times New Roman"/>
                          <a:cs typeface="Times New Roman"/>
                        </a:rPr>
                        <a:t>l’Allemagne possède deux fois plus d’entrées</a:t>
                      </a:r>
                      <a:r>
                        <a:rPr lang="fr-FR" sz="1200" spc="5" dirty="0">
                          <a:latin typeface="Times New Roman"/>
                          <a:ea typeface="Times New Roman"/>
                          <a:cs typeface="Times New Roman"/>
                        </a:rPr>
                        <a:t> </a:t>
                      </a:r>
                      <a:r>
                        <a:rPr lang="fr-FR" sz="1200" dirty="0">
                          <a:latin typeface="Times New Roman"/>
                          <a:ea typeface="Times New Roman"/>
                          <a:cs typeface="Times New Roman"/>
                        </a:rPr>
                        <a:t>d’entreprises</a:t>
                      </a:r>
                      <a:r>
                        <a:rPr lang="fr-FR" sz="1200" spc="-5" dirty="0">
                          <a:latin typeface="Times New Roman"/>
                          <a:ea typeface="Times New Roman"/>
                          <a:cs typeface="Times New Roman"/>
                        </a:rPr>
                        <a:t> </a:t>
                      </a:r>
                      <a:r>
                        <a:rPr lang="fr-FR" sz="1200" dirty="0">
                          <a:latin typeface="Times New Roman"/>
                          <a:ea typeface="Times New Roman"/>
                          <a:cs typeface="Times New Roman"/>
                        </a:rPr>
                        <a:t>que le Japon.</a:t>
                      </a:r>
                    </a:p>
                    <a:p>
                      <a:pPr marL="74295" marR="76200" algn="just">
                        <a:spcAft>
                          <a:spcPts val="0"/>
                        </a:spcAft>
                      </a:pPr>
                      <a:r>
                        <a:rPr lang="fr-FR" sz="1200" dirty="0">
                          <a:latin typeface="Times New Roman"/>
                          <a:ea typeface="Times New Roman"/>
                          <a:cs typeface="Times New Roman"/>
                        </a:rPr>
                        <a:t>Le Danemark et les pays anglo-saxons sont les</a:t>
                      </a:r>
                      <a:r>
                        <a:rPr lang="fr-FR" sz="1200" spc="5" dirty="0">
                          <a:latin typeface="Times New Roman"/>
                          <a:ea typeface="Times New Roman"/>
                          <a:cs typeface="Times New Roman"/>
                        </a:rPr>
                        <a:t> </a:t>
                      </a:r>
                      <a:r>
                        <a:rPr lang="fr-FR" sz="1200" dirty="0">
                          <a:latin typeface="Times New Roman"/>
                          <a:ea typeface="Times New Roman"/>
                          <a:cs typeface="Times New Roman"/>
                        </a:rPr>
                        <a:t>pays les plus entreprenants, selon le niveau de</a:t>
                      </a:r>
                      <a:r>
                        <a:rPr lang="fr-FR" sz="1200" spc="5" dirty="0">
                          <a:latin typeface="Times New Roman"/>
                          <a:ea typeface="Times New Roman"/>
                          <a:cs typeface="Times New Roman"/>
                        </a:rPr>
                        <a:t> </a:t>
                      </a:r>
                      <a:r>
                        <a:rPr lang="fr-FR" sz="1200" dirty="0">
                          <a:latin typeface="Times New Roman"/>
                          <a:ea typeface="Times New Roman"/>
                          <a:cs typeface="Times New Roman"/>
                        </a:rPr>
                        <a:t>turbulence.</a:t>
                      </a:r>
                    </a:p>
                    <a:p>
                      <a:pPr marL="74295" marR="76200" algn="just">
                        <a:spcAft>
                          <a:spcPts val="0"/>
                        </a:spcAft>
                      </a:pPr>
                      <a:r>
                        <a:rPr lang="fr-FR" sz="1200" dirty="0">
                          <a:latin typeface="Times New Roman"/>
                          <a:ea typeface="Times New Roman"/>
                          <a:cs typeface="Times New Roman"/>
                        </a:rPr>
                        <a:t>Ces</a:t>
                      </a:r>
                      <a:r>
                        <a:rPr lang="fr-FR" sz="1200" spc="5" dirty="0">
                          <a:latin typeface="Times New Roman"/>
                          <a:ea typeface="Times New Roman"/>
                          <a:cs typeface="Times New Roman"/>
                        </a:rPr>
                        <a:t> </a:t>
                      </a:r>
                      <a:r>
                        <a:rPr lang="fr-FR" sz="1200" dirty="0">
                          <a:latin typeface="Times New Roman"/>
                          <a:ea typeface="Times New Roman"/>
                          <a:cs typeface="Times New Roman"/>
                        </a:rPr>
                        <a:t>niveaux</a:t>
                      </a:r>
                      <a:r>
                        <a:rPr lang="fr-FR" sz="1200" spc="5" dirty="0">
                          <a:latin typeface="Times New Roman"/>
                          <a:ea typeface="Times New Roman"/>
                          <a:cs typeface="Times New Roman"/>
                        </a:rPr>
                        <a:t> </a:t>
                      </a:r>
                      <a:r>
                        <a:rPr lang="fr-FR" sz="1200" dirty="0">
                          <a:latin typeface="Times New Roman"/>
                          <a:ea typeface="Times New Roman"/>
                          <a:cs typeface="Times New Roman"/>
                        </a:rPr>
                        <a:t>d’analyse</a:t>
                      </a:r>
                      <a:r>
                        <a:rPr lang="fr-FR" sz="1200" spc="5" dirty="0">
                          <a:latin typeface="Times New Roman"/>
                          <a:ea typeface="Times New Roman"/>
                          <a:cs typeface="Times New Roman"/>
                        </a:rPr>
                        <a:t> </a:t>
                      </a:r>
                      <a:r>
                        <a:rPr lang="fr-FR" sz="1200" dirty="0">
                          <a:latin typeface="Times New Roman"/>
                          <a:ea typeface="Times New Roman"/>
                          <a:cs typeface="Times New Roman"/>
                        </a:rPr>
                        <a:t>organisationnelle</a:t>
                      </a:r>
                      <a:r>
                        <a:rPr lang="fr-FR" sz="1200" spc="5" dirty="0">
                          <a:latin typeface="Times New Roman"/>
                          <a:ea typeface="Times New Roman"/>
                          <a:cs typeface="Times New Roman"/>
                        </a:rPr>
                        <a:t> </a:t>
                      </a:r>
                      <a:r>
                        <a:rPr lang="fr-FR" sz="1200" dirty="0">
                          <a:latin typeface="Times New Roman"/>
                          <a:ea typeface="Times New Roman"/>
                          <a:cs typeface="Times New Roman"/>
                        </a:rPr>
                        <a:t>dépendent</a:t>
                      </a:r>
                      <a:r>
                        <a:rPr lang="fr-FR" sz="1200" spc="95" dirty="0">
                          <a:latin typeface="Times New Roman"/>
                          <a:ea typeface="Times New Roman"/>
                          <a:cs typeface="Times New Roman"/>
                        </a:rPr>
                        <a:t> </a:t>
                      </a:r>
                      <a:r>
                        <a:rPr lang="fr-FR" sz="1200" dirty="0">
                          <a:latin typeface="Times New Roman"/>
                          <a:ea typeface="Times New Roman"/>
                          <a:cs typeface="Times New Roman"/>
                        </a:rPr>
                        <a:t>nécessairement</a:t>
                      </a:r>
                      <a:r>
                        <a:rPr lang="fr-FR" sz="1200" spc="90" dirty="0">
                          <a:latin typeface="Times New Roman"/>
                          <a:ea typeface="Times New Roman"/>
                          <a:cs typeface="Times New Roman"/>
                        </a:rPr>
                        <a:t> </a:t>
                      </a:r>
                      <a:r>
                        <a:rPr lang="fr-FR" sz="1200" dirty="0">
                          <a:latin typeface="Times New Roman"/>
                          <a:ea typeface="Times New Roman"/>
                          <a:cs typeface="Times New Roman"/>
                        </a:rPr>
                        <a:t>de</a:t>
                      </a:r>
                      <a:r>
                        <a:rPr lang="fr-FR" sz="1200" spc="95" dirty="0">
                          <a:latin typeface="Times New Roman"/>
                          <a:ea typeface="Times New Roman"/>
                          <a:cs typeface="Times New Roman"/>
                        </a:rPr>
                        <a:t> </a:t>
                      </a:r>
                      <a:r>
                        <a:rPr lang="fr-FR" sz="1200" dirty="0">
                          <a:latin typeface="Times New Roman"/>
                          <a:ea typeface="Times New Roman"/>
                          <a:cs typeface="Times New Roman"/>
                        </a:rPr>
                        <a:t>la</a:t>
                      </a:r>
                      <a:r>
                        <a:rPr lang="fr-FR" sz="1200" spc="85" dirty="0">
                          <a:latin typeface="Times New Roman"/>
                          <a:ea typeface="Times New Roman"/>
                          <a:cs typeface="Times New Roman"/>
                        </a:rPr>
                        <a:t> </a:t>
                      </a:r>
                      <a:r>
                        <a:rPr lang="fr-FR" sz="1200" dirty="0">
                          <a:latin typeface="Times New Roman"/>
                          <a:ea typeface="Times New Roman"/>
                          <a:cs typeface="Times New Roman"/>
                        </a:rPr>
                        <a:t>façon</a:t>
                      </a:r>
                      <a:r>
                        <a:rPr lang="fr-FR" sz="1200" spc="90" dirty="0">
                          <a:latin typeface="Times New Roman"/>
                          <a:ea typeface="Times New Roman"/>
                          <a:cs typeface="Times New Roman"/>
                        </a:rPr>
                        <a:t> </a:t>
                      </a:r>
                      <a:r>
                        <a:rPr lang="fr-FR" sz="1200" dirty="0">
                          <a:latin typeface="Times New Roman"/>
                          <a:ea typeface="Times New Roman"/>
                          <a:cs typeface="Times New Roman"/>
                        </a:rPr>
                        <a:t>dont</a:t>
                      </a:r>
                      <a:r>
                        <a:rPr lang="fr-FR" sz="1200" spc="90" dirty="0">
                          <a:latin typeface="Times New Roman"/>
                          <a:ea typeface="Times New Roman"/>
                          <a:cs typeface="Times New Roman"/>
                        </a:rPr>
                        <a:t> </a:t>
                      </a:r>
                      <a:r>
                        <a:rPr lang="fr-FR" sz="1200" dirty="0">
                          <a:latin typeface="Times New Roman"/>
                          <a:ea typeface="Times New Roman"/>
                          <a:cs typeface="Times New Roman"/>
                        </a:rPr>
                        <a:t>ils</a:t>
                      </a:r>
                    </a:p>
                    <a:p>
                      <a:pPr marL="74295" algn="just">
                        <a:lnSpc>
                          <a:spcPts val="955"/>
                        </a:lnSpc>
                        <a:spcAft>
                          <a:spcPts val="0"/>
                        </a:spcAft>
                      </a:pPr>
                      <a:r>
                        <a:rPr lang="fr-FR" sz="1200" dirty="0">
                          <a:latin typeface="Times New Roman"/>
                          <a:ea typeface="Times New Roman"/>
                          <a:cs typeface="Times New Roman"/>
                        </a:rPr>
                        <a:t>seront</a:t>
                      </a:r>
                      <a:r>
                        <a:rPr lang="fr-FR" sz="1200" spc="-5" dirty="0">
                          <a:latin typeface="Times New Roman"/>
                          <a:ea typeface="Times New Roman"/>
                          <a:cs typeface="Times New Roman"/>
                        </a:rPr>
                        <a:t> </a:t>
                      </a:r>
                      <a:r>
                        <a:rPr lang="fr-FR" sz="1200" dirty="0">
                          <a:latin typeface="Times New Roman"/>
                          <a:ea typeface="Times New Roman"/>
                          <a:cs typeface="Times New Roman"/>
                        </a:rPr>
                        <a:t>calculés.</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524000" y="1397000"/>
          <a:ext cx="7467600" cy="3601720"/>
        </p:xfrm>
        <a:graphic>
          <a:graphicData uri="http://schemas.openxmlformats.org/drawingml/2006/table">
            <a:tbl>
              <a:tblPr/>
              <a:tblGrid>
                <a:gridCol w="2168580"/>
                <a:gridCol w="2649150"/>
                <a:gridCol w="2649870"/>
              </a:tblGrid>
              <a:tr h="1345434">
                <a:tc>
                  <a:txBody>
                    <a:bodyPr/>
                    <a:lstStyle/>
                    <a:p>
                      <a:pPr>
                        <a:spcAft>
                          <a:spcPts val="0"/>
                        </a:spcAft>
                      </a:pPr>
                      <a:endParaRPr lang="fr-FR" sz="1200" dirty="0">
                        <a:latin typeface="Times New Roman"/>
                        <a:ea typeface="Times New Roman"/>
                        <a:cs typeface="Times New Roman"/>
                      </a:endParaRPr>
                    </a:p>
                    <a:p>
                      <a:pPr marL="68580" marR="143510">
                        <a:spcAft>
                          <a:spcPts val="0"/>
                        </a:spcAft>
                      </a:pPr>
                      <a:r>
                        <a:rPr lang="fr-FR" sz="1200" b="1" dirty="0">
                          <a:latin typeface="Times New Roman"/>
                          <a:ea typeface="Times New Roman"/>
                          <a:cs typeface="Times New Roman"/>
                        </a:rPr>
                        <a:t>Le GEM et son indice de</a:t>
                      </a:r>
                      <a:r>
                        <a:rPr lang="fr-FR" sz="1200" b="1" spc="-210" dirty="0">
                          <a:latin typeface="Times New Roman"/>
                          <a:ea typeface="Times New Roman"/>
                          <a:cs typeface="Times New Roman"/>
                        </a:rPr>
                        <a:t> </a:t>
                      </a:r>
                      <a:r>
                        <a:rPr lang="fr-FR" sz="1200" b="1" dirty="0">
                          <a:latin typeface="Times New Roman"/>
                          <a:ea typeface="Times New Roman"/>
                          <a:cs typeface="Times New Roman"/>
                        </a:rPr>
                        <a:t>l’Activité</a:t>
                      </a:r>
                      <a:r>
                        <a:rPr lang="fr-FR" sz="1200" b="1" spc="5" dirty="0">
                          <a:latin typeface="Times New Roman"/>
                          <a:ea typeface="Times New Roman"/>
                          <a:cs typeface="Times New Roman"/>
                        </a:rPr>
                        <a:t> </a:t>
                      </a:r>
                      <a:r>
                        <a:rPr lang="fr-FR" sz="1200" b="1" dirty="0">
                          <a:latin typeface="Times New Roman"/>
                          <a:ea typeface="Times New Roman"/>
                          <a:cs typeface="Times New Roman"/>
                        </a:rPr>
                        <a:t>Entrepreneuriale Totale</a:t>
                      </a:r>
                      <a:r>
                        <a:rPr lang="fr-FR" sz="1200" b="1" spc="-210" dirty="0">
                          <a:latin typeface="Times New Roman"/>
                          <a:ea typeface="Times New Roman"/>
                          <a:cs typeface="Times New Roman"/>
                        </a:rPr>
                        <a:t> </a:t>
                      </a:r>
                      <a:r>
                        <a:rPr lang="fr-FR" sz="1200" b="1" dirty="0">
                          <a:latin typeface="Times New Roman"/>
                          <a:ea typeface="Times New Roman"/>
                          <a:cs typeface="Times New Roman"/>
                        </a:rPr>
                        <a:t>(TEA)</a:t>
                      </a:r>
                      <a:endParaRPr lang="fr-FR" sz="1200" dirty="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CCC"/>
                    </a:solidFill>
                  </a:tcPr>
                </a:tc>
                <a:tc>
                  <a:txBody>
                    <a:bodyPr/>
                    <a:lstStyle/>
                    <a:p>
                      <a:pPr>
                        <a:spcAft>
                          <a:spcPts val="0"/>
                        </a:spcAft>
                      </a:pPr>
                      <a:endParaRPr lang="fr-FR" sz="1200" dirty="0">
                        <a:latin typeface="Times New Roman"/>
                        <a:ea typeface="Times New Roman"/>
                        <a:cs typeface="Times New Roman"/>
                      </a:endParaRPr>
                    </a:p>
                    <a:p>
                      <a:pPr marL="74295" marR="328295" algn="just">
                        <a:spcBef>
                          <a:spcPts val="5"/>
                        </a:spcBef>
                        <a:spcAft>
                          <a:spcPts val="0"/>
                        </a:spcAft>
                      </a:pPr>
                      <a:r>
                        <a:rPr lang="fr-FR" sz="1200" dirty="0">
                          <a:latin typeface="Times New Roman"/>
                          <a:ea typeface="Times New Roman"/>
                          <a:cs typeface="Times New Roman"/>
                        </a:rPr>
                        <a:t>Déterminé par le taux de la population</a:t>
                      </a:r>
                      <a:r>
                        <a:rPr lang="fr-FR" sz="1200" spc="5" dirty="0">
                          <a:latin typeface="Times New Roman"/>
                          <a:ea typeface="Times New Roman"/>
                          <a:cs typeface="Times New Roman"/>
                        </a:rPr>
                        <a:t> </a:t>
                      </a:r>
                      <a:r>
                        <a:rPr lang="fr-FR" sz="1200" dirty="0">
                          <a:latin typeface="Times New Roman"/>
                          <a:ea typeface="Times New Roman"/>
                          <a:cs typeface="Times New Roman"/>
                        </a:rPr>
                        <a:t>adulte engagée dans le démarrage d’une</a:t>
                      </a:r>
                      <a:r>
                        <a:rPr lang="fr-FR" sz="1200" spc="5" dirty="0">
                          <a:latin typeface="Times New Roman"/>
                          <a:ea typeface="Times New Roman"/>
                          <a:cs typeface="Times New Roman"/>
                        </a:rPr>
                        <a:t> </a:t>
                      </a:r>
                      <a:r>
                        <a:rPr lang="fr-FR" sz="1200" dirty="0">
                          <a:latin typeface="Times New Roman"/>
                          <a:ea typeface="Times New Roman"/>
                          <a:cs typeface="Times New Roman"/>
                        </a:rPr>
                        <a:t>entreprise ou de</a:t>
                      </a:r>
                      <a:r>
                        <a:rPr lang="fr-FR" sz="1200" spc="5" dirty="0">
                          <a:latin typeface="Times New Roman"/>
                          <a:ea typeface="Times New Roman"/>
                          <a:cs typeface="Times New Roman"/>
                        </a:rPr>
                        <a:t> </a:t>
                      </a:r>
                      <a:r>
                        <a:rPr lang="fr-FR" sz="1200" dirty="0">
                          <a:latin typeface="Times New Roman"/>
                          <a:ea typeface="Times New Roman"/>
                          <a:cs typeface="Times New Roman"/>
                        </a:rPr>
                        <a:t>propriétaires dirigeants</a:t>
                      </a:r>
                      <a:r>
                        <a:rPr lang="fr-FR" sz="1200" spc="5" dirty="0">
                          <a:latin typeface="Times New Roman"/>
                          <a:ea typeface="Times New Roman"/>
                          <a:cs typeface="Times New Roman"/>
                        </a:rPr>
                        <a:t> </a:t>
                      </a:r>
                      <a:r>
                        <a:rPr lang="fr-FR" sz="1200" dirty="0">
                          <a:latin typeface="Times New Roman"/>
                          <a:ea typeface="Times New Roman"/>
                          <a:cs typeface="Times New Roman"/>
                        </a:rPr>
                        <a:t>d’une</a:t>
                      </a:r>
                      <a:r>
                        <a:rPr lang="fr-FR" sz="1200" spc="5" dirty="0">
                          <a:latin typeface="Times New Roman"/>
                          <a:ea typeface="Times New Roman"/>
                          <a:cs typeface="Times New Roman"/>
                        </a:rPr>
                        <a:t> </a:t>
                      </a:r>
                      <a:r>
                        <a:rPr lang="fr-FR" sz="1200" dirty="0">
                          <a:latin typeface="Times New Roman"/>
                          <a:ea typeface="Times New Roman"/>
                          <a:cs typeface="Times New Roman"/>
                        </a:rPr>
                        <a:t>entreprise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moins</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42</a:t>
                      </a:r>
                      <a:r>
                        <a:rPr lang="fr-FR" sz="1200" spc="5" dirty="0">
                          <a:latin typeface="Times New Roman"/>
                          <a:ea typeface="Times New Roman"/>
                          <a:cs typeface="Times New Roman"/>
                        </a:rPr>
                        <a:t> </a:t>
                      </a:r>
                      <a:r>
                        <a:rPr lang="fr-FR" sz="1200" dirty="0">
                          <a:latin typeface="Times New Roman"/>
                          <a:ea typeface="Times New Roman"/>
                          <a:cs typeface="Times New Roman"/>
                        </a:rPr>
                        <a:t>mois</a:t>
                      </a:r>
                      <a:r>
                        <a:rPr lang="fr-FR" sz="1200" spc="5" dirty="0">
                          <a:latin typeface="Times New Roman"/>
                          <a:ea typeface="Times New Roman"/>
                          <a:cs typeface="Times New Roman"/>
                        </a:rPr>
                        <a:t> </a:t>
                      </a:r>
                      <a:r>
                        <a:rPr lang="fr-FR" sz="1200" dirty="0">
                          <a:latin typeface="Times New Roman"/>
                          <a:ea typeface="Times New Roman"/>
                          <a:cs typeface="Times New Roman"/>
                        </a:rPr>
                        <a:t>d’existence.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74295" marR="75565" algn="just">
                        <a:spcAft>
                          <a:spcPts val="0"/>
                        </a:spcAft>
                      </a:pPr>
                      <a:r>
                        <a:rPr lang="fr-FR" sz="1200" dirty="0">
                          <a:latin typeface="Times New Roman"/>
                          <a:ea typeface="Times New Roman"/>
                          <a:cs typeface="Times New Roman"/>
                        </a:rPr>
                        <a:t>La</a:t>
                      </a:r>
                      <a:r>
                        <a:rPr lang="fr-FR" sz="1200" spc="5" dirty="0">
                          <a:latin typeface="Times New Roman"/>
                          <a:ea typeface="Times New Roman"/>
                          <a:cs typeface="Times New Roman"/>
                        </a:rPr>
                        <a:t> </a:t>
                      </a:r>
                      <a:r>
                        <a:rPr lang="fr-FR" sz="1200" dirty="0">
                          <a:latin typeface="Times New Roman"/>
                          <a:ea typeface="Times New Roman"/>
                          <a:cs typeface="Times New Roman"/>
                        </a:rPr>
                        <a:t>Colombie,</a:t>
                      </a:r>
                      <a:r>
                        <a:rPr lang="fr-FR" sz="1200" spc="5" dirty="0">
                          <a:latin typeface="Times New Roman"/>
                          <a:ea typeface="Times New Roman"/>
                          <a:cs typeface="Times New Roman"/>
                        </a:rPr>
                        <a:t> </a:t>
                      </a:r>
                      <a:r>
                        <a:rPr lang="fr-FR" sz="1200" dirty="0">
                          <a:latin typeface="Times New Roman"/>
                          <a:ea typeface="Times New Roman"/>
                          <a:cs typeface="Times New Roman"/>
                        </a:rPr>
                        <a:t>l’Indonésie,</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Pérou</a:t>
                      </a:r>
                      <a:r>
                        <a:rPr lang="fr-FR" sz="1200" spc="5" dirty="0">
                          <a:latin typeface="Times New Roman"/>
                          <a:ea typeface="Times New Roman"/>
                          <a:cs typeface="Times New Roman"/>
                        </a:rPr>
                        <a:t> </a:t>
                      </a:r>
                      <a:r>
                        <a:rPr lang="fr-FR" sz="1200" dirty="0">
                          <a:latin typeface="Times New Roman"/>
                          <a:ea typeface="Times New Roman"/>
                          <a:cs typeface="Times New Roman"/>
                        </a:rPr>
                        <a:t>et</a:t>
                      </a:r>
                      <a:r>
                        <a:rPr lang="fr-FR" sz="1200" spc="5" dirty="0">
                          <a:latin typeface="Times New Roman"/>
                          <a:ea typeface="Times New Roman"/>
                          <a:cs typeface="Times New Roman"/>
                        </a:rPr>
                        <a:t> </a:t>
                      </a:r>
                      <a:r>
                        <a:rPr lang="fr-FR" sz="1200" dirty="0">
                          <a:latin typeface="Times New Roman"/>
                          <a:ea typeface="Times New Roman"/>
                          <a:cs typeface="Times New Roman"/>
                        </a:rPr>
                        <a:t>la</a:t>
                      </a:r>
                      <a:r>
                        <a:rPr lang="fr-FR" sz="1200" spc="5" dirty="0">
                          <a:latin typeface="Times New Roman"/>
                          <a:ea typeface="Times New Roman"/>
                          <a:cs typeface="Times New Roman"/>
                        </a:rPr>
                        <a:t> </a:t>
                      </a:r>
                      <a:r>
                        <a:rPr lang="fr-FR" sz="1200" dirty="0">
                          <a:latin typeface="Times New Roman"/>
                          <a:ea typeface="Times New Roman"/>
                          <a:cs typeface="Times New Roman"/>
                        </a:rPr>
                        <a:t>Thaïlande affichent les plus hauts taux TEA en</a:t>
                      </a:r>
                      <a:r>
                        <a:rPr lang="fr-FR" sz="1200" spc="-210" dirty="0">
                          <a:latin typeface="Times New Roman"/>
                          <a:ea typeface="Times New Roman"/>
                          <a:cs typeface="Times New Roman"/>
                        </a:rPr>
                        <a:t> </a:t>
                      </a:r>
                      <a:r>
                        <a:rPr lang="fr-FR" sz="1200" dirty="0">
                          <a:latin typeface="Times New Roman"/>
                          <a:ea typeface="Times New Roman"/>
                          <a:cs typeface="Times New Roman"/>
                        </a:rPr>
                        <a:t>2006.</a:t>
                      </a:r>
                    </a:p>
                    <a:p>
                      <a:pPr marL="74295" marR="74930" algn="just">
                        <a:spcAft>
                          <a:spcPts val="0"/>
                        </a:spcAft>
                      </a:pPr>
                      <a:r>
                        <a:rPr lang="fr-FR" sz="1200" dirty="0">
                          <a:latin typeface="Times New Roman"/>
                          <a:ea typeface="Times New Roman"/>
                          <a:cs typeface="Times New Roman"/>
                        </a:rPr>
                        <a:t>Les</a:t>
                      </a:r>
                      <a:r>
                        <a:rPr lang="fr-FR" sz="1200" spc="5" dirty="0">
                          <a:latin typeface="Times New Roman"/>
                          <a:ea typeface="Times New Roman"/>
                          <a:cs typeface="Times New Roman"/>
                        </a:rPr>
                        <a:t> </a:t>
                      </a:r>
                      <a:r>
                        <a:rPr lang="fr-FR" sz="1200" dirty="0">
                          <a:latin typeface="Times New Roman"/>
                          <a:ea typeface="Times New Roman"/>
                          <a:cs typeface="Times New Roman"/>
                        </a:rPr>
                        <a:t>auteurs</a:t>
                      </a:r>
                      <a:r>
                        <a:rPr lang="fr-FR" sz="1200" spc="5" dirty="0">
                          <a:latin typeface="Times New Roman"/>
                          <a:ea typeface="Times New Roman"/>
                          <a:cs typeface="Times New Roman"/>
                        </a:rPr>
                        <a:t> </a:t>
                      </a:r>
                      <a:r>
                        <a:rPr lang="fr-FR" sz="1200" dirty="0">
                          <a:latin typeface="Times New Roman"/>
                          <a:ea typeface="Times New Roman"/>
                          <a:cs typeface="Times New Roman"/>
                        </a:rPr>
                        <a:t>diviseraient</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TEA</a:t>
                      </a:r>
                      <a:r>
                        <a:rPr lang="fr-FR" sz="1200" spc="5" dirty="0">
                          <a:latin typeface="Times New Roman"/>
                          <a:ea typeface="Times New Roman"/>
                          <a:cs typeface="Times New Roman"/>
                        </a:rPr>
                        <a:t> </a:t>
                      </a:r>
                      <a:r>
                        <a:rPr lang="fr-FR" sz="1200" dirty="0">
                          <a:latin typeface="Times New Roman"/>
                          <a:ea typeface="Times New Roman"/>
                          <a:cs typeface="Times New Roman"/>
                        </a:rPr>
                        <a:t>en</a:t>
                      </a:r>
                      <a:r>
                        <a:rPr lang="fr-FR" sz="1200" spc="5" dirty="0">
                          <a:latin typeface="Times New Roman"/>
                          <a:ea typeface="Times New Roman"/>
                          <a:cs typeface="Times New Roman"/>
                        </a:rPr>
                        <a:t> </a:t>
                      </a:r>
                      <a:r>
                        <a:rPr lang="fr-FR" sz="1200" dirty="0">
                          <a:latin typeface="Times New Roman"/>
                          <a:ea typeface="Times New Roman"/>
                          <a:cs typeface="Times New Roman"/>
                        </a:rPr>
                        <a:t>deux</a:t>
                      </a:r>
                      <a:r>
                        <a:rPr lang="fr-FR" sz="1200" spc="5" dirty="0">
                          <a:latin typeface="Times New Roman"/>
                          <a:ea typeface="Times New Roman"/>
                          <a:cs typeface="Times New Roman"/>
                        </a:rPr>
                        <a:t> </a:t>
                      </a:r>
                      <a:r>
                        <a:rPr lang="fr-FR" sz="1200" dirty="0">
                          <a:latin typeface="Times New Roman"/>
                          <a:ea typeface="Times New Roman"/>
                          <a:cs typeface="Times New Roman"/>
                        </a:rPr>
                        <a:t>données :</a:t>
                      </a:r>
                      <a:r>
                        <a:rPr lang="fr-FR" sz="1200" spc="5" dirty="0">
                          <a:latin typeface="Times New Roman"/>
                          <a:ea typeface="Times New Roman"/>
                          <a:cs typeface="Times New Roman"/>
                        </a:rPr>
                        <a:t> </a:t>
                      </a:r>
                      <a:r>
                        <a:rPr lang="fr-FR" sz="1200" dirty="0">
                          <a:latin typeface="Times New Roman"/>
                          <a:ea typeface="Times New Roman"/>
                          <a:cs typeface="Times New Roman"/>
                        </a:rPr>
                        <a:t>l’indice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230" dirty="0">
                          <a:latin typeface="Times New Roman"/>
                          <a:ea typeface="Times New Roman"/>
                          <a:cs typeface="Times New Roman"/>
                        </a:rPr>
                        <a:t> </a:t>
                      </a:r>
                      <a:r>
                        <a:rPr lang="fr-FR" sz="1200" dirty="0">
                          <a:latin typeface="Times New Roman"/>
                          <a:ea typeface="Times New Roman"/>
                          <a:cs typeface="Times New Roman"/>
                        </a:rPr>
                        <a:t>l’Activité</a:t>
                      </a:r>
                      <a:r>
                        <a:rPr lang="fr-FR" sz="1200" spc="5" dirty="0">
                          <a:latin typeface="Times New Roman"/>
                          <a:ea typeface="Times New Roman"/>
                          <a:cs typeface="Times New Roman"/>
                        </a:rPr>
                        <a:t> </a:t>
                      </a:r>
                      <a:r>
                        <a:rPr lang="fr-FR" sz="1200" dirty="0">
                          <a:latin typeface="Times New Roman"/>
                          <a:ea typeface="Times New Roman"/>
                          <a:cs typeface="Times New Roman"/>
                        </a:rPr>
                        <a:t>d’Entrepreneurs Naissants (NEA) et l’indice de</a:t>
                      </a:r>
                      <a:r>
                        <a:rPr lang="fr-FR" sz="1200" spc="-210" dirty="0">
                          <a:latin typeface="Times New Roman"/>
                          <a:ea typeface="Times New Roman"/>
                          <a:cs typeface="Times New Roman"/>
                        </a:rPr>
                        <a:t> </a:t>
                      </a:r>
                      <a:r>
                        <a:rPr lang="fr-FR" sz="1200" dirty="0">
                          <a:latin typeface="Times New Roman"/>
                          <a:ea typeface="Times New Roman"/>
                          <a:cs typeface="Times New Roman"/>
                        </a:rPr>
                        <a:t>l’Activité</a:t>
                      </a:r>
                      <a:r>
                        <a:rPr lang="fr-FR" sz="1200" spc="5" dirty="0">
                          <a:latin typeface="Times New Roman"/>
                          <a:ea typeface="Times New Roman"/>
                          <a:cs typeface="Times New Roman"/>
                        </a:rPr>
                        <a:t> </a:t>
                      </a:r>
                      <a:r>
                        <a:rPr lang="fr-FR" sz="1200" dirty="0">
                          <a:latin typeface="Times New Roman"/>
                          <a:ea typeface="Times New Roman"/>
                          <a:cs typeface="Times New Roman"/>
                        </a:rPr>
                        <a:t>Entrepreneuriale</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Jeunes</a:t>
                      </a:r>
                      <a:r>
                        <a:rPr lang="fr-FR" sz="1200" spc="5" dirty="0">
                          <a:latin typeface="Times New Roman"/>
                          <a:ea typeface="Times New Roman"/>
                          <a:cs typeface="Times New Roman"/>
                        </a:rPr>
                        <a:t> </a:t>
                      </a:r>
                      <a:r>
                        <a:rPr lang="fr-FR" sz="1200" dirty="0">
                          <a:latin typeface="Times New Roman"/>
                          <a:ea typeface="Times New Roman"/>
                          <a:cs typeface="Times New Roman"/>
                        </a:rPr>
                        <a:t>Entreprises</a:t>
                      </a:r>
                      <a:r>
                        <a:rPr lang="fr-FR" sz="1200" spc="-5" dirty="0">
                          <a:latin typeface="Times New Roman"/>
                          <a:ea typeface="Times New Roman"/>
                          <a:cs typeface="Times New Roman"/>
                        </a:rPr>
                        <a:t> </a:t>
                      </a:r>
                      <a:r>
                        <a:rPr lang="fr-FR" sz="1200" dirty="0">
                          <a:latin typeface="Times New Roman"/>
                          <a:ea typeface="Times New Roman"/>
                          <a:cs typeface="Times New Roman"/>
                        </a:rPr>
                        <a:t>(YFEA).</a:t>
                      </a:r>
                    </a:p>
                    <a:p>
                      <a:pPr marL="74295" marR="75565" algn="just">
                        <a:spcAft>
                          <a:spcPts val="0"/>
                        </a:spcAft>
                      </a:pPr>
                      <a:r>
                        <a:rPr lang="fr-FR" sz="1200" dirty="0">
                          <a:latin typeface="Times New Roman"/>
                          <a:ea typeface="Times New Roman"/>
                          <a:cs typeface="Times New Roman"/>
                        </a:rPr>
                        <a:t>Cependant,</a:t>
                      </a:r>
                      <a:r>
                        <a:rPr lang="fr-FR" sz="1200" spc="5" dirty="0">
                          <a:latin typeface="Times New Roman"/>
                          <a:ea typeface="Times New Roman"/>
                          <a:cs typeface="Times New Roman"/>
                        </a:rPr>
                        <a:t> </a:t>
                      </a:r>
                      <a:r>
                        <a:rPr lang="fr-FR" sz="1200" dirty="0">
                          <a:latin typeface="Times New Roman"/>
                          <a:ea typeface="Times New Roman"/>
                          <a:cs typeface="Times New Roman"/>
                        </a:rPr>
                        <a:t>le</a:t>
                      </a:r>
                      <a:r>
                        <a:rPr lang="fr-FR" sz="1200" spc="5" dirty="0">
                          <a:latin typeface="Times New Roman"/>
                          <a:ea typeface="Times New Roman"/>
                          <a:cs typeface="Times New Roman"/>
                        </a:rPr>
                        <a:t> </a:t>
                      </a:r>
                      <a:r>
                        <a:rPr lang="fr-FR" sz="1200" dirty="0">
                          <a:latin typeface="Times New Roman"/>
                          <a:ea typeface="Times New Roman"/>
                          <a:cs typeface="Times New Roman"/>
                        </a:rPr>
                        <a:t>fait</a:t>
                      </a:r>
                      <a:r>
                        <a:rPr lang="fr-FR" sz="1200" spc="5" dirty="0">
                          <a:latin typeface="Times New Roman"/>
                          <a:ea typeface="Times New Roman"/>
                          <a:cs typeface="Times New Roman"/>
                        </a:rPr>
                        <a:t> </a:t>
                      </a:r>
                      <a:r>
                        <a:rPr lang="fr-FR" sz="1200" dirty="0">
                          <a:latin typeface="Times New Roman"/>
                          <a:ea typeface="Times New Roman"/>
                          <a:cs typeface="Times New Roman"/>
                        </a:rPr>
                        <a:t>d’agréger</a:t>
                      </a:r>
                      <a:r>
                        <a:rPr lang="fr-FR" sz="1200" spc="5" dirty="0">
                          <a:latin typeface="Times New Roman"/>
                          <a:ea typeface="Times New Roman"/>
                          <a:cs typeface="Times New Roman"/>
                        </a:rPr>
                        <a:t> </a:t>
                      </a:r>
                      <a:r>
                        <a:rPr lang="fr-FR" sz="1200" dirty="0">
                          <a:latin typeface="Times New Roman"/>
                          <a:ea typeface="Times New Roman"/>
                          <a:cs typeface="Times New Roman"/>
                        </a:rPr>
                        <a:t>différentes</a:t>
                      </a:r>
                      <a:r>
                        <a:rPr lang="fr-FR" sz="1200" spc="5" dirty="0">
                          <a:latin typeface="Times New Roman"/>
                          <a:ea typeface="Times New Roman"/>
                          <a:cs typeface="Times New Roman"/>
                        </a:rPr>
                        <a:t> </a:t>
                      </a:r>
                      <a:r>
                        <a:rPr lang="fr-FR" sz="1200" dirty="0">
                          <a:latin typeface="Times New Roman"/>
                          <a:ea typeface="Times New Roman"/>
                          <a:cs typeface="Times New Roman"/>
                        </a:rPr>
                        <a:t>dimensions</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l’entrepreneuriat</a:t>
                      </a:r>
                      <a:r>
                        <a:rPr lang="fr-FR" sz="1200" spc="5" dirty="0">
                          <a:latin typeface="Times New Roman"/>
                          <a:ea typeface="Times New Roman"/>
                          <a:cs typeface="Times New Roman"/>
                        </a:rPr>
                        <a:t> </a:t>
                      </a:r>
                      <a:r>
                        <a:rPr lang="fr-FR" sz="1200" dirty="0">
                          <a:latin typeface="Times New Roman"/>
                          <a:ea typeface="Times New Roman"/>
                          <a:cs typeface="Times New Roman"/>
                        </a:rPr>
                        <a:t>(TEA)</a:t>
                      </a:r>
                      <a:r>
                        <a:rPr lang="fr-FR" sz="1200" spc="5" dirty="0">
                          <a:latin typeface="Times New Roman"/>
                          <a:ea typeface="Times New Roman"/>
                          <a:cs typeface="Times New Roman"/>
                        </a:rPr>
                        <a:t> </a:t>
                      </a:r>
                      <a:r>
                        <a:rPr lang="fr-FR" sz="1200" dirty="0">
                          <a:latin typeface="Times New Roman"/>
                          <a:ea typeface="Times New Roman"/>
                          <a:cs typeface="Times New Roman"/>
                        </a:rPr>
                        <a:t>complique</a:t>
                      </a:r>
                      <a:r>
                        <a:rPr lang="fr-FR" sz="1200" spc="5" dirty="0">
                          <a:latin typeface="Times New Roman"/>
                          <a:ea typeface="Times New Roman"/>
                          <a:cs typeface="Times New Roman"/>
                        </a:rPr>
                        <a:t> </a:t>
                      </a:r>
                      <a:r>
                        <a:rPr lang="fr-FR" sz="1200" dirty="0">
                          <a:latin typeface="Times New Roman"/>
                          <a:ea typeface="Times New Roman"/>
                          <a:cs typeface="Times New Roman"/>
                        </a:rPr>
                        <a:t>son</a:t>
                      </a:r>
                      <a:r>
                        <a:rPr lang="fr-FR" sz="1200" spc="5" dirty="0">
                          <a:latin typeface="Times New Roman"/>
                          <a:ea typeface="Times New Roman"/>
                          <a:cs typeface="Times New Roman"/>
                        </a:rPr>
                        <a:t> </a:t>
                      </a:r>
                      <a:r>
                        <a:rPr lang="fr-FR" sz="1200" dirty="0">
                          <a:latin typeface="Times New Roman"/>
                          <a:ea typeface="Times New Roman"/>
                          <a:cs typeface="Times New Roman"/>
                        </a:rPr>
                        <a:t>interprétation.</a:t>
                      </a:r>
                      <a:r>
                        <a:rPr lang="fr-FR" sz="1200" spc="5" dirty="0">
                          <a:latin typeface="Times New Roman"/>
                          <a:ea typeface="Times New Roman"/>
                          <a:cs typeface="Times New Roman"/>
                        </a:rPr>
                        <a:t> </a:t>
                      </a:r>
                      <a:r>
                        <a:rPr lang="fr-FR" sz="1200" dirty="0">
                          <a:latin typeface="Times New Roman"/>
                          <a:ea typeface="Times New Roman"/>
                          <a:cs typeface="Times New Roman"/>
                        </a:rPr>
                        <a:t>Par</a:t>
                      </a:r>
                      <a:r>
                        <a:rPr lang="fr-FR" sz="1200" spc="5" dirty="0">
                          <a:latin typeface="Times New Roman"/>
                          <a:ea typeface="Times New Roman"/>
                          <a:cs typeface="Times New Roman"/>
                        </a:rPr>
                        <a:t> </a:t>
                      </a:r>
                      <a:r>
                        <a:rPr lang="fr-FR" sz="1200" dirty="0">
                          <a:latin typeface="Times New Roman"/>
                          <a:ea typeface="Times New Roman"/>
                          <a:cs typeface="Times New Roman"/>
                        </a:rPr>
                        <a:t>exemple,</a:t>
                      </a:r>
                      <a:r>
                        <a:rPr lang="fr-FR" sz="1200" spc="5" dirty="0">
                          <a:latin typeface="Times New Roman"/>
                          <a:ea typeface="Times New Roman"/>
                          <a:cs typeface="Times New Roman"/>
                        </a:rPr>
                        <a:t> </a:t>
                      </a:r>
                      <a:r>
                        <a:rPr lang="fr-FR" sz="1200" dirty="0">
                          <a:latin typeface="Times New Roman"/>
                          <a:ea typeface="Times New Roman"/>
                          <a:cs typeface="Times New Roman"/>
                        </a:rPr>
                        <a:t>deux</a:t>
                      </a:r>
                      <a:r>
                        <a:rPr lang="fr-FR" sz="1200" spc="5" dirty="0">
                          <a:latin typeface="Times New Roman"/>
                          <a:ea typeface="Times New Roman"/>
                          <a:cs typeface="Times New Roman"/>
                        </a:rPr>
                        <a:t> </a:t>
                      </a:r>
                      <a:r>
                        <a:rPr lang="fr-FR" sz="1200" dirty="0">
                          <a:latin typeface="Times New Roman"/>
                          <a:ea typeface="Times New Roman"/>
                          <a:cs typeface="Times New Roman"/>
                        </a:rPr>
                        <a:t>pays</a:t>
                      </a:r>
                      <a:r>
                        <a:rPr lang="fr-FR" sz="1200" spc="5" dirty="0">
                          <a:latin typeface="Times New Roman"/>
                          <a:ea typeface="Times New Roman"/>
                          <a:cs typeface="Times New Roman"/>
                        </a:rPr>
                        <a:t> </a:t>
                      </a:r>
                      <a:r>
                        <a:rPr lang="fr-FR" sz="1200" dirty="0">
                          <a:latin typeface="Times New Roman"/>
                          <a:ea typeface="Times New Roman"/>
                          <a:cs typeface="Times New Roman"/>
                        </a:rPr>
                        <a:t>peuvent</a:t>
                      </a:r>
                      <a:r>
                        <a:rPr lang="fr-FR" sz="1200" spc="5" dirty="0">
                          <a:latin typeface="Times New Roman"/>
                          <a:ea typeface="Times New Roman"/>
                          <a:cs typeface="Times New Roman"/>
                        </a:rPr>
                        <a:t> </a:t>
                      </a:r>
                      <a:r>
                        <a:rPr lang="fr-FR" sz="1200" dirty="0">
                          <a:latin typeface="Times New Roman"/>
                          <a:ea typeface="Times New Roman"/>
                          <a:cs typeface="Times New Roman"/>
                        </a:rPr>
                        <a:t>facilement</a:t>
                      </a:r>
                      <a:r>
                        <a:rPr lang="fr-FR" sz="1200" spc="5" dirty="0">
                          <a:latin typeface="Times New Roman"/>
                          <a:ea typeface="Times New Roman"/>
                          <a:cs typeface="Times New Roman"/>
                        </a:rPr>
                        <a:t> </a:t>
                      </a:r>
                      <a:r>
                        <a:rPr lang="fr-FR" sz="1200" dirty="0">
                          <a:latin typeface="Times New Roman"/>
                          <a:ea typeface="Times New Roman"/>
                          <a:cs typeface="Times New Roman"/>
                        </a:rPr>
                        <a:t>indiquer</a:t>
                      </a:r>
                      <a:r>
                        <a:rPr lang="fr-FR" sz="1200" spc="5" dirty="0">
                          <a:latin typeface="Times New Roman"/>
                          <a:ea typeface="Times New Roman"/>
                          <a:cs typeface="Times New Roman"/>
                        </a:rPr>
                        <a:t> </a:t>
                      </a:r>
                      <a:r>
                        <a:rPr lang="fr-FR" sz="1200" dirty="0">
                          <a:latin typeface="Times New Roman"/>
                          <a:ea typeface="Times New Roman"/>
                          <a:cs typeface="Times New Roman"/>
                        </a:rPr>
                        <a:t>des</a:t>
                      </a:r>
                      <a:r>
                        <a:rPr lang="fr-FR" sz="1200" spc="5" dirty="0">
                          <a:latin typeface="Times New Roman"/>
                          <a:ea typeface="Times New Roman"/>
                          <a:cs typeface="Times New Roman"/>
                        </a:rPr>
                        <a:t> </a:t>
                      </a:r>
                      <a:r>
                        <a:rPr lang="fr-FR" sz="1200" dirty="0">
                          <a:latin typeface="Times New Roman"/>
                          <a:ea typeface="Times New Roman"/>
                          <a:cs typeface="Times New Roman"/>
                        </a:rPr>
                        <a:t>résultats</a:t>
                      </a:r>
                      <a:r>
                        <a:rPr lang="fr-FR" sz="1200" spc="5" dirty="0">
                          <a:latin typeface="Times New Roman"/>
                          <a:ea typeface="Times New Roman"/>
                          <a:cs typeface="Times New Roman"/>
                        </a:rPr>
                        <a:t> </a:t>
                      </a:r>
                      <a:r>
                        <a:rPr lang="fr-FR" sz="1200" dirty="0">
                          <a:latin typeface="Times New Roman"/>
                          <a:ea typeface="Times New Roman"/>
                          <a:cs typeface="Times New Roman"/>
                        </a:rPr>
                        <a:t>TEA</a:t>
                      </a:r>
                      <a:r>
                        <a:rPr lang="fr-FR" sz="1200" spc="5" dirty="0">
                          <a:latin typeface="Times New Roman"/>
                          <a:ea typeface="Times New Roman"/>
                          <a:cs typeface="Times New Roman"/>
                        </a:rPr>
                        <a:t> </a:t>
                      </a:r>
                      <a:r>
                        <a:rPr lang="fr-FR" sz="1200" dirty="0">
                          <a:latin typeface="Times New Roman"/>
                          <a:ea typeface="Times New Roman"/>
                          <a:cs typeface="Times New Roman"/>
                        </a:rPr>
                        <a:t>similaires</a:t>
                      </a:r>
                      <a:r>
                        <a:rPr lang="fr-FR" sz="1200" spc="5" dirty="0">
                          <a:latin typeface="Times New Roman"/>
                          <a:ea typeface="Times New Roman"/>
                          <a:cs typeface="Times New Roman"/>
                        </a:rPr>
                        <a:t> </a:t>
                      </a:r>
                      <a:r>
                        <a:rPr lang="fr-FR" sz="1200" dirty="0">
                          <a:latin typeface="Times New Roman"/>
                          <a:ea typeface="Times New Roman"/>
                          <a:cs typeface="Times New Roman"/>
                        </a:rPr>
                        <a:t>avec</a:t>
                      </a:r>
                      <a:r>
                        <a:rPr lang="fr-FR" sz="1200" spc="5" dirty="0">
                          <a:latin typeface="Times New Roman"/>
                          <a:ea typeface="Times New Roman"/>
                          <a:cs typeface="Times New Roman"/>
                        </a:rPr>
                        <a:t> </a:t>
                      </a:r>
                      <a:r>
                        <a:rPr lang="fr-FR" sz="1200" dirty="0">
                          <a:latin typeface="Times New Roman"/>
                          <a:ea typeface="Times New Roman"/>
                          <a:cs typeface="Times New Roman"/>
                        </a:rPr>
                        <a:t>des</a:t>
                      </a:r>
                      <a:r>
                        <a:rPr lang="fr-FR" sz="1200" spc="5" dirty="0">
                          <a:latin typeface="Times New Roman"/>
                          <a:ea typeface="Times New Roman"/>
                          <a:cs typeface="Times New Roman"/>
                        </a:rPr>
                        <a:t> </a:t>
                      </a:r>
                      <a:r>
                        <a:rPr lang="fr-FR" sz="1200" dirty="0">
                          <a:latin typeface="Times New Roman"/>
                          <a:ea typeface="Times New Roman"/>
                          <a:cs typeface="Times New Roman"/>
                        </a:rPr>
                        <a:t>taux</a:t>
                      </a:r>
                      <a:r>
                        <a:rPr lang="fr-FR" sz="1200" spc="5" dirty="0">
                          <a:latin typeface="Times New Roman"/>
                          <a:ea typeface="Times New Roman"/>
                          <a:cs typeface="Times New Roman"/>
                        </a:rPr>
                        <a:t> </a:t>
                      </a:r>
                      <a:r>
                        <a:rPr lang="fr-FR" sz="1200" dirty="0">
                          <a:latin typeface="Times New Roman"/>
                          <a:ea typeface="Times New Roman"/>
                          <a:cs typeface="Times New Roman"/>
                        </a:rPr>
                        <a:t>de</a:t>
                      </a:r>
                      <a:r>
                        <a:rPr lang="fr-FR" sz="1200" spc="5" dirty="0">
                          <a:latin typeface="Times New Roman"/>
                          <a:ea typeface="Times New Roman"/>
                          <a:cs typeface="Times New Roman"/>
                        </a:rPr>
                        <a:t> </a:t>
                      </a:r>
                      <a:r>
                        <a:rPr lang="fr-FR" sz="1200" dirty="0">
                          <a:latin typeface="Times New Roman"/>
                          <a:ea typeface="Times New Roman"/>
                          <a:cs typeface="Times New Roman"/>
                        </a:rPr>
                        <a:t>démarrage réel</a:t>
                      </a:r>
                      <a:r>
                        <a:rPr lang="fr-FR" sz="1200" spc="-5" dirty="0">
                          <a:latin typeface="Times New Roman"/>
                          <a:ea typeface="Times New Roman"/>
                          <a:cs typeface="Times New Roman"/>
                        </a:rPr>
                        <a:t> </a:t>
                      </a:r>
                      <a:r>
                        <a:rPr lang="fr-FR" sz="1200" dirty="0">
                          <a:latin typeface="Times New Roman"/>
                          <a:ea typeface="Times New Roman"/>
                          <a:cs typeface="Times New Roman"/>
                        </a:rPr>
                        <a:t>très différents.</a:t>
                      </a:r>
                    </a:p>
                    <a:p>
                      <a:pPr marL="74295" marR="75565" algn="just">
                        <a:spcAft>
                          <a:spcPts val="0"/>
                        </a:spcAft>
                      </a:pPr>
                      <a:r>
                        <a:rPr lang="fr-FR" sz="1200" dirty="0">
                          <a:latin typeface="Times New Roman"/>
                          <a:ea typeface="Times New Roman"/>
                          <a:cs typeface="Times New Roman"/>
                        </a:rPr>
                        <a:t>Dans les dernières versions, on distingue les</a:t>
                      </a:r>
                      <a:r>
                        <a:rPr lang="fr-FR" sz="1200" spc="5" dirty="0">
                          <a:latin typeface="Times New Roman"/>
                          <a:ea typeface="Times New Roman"/>
                          <a:cs typeface="Times New Roman"/>
                        </a:rPr>
                        <a:t> </a:t>
                      </a:r>
                      <a:r>
                        <a:rPr lang="fr-FR" sz="1200" dirty="0">
                          <a:latin typeface="Times New Roman"/>
                          <a:ea typeface="Times New Roman"/>
                          <a:cs typeface="Times New Roman"/>
                        </a:rPr>
                        <a:t>firmes qui atteignent rapidement dix employés</a:t>
                      </a:r>
                      <a:r>
                        <a:rPr lang="fr-FR" sz="1200" spc="5" dirty="0">
                          <a:latin typeface="Times New Roman"/>
                          <a:ea typeface="Times New Roman"/>
                          <a:cs typeface="Times New Roman"/>
                        </a:rPr>
                        <a:t> </a:t>
                      </a:r>
                      <a:r>
                        <a:rPr lang="fr-FR" sz="1200" dirty="0">
                          <a:latin typeface="Times New Roman"/>
                          <a:ea typeface="Times New Roman"/>
                          <a:cs typeface="Times New Roman"/>
                        </a:rPr>
                        <a:t>et</a:t>
                      </a:r>
                      <a:r>
                        <a:rPr lang="fr-FR" sz="1200" spc="165" dirty="0">
                          <a:latin typeface="Times New Roman"/>
                          <a:ea typeface="Times New Roman"/>
                          <a:cs typeface="Times New Roman"/>
                        </a:rPr>
                        <a:t> </a:t>
                      </a:r>
                      <a:r>
                        <a:rPr lang="fr-FR" sz="1200" dirty="0">
                          <a:latin typeface="Times New Roman"/>
                          <a:ea typeface="Times New Roman"/>
                          <a:cs typeface="Times New Roman"/>
                        </a:rPr>
                        <a:t>plus,</a:t>
                      </a:r>
                      <a:r>
                        <a:rPr lang="fr-FR" sz="1200" spc="160" dirty="0">
                          <a:latin typeface="Times New Roman"/>
                          <a:ea typeface="Times New Roman"/>
                          <a:cs typeface="Times New Roman"/>
                        </a:rPr>
                        <a:t> </a:t>
                      </a:r>
                      <a:r>
                        <a:rPr lang="fr-FR" sz="1200" dirty="0">
                          <a:latin typeface="Times New Roman"/>
                          <a:ea typeface="Times New Roman"/>
                          <a:cs typeface="Times New Roman"/>
                        </a:rPr>
                        <a:t>soit</a:t>
                      </a:r>
                      <a:r>
                        <a:rPr lang="fr-FR" sz="1200" spc="160" dirty="0">
                          <a:latin typeface="Times New Roman"/>
                          <a:ea typeface="Times New Roman"/>
                          <a:cs typeface="Times New Roman"/>
                        </a:rPr>
                        <a:t> </a:t>
                      </a:r>
                      <a:r>
                        <a:rPr lang="fr-FR" sz="1200" dirty="0">
                          <a:latin typeface="Times New Roman"/>
                          <a:ea typeface="Times New Roman"/>
                          <a:cs typeface="Times New Roman"/>
                        </a:rPr>
                        <a:t>ce</a:t>
                      </a:r>
                      <a:r>
                        <a:rPr lang="fr-FR" sz="1200" spc="165" dirty="0">
                          <a:latin typeface="Times New Roman"/>
                          <a:ea typeface="Times New Roman"/>
                          <a:cs typeface="Times New Roman"/>
                        </a:rPr>
                        <a:t> </a:t>
                      </a:r>
                      <a:r>
                        <a:rPr lang="fr-FR" sz="1200" dirty="0">
                          <a:latin typeface="Times New Roman"/>
                          <a:ea typeface="Times New Roman"/>
                          <a:cs typeface="Times New Roman"/>
                        </a:rPr>
                        <a:t>qu’ils</a:t>
                      </a:r>
                      <a:r>
                        <a:rPr lang="fr-FR" sz="1200" spc="165" dirty="0">
                          <a:latin typeface="Times New Roman"/>
                          <a:ea typeface="Times New Roman"/>
                          <a:cs typeface="Times New Roman"/>
                        </a:rPr>
                        <a:t> </a:t>
                      </a:r>
                      <a:r>
                        <a:rPr lang="fr-FR" sz="1200" dirty="0">
                          <a:latin typeface="Times New Roman"/>
                          <a:ea typeface="Times New Roman"/>
                          <a:cs typeface="Times New Roman"/>
                        </a:rPr>
                        <a:t>considèrent</a:t>
                      </a:r>
                      <a:r>
                        <a:rPr lang="fr-FR" sz="1200" spc="165" dirty="0">
                          <a:latin typeface="Times New Roman"/>
                          <a:ea typeface="Times New Roman"/>
                          <a:cs typeface="Times New Roman"/>
                        </a:rPr>
                        <a:t> </a:t>
                      </a:r>
                      <a:r>
                        <a:rPr lang="fr-FR" sz="1200" dirty="0">
                          <a:latin typeface="Times New Roman"/>
                          <a:ea typeface="Times New Roman"/>
                          <a:cs typeface="Times New Roman"/>
                        </a:rPr>
                        <a:t>comme</a:t>
                      </a:r>
                      <a:r>
                        <a:rPr lang="fr-FR" sz="1200" spc="170" dirty="0">
                          <a:latin typeface="Times New Roman"/>
                          <a:ea typeface="Times New Roman"/>
                          <a:cs typeface="Times New Roman"/>
                        </a:rPr>
                        <a:t> </a:t>
                      </a:r>
                      <a:r>
                        <a:rPr lang="fr-FR" sz="1200" dirty="0">
                          <a:latin typeface="Times New Roman"/>
                          <a:ea typeface="Times New Roman"/>
                          <a:cs typeface="Times New Roman"/>
                        </a:rPr>
                        <a:t>les</a:t>
                      </a:r>
                    </a:p>
                    <a:p>
                      <a:pPr marL="74295">
                        <a:lnSpc>
                          <a:spcPts val="955"/>
                        </a:lnSpc>
                        <a:spcAft>
                          <a:spcPts val="0"/>
                        </a:spcAft>
                      </a:pPr>
                      <a:r>
                        <a:rPr lang="fr-FR" sz="1200" i="1" dirty="0">
                          <a:latin typeface="Times New Roman"/>
                          <a:ea typeface="Times New Roman"/>
                          <a:cs typeface="Times New Roman"/>
                        </a:rPr>
                        <a:t>gazelles</a:t>
                      </a:r>
                      <a:r>
                        <a:rPr lang="fr-FR" sz="1200" dirty="0">
                          <a:latin typeface="Times New Roman"/>
                          <a:ea typeface="Times New Roman"/>
                          <a:cs typeface="Times New Roman"/>
                        </a:rPr>
                        <a:t>.</a:t>
                      </a: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1380</Words>
  <Application>Microsoft Office PowerPoint</Application>
  <PresentationFormat>Affichage à l'écran (4:3)</PresentationFormat>
  <Paragraphs>86</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Chapitre IV: La mesure de l’entrepreneuriat</vt:lpstr>
      <vt:lpstr>Introduction</vt:lpstr>
      <vt:lpstr>Diapositive 3</vt:lpstr>
      <vt:lpstr>Diapositive 4</vt:lpstr>
      <vt:lpstr>I. Indicateurs liés aux déterminants </vt:lpstr>
      <vt:lpstr>II. Indicateurs de la dynamique entrepreneuriale</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IV: La mesure de l’entrepreneuriat</dc:title>
  <dc:creator>hp</dc:creator>
  <cp:lastModifiedBy>HP</cp:lastModifiedBy>
  <cp:revision>42</cp:revision>
  <dcterms:created xsi:type="dcterms:W3CDTF">2021-06-06T15:35:55Z</dcterms:created>
  <dcterms:modified xsi:type="dcterms:W3CDTF">2021-06-15T20:42:56Z</dcterms:modified>
</cp:coreProperties>
</file>