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3C8B56-339D-4AF1-983F-C944FB5E54A1}" v="1" dt="2023-10-20T07:27:50.7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5" d="100"/>
          <a:sy n="75" d="100"/>
        </p:scale>
        <p:origin x="1896" y="9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elifa Mazouz" userId="6362e5f7-e0af-4304-bd2d-ebf859a9719e" providerId="ADAL" clId="{543C8B56-339D-4AF1-983F-C944FB5E54A1}"/>
    <pc:docChg chg="custSel addSld delSld modSld">
      <pc:chgData name="Khelifa Mazouz" userId="6362e5f7-e0af-4304-bd2d-ebf859a9719e" providerId="ADAL" clId="{543C8B56-339D-4AF1-983F-C944FB5E54A1}" dt="2023-10-20T07:30:27.892" v="75" actId="113"/>
      <pc:docMkLst>
        <pc:docMk/>
      </pc:docMkLst>
      <pc:sldChg chg="modSp mod">
        <pc:chgData name="Khelifa Mazouz" userId="6362e5f7-e0af-4304-bd2d-ebf859a9719e" providerId="ADAL" clId="{543C8B56-339D-4AF1-983F-C944FB5E54A1}" dt="2023-10-20T07:30:21.595" v="73" actId="27636"/>
        <pc:sldMkLst>
          <pc:docMk/>
          <pc:sldMk cId="691905980" sldId="271"/>
        </pc:sldMkLst>
        <pc:spChg chg="mod">
          <ac:chgData name="Khelifa Mazouz" userId="6362e5f7-e0af-4304-bd2d-ebf859a9719e" providerId="ADAL" clId="{543C8B56-339D-4AF1-983F-C944FB5E54A1}" dt="2023-10-20T07:28:18.855" v="20"/>
          <ac:spMkLst>
            <pc:docMk/>
            <pc:sldMk cId="691905980" sldId="271"/>
            <ac:spMk id="2" creationId="{47C84BE9-B942-E96D-AA19-BF5C782627D5}"/>
          </ac:spMkLst>
        </pc:spChg>
        <pc:spChg chg="mod">
          <ac:chgData name="Khelifa Mazouz" userId="6362e5f7-e0af-4304-bd2d-ebf859a9719e" providerId="ADAL" clId="{543C8B56-339D-4AF1-983F-C944FB5E54A1}" dt="2023-10-20T07:30:21.595" v="73" actId="27636"/>
          <ac:spMkLst>
            <pc:docMk/>
            <pc:sldMk cId="691905980" sldId="271"/>
            <ac:spMk id="3" creationId="{E76A3CF6-CCBF-30AF-44FC-8F738F0EA3D2}"/>
          </ac:spMkLst>
        </pc:spChg>
      </pc:sldChg>
      <pc:sldChg chg="new del">
        <pc:chgData name="Khelifa Mazouz" userId="6362e5f7-e0af-4304-bd2d-ebf859a9719e" providerId="ADAL" clId="{543C8B56-339D-4AF1-983F-C944FB5E54A1}" dt="2023-10-20T07:27:52.417" v="2" actId="47"/>
        <pc:sldMkLst>
          <pc:docMk/>
          <pc:sldMk cId="1130036574" sldId="272"/>
        </pc:sldMkLst>
      </pc:sldChg>
      <pc:sldChg chg="modSp add mod">
        <pc:chgData name="Khelifa Mazouz" userId="6362e5f7-e0af-4304-bd2d-ebf859a9719e" providerId="ADAL" clId="{543C8B56-339D-4AF1-983F-C944FB5E54A1}" dt="2023-10-20T07:30:27.892" v="75" actId="113"/>
        <pc:sldMkLst>
          <pc:docMk/>
          <pc:sldMk cId="3622242578" sldId="273"/>
        </pc:sldMkLst>
        <pc:spChg chg="mod">
          <ac:chgData name="Khelifa Mazouz" userId="6362e5f7-e0af-4304-bd2d-ebf859a9719e" providerId="ADAL" clId="{543C8B56-339D-4AF1-983F-C944FB5E54A1}" dt="2023-10-20T07:28:28.876" v="40" actId="20577"/>
          <ac:spMkLst>
            <pc:docMk/>
            <pc:sldMk cId="3622242578" sldId="273"/>
            <ac:spMk id="2" creationId="{47C84BE9-B942-E96D-AA19-BF5C782627D5}"/>
          </ac:spMkLst>
        </pc:spChg>
        <pc:spChg chg="mod">
          <ac:chgData name="Khelifa Mazouz" userId="6362e5f7-e0af-4304-bd2d-ebf859a9719e" providerId="ADAL" clId="{543C8B56-339D-4AF1-983F-C944FB5E54A1}" dt="2023-10-20T07:30:27.892" v="75" actId="113"/>
          <ac:spMkLst>
            <pc:docMk/>
            <pc:sldMk cId="3622242578" sldId="273"/>
            <ac:spMk id="3" creationId="{E76A3CF6-CCBF-30AF-44FC-8F738F0EA3D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4ADBB-F257-F2E4-9F88-A01CB44C1C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792D751-92C8-9ADC-6CF0-82D3FB3F8A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96708BE-437B-E69D-4A29-CC6F63D36C94}"/>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5" name="Footer Placeholder 4">
            <a:extLst>
              <a:ext uri="{FF2B5EF4-FFF2-40B4-BE49-F238E27FC236}">
                <a16:creationId xmlns:a16="http://schemas.microsoft.com/office/drawing/2014/main" id="{4BD91287-6D51-E29C-E873-4641587464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8AAF1A-80BC-1476-787A-BE0CBBBCC569}"/>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1456240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79F76-7FAC-9646-FC05-A6BC6B5A92C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0BB7F43-EEC7-F545-D758-03267AB1F0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E28CC7-7266-53CE-85C7-FE583FCCC128}"/>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5" name="Footer Placeholder 4">
            <a:extLst>
              <a:ext uri="{FF2B5EF4-FFF2-40B4-BE49-F238E27FC236}">
                <a16:creationId xmlns:a16="http://schemas.microsoft.com/office/drawing/2014/main" id="{EC70147F-E471-101D-7A42-FA282095F0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AD796A-E7B7-2D47-338C-FFD4C374001E}"/>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370162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67A8AB-F36B-B79C-484F-B6301AF62C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13626A-E810-8313-04FB-7AD8FF7262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2EA044-31E7-3DB5-6A49-192B64F7FB91}"/>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5" name="Footer Placeholder 4">
            <a:extLst>
              <a:ext uri="{FF2B5EF4-FFF2-40B4-BE49-F238E27FC236}">
                <a16:creationId xmlns:a16="http://schemas.microsoft.com/office/drawing/2014/main" id="{66D3EC38-E13A-F6F7-558F-40A370DAB6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267A33-0781-B4F2-D881-5C09AB47187F}"/>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2312988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76B32-F887-73BC-D811-718FE12DBF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58DA66-37CB-B12F-44AF-90AF5C308E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A3757C-6518-8112-A9C1-C441A623D704}"/>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5" name="Footer Placeholder 4">
            <a:extLst>
              <a:ext uri="{FF2B5EF4-FFF2-40B4-BE49-F238E27FC236}">
                <a16:creationId xmlns:a16="http://schemas.microsoft.com/office/drawing/2014/main" id="{316FC9CE-7797-60AE-459F-67F710ECE5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5D4EBB-2B3A-97F7-E8EA-D41D60E9CF54}"/>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1015473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4F5E0-3CAB-3B24-3D3B-955A7F66C1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EC8B7B5-B7D7-5CF9-8A1E-CA4A52E852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B79A90-3FD7-9C68-4DCF-096D51A23768}"/>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5" name="Footer Placeholder 4">
            <a:extLst>
              <a:ext uri="{FF2B5EF4-FFF2-40B4-BE49-F238E27FC236}">
                <a16:creationId xmlns:a16="http://schemas.microsoft.com/office/drawing/2014/main" id="{479E3E6A-575B-8982-A2E1-78250CBB50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98668F-8004-94A6-5AA3-7FFDC949A5DE}"/>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4006941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1E59-B21C-2B69-B1D5-238E16F726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3BF0ED-90C3-3979-BFB3-961DBCAE33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D954E7B-71EE-0B52-E357-77413D7162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E4085BE-5C77-36B8-7EC5-C5678915C48C}"/>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6" name="Footer Placeholder 5">
            <a:extLst>
              <a:ext uri="{FF2B5EF4-FFF2-40B4-BE49-F238E27FC236}">
                <a16:creationId xmlns:a16="http://schemas.microsoft.com/office/drawing/2014/main" id="{1C51194B-56C4-75C7-61A7-031B4208A5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4C87A3-0507-2B1B-E0B4-4665D0772D2B}"/>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1383961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592A4-C177-0384-9263-C0DAEBB6E8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2E19D4-7617-3D52-27B5-D380F20796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49E526-1F78-0645-5148-14ABFE4564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17C6E0-B345-F5FA-7F1E-AB244E611C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7CE735-2C99-59CD-F1FD-3A4DECF73A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91C8ECF-1C26-80AF-16DB-8B1DDAF2375E}"/>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8" name="Footer Placeholder 7">
            <a:extLst>
              <a:ext uri="{FF2B5EF4-FFF2-40B4-BE49-F238E27FC236}">
                <a16:creationId xmlns:a16="http://schemas.microsoft.com/office/drawing/2014/main" id="{3D242CBB-323E-7A03-2216-EFABF0F62F4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D442890-1B5F-2464-BB0A-6D9CBABFCB30}"/>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2401275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E3AAA-8331-8015-3088-1093CEFAA4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35E3D3-35A0-A46B-C71F-909CFFFEFF57}"/>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4" name="Footer Placeholder 3">
            <a:extLst>
              <a:ext uri="{FF2B5EF4-FFF2-40B4-BE49-F238E27FC236}">
                <a16:creationId xmlns:a16="http://schemas.microsoft.com/office/drawing/2014/main" id="{BF4B18E8-4E78-3877-C2FF-893DA390AF8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CB67C1-F686-FD38-FC29-E302A3D599C1}"/>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153042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907710-D0E6-AEC5-5774-B86151F53376}"/>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3" name="Footer Placeholder 2">
            <a:extLst>
              <a:ext uri="{FF2B5EF4-FFF2-40B4-BE49-F238E27FC236}">
                <a16:creationId xmlns:a16="http://schemas.microsoft.com/office/drawing/2014/main" id="{A3FEDC49-D4E7-D76F-C6DF-AE89241D408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CE1FE5A-D6EB-8377-A533-C7983721C38F}"/>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2313946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2FAE7-55FC-A364-B858-9A1E8EA906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E5BBCB-6157-4678-17CD-3AFE5B89DF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80FBCED-EF59-1F86-5F32-5ACD4A6CB3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576CF9-F3A1-825D-1C1F-69A665718DD4}"/>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6" name="Footer Placeholder 5">
            <a:extLst>
              <a:ext uri="{FF2B5EF4-FFF2-40B4-BE49-F238E27FC236}">
                <a16:creationId xmlns:a16="http://schemas.microsoft.com/office/drawing/2014/main" id="{76F332E4-1B05-73DA-27C0-9F091FDABB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186E17-B39B-BC28-4485-D3E6FB09B4E8}"/>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3132911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8870F-746F-B8A7-0831-17F88BAA6D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18ADF39-39C8-7582-2039-7796D145ED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032316D-1A76-0580-33DD-0A15F2E04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AA6C92-C2D2-0103-0472-A878CEF44EB9}"/>
              </a:ext>
            </a:extLst>
          </p:cNvPr>
          <p:cNvSpPr>
            <a:spLocks noGrp="1"/>
          </p:cNvSpPr>
          <p:nvPr>
            <p:ph type="dt" sz="half" idx="10"/>
          </p:nvPr>
        </p:nvSpPr>
        <p:spPr/>
        <p:txBody>
          <a:bodyPr/>
          <a:lstStyle/>
          <a:p>
            <a:fld id="{4B62D986-59A8-4FE6-9449-4B31CCBCB526}" type="datetimeFigureOut">
              <a:rPr lang="en-GB" smtClean="0"/>
              <a:t>19/10/2023</a:t>
            </a:fld>
            <a:endParaRPr lang="en-GB"/>
          </a:p>
        </p:txBody>
      </p:sp>
      <p:sp>
        <p:nvSpPr>
          <p:cNvPr id="6" name="Footer Placeholder 5">
            <a:extLst>
              <a:ext uri="{FF2B5EF4-FFF2-40B4-BE49-F238E27FC236}">
                <a16:creationId xmlns:a16="http://schemas.microsoft.com/office/drawing/2014/main" id="{B82F8236-0AC2-1907-3BCD-678189F784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C73F3F-4EEB-7DD7-E823-027E88A7EF04}"/>
              </a:ext>
            </a:extLst>
          </p:cNvPr>
          <p:cNvSpPr>
            <a:spLocks noGrp="1"/>
          </p:cNvSpPr>
          <p:nvPr>
            <p:ph type="sldNum" sz="quarter" idx="12"/>
          </p:nvPr>
        </p:nvSpPr>
        <p:spPr/>
        <p:txBody>
          <a:bodyPr/>
          <a:lstStyle/>
          <a:p>
            <a:fld id="{6429FEA1-9216-423A-900D-06A6C3616969}" type="slidenum">
              <a:rPr lang="en-GB" smtClean="0"/>
              <a:t>‹#›</a:t>
            </a:fld>
            <a:endParaRPr lang="en-GB"/>
          </a:p>
        </p:txBody>
      </p:sp>
    </p:spTree>
    <p:extLst>
      <p:ext uri="{BB962C8B-B14F-4D97-AF65-F5344CB8AC3E}">
        <p14:creationId xmlns:p14="http://schemas.microsoft.com/office/powerpoint/2010/main" val="281930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1761F-7F00-9FBF-7528-B60D69AE8F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B19505-14D5-DA37-6D32-7AD8F7D0DD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EE4C9B-4E42-FFD8-9223-64011FDDC5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2D986-59A8-4FE6-9449-4B31CCBCB526}" type="datetimeFigureOut">
              <a:rPr lang="en-GB" smtClean="0"/>
              <a:t>19/10/2023</a:t>
            </a:fld>
            <a:endParaRPr lang="en-GB"/>
          </a:p>
        </p:txBody>
      </p:sp>
      <p:sp>
        <p:nvSpPr>
          <p:cNvPr id="5" name="Footer Placeholder 4">
            <a:extLst>
              <a:ext uri="{FF2B5EF4-FFF2-40B4-BE49-F238E27FC236}">
                <a16:creationId xmlns:a16="http://schemas.microsoft.com/office/drawing/2014/main" id="{4801388E-5413-E9BE-2260-CA71BABA58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B901DA2-DAE2-9BC9-566F-9D8ECDAB75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9FEA1-9216-423A-900D-06A6C3616969}" type="slidenum">
              <a:rPr lang="en-GB" smtClean="0"/>
              <a:t>‹#›</a:t>
            </a:fld>
            <a:endParaRPr lang="en-GB"/>
          </a:p>
        </p:txBody>
      </p:sp>
    </p:spTree>
    <p:extLst>
      <p:ext uri="{BB962C8B-B14F-4D97-AF65-F5344CB8AC3E}">
        <p14:creationId xmlns:p14="http://schemas.microsoft.com/office/powerpoint/2010/main" val="1663323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hyperlink" Target="#_ftn1"/><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mtep208.mtaent.org/oraclegrcmanager/ViewPoliciesHQ.aspx?subtype=3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mtep208.mtaent.org/oraclegrcmanager/ViewPoliciesHQ.aspx?subtype=3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D39D9-3AE4-C919-6218-0649EDAA7365}"/>
              </a:ext>
            </a:extLst>
          </p:cNvPr>
          <p:cNvSpPr>
            <a:spLocks noGrp="1"/>
          </p:cNvSpPr>
          <p:nvPr>
            <p:ph type="ctrTitle"/>
          </p:nvPr>
        </p:nvSpPr>
        <p:spPr/>
        <p:txBody>
          <a:bodyPr/>
          <a:lstStyle/>
          <a:p>
            <a:r>
              <a:rPr lang="en-GB" dirty="0"/>
              <a:t>Tutorial 5</a:t>
            </a:r>
          </a:p>
        </p:txBody>
      </p:sp>
      <p:sp>
        <p:nvSpPr>
          <p:cNvPr id="3" name="Subtitle 2">
            <a:extLst>
              <a:ext uri="{FF2B5EF4-FFF2-40B4-BE49-F238E27FC236}">
                <a16:creationId xmlns:a16="http://schemas.microsoft.com/office/drawing/2014/main" id="{CA3EEEE9-E7FD-522D-E9B5-FC292B3D8344}"/>
              </a:ext>
            </a:extLst>
          </p:cNvPr>
          <p:cNvSpPr>
            <a:spLocks noGrp="1"/>
          </p:cNvSpPr>
          <p:nvPr>
            <p:ph type="subTitle" idx="1"/>
          </p:nvPr>
        </p:nvSpPr>
        <p:spPr/>
        <p:txBody>
          <a:bodyPr>
            <a:normAutofit/>
          </a:bodyPr>
          <a:lstStyle/>
          <a:p>
            <a:r>
              <a:rPr lang="en-US" sz="3600" b="1" dirty="0">
                <a:effectLst/>
                <a:latin typeface="Times New Roman" panose="02020603050405020304" pitchFamily="18" charset="0"/>
                <a:ea typeface="Calibri" panose="020F0502020204030204" pitchFamily="34" charset="0"/>
              </a:rPr>
              <a:t>Pronouns: Types and Their Uses</a:t>
            </a:r>
          </a:p>
          <a:p>
            <a:r>
              <a:rPr lang="en-US" sz="3600" b="1" dirty="0">
                <a:effectLst/>
                <a:latin typeface="Times New Roman" panose="02020603050405020304" pitchFamily="18" charset="0"/>
                <a:ea typeface="Times New Roman" panose="02020603050405020304" pitchFamily="18" charset="0"/>
              </a:rPr>
              <a:t>Verbs: Types, Tenses, and Forms</a:t>
            </a:r>
            <a:endParaRPr lang="en-GB" sz="3600" dirty="0"/>
          </a:p>
        </p:txBody>
      </p:sp>
    </p:spTree>
    <p:extLst>
      <p:ext uri="{BB962C8B-B14F-4D97-AF65-F5344CB8AC3E}">
        <p14:creationId xmlns:p14="http://schemas.microsoft.com/office/powerpoint/2010/main" val="573625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BE1D4-8FCB-350D-8527-81CC23C8E134}"/>
              </a:ext>
            </a:extLst>
          </p:cNvPr>
          <p:cNvSpPr>
            <a:spLocks noGrp="1"/>
          </p:cNvSpPr>
          <p:nvPr>
            <p:ph type="title"/>
          </p:nvPr>
        </p:nvSpPr>
        <p:spPr>
          <a:xfrm>
            <a:off x="838200" y="85726"/>
            <a:ext cx="10515600" cy="315912"/>
          </a:xfrm>
        </p:spPr>
        <p:txBody>
          <a:bodyPr>
            <a:normAutofit fontScale="90000"/>
          </a:bodyPr>
          <a:lstStyle/>
          <a:p>
            <a:r>
              <a:rPr lang="en-GB" dirty="0"/>
              <a:t>Forming Verb Tenses (cont.)</a:t>
            </a:r>
          </a:p>
        </p:txBody>
      </p:sp>
      <p:sp>
        <p:nvSpPr>
          <p:cNvPr id="3" name="Content Placeholder 2">
            <a:extLst>
              <a:ext uri="{FF2B5EF4-FFF2-40B4-BE49-F238E27FC236}">
                <a16:creationId xmlns:a16="http://schemas.microsoft.com/office/drawing/2014/main" id="{A840517A-2C77-6BA1-F44D-49286956A3A2}"/>
              </a:ext>
            </a:extLst>
          </p:cNvPr>
          <p:cNvSpPr>
            <a:spLocks noGrp="1"/>
          </p:cNvSpPr>
          <p:nvPr>
            <p:ph idx="1"/>
          </p:nvPr>
        </p:nvSpPr>
        <p:spPr>
          <a:xfrm>
            <a:off x="203200" y="647700"/>
            <a:ext cx="11696700" cy="6124574"/>
          </a:xfrm>
        </p:spPr>
        <p:txBody>
          <a:bodyPr>
            <a:normAutofit lnSpcReduction="10000"/>
          </a:bodyPr>
          <a:lstStyle/>
          <a:p>
            <a:r>
              <a:rPr lang="en-US" sz="1800" b="1" u="sng" dirty="0">
                <a:effectLst/>
                <a:latin typeface="Arial" panose="020B0604020202020204" pitchFamily="34" charset="0"/>
                <a:ea typeface="Times New Roman" panose="02020603050405020304" pitchFamily="18" charset="0"/>
              </a:rPr>
              <a:t>IRREGULAR VERBS</a:t>
            </a:r>
            <a:endParaRPr lang="en-GB" sz="1800" dirty="0">
              <a:effectLst/>
              <a:latin typeface="Times New Roman" panose="02020603050405020304" pitchFamily="18" charset="0"/>
              <a:ea typeface="Times New Roman" panose="02020603050405020304" pitchFamily="18" charset="0"/>
            </a:endParaRPr>
          </a:p>
          <a:p>
            <a:pPr>
              <a:tabLst>
                <a:tab pos="457200" algn="l"/>
                <a:tab pos="914400" algn="l"/>
                <a:tab pos="1828800" algn="l"/>
              </a:tabLst>
            </a:pPr>
            <a:r>
              <a:rPr lang="en-US" sz="1800" dirty="0">
                <a:effectLst/>
                <a:latin typeface="Arial" panose="020B0604020202020204" pitchFamily="34" charset="0"/>
                <a:ea typeface="Times New Roman" panose="02020603050405020304" pitchFamily="18" charset="0"/>
              </a:rPr>
              <a:t>Irregular verbs form the past tense by changing their spelling in other ways. Most irregular verbs are so commonly used that we know their forms without thinking.  </a:t>
            </a:r>
            <a:endParaRPr lang="en-GB" sz="1800" dirty="0">
              <a:effectLst/>
              <a:latin typeface="Times New Roman" panose="02020603050405020304" pitchFamily="18" charset="0"/>
              <a:ea typeface="Times New Roman" panose="02020603050405020304" pitchFamily="18" charset="0"/>
            </a:endParaRPr>
          </a:p>
          <a:p>
            <a:pPr marL="0" indent="0">
              <a:buNone/>
              <a:tabLst>
                <a:tab pos="457200" algn="l"/>
                <a:tab pos="914400" algn="l"/>
                <a:tab pos="1828800" algn="l"/>
              </a:tabLst>
            </a:pPr>
            <a:r>
              <a:rPr lang="en-US" sz="1800" dirty="0">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a:lnSpc>
                <a:spcPct val="200000"/>
              </a:lnSpc>
              <a:tabLst>
                <a:tab pos="1295400" algn="l"/>
                <a:tab pos="2362200" algn="l"/>
              </a:tabLst>
            </a:pPr>
            <a:r>
              <a:rPr lang="en-US" sz="1800" b="1" dirty="0">
                <a:effectLst/>
                <a:latin typeface="Arial" panose="020B0604020202020204" pitchFamily="34" charset="0"/>
                <a:ea typeface="Times New Roman" panose="02020603050405020304" pitchFamily="18" charset="0"/>
              </a:rPr>
              <a:t>Present	                       Past	                          Present Participle	     Past Participle</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choose		chose			choosing		chosen</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break			broke			breaking		              broken</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give			gave</a:t>
            </a:r>
            <a:r>
              <a:rPr lang="en-US" sz="1800" b="1" dirty="0">
                <a:effectLst/>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		giving</a:t>
            </a:r>
            <a:r>
              <a:rPr lang="en-US" sz="1800" b="1" dirty="0">
                <a:effectLst/>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		given</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Arial" panose="020B0604020202020204" pitchFamily="34" charset="0"/>
                <a:ea typeface="Times New Roman" panose="02020603050405020304" pitchFamily="18" charset="0"/>
              </a:rPr>
              <a:t>Some verbs do not change form:</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b="1" dirty="0">
                <a:effectLst/>
                <a:latin typeface="Arial" panose="020B0604020202020204" pitchFamily="34" charset="0"/>
                <a:ea typeface="Times New Roman" panose="02020603050405020304" pitchFamily="18" charset="0"/>
              </a:rPr>
              <a:t>Present		Past		Present Participle		Past Participle</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bid (offer)		bid		bidding				bid</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cut			cut		cutting				cut</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hurt			hurt		hurting				hurt</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783539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36C1C-14C3-8907-9740-5DE0410AFDF4}"/>
              </a:ext>
            </a:extLst>
          </p:cNvPr>
          <p:cNvSpPr>
            <a:spLocks noGrp="1"/>
          </p:cNvSpPr>
          <p:nvPr>
            <p:ph type="title"/>
          </p:nvPr>
        </p:nvSpPr>
        <p:spPr>
          <a:xfrm>
            <a:off x="838200" y="-346075"/>
            <a:ext cx="10515600" cy="1325563"/>
          </a:xfrm>
        </p:spPr>
        <p:txBody>
          <a:bodyPr/>
          <a:lstStyle/>
          <a:p>
            <a:r>
              <a:rPr lang="en-GB" dirty="0"/>
              <a:t>Perfect tenses</a:t>
            </a:r>
          </a:p>
        </p:txBody>
      </p:sp>
      <p:sp>
        <p:nvSpPr>
          <p:cNvPr id="4" name="Rectangle 1">
            <a:extLst>
              <a:ext uri="{FF2B5EF4-FFF2-40B4-BE49-F238E27FC236}">
                <a16:creationId xmlns:a16="http://schemas.microsoft.com/office/drawing/2014/main" id="{B76831C8-2E19-6217-1E06-A69449F88F2F}"/>
              </a:ext>
            </a:extLst>
          </p:cNvPr>
          <p:cNvSpPr>
            <a:spLocks noGrp="1" noChangeArrowheads="1"/>
          </p:cNvSpPr>
          <p:nvPr>
            <p:ph idx="1"/>
          </p:nvPr>
        </p:nvSpPr>
        <p:spPr bwMode="auto">
          <a:xfrm>
            <a:off x="838200" y="674907"/>
            <a:ext cx="10350500" cy="609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1pPr>
            <a:lvl2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2pPr>
            <a:lvl3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3pPr>
            <a:lvl4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4pPr>
            <a:lvl5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5pPr>
            <a:lvl6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6pPr>
            <a:lvl7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7pPr>
            <a:lvl8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8pPr>
            <a:lvl9pPr eaLnBrk="0" fontAlgn="base" hangingPunct="0">
              <a:spcBef>
                <a:spcPct val="0"/>
              </a:spcBef>
              <a:spcAft>
                <a:spcPct val="0"/>
              </a:spcAft>
              <a:tabLst>
                <a:tab pos="1143000" algn="l"/>
                <a:tab pos="1371600" algn="l"/>
                <a:tab pos="1828800" algn="l"/>
                <a:tab pos="2400300" algn="l"/>
                <a:tab pos="2857500" algn="l"/>
                <a:tab pos="3429000" algn="l"/>
                <a:tab pos="3886200" algn="l"/>
                <a:tab pos="4171950" algn="l"/>
                <a:tab pos="4457700" algn="l"/>
                <a:tab pos="5372100" algn="l"/>
                <a:tab pos="58293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perfect tenses are past perfect, present perfect, and future perfect; perfect tenses are formed by combining </a:t>
            </a:r>
            <a:r>
              <a:rPr kumimoji="0" lang="en-US" altLang="en-US" sz="26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have, has,</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or </a:t>
            </a:r>
            <a:r>
              <a:rPr kumimoji="0" lang="en-US" altLang="en-US" sz="26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had </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with a past participle.</a:t>
            </a:r>
          </a:p>
          <a:p>
            <a:pPr marL="0" marR="0" lvl="0" indent="0" algn="l" defTabSz="914400" rtl="0" eaLnBrk="0" fontAlgn="base" latinLnBrk="0" hangingPunct="0">
              <a:lnSpc>
                <a:spcPct val="100000"/>
              </a:lnSpc>
              <a:spcBef>
                <a:spcPct val="0"/>
              </a:spcBef>
              <a:spcAft>
                <a:spcPct val="0"/>
              </a:spcAft>
              <a:buClrTx/>
              <a:buSzTx/>
              <a:buFontTx/>
              <a:buNone/>
              <a:tabLst>
                <a:tab pos="1143000" algn="l"/>
                <a:tab pos="1371600" algn="l"/>
                <a:tab pos="1828800" algn="l"/>
                <a:tab pos="2400300" algn="l"/>
                <a:tab pos="2857500" algn="l"/>
                <a:tab pos="3429000" algn="l"/>
                <a:tab pos="3886200" algn="l"/>
                <a:tab pos="4171950" algn="l"/>
                <a:tab pos="4457700" algn="l"/>
                <a:tab pos="5372100" algn="l"/>
                <a:tab pos="5829300" algn="l"/>
              </a:tabLst>
            </a:pPr>
            <a:endParaRPr kumimoji="0" lang="en-GB" altLang="en-US" sz="2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43000" algn="l"/>
                <a:tab pos="1371600" algn="l"/>
                <a:tab pos="1828800" algn="l"/>
                <a:tab pos="2400300" algn="l"/>
                <a:tab pos="2857500" algn="l"/>
                <a:tab pos="3429000" algn="l"/>
                <a:tab pos="3886200" algn="l"/>
                <a:tab pos="4171950" algn="l"/>
                <a:tab pos="4457700" algn="l"/>
                <a:tab pos="5372100" algn="l"/>
                <a:tab pos="5829300" algn="l"/>
              </a:tabLst>
            </a:pP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t>
            </a:r>
            <a:r>
              <a:rPr kumimoji="0" lang="en-US" altLang="en-US" sz="2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past perfect</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tense shows that action was completed at a specific time in the past.</a:t>
            </a:r>
            <a:endParaRPr kumimoji="0" lang="en-GB" altLang="en-US" sz="2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had + past participle I </a:t>
            </a:r>
            <a:r>
              <a:rPr kumimoji="0" lang="en-US" altLang="en-US" sz="2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had planned</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to visit the Ford plant while I was in Detroit.</a:t>
            </a:r>
          </a:p>
          <a:p>
            <a:pPr marL="0" marR="0" lvl="0" indent="0" algn="l" defTabSz="914400" rtl="0" eaLnBrk="0" fontAlgn="base" latinLnBrk="0" hangingPunct="0">
              <a:lnSpc>
                <a:spcPct val="100000"/>
              </a:lnSpc>
              <a:spcBef>
                <a:spcPct val="0"/>
              </a:spcBef>
              <a:spcAft>
                <a:spcPct val="0"/>
              </a:spcAft>
              <a:buClrTx/>
              <a:buSzTx/>
              <a:buFontTx/>
              <a:buNone/>
              <a:tabLst>
                <a:tab pos="1143000" algn="l"/>
                <a:tab pos="1371600" algn="l"/>
                <a:tab pos="1828800" algn="l"/>
                <a:tab pos="2400300" algn="l"/>
                <a:tab pos="2857500" algn="l"/>
                <a:tab pos="3429000" algn="l"/>
                <a:tab pos="3886200" algn="l"/>
                <a:tab pos="4171950" algn="l"/>
                <a:tab pos="4457700" algn="l"/>
                <a:tab pos="5372100" algn="l"/>
                <a:tab pos="5829300" algn="l"/>
              </a:tabLst>
            </a:pPr>
            <a:endParaRPr kumimoji="0" lang="en-GB" altLang="en-US" sz="2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43000" algn="l"/>
                <a:tab pos="1371600" algn="l"/>
                <a:tab pos="1828800" algn="l"/>
                <a:tab pos="2400300" algn="l"/>
                <a:tab pos="2857500" algn="l"/>
                <a:tab pos="3429000" algn="l"/>
                <a:tab pos="3886200" algn="l"/>
                <a:tab pos="4171950" algn="l"/>
                <a:tab pos="4457700" algn="l"/>
                <a:tab pos="5372100" algn="l"/>
                <a:tab pos="5829300" algn="l"/>
              </a:tabLst>
            </a:pP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t>
            </a:r>
            <a:r>
              <a:rPr kumimoji="0" lang="en-US" altLang="en-US" sz="2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present perfect</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tense shows that action began in the past but was completed just before the present, is being completed in the present, or is continuing.</a:t>
            </a:r>
            <a:endParaRPr kumimoji="0" lang="en-GB" altLang="en-US" sz="2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kumimoji="0" lang="en-US" altLang="en-US" sz="26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has </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or </a:t>
            </a:r>
            <a:r>
              <a:rPr kumimoji="0" lang="en-US" altLang="en-US" sz="26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have </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past participle </a:t>
            </a:r>
            <a:endParaRPr kumimoji="0" lang="en-GB" altLang="en-US" sz="2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He </a:t>
            </a:r>
            <a:r>
              <a:rPr kumimoji="0" lang="en-US" altLang="en-US" sz="2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has worked </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on that report for six hours.</a:t>
            </a:r>
            <a:endParaRPr kumimoji="0" lang="en-GB" altLang="en-US" sz="2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 </a:t>
            </a:r>
            <a:r>
              <a:rPr kumimoji="0" lang="en-US" altLang="en-US" sz="2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have known</a:t>
            </a:r>
            <a:r>
              <a:rPr kumimoji="0" lang="en-US" altLang="en-US"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Marie Mueller for a long time.</a:t>
            </a:r>
            <a:endParaRPr kumimoji="0" lang="en-US" altLang="en-US" sz="2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0536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FF72B-4FDD-6479-66DF-0010EE7BF79D}"/>
              </a:ext>
            </a:extLst>
          </p:cNvPr>
          <p:cNvSpPr>
            <a:spLocks noGrp="1"/>
          </p:cNvSpPr>
          <p:nvPr>
            <p:ph type="title"/>
          </p:nvPr>
        </p:nvSpPr>
        <p:spPr/>
        <p:txBody>
          <a:bodyPr/>
          <a:lstStyle/>
          <a:p>
            <a:r>
              <a:rPr lang="en-GB" dirty="0"/>
              <a:t>Perfect tenses</a:t>
            </a:r>
          </a:p>
        </p:txBody>
      </p:sp>
      <p:sp>
        <p:nvSpPr>
          <p:cNvPr id="3" name="Content Placeholder 2">
            <a:extLst>
              <a:ext uri="{FF2B5EF4-FFF2-40B4-BE49-F238E27FC236}">
                <a16:creationId xmlns:a16="http://schemas.microsoft.com/office/drawing/2014/main" id="{0A1597D4-FD3F-3C48-482B-90CEEDCC7A1F}"/>
              </a:ext>
            </a:extLst>
          </p:cNvPr>
          <p:cNvSpPr>
            <a:spLocks noGrp="1"/>
          </p:cNvSpPr>
          <p:nvPr>
            <p:ph idx="1"/>
          </p:nvPr>
        </p:nvSpPr>
        <p:spPr/>
        <p:txBody>
          <a:bodyPr>
            <a:normAutofit/>
          </a:bodyPr>
          <a:lstStyle/>
          <a:p>
            <a:pPr marL="342900" lvl="0" indent="-342900">
              <a:buFont typeface="Symbol" panose="05050102010706020507" pitchFamily="18" charset="2"/>
              <a:buChar char=""/>
              <a:tabLst>
                <a:tab pos="40005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The </a:t>
            </a:r>
            <a:r>
              <a:rPr lang="en-US" sz="2400" b="1" dirty="0">
                <a:effectLst/>
                <a:latin typeface="Arial" panose="020B0604020202020204" pitchFamily="34" charset="0"/>
                <a:ea typeface="Times New Roman" panose="02020603050405020304" pitchFamily="18" charset="0"/>
              </a:rPr>
              <a:t>future perfect</a:t>
            </a:r>
            <a:r>
              <a:rPr lang="en-US" sz="2400" dirty="0">
                <a:effectLst/>
                <a:latin typeface="Arial" panose="020B0604020202020204" pitchFamily="34" charset="0"/>
                <a:ea typeface="Times New Roman" panose="02020603050405020304" pitchFamily="18" charset="0"/>
              </a:rPr>
              <a:t> tense shows that action will have been completed before a specific future time.</a:t>
            </a:r>
            <a:endParaRPr lang="en-GB" sz="2400" dirty="0">
              <a:effectLst/>
              <a:latin typeface="Times New Roman" panose="02020603050405020304" pitchFamily="18" charset="0"/>
              <a:ea typeface="Times New Roman" panose="02020603050405020304" pitchFamily="18" charset="0"/>
            </a:endParaRPr>
          </a:p>
          <a:p>
            <a:pPr marL="1143000" indent="0">
              <a:buNone/>
              <a:tabLst>
                <a:tab pos="1143000" algn="l"/>
                <a:tab pos="1371600" algn="l"/>
                <a:tab pos="1828800" algn="l"/>
                <a:tab pos="2400300" algn="l"/>
                <a:tab pos="2857500" algn="l"/>
                <a:tab pos="3429000" algn="l"/>
                <a:tab pos="3886200" algn="l"/>
                <a:tab pos="4171950" algn="l"/>
                <a:tab pos="4457700" algn="l"/>
                <a:tab pos="5372100" algn="l"/>
                <a:tab pos="5829300" algn="l"/>
              </a:tabLst>
            </a:pPr>
            <a:endParaRPr lang="en-GB" sz="2400" dirty="0">
              <a:effectLst/>
              <a:latin typeface="Times New Roman" panose="02020603050405020304" pitchFamily="18" charset="0"/>
              <a:ea typeface="Times New Roman" panose="02020603050405020304" pitchFamily="18" charset="0"/>
            </a:endParaRPr>
          </a:p>
          <a:p>
            <a:pPr marL="685800" indent="0">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i="1" dirty="0">
                <a:effectLst/>
                <a:latin typeface="Arial" panose="020B0604020202020204" pitchFamily="34" charset="0"/>
                <a:ea typeface="Times New Roman" panose="02020603050405020304" pitchFamily="18" charset="0"/>
              </a:rPr>
              <a:t>will have</a:t>
            </a:r>
            <a:r>
              <a:rPr lang="en-US" sz="2400" dirty="0">
                <a:effectLst/>
                <a:latin typeface="Arial" panose="020B0604020202020204" pitchFamily="34" charset="0"/>
                <a:ea typeface="Times New Roman" panose="02020603050405020304" pitchFamily="18" charset="0"/>
              </a:rPr>
              <a:t> or </a:t>
            </a:r>
            <a:r>
              <a:rPr lang="en-US" sz="2400" i="1" dirty="0">
                <a:effectLst/>
                <a:latin typeface="Arial" panose="020B0604020202020204" pitchFamily="34" charset="0"/>
                <a:ea typeface="Times New Roman" panose="02020603050405020304" pitchFamily="18" charset="0"/>
              </a:rPr>
              <a:t>shall have</a:t>
            </a:r>
            <a:r>
              <a:rPr lang="en-US" sz="2400" dirty="0">
                <a:effectLst/>
                <a:latin typeface="Arial" panose="020B0604020202020204" pitchFamily="34" charset="0"/>
                <a:ea typeface="Times New Roman" panose="02020603050405020304" pitchFamily="18" charset="0"/>
              </a:rPr>
              <a:t> + past participle  </a:t>
            </a:r>
            <a:endParaRPr lang="en-GB" sz="2400" dirty="0">
              <a:effectLst/>
              <a:latin typeface="Times New Roman" panose="02020603050405020304" pitchFamily="18" charset="0"/>
              <a:ea typeface="Times New Roman" panose="02020603050405020304" pitchFamily="18" charset="0"/>
            </a:endParaRPr>
          </a:p>
          <a:p>
            <a:pPr marL="685800" indent="0">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 </a:t>
            </a:r>
            <a:endParaRPr lang="en-GB" sz="2400" dirty="0">
              <a:effectLst/>
              <a:latin typeface="Times New Roman" panose="02020603050405020304" pitchFamily="18" charset="0"/>
              <a:ea typeface="Times New Roman" panose="02020603050405020304" pitchFamily="18" charset="0"/>
            </a:endParaRPr>
          </a:p>
          <a:p>
            <a:pPr marL="685800" indent="0">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When you get married, you </a:t>
            </a:r>
            <a:r>
              <a:rPr lang="en-US" sz="2400" b="1" dirty="0">
                <a:effectLst/>
                <a:latin typeface="Arial" panose="020B0604020202020204" pitchFamily="34" charset="0"/>
                <a:ea typeface="Times New Roman" panose="02020603050405020304" pitchFamily="18" charset="0"/>
              </a:rPr>
              <a:t>will have known</a:t>
            </a:r>
            <a:r>
              <a:rPr lang="en-US" sz="2400" dirty="0">
                <a:effectLst/>
                <a:latin typeface="Arial" panose="020B0604020202020204" pitchFamily="34" charset="0"/>
                <a:ea typeface="Times New Roman" panose="02020603050405020304" pitchFamily="18" charset="0"/>
              </a:rPr>
              <a:t> her for five years.</a:t>
            </a:r>
            <a:endParaRPr lang="en-GB" sz="2400" dirty="0">
              <a:effectLst/>
              <a:latin typeface="Times New Roman" panose="02020603050405020304" pitchFamily="18" charset="0"/>
              <a:ea typeface="Times New Roman" panose="02020603050405020304" pitchFamily="18" charset="0"/>
            </a:endParaRPr>
          </a:p>
          <a:p>
            <a:endParaRPr lang="en-GB" sz="2400" dirty="0"/>
          </a:p>
        </p:txBody>
      </p:sp>
    </p:spTree>
    <p:extLst>
      <p:ext uri="{BB962C8B-B14F-4D97-AF65-F5344CB8AC3E}">
        <p14:creationId xmlns:p14="http://schemas.microsoft.com/office/powerpoint/2010/main" val="225410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7F74F-2AB5-3017-D84E-CF8647A79F3D}"/>
              </a:ext>
            </a:extLst>
          </p:cNvPr>
          <p:cNvSpPr>
            <a:spLocks noGrp="1"/>
          </p:cNvSpPr>
          <p:nvPr>
            <p:ph type="title"/>
          </p:nvPr>
        </p:nvSpPr>
        <p:spPr/>
        <p:txBody>
          <a:bodyPr/>
          <a:lstStyle/>
          <a:p>
            <a:r>
              <a:rPr lang="en-US" sz="3600" b="1" dirty="0">
                <a:effectLst/>
                <a:latin typeface="Arial" panose="020B0604020202020204" pitchFamily="34" charset="0"/>
                <a:ea typeface="Times New Roman" panose="02020603050405020304" pitchFamily="18" charset="0"/>
              </a:rPr>
              <a:t>Progressive Tenses</a:t>
            </a:r>
            <a:r>
              <a:rPr lang="en-US" sz="1800" dirty="0">
                <a:effectLst/>
                <a:latin typeface="Arial" panose="020B0604020202020204" pitchFamily="34" charset="0"/>
                <a:ea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87626EA8-D37F-9978-BF31-5C3426EB8DC1}"/>
              </a:ext>
            </a:extLst>
          </p:cNvPr>
          <p:cNvSpPr>
            <a:spLocks noGrp="1"/>
          </p:cNvSpPr>
          <p:nvPr>
            <p:ph idx="1"/>
          </p:nvPr>
        </p:nvSpPr>
        <p:spPr>
          <a:xfrm>
            <a:off x="838200" y="1397000"/>
            <a:ext cx="10515600" cy="4779963"/>
          </a:xfrm>
        </p:spPr>
        <p:txBody>
          <a:bodyPr>
            <a:noAutofit/>
          </a:bodyPr>
          <a:lstStyle/>
          <a:p>
            <a:pPr marL="342900" lvl="0" indent="-342900">
              <a:buFont typeface="Symbol" panose="05050102010706020507" pitchFamily="18" charset="2"/>
              <a:buChar char=""/>
              <a:tabLst>
                <a:tab pos="40005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The </a:t>
            </a:r>
            <a:r>
              <a:rPr lang="en-US" sz="2400" b="1" dirty="0">
                <a:effectLst/>
                <a:latin typeface="Arial" panose="020B0604020202020204" pitchFamily="34" charset="0"/>
                <a:ea typeface="Times New Roman" panose="02020603050405020304" pitchFamily="18" charset="0"/>
              </a:rPr>
              <a:t>progressive tenses</a:t>
            </a:r>
            <a:r>
              <a:rPr lang="en-US" sz="2400" dirty="0">
                <a:effectLst/>
                <a:latin typeface="Arial" panose="020B0604020202020204" pitchFamily="34" charset="0"/>
                <a:ea typeface="Times New Roman" panose="02020603050405020304" pitchFamily="18" charset="0"/>
              </a:rPr>
              <a:t> combine a form of </a:t>
            </a:r>
            <a:r>
              <a:rPr lang="en-US" sz="2400" i="1" dirty="0">
                <a:effectLst/>
                <a:latin typeface="Arial" panose="020B0604020202020204" pitchFamily="34" charset="0"/>
                <a:ea typeface="Times New Roman" panose="02020603050405020304" pitchFamily="18" charset="0"/>
              </a:rPr>
              <a:t>to be</a:t>
            </a:r>
            <a:r>
              <a:rPr lang="en-US" sz="2400" dirty="0">
                <a:effectLst/>
                <a:latin typeface="Arial" panose="020B0604020202020204" pitchFamily="34" charset="0"/>
                <a:ea typeface="Times New Roman" panose="02020603050405020304" pitchFamily="18" charset="0"/>
              </a:rPr>
              <a:t> with the present participle of a verb to show that action is or was in progress. Each simple and perfect tense is shown below in the progressive form.</a:t>
            </a:r>
            <a:endParaRPr lang="en-GB" sz="2400" dirty="0">
              <a:effectLst/>
              <a:latin typeface="Times New Roman" panose="02020603050405020304" pitchFamily="18" charset="0"/>
              <a:ea typeface="Times New Roman" panose="02020603050405020304" pitchFamily="18" charset="0"/>
            </a:endParaRPr>
          </a:p>
          <a:p>
            <a:pPr marL="1143000" indent="0">
              <a:buNone/>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 </a:t>
            </a:r>
            <a:endParaRPr lang="en-GB" sz="2400" dirty="0">
              <a:effectLst/>
              <a:latin typeface="Times New Roman" panose="02020603050405020304" pitchFamily="18" charset="0"/>
              <a:ea typeface="Times New Roman" panose="02020603050405020304" pitchFamily="18" charset="0"/>
            </a:endParaRPr>
          </a:p>
          <a:p>
            <a:pPr>
              <a:tabLst>
                <a:tab pos="685800" algn="l"/>
                <a:tab pos="1143000" algn="l"/>
                <a:tab pos="1828800" algn="l"/>
                <a:tab pos="2400300" algn="l"/>
                <a:tab pos="2857500" algn="l"/>
                <a:tab pos="3429000" algn="l"/>
                <a:tab pos="3886200" algn="l"/>
                <a:tab pos="4171950" algn="l"/>
                <a:tab pos="4457700" algn="l"/>
                <a:tab pos="5372100" algn="l"/>
                <a:tab pos="5829300" algn="l"/>
              </a:tabLst>
            </a:pPr>
            <a:r>
              <a:rPr lang="en-US" sz="2400" b="1" i="1" dirty="0">
                <a:effectLst/>
                <a:latin typeface="Arial" panose="020B0604020202020204" pitchFamily="34" charset="0"/>
                <a:ea typeface="Times New Roman" panose="02020603050405020304" pitchFamily="18" charset="0"/>
              </a:rPr>
              <a:t>	Past Progressive [simple]</a:t>
            </a:r>
            <a:r>
              <a:rPr lang="en-US" sz="2400" i="1" dirty="0">
                <a:effectLst/>
                <a:latin typeface="Arial" panose="020B0604020202020204" pitchFamily="34" charset="0"/>
                <a:ea typeface="Times New Roman" panose="02020603050405020304" pitchFamily="18" charset="0"/>
              </a:rPr>
              <a:t> was</a:t>
            </a:r>
            <a:r>
              <a:rPr lang="en-US" sz="2400" dirty="0">
                <a:effectLst/>
                <a:latin typeface="Arial" panose="020B0604020202020204" pitchFamily="34" charset="0"/>
                <a:ea typeface="Times New Roman" panose="02020603050405020304" pitchFamily="18" charset="0"/>
              </a:rPr>
              <a:t> or </a:t>
            </a:r>
            <a:r>
              <a:rPr lang="en-US" sz="2400" i="1" dirty="0">
                <a:effectLst/>
                <a:latin typeface="Arial" panose="020B0604020202020204" pitchFamily="34" charset="0"/>
                <a:ea typeface="Times New Roman" panose="02020603050405020304" pitchFamily="18" charset="0"/>
              </a:rPr>
              <a:t>were</a:t>
            </a:r>
            <a:r>
              <a:rPr lang="en-US" sz="2400" dirty="0">
                <a:effectLst/>
                <a:latin typeface="Arial" panose="020B0604020202020204" pitchFamily="34" charset="0"/>
                <a:ea typeface="Times New Roman" panose="02020603050405020304" pitchFamily="18" charset="0"/>
              </a:rPr>
              <a:t> + present participle</a:t>
            </a:r>
            <a:endParaRPr lang="en-GB" sz="2400" dirty="0">
              <a:effectLst/>
              <a:latin typeface="Times New Roman" panose="02020603050405020304" pitchFamily="18" charset="0"/>
              <a:ea typeface="Times New Roman" panose="02020603050405020304" pitchFamily="18" charset="0"/>
            </a:endParaRPr>
          </a:p>
          <a:p>
            <a:pPr marL="137160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He </a:t>
            </a:r>
            <a:r>
              <a:rPr lang="en-US" sz="2400" b="1" dirty="0">
                <a:effectLst/>
                <a:latin typeface="Arial" panose="020B0604020202020204" pitchFamily="34" charset="0"/>
                <a:ea typeface="Times New Roman" panose="02020603050405020304" pitchFamily="18" charset="0"/>
              </a:rPr>
              <a:t>was working</a:t>
            </a:r>
            <a:r>
              <a:rPr lang="en-US" sz="2400" dirty="0">
                <a:effectLst/>
                <a:latin typeface="Arial" panose="020B0604020202020204" pitchFamily="34" charset="0"/>
                <a:ea typeface="Times New Roman" panose="02020603050405020304" pitchFamily="18" charset="0"/>
              </a:rPr>
              <a:t> all day</a:t>
            </a:r>
          </a:p>
          <a:p>
            <a:pPr marL="1485900" indent="-34290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b="1" i="1" dirty="0">
                <a:effectLst/>
                <a:latin typeface="Arial" panose="020B0604020202020204" pitchFamily="34" charset="0"/>
                <a:ea typeface="Times New Roman" panose="02020603050405020304" pitchFamily="18" charset="0"/>
              </a:rPr>
              <a:t>Past-Perfect Progressive</a:t>
            </a:r>
            <a:r>
              <a:rPr lang="en-US" sz="2400" dirty="0">
                <a:effectLst/>
                <a:latin typeface="Arial" panose="020B0604020202020204" pitchFamily="34" charset="0"/>
                <a:ea typeface="Times New Roman" panose="02020603050405020304" pitchFamily="18" charset="0"/>
              </a:rPr>
              <a:t> </a:t>
            </a:r>
            <a:r>
              <a:rPr lang="en-US" sz="2400" i="1" dirty="0">
                <a:effectLst/>
                <a:latin typeface="Arial" panose="020B0604020202020204" pitchFamily="34" charset="0"/>
                <a:ea typeface="Times New Roman" panose="02020603050405020304" pitchFamily="18" charset="0"/>
              </a:rPr>
              <a:t>had been</a:t>
            </a:r>
            <a:r>
              <a:rPr lang="en-US" sz="2400" dirty="0">
                <a:effectLst/>
                <a:latin typeface="Arial" panose="020B0604020202020204" pitchFamily="34" charset="0"/>
                <a:ea typeface="Times New Roman" panose="02020603050405020304" pitchFamily="18" charset="0"/>
              </a:rPr>
              <a:t> + present participle</a:t>
            </a:r>
            <a:endParaRPr lang="en-GB" sz="2400" dirty="0">
              <a:effectLst/>
              <a:latin typeface="Times New Roman" panose="02020603050405020304" pitchFamily="18" charset="0"/>
              <a:ea typeface="Times New Roman" panose="02020603050405020304" pitchFamily="18" charset="0"/>
            </a:endParaRPr>
          </a:p>
          <a:p>
            <a:pPr marL="137160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He </a:t>
            </a:r>
            <a:r>
              <a:rPr lang="en-US" sz="2400" b="1" dirty="0">
                <a:effectLst/>
                <a:latin typeface="Arial" panose="020B0604020202020204" pitchFamily="34" charset="0"/>
                <a:ea typeface="Times New Roman" panose="02020603050405020304" pitchFamily="18" charset="0"/>
              </a:rPr>
              <a:t>had been working</a:t>
            </a:r>
            <a:r>
              <a:rPr lang="en-US" sz="2400" dirty="0">
                <a:effectLst/>
                <a:latin typeface="Arial" panose="020B0604020202020204" pitchFamily="34" charset="0"/>
                <a:ea typeface="Times New Roman" panose="02020603050405020304" pitchFamily="18" charset="0"/>
              </a:rPr>
              <a:t> all day.</a:t>
            </a:r>
            <a:endParaRPr lang="en-GB" sz="2400" dirty="0">
              <a:effectLst/>
              <a:latin typeface="Times New Roman" panose="02020603050405020304" pitchFamily="18" charset="0"/>
              <a:ea typeface="Times New Roman" panose="02020603050405020304" pitchFamily="18" charset="0"/>
            </a:endParaRPr>
          </a:p>
          <a:p>
            <a:pPr marL="1371600" indent="-74295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b="1" i="1" dirty="0">
                <a:effectLst/>
                <a:latin typeface="Arial" panose="020B0604020202020204" pitchFamily="34" charset="0"/>
                <a:ea typeface="Times New Roman" panose="02020603050405020304" pitchFamily="18" charset="0"/>
              </a:rPr>
              <a:t>Present Progressive</a:t>
            </a:r>
            <a:r>
              <a:rPr lang="en-US" sz="2400" i="1" dirty="0">
                <a:effectLst/>
                <a:latin typeface="Arial" panose="020B0604020202020204" pitchFamily="34" charset="0"/>
                <a:ea typeface="Times New Roman" panose="02020603050405020304" pitchFamily="18" charset="0"/>
              </a:rPr>
              <a:t> is, am, </a:t>
            </a:r>
            <a:r>
              <a:rPr lang="en-US" sz="2400" dirty="0">
                <a:effectLst/>
                <a:latin typeface="Arial" panose="020B0604020202020204" pitchFamily="34" charset="0"/>
                <a:ea typeface="Times New Roman" panose="02020603050405020304" pitchFamily="18" charset="0"/>
              </a:rPr>
              <a:t>or </a:t>
            </a:r>
            <a:r>
              <a:rPr lang="en-US" sz="2400" i="1" dirty="0">
                <a:effectLst/>
                <a:latin typeface="Arial" panose="020B0604020202020204" pitchFamily="34" charset="0"/>
                <a:ea typeface="Times New Roman" panose="02020603050405020304" pitchFamily="18" charset="0"/>
              </a:rPr>
              <a:t>are </a:t>
            </a:r>
            <a:r>
              <a:rPr lang="en-US" sz="2400" dirty="0">
                <a:effectLst/>
                <a:latin typeface="Arial" panose="020B0604020202020204" pitchFamily="34" charset="0"/>
                <a:ea typeface="Times New Roman" panose="02020603050405020304" pitchFamily="18" charset="0"/>
              </a:rPr>
              <a:t>+ present participle </a:t>
            </a:r>
            <a:endParaRPr lang="en-GB" sz="2400" dirty="0">
              <a:effectLst/>
              <a:latin typeface="Times New Roman" panose="02020603050405020304" pitchFamily="18" charset="0"/>
              <a:ea typeface="Times New Roman" panose="02020603050405020304" pitchFamily="18" charset="0"/>
            </a:endParaRPr>
          </a:p>
          <a:p>
            <a:pPr marL="137160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400" dirty="0">
                <a:effectLst/>
                <a:latin typeface="Arial" panose="020B0604020202020204" pitchFamily="34" charset="0"/>
                <a:ea typeface="Times New Roman" panose="02020603050405020304" pitchFamily="18" charset="0"/>
              </a:rPr>
              <a:t>Dan </a:t>
            </a:r>
            <a:r>
              <a:rPr lang="en-US" sz="2400" b="1" dirty="0">
                <a:effectLst/>
                <a:latin typeface="Arial" panose="020B0604020202020204" pitchFamily="34" charset="0"/>
                <a:ea typeface="Times New Roman" panose="02020603050405020304" pitchFamily="18" charset="0"/>
              </a:rPr>
              <a:t>is working</a:t>
            </a:r>
            <a:r>
              <a:rPr lang="en-US" sz="2400" dirty="0">
                <a:effectLst/>
                <a:latin typeface="Arial" panose="020B0604020202020204" pitchFamily="34" charset="0"/>
                <a:ea typeface="Times New Roman" panose="02020603050405020304" pitchFamily="18" charset="0"/>
              </a:rPr>
              <a:t> today.</a:t>
            </a:r>
            <a:endParaRPr lang="en-GB" sz="2400" dirty="0">
              <a:effectLst/>
              <a:latin typeface="Times New Roman" panose="02020603050405020304" pitchFamily="18" charset="0"/>
              <a:ea typeface="Times New Roman" panose="02020603050405020304" pitchFamily="18" charset="0"/>
            </a:endParaRPr>
          </a:p>
          <a:p>
            <a:pPr marL="0" indent="0">
              <a:buNone/>
            </a:pPr>
            <a:endParaRPr lang="en-GB" sz="2400" dirty="0"/>
          </a:p>
        </p:txBody>
      </p:sp>
    </p:spTree>
    <p:extLst>
      <p:ext uri="{BB962C8B-B14F-4D97-AF65-F5344CB8AC3E}">
        <p14:creationId xmlns:p14="http://schemas.microsoft.com/office/powerpoint/2010/main" val="2591806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A9575-1091-099F-05FD-F302BEEB55FB}"/>
              </a:ext>
            </a:extLst>
          </p:cNvPr>
          <p:cNvSpPr>
            <a:spLocks noGrp="1"/>
          </p:cNvSpPr>
          <p:nvPr>
            <p:ph type="title"/>
          </p:nvPr>
        </p:nvSpPr>
        <p:spPr/>
        <p:txBody>
          <a:bodyPr/>
          <a:lstStyle/>
          <a:p>
            <a:r>
              <a:rPr lang="en-GB" dirty="0"/>
              <a:t>Progressive Tenses (cont.)</a:t>
            </a:r>
          </a:p>
        </p:txBody>
      </p:sp>
      <p:sp>
        <p:nvSpPr>
          <p:cNvPr id="3" name="Content Placeholder 2">
            <a:extLst>
              <a:ext uri="{FF2B5EF4-FFF2-40B4-BE49-F238E27FC236}">
                <a16:creationId xmlns:a16="http://schemas.microsoft.com/office/drawing/2014/main" id="{B41CBFF9-0B76-AE53-E81D-0E0E5DD2DF5F}"/>
              </a:ext>
            </a:extLst>
          </p:cNvPr>
          <p:cNvSpPr>
            <a:spLocks noGrp="1"/>
          </p:cNvSpPr>
          <p:nvPr>
            <p:ph idx="1"/>
          </p:nvPr>
        </p:nvSpPr>
        <p:spPr/>
        <p:txBody>
          <a:bodyPr>
            <a:normAutofit fontScale="92500" lnSpcReduction="20000"/>
          </a:bodyPr>
          <a:lstStyle/>
          <a:p>
            <a:pPr marL="1371600" indent="-74295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800" b="1" i="1" dirty="0">
                <a:effectLst/>
                <a:latin typeface="Arial" panose="020B0604020202020204" pitchFamily="34" charset="0"/>
                <a:ea typeface="Times New Roman" panose="02020603050405020304" pitchFamily="18" charset="0"/>
              </a:rPr>
              <a:t>Present-Perfect Progressive</a:t>
            </a:r>
            <a:r>
              <a:rPr lang="en-US" sz="2800" dirty="0">
                <a:effectLst/>
                <a:latin typeface="Arial" panose="020B0604020202020204" pitchFamily="34" charset="0"/>
                <a:ea typeface="Times New Roman" panose="02020603050405020304" pitchFamily="18" charset="0"/>
              </a:rPr>
              <a:t> </a:t>
            </a:r>
            <a:r>
              <a:rPr lang="en-US" sz="2800" i="1" dirty="0">
                <a:effectLst/>
                <a:latin typeface="Arial" panose="020B0604020202020204" pitchFamily="34" charset="0"/>
                <a:ea typeface="Times New Roman" panose="02020603050405020304" pitchFamily="18" charset="0"/>
              </a:rPr>
              <a:t>have been</a:t>
            </a:r>
            <a:r>
              <a:rPr lang="en-US" sz="2800" dirty="0">
                <a:effectLst/>
                <a:latin typeface="Arial" panose="020B0604020202020204" pitchFamily="34" charset="0"/>
                <a:ea typeface="Times New Roman" panose="02020603050405020304" pitchFamily="18" charset="0"/>
              </a:rPr>
              <a:t> or </a:t>
            </a:r>
            <a:r>
              <a:rPr lang="en-US" sz="2800" i="1" dirty="0">
                <a:effectLst/>
                <a:latin typeface="Arial" panose="020B0604020202020204" pitchFamily="34" charset="0"/>
                <a:ea typeface="Times New Roman" panose="02020603050405020304" pitchFamily="18" charset="0"/>
              </a:rPr>
              <a:t>has been</a:t>
            </a:r>
            <a:r>
              <a:rPr lang="en-US" sz="2800" dirty="0">
                <a:effectLst/>
                <a:latin typeface="Arial" panose="020B0604020202020204" pitchFamily="34" charset="0"/>
                <a:ea typeface="Times New Roman" panose="02020603050405020304" pitchFamily="18" charset="0"/>
              </a:rPr>
              <a:t> + present participle</a:t>
            </a:r>
            <a:endParaRPr lang="en-GB" sz="2800" dirty="0">
              <a:effectLst/>
              <a:latin typeface="Times New Roman" panose="02020603050405020304" pitchFamily="18" charset="0"/>
              <a:ea typeface="Times New Roman" panose="02020603050405020304" pitchFamily="18" charset="0"/>
            </a:endParaRPr>
          </a:p>
          <a:p>
            <a:pPr marL="137160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800" dirty="0">
                <a:effectLst/>
                <a:latin typeface="Arial" panose="020B0604020202020204" pitchFamily="34" charset="0"/>
                <a:ea typeface="Times New Roman" panose="02020603050405020304" pitchFamily="18" charset="0"/>
              </a:rPr>
              <a:t>They </a:t>
            </a:r>
            <a:r>
              <a:rPr lang="en-US" sz="2800" b="1" dirty="0">
                <a:effectLst/>
                <a:latin typeface="Arial" panose="020B0604020202020204" pitchFamily="34" charset="0"/>
                <a:ea typeface="Times New Roman" panose="02020603050405020304" pitchFamily="18" charset="0"/>
              </a:rPr>
              <a:t>have been working</a:t>
            </a:r>
            <a:r>
              <a:rPr lang="en-US" sz="2800" dirty="0">
                <a:effectLst/>
                <a:latin typeface="Arial" panose="020B0604020202020204" pitchFamily="34" charset="0"/>
                <a:ea typeface="Times New Roman" panose="02020603050405020304" pitchFamily="18" charset="0"/>
              </a:rPr>
              <a:t> all week.</a:t>
            </a:r>
            <a:endParaRPr lang="en-GB" sz="2800" dirty="0">
              <a:effectLst/>
              <a:latin typeface="Times New Roman" panose="02020603050405020304" pitchFamily="18" charset="0"/>
              <a:ea typeface="Times New Roman" panose="02020603050405020304" pitchFamily="18" charset="0"/>
            </a:endParaRPr>
          </a:p>
          <a:p>
            <a:pPr marL="1143000" indent="0">
              <a:buNone/>
              <a:tabLst>
                <a:tab pos="1143000" algn="l"/>
                <a:tab pos="1371600" algn="l"/>
                <a:tab pos="1828800" algn="l"/>
                <a:tab pos="2400300" algn="l"/>
                <a:tab pos="2857500" algn="l"/>
                <a:tab pos="3429000" algn="l"/>
                <a:tab pos="3886200" algn="l"/>
                <a:tab pos="4171950" algn="l"/>
                <a:tab pos="4457700" algn="l"/>
                <a:tab pos="5372100" algn="l"/>
                <a:tab pos="5829300" algn="l"/>
              </a:tabLst>
            </a:pPr>
            <a:endParaRPr lang="en-GB" sz="2800" dirty="0">
              <a:effectLst/>
              <a:latin typeface="Times New Roman" panose="02020603050405020304" pitchFamily="18" charset="0"/>
              <a:ea typeface="Times New Roman" panose="02020603050405020304" pitchFamily="18" charset="0"/>
            </a:endParaRPr>
          </a:p>
          <a:p>
            <a:pPr marL="1371600" indent="-74295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800" b="1" i="1" dirty="0">
                <a:effectLst/>
                <a:latin typeface="Arial" panose="020B0604020202020204" pitchFamily="34" charset="0"/>
                <a:ea typeface="Times New Roman" panose="02020603050405020304" pitchFamily="18" charset="0"/>
              </a:rPr>
              <a:t>Future Progressive (simple) </a:t>
            </a:r>
            <a:r>
              <a:rPr lang="en-US" sz="2800" i="1" dirty="0">
                <a:effectLst/>
                <a:latin typeface="Arial" panose="020B0604020202020204" pitchFamily="34" charset="0"/>
                <a:ea typeface="Times New Roman" panose="02020603050405020304" pitchFamily="18" charset="0"/>
              </a:rPr>
              <a:t>will be</a:t>
            </a:r>
            <a:r>
              <a:rPr lang="en-US" sz="2800" dirty="0">
                <a:effectLst/>
                <a:latin typeface="Arial" panose="020B0604020202020204" pitchFamily="34" charset="0"/>
                <a:ea typeface="Times New Roman" panose="02020603050405020304" pitchFamily="18" charset="0"/>
              </a:rPr>
              <a:t> or </a:t>
            </a:r>
            <a:r>
              <a:rPr lang="en-US" sz="2800" i="1" dirty="0">
                <a:effectLst/>
                <a:latin typeface="Arial" panose="020B0604020202020204" pitchFamily="34" charset="0"/>
                <a:ea typeface="Times New Roman" panose="02020603050405020304" pitchFamily="18" charset="0"/>
              </a:rPr>
              <a:t>shall be </a:t>
            </a:r>
            <a:r>
              <a:rPr lang="en-US" sz="2800" dirty="0">
                <a:effectLst/>
                <a:latin typeface="Arial" panose="020B0604020202020204" pitchFamily="34" charset="0"/>
                <a:ea typeface="Times New Roman" panose="02020603050405020304" pitchFamily="18" charset="0"/>
              </a:rPr>
              <a:t>+ present participle </a:t>
            </a:r>
            <a:endParaRPr lang="en-GB" sz="2800" dirty="0">
              <a:effectLst/>
              <a:latin typeface="Times New Roman" panose="02020603050405020304" pitchFamily="18" charset="0"/>
              <a:ea typeface="Times New Roman" panose="02020603050405020304" pitchFamily="18" charset="0"/>
            </a:endParaRPr>
          </a:p>
          <a:p>
            <a:pPr marL="137160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800" dirty="0">
                <a:effectLst/>
                <a:latin typeface="Arial" panose="020B0604020202020204" pitchFamily="34" charset="0"/>
                <a:ea typeface="Times New Roman" panose="02020603050405020304" pitchFamily="18" charset="0"/>
              </a:rPr>
              <a:t>They </a:t>
            </a:r>
            <a:r>
              <a:rPr lang="en-US" sz="2800" b="1" dirty="0">
                <a:effectLst/>
                <a:latin typeface="Arial" panose="020B0604020202020204" pitchFamily="34" charset="0"/>
                <a:ea typeface="Times New Roman" panose="02020603050405020304" pitchFamily="18" charset="0"/>
              </a:rPr>
              <a:t>will be working</a:t>
            </a:r>
            <a:r>
              <a:rPr lang="en-US" sz="2800" dirty="0">
                <a:effectLst/>
                <a:latin typeface="Arial" panose="020B0604020202020204" pitchFamily="34" charset="0"/>
                <a:ea typeface="Times New Roman" panose="02020603050405020304" pitchFamily="18" charset="0"/>
              </a:rPr>
              <a:t> next week.</a:t>
            </a:r>
          </a:p>
          <a:p>
            <a:pPr marL="1371600">
              <a:tabLst>
                <a:tab pos="1143000" algn="l"/>
                <a:tab pos="1371600" algn="l"/>
                <a:tab pos="1828800" algn="l"/>
                <a:tab pos="2400300" algn="l"/>
                <a:tab pos="2857500" algn="l"/>
                <a:tab pos="3429000" algn="l"/>
                <a:tab pos="3886200" algn="l"/>
                <a:tab pos="4171950" algn="l"/>
                <a:tab pos="4457700" algn="l"/>
                <a:tab pos="5372100" algn="l"/>
                <a:tab pos="5829300" algn="l"/>
              </a:tabLst>
            </a:pPr>
            <a:endParaRPr lang="en-GB" sz="2800" dirty="0">
              <a:effectLst/>
              <a:latin typeface="Times New Roman" panose="02020603050405020304" pitchFamily="18" charset="0"/>
              <a:ea typeface="Times New Roman" panose="02020603050405020304" pitchFamily="18" charset="0"/>
            </a:endParaRPr>
          </a:p>
          <a:p>
            <a:pPr marL="1371600" indent="-74295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800" b="1" i="1" dirty="0">
                <a:effectLst/>
                <a:latin typeface="Arial" panose="020B0604020202020204" pitchFamily="34" charset="0"/>
                <a:ea typeface="Times New Roman" panose="02020603050405020304" pitchFamily="18" charset="0"/>
              </a:rPr>
              <a:t>Future-Perfect Progressive</a:t>
            </a:r>
            <a:r>
              <a:rPr lang="en-US" sz="2800" dirty="0">
                <a:effectLst/>
                <a:latin typeface="Arial" panose="020B0604020202020204" pitchFamily="34" charset="0"/>
                <a:ea typeface="Times New Roman" panose="02020603050405020304" pitchFamily="18" charset="0"/>
              </a:rPr>
              <a:t> </a:t>
            </a:r>
            <a:r>
              <a:rPr lang="en-US" sz="2800" i="1" dirty="0">
                <a:effectLst/>
                <a:latin typeface="Arial" panose="020B0604020202020204" pitchFamily="34" charset="0"/>
                <a:ea typeface="Times New Roman" panose="02020603050405020304" pitchFamily="18" charset="0"/>
              </a:rPr>
              <a:t>will have been</a:t>
            </a:r>
            <a:r>
              <a:rPr lang="en-US" sz="2800" dirty="0">
                <a:effectLst/>
                <a:latin typeface="Arial" panose="020B0604020202020204" pitchFamily="34" charset="0"/>
                <a:ea typeface="Times New Roman" panose="02020603050405020304" pitchFamily="18" charset="0"/>
              </a:rPr>
              <a:t> or </a:t>
            </a:r>
            <a:r>
              <a:rPr lang="en-US" sz="2800" i="1" dirty="0">
                <a:effectLst/>
                <a:latin typeface="Arial" panose="020B0604020202020204" pitchFamily="34" charset="0"/>
                <a:ea typeface="Times New Roman" panose="02020603050405020304" pitchFamily="18" charset="0"/>
              </a:rPr>
              <a:t>shall have been</a:t>
            </a:r>
            <a:r>
              <a:rPr lang="en-US" sz="2800" dirty="0">
                <a:effectLst/>
                <a:latin typeface="Arial" panose="020B0604020202020204" pitchFamily="34" charset="0"/>
                <a:ea typeface="Times New Roman" panose="02020603050405020304" pitchFamily="18" charset="0"/>
              </a:rPr>
              <a:t> + present participle </a:t>
            </a:r>
            <a:endParaRPr lang="en-GB" sz="2800" dirty="0">
              <a:effectLst/>
              <a:latin typeface="Times New Roman" panose="02020603050405020304" pitchFamily="18" charset="0"/>
              <a:ea typeface="Times New Roman" panose="02020603050405020304" pitchFamily="18" charset="0"/>
            </a:endParaRPr>
          </a:p>
          <a:p>
            <a:pPr marL="1371600">
              <a:tabLst>
                <a:tab pos="1143000" algn="l"/>
                <a:tab pos="1371600" algn="l"/>
                <a:tab pos="1828800" algn="l"/>
                <a:tab pos="2400300" algn="l"/>
                <a:tab pos="2857500" algn="l"/>
                <a:tab pos="3429000" algn="l"/>
                <a:tab pos="3886200" algn="l"/>
                <a:tab pos="4171950" algn="l"/>
                <a:tab pos="4457700" algn="l"/>
                <a:tab pos="5372100" algn="l"/>
                <a:tab pos="5829300" algn="l"/>
              </a:tabLst>
            </a:pPr>
            <a:r>
              <a:rPr lang="en-US" sz="2800" dirty="0">
                <a:effectLst/>
                <a:latin typeface="Arial" panose="020B0604020202020204" pitchFamily="34" charset="0"/>
                <a:ea typeface="Times New Roman" panose="02020603050405020304" pitchFamily="18" charset="0"/>
              </a:rPr>
              <a:t>They </a:t>
            </a:r>
            <a:r>
              <a:rPr lang="en-US" sz="2800" b="1" dirty="0">
                <a:effectLst/>
                <a:latin typeface="Arial" panose="020B0604020202020204" pitchFamily="34" charset="0"/>
                <a:ea typeface="Times New Roman" panose="02020603050405020304" pitchFamily="18" charset="0"/>
              </a:rPr>
              <a:t>will have been working</a:t>
            </a:r>
            <a:r>
              <a:rPr lang="en-US" sz="2800" dirty="0">
                <a:effectLst/>
                <a:latin typeface="Arial" panose="020B0604020202020204" pitchFamily="34" charset="0"/>
                <a:ea typeface="Times New Roman" panose="02020603050405020304" pitchFamily="18" charset="0"/>
              </a:rPr>
              <a:t> for a week before the holiday.</a:t>
            </a:r>
            <a:endParaRPr lang="en-GB" sz="2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902572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D0FAA-89B9-FC5F-F7F5-09C03BF8B2C7}"/>
              </a:ext>
            </a:extLst>
          </p:cNvPr>
          <p:cNvSpPr>
            <a:spLocks noGrp="1"/>
          </p:cNvSpPr>
          <p:nvPr>
            <p:ph type="title"/>
          </p:nvPr>
        </p:nvSpPr>
        <p:spPr>
          <a:xfrm>
            <a:off x="838200" y="22225"/>
            <a:ext cx="10515600" cy="307975"/>
          </a:xfrm>
        </p:spPr>
        <p:txBody>
          <a:bodyPr>
            <a:normAutofit fontScale="90000"/>
          </a:bodyPr>
          <a:lstStyle/>
          <a:p>
            <a:r>
              <a:rPr lang="en-GB" dirty="0"/>
              <a:t>Irregular verbs</a:t>
            </a:r>
          </a:p>
        </p:txBody>
      </p:sp>
      <p:graphicFrame>
        <p:nvGraphicFramePr>
          <p:cNvPr id="14" name="Content Placeholder 13">
            <a:extLst>
              <a:ext uri="{FF2B5EF4-FFF2-40B4-BE49-F238E27FC236}">
                <a16:creationId xmlns:a16="http://schemas.microsoft.com/office/drawing/2014/main" id="{0EA93303-4346-2C48-5763-558EF8B1073A}"/>
              </a:ext>
            </a:extLst>
          </p:cNvPr>
          <p:cNvGraphicFramePr>
            <a:graphicFrameLocks noGrp="1"/>
          </p:cNvGraphicFramePr>
          <p:nvPr>
            <p:ph idx="1"/>
            <p:extLst>
              <p:ext uri="{D42A27DB-BD31-4B8C-83A1-F6EECF244321}">
                <p14:modId xmlns:p14="http://schemas.microsoft.com/office/powerpoint/2010/main" val="2173351058"/>
              </p:ext>
            </p:extLst>
          </p:nvPr>
        </p:nvGraphicFramePr>
        <p:xfrm>
          <a:off x="25400" y="419101"/>
          <a:ext cx="12166598" cy="6497741"/>
        </p:xfrm>
        <a:graphic>
          <a:graphicData uri="http://schemas.openxmlformats.org/drawingml/2006/table">
            <a:tbl>
              <a:tblPr>
                <a:tableStyleId>{5C22544A-7EE6-4342-B048-85BDC9FD1C3A}</a:tableStyleId>
              </a:tblPr>
              <a:tblGrid>
                <a:gridCol w="3022598">
                  <a:extLst>
                    <a:ext uri="{9D8B030D-6E8A-4147-A177-3AD203B41FA5}">
                      <a16:colId xmlns:a16="http://schemas.microsoft.com/office/drawing/2014/main" val="833860146"/>
                    </a:ext>
                  </a:extLst>
                </a:gridCol>
                <a:gridCol w="3048000">
                  <a:extLst>
                    <a:ext uri="{9D8B030D-6E8A-4147-A177-3AD203B41FA5}">
                      <a16:colId xmlns:a16="http://schemas.microsoft.com/office/drawing/2014/main" val="3371028572"/>
                    </a:ext>
                  </a:extLst>
                </a:gridCol>
                <a:gridCol w="3048000">
                  <a:extLst>
                    <a:ext uri="{9D8B030D-6E8A-4147-A177-3AD203B41FA5}">
                      <a16:colId xmlns:a16="http://schemas.microsoft.com/office/drawing/2014/main" val="3729137012"/>
                    </a:ext>
                  </a:extLst>
                </a:gridCol>
                <a:gridCol w="3048000">
                  <a:extLst>
                    <a:ext uri="{9D8B030D-6E8A-4147-A177-3AD203B41FA5}">
                      <a16:colId xmlns:a16="http://schemas.microsoft.com/office/drawing/2014/main" val="3918778209"/>
                    </a:ext>
                  </a:extLst>
                </a:gridCol>
              </a:tblGrid>
              <a:tr h="202739">
                <a:tc>
                  <a:txBody>
                    <a:bodyPr/>
                    <a:lstStyle/>
                    <a:p>
                      <a:pPr algn="l" hangingPunct="0">
                        <a:lnSpc>
                          <a:spcPts val="1200"/>
                        </a:lnSpc>
                        <a:spcAft>
                          <a:spcPts val="400"/>
                        </a:spcAft>
                        <a:tabLst>
                          <a:tab pos="2095500" algn="ctr"/>
                          <a:tab pos="4910455" algn="ctr"/>
                          <a:tab pos="457200" algn="l"/>
                        </a:tabLst>
                      </a:pPr>
                      <a:r>
                        <a:rPr lang="en-US" sz="1400">
                          <a:effectLst/>
                        </a:rPr>
                        <a:t>Present</a:t>
                      </a:r>
                      <a:endParaRPr lang="en-GB" sz="1400">
                        <a:effectLst/>
                        <a:latin typeface="B Melior Bold"/>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ts val="1200"/>
                        </a:lnSpc>
                        <a:spcAft>
                          <a:spcPts val="400"/>
                        </a:spcAft>
                        <a:tabLst>
                          <a:tab pos="2095500" algn="ctr"/>
                          <a:tab pos="4910455" algn="ctr"/>
                          <a:tab pos="457200" algn="l"/>
                        </a:tabLst>
                      </a:pPr>
                      <a:r>
                        <a:rPr lang="en-US" sz="1400">
                          <a:effectLst/>
                        </a:rPr>
                        <a:t>Present</a:t>
                      </a:r>
                      <a:endParaRPr lang="en-GB" sz="1400">
                        <a:effectLst/>
                        <a:latin typeface="B Melior Bold"/>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ts val="1200"/>
                        </a:lnSpc>
                        <a:spcAft>
                          <a:spcPts val="400"/>
                        </a:spcAft>
                        <a:tabLst>
                          <a:tab pos="2095500" algn="ctr"/>
                          <a:tab pos="4910455" algn="ctr"/>
                          <a:tab pos="457200" algn="l"/>
                        </a:tabLst>
                      </a:pPr>
                      <a:r>
                        <a:rPr lang="en-US" sz="1400">
                          <a:effectLst/>
                        </a:rPr>
                        <a:t>Simple Past</a:t>
                      </a:r>
                      <a:endParaRPr lang="en-GB" sz="1400">
                        <a:effectLst/>
                        <a:latin typeface="B Melior Bold"/>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ts val="1200"/>
                        </a:lnSpc>
                        <a:spcAft>
                          <a:spcPts val="400"/>
                        </a:spcAft>
                        <a:tabLst>
                          <a:tab pos="2095500" algn="ctr"/>
                          <a:tab pos="4910455" algn="ctr"/>
                          <a:tab pos="457200" algn="l"/>
                        </a:tabLst>
                      </a:pPr>
                      <a:r>
                        <a:rPr lang="en-US" sz="1400" dirty="0">
                          <a:effectLst/>
                        </a:rPr>
                        <a:t>Past Participle </a:t>
                      </a:r>
                      <a:endParaRPr lang="en-GB" sz="1400" dirty="0">
                        <a:effectLst/>
                        <a:latin typeface="B Melior Bold"/>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4234135721"/>
                  </a:ext>
                </a:extLst>
              </a:tr>
              <a:tr h="202739">
                <a:tc>
                  <a:txBody>
                    <a:bodyPr/>
                    <a:lstStyle/>
                    <a:p>
                      <a:pPr algn="l" hangingPunct="0">
                        <a:lnSpc>
                          <a:spcPts val="1200"/>
                        </a:lnSpc>
                        <a:spcAft>
                          <a:spcPts val="400"/>
                        </a:spcAft>
                        <a:tabLst>
                          <a:tab pos="2095500" algn="ctr"/>
                          <a:tab pos="4910455" algn="ctr"/>
                          <a:tab pos="457200" algn="l"/>
                        </a:tabLst>
                      </a:pPr>
                      <a:r>
                        <a:rPr lang="en-US" sz="1400">
                          <a:effectLst/>
                        </a:rPr>
                        <a:t> </a:t>
                      </a:r>
                      <a:endParaRPr lang="en-GB" sz="1400">
                        <a:effectLst/>
                        <a:latin typeface="B Melior Bold"/>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ts val="1200"/>
                        </a:lnSpc>
                        <a:spcAft>
                          <a:spcPts val="400"/>
                        </a:spcAft>
                        <a:tabLst>
                          <a:tab pos="2095500" algn="ctr"/>
                          <a:tab pos="4910455" algn="ctr"/>
                          <a:tab pos="457200" algn="l"/>
                        </a:tabLst>
                      </a:pPr>
                      <a:r>
                        <a:rPr lang="en-US" sz="1400">
                          <a:effectLst/>
                        </a:rPr>
                        <a:t> </a:t>
                      </a:r>
                      <a:endParaRPr lang="en-GB" sz="1400">
                        <a:effectLst/>
                        <a:latin typeface="B Melior Bold"/>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ts val="1200"/>
                        </a:lnSpc>
                        <a:spcAft>
                          <a:spcPts val="400"/>
                        </a:spcAft>
                        <a:tabLst>
                          <a:tab pos="2095500" algn="ctr"/>
                          <a:tab pos="4910455" algn="ctr"/>
                          <a:tab pos="457200" algn="l"/>
                        </a:tabLst>
                      </a:pPr>
                      <a:r>
                        <a:rPr lang="en-US" sz="1400">
                          <a:effectLst/>
                        </a:rPr>
                        <a:t>(no helping verb)</a:t>
                      </a:r>
                      <a:endParaRPr lang="en-GB" sz="1400">
                        <a:effectLst/>
                        <a:latin typeface="B Melior Bold"/>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ts val="1200"/>
                        </a:lnSpc>
                        <a:spcAft>
                          <a:spcPts val="400"/>
                        </a:spcAft>
                        <a:tabLst>
                          <a:tab pos="2095500" algn="ctr"/>
                          <a:tab pos="4910455" algn="ctr"/>
                          <a:tab pos="457200" algn="l"/>
                        </a:tabLst>
                      </a:pPr>
                      <a:r>
                        <a:rPr lang="en-US" sz="1400">
                          <a:effectLst/>
                        </a:rPr>
                        <a:t>(use helping verb)</a:t>
                      </a:r>
                      <a:endParaRPr lang="en-GB" sz="1400">
                        <a:effectLst/>
                        <a:latin typeface="B Melior Bold"/>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3271527402"/>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begin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begins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began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begun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876044998"/>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break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breaks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broke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broken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1124979453"/>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choose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chooses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chose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chosen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312745077"/>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do</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does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did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done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1851821857"/>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drink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drinks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drank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drunk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2275173291"/>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freeze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freezes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froze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dirty="0">
                          <a:effectLst/>
                        </a:rPr>
                        <a:t>frozen</a:t>
                      </a:r>
                      <a:endParaRPr lang="en-GB" sz="1400" dirty="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235767895"/>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give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gives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gave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given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3940820820"/>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go</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goes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went</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gone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1804614869"/>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hang (suspend)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hangs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hung</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hung</a:t>
                      </a:r>
                      <a:r>
                        <a:rPr lang="en-US" sz="1400" baseline="30000">
                          <a:effectLst/>
                          <a:sym typeface="Symbol" panose="05050102010706020507" pitchFamily="18" charset="2"/>
                          <a:hlinkClick r:id="rId2"/>
                        </a:rPr>
                        <a:t></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3679183898"/>
                  </a:ext>
                </a:extLst>
              </a:tr>
              <a:tr h="918083">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lay </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lie</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ring</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laid</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lay</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rings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laid</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lain</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rang</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laid</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lain</a:t>
                      </a:r>
                      <a:endParaRPr lang="en-GB" sz="1400">
                        <a:effectLst/>
                      </a:endParaRPr>
                    </a:p>
                    <a:p>
                      <a:pPr algn="l" hangingPunct="0">
                        <a:lnSpc>
                          <a:spcPct val="150000"/>
                        </a:lnSpc>
                        <a:tabLst>
                          <a:tab pos="1003300" algn="l"/>
                          <a:tab pos="1769110" algn="l"/>
                          <a:tab pos="2531110" algn="l"/>
                          <a:tab pos="3445510" algn="l"/>
                          <a:tab pos="4445000" algn="l"/>
                          <a:tab pos="5672455" algn="l"/>
                          <a:tab pos="457200" algn="l"/>
                        </a:tabLst>
                      </a:pPr>
                      <a:r>
                        <a:rPr lang="en-US" sz="1400">
                          <a:effectLst/>
                        </a:rPr>
                        <a:t>rung</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4120197113"/>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rise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rises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rose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risen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364031326"/>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see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sees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saw</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seen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1787024907"/>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sink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sank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sunk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sunk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1264431570"/>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speak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speaks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spoke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spoken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2343165270"/>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stand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stands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stood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stood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430029812"/>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swing</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swings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swung</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swung</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830966961"/>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take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takes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took</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taken</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2372916070"/>
                  </a:ext>
                </a:extLst>
              </a:tr>
              <a:tr h="284185">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understand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understands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understood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tabLst>
                          <a:tab pos="1003300" algn="l"/>
                          <a:tab pos="1769110" algn="l"/>
                          <a:tab pos="2531110" algn="l"/>
                          <a:tab pos="3445510" algn="l"/>
                          <a:tab pos="4445000" algn="l"/>
                          <a:tab pos="5672455" algn="l"/>
                          <a:tab pos="457200" algn="l"/>
                        </a:tabLst>
                      </a:pPr>
                      <a:r>
                        <a:rPr lang="en-US" sz="1400">
                          <a:effectLst/>
                        </a:rPr>
                        <a:t>understood</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3834737093"/>
                  </a:ext>
                </a:extLst>
              </a:tr>
              <a:tr h="284185">
                <a:tc>
                  <a:txBody>
                    <a:bodyPr/>
                    <a:lstStyle/>
                    <a:p>
                      <a:pPr algn="l" hangingPunct="0">
                        <a:lnSpc>
                          <a:spcPct val="150000"/>
                        </a:lnSpc>
                        <a:spcAft>
                          <a:spcPts val="1200"/>
                        </a:spcAft>
                        <a:tabLst>
                          <a:tab pos="1003300" algn="l"/>
                          <a:tab pos="1769110" algn="l"/>
                          <a:tab pos="2531110" algn="l"/>
                          <a:tab pos="3445510" algn="l"/>
                          <a:tab pos="4445000" algn="l"/>
                          <a:tab pos="5672455" algn="l"/>
                          <a:tab pos="457200" algn="l"/>
                        </a:tabLst>
                      </a:pPr>
                      <a:r>
                        <a:rPr lang="en-US" sz="1400">
                          <a:effectLst/>
                        </a:rPr>
                        <a:t>wear</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spcAft>
                          <a:spcPts val="1200"/>
                        </a:spcAft>
                        <a:tabLst>
                          <a:tab pos="1003300" algn="l"/>
                          <a:tab pos="1769110" algn="l"/>
                          <a:tab pos="2531110" algn="l"/>
                          <a:tab pos="3445510" algn="l"/>
                          <a:tab pos="4445000" algn="l"/>
                          <a:tab pos="5672455" algn="l"/>
                          <a:tab pos="457200" algn="l"/>
                        </a:tabLst>
                      </a:pPr>
                      <a:r>
                        <a:rPr lang="en-US" sz="1400">
                          <a:effectLst/>
                        </a:rPr>
                        <a:t>wears</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spcAft>
                          <a:spcPts val="1200"/>
                        </a:spcAft>
                        <a:tabLst>
                          <a:tab pos="1003300" algn="l"/>
                          <a:tab pos="1769110" algn="l"/>
                          <a:tab pos="2531110" algn="l"/>
                          <a:tab pos="3445510" algn="l"/>
                          <a:tab pos="4445000" algn="l"/>
                          <a:tab pos="5672455" algn="l"/>
                          <a:tab pos="457200" algn="l"/>
                        </a:tabLst>
                      </a:pPr>
                      <a:r>
                        <a:rPr lang="en-US" sz="1400">
                          <a:effectLst/>
                        </a:rPr>
                        <a:t>wore</a:t>
                      </a:r>
                      <a:endParaRPr lang="en-GB" sz="1400">
                        <a:effectLst/>
                        <a:latin typeface="Melior"/>
                        <a:ea typeface="Times New Roman" panose="02020603050405020304" pitchFamily="18" charset="0"/>
                        <a:cs typeface="Times New Roman" panose="02020603050405020304" pitchFamily="18" charset="0"/>
                      </a:endParaRPr>
                    </a:p>
                  </a:txBody>
                  <a:tcPr marL="56348" marR="56348" marT="0" marB="0"/>
                </a:tc>
                <a:tc>
                  <a:txBody>
                    <a:bodyPr/>
                    <a:lstStyle/>
                    <a:p>
                      <a:pPr algn="l" hangingPunct="0">
                        <a:lnSpc>
                          <a:spcPct val="150000"/>
                        </a:lnSpc>
                        <a:spcAft>
                          <a:spcPts val="1200"/>
                        </a:spcAft>
                        <a:tabLst>
                          <a:tab pos="1003300" algn="l"/>
                          <a:tab pos="1769110" algn="l"/>
                          <a:tab pos="2531110" algn="l"/>
                          <a:tab pos="3445510" algn="l"/>
                          <a:tab pos="4445000" algn="l"/>
                          <a:tab pos="5672455" algn="l"/>
                          <a:tab pos="457200" algn="l"/>
                        </a:tabLst>
                      </a:pPr>
                      <a:r>
                        <a:rPr lang="en-US" sz="1400" dirty="0">
                          <a:effectLst/>
                        </a:rPr>
                        <a:t>worn</a:t>
                      </a:r>
                      <a:endParaRPr lang="en-GB" sz="1400" dirty="0">
                        <a:effectLst/>
                        <a:latin typeface="Melior"/>
                        <a:ea typeface="Times New Roman" panose="02020603050405020304" pitchFamily="18" charset="0"/>
                        <a:cs typeface="Times New Roman" panose="02020603050405020304" pitchFamily="18" charset="0"/>
                      </a:endParaRPr>
                    </a:p>
                  </a:txBody>
                  <a:tcPr marL="56348" marR="56348" marT="0" marB="0"/>
                </a:tc>
                <a:extLst>
                  <a:ext uri="{0D108BD9-81ED-4DB2-BD59-A6C34878D82A}">
                    <a16:rowId xmlns:a16="http://schemas.microsoft.com/office/drawing/2014/main" val="1237580138"/>
                  </a:ext>
                </a:extLst>
              </a:tr>
            </a:tbl>
          </a:graphicData>
        </a:graphic>
      </p:graphicFrame>
      <p:sp>
        <p:nvSpPr>
          <p:cNvPr id="15" name="Rectangle 7">
            <a:extLst>
              <a:ext uri="{FF2B5EF4-FFF2-40B4-BE49-F238E27FC236}">
                <a16:creationId xmlns:a16="http://schemas.microsoft.com/office/drawing/2014/main" id="{1AF36833-A639-A021-697E-671E4D03949D}"/>
              </a:ext>
            </a:extLst>
          </p:cNvPr>
          <p:cNvSpPr>
            <a:spLocks noChangeArrowheads="1"/>
          </p:cNvSpPr>
          <p:nvPr/>
        </p:nvSpPr>
        <p:spPr bwMode="auto">
          <a:xfrm>
            <a:off x="-5182480" y="1483410"/>
            <a:ext cx="297515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9">
            <a:extLst>
              <a:ext uri="{FF2B5EF4-FFF2-40B4-BE49-F238E27FC236}">
                <a16:creationId xmlns:a16="http://schemas.microsoft.com/office/drawing/2014/main" id="{8148B44D-60A9-816D-4D59-9E6D4D7C3159}"/>
              </a:ext>
            </a:extLst>
          </p:cNvPr>
          <p:cNvSpPr>
            <a:spLocks noChangeArrowheads="1"/>
          </p:cNvSpPr>
          <p:nvPr/>
        </p:nvSpPr>
        <p:spPr bwMode="auto">
          <a:xfrm>
            <a:off x="-5182480" y="1903025"/>
            <a:ext cx="2975150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hlinkClick r:id="rId3"/>
              </a:rPr>
              <a:t>&lt;</a:t>
            </a:r>
            <a:r>
              <a:rPr kumimoji="0" lang="en-US" altLang="en-US" sz="1200" b="0" i="0" u="none" strike="noStrike" cap="none" normalizeH="0" baseline="0" bmk="">
                <a:ln>
                  <a:noFill/>
                </a:ln>
                <a:solidFill>
                  <a:schemeClr val="tx1"/>
                </a:solidFill>
                <a:effectLst/>
                <a:latin typeface="Arial" panose="020B0604020202020204" pitchFamily="34" charset="0"/>
                <a:ea typeface="Times New Roman" panose="02020603050405020304" pitchFamily="18" charset="0"/>
                <a:hlinkClick r:id="rId3"/>
              </a:rPr>
              <a:t>FN&gt;</a:t>
            </a:r>
            <a:r>
              <a:rPr kumimoji="0" lang="en-US" altLang="en-US" sz="1200" b="0" i="0" u="none" strike="noStrike" cap="none" normalizeH="0" baseline="30000">
                <a:ln>
                  <a:noFill/>
                </a:ln>
                <a:solidFill>
                  <a:schemeClr val="tx1"/>
                </a:solidFill>
                <a:effectLst/>
                <a:latin typeface="Times New Roman" panose="02020603050405020304" pitchFamily="18" charset="0"/>
                <a:ea typeface="Times" panose="02020603050405020304" pitchFamily="18" charset="0"/>
                <a:sym typeface="Symbol" panose="05050102010706020507" pitchFamily="18" charset="2"/>
              </a:rPr>
              <a:t></a:t>
            </a:r>
            <a:r>
              <a:rPr kumimoji="0" lang="en-US" altLang="en-US" sz="1200" b="0" i="0" u="none" strike="noStrike" cap="none" normalizeH="0" baseline="0">
                <a:ln>
                  <a:noFill/>
                </a:ln>
                <a:solidFill>
                  <a:schemeClr val="tx1"/>
                </a:solidFill>
                <a:effectLst/>
                <a:ea typeface="Times New Roman" panose="02020603050405020304" pitchFamily="18" charset="0"/>
              </a:rPr>
              <a:t> </a:t>
            </a:r>
            <a:r>
              <a:rPr kumimoji="0" lang="en-US" altLang="en-US" sz="1200" b="0" i="1"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Hang</a:t>
            </a:r>
            <a:r>
              <a:rPr kumimoji="0" lang="en-US" altLang="en-US"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 meaning a method of putting to death is regular: </a:t>
            </a:r>
            <a:r>
              <a:rPr kumimoji="0" lang="en-US" altLang="en-US" sz="1200" b="0" i="1"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hang</a:t>
            </a:r>
            <a:r>
              <a:rPr kumimoji="0" lang="en-US" altLang="en-US"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 </a:t>
            </a:r>
            <a:r>
              <a:rPr kumimoji="0" lang="en-US" altLang="en-US" sz="1200" b="0" i="1"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hangs</a:t>
            </a:r>
            <a:r>
              <a:rPr kumimoji="0" lang="en-US" altLang="en-US"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 </a:t>
            </a:r>
            <a:r>
              <a:rPr kumimoji="0" lang="en-US" altLang="en-US" sz="1200" b="0" i="1"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hanged</a:t>
            </a:r>
            <a:r>
              <a:rPr kumimoji="0" lang="en-US" altLang="en-US"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sym typeface="Symbol" panose="05050102010706020507" pitchFamily="18" charset="2"/>
              </a:rPr>
              <a:t>.&lt;/FN&gt;</a:t>
            </a:r>
            <a:endParaRPr kumimoji="0" lang="en-US" altLang="en-US" sz="1200" b="0" i="0" u="none" strike="noStrike" cap="none" normalizeH="0" baseline="30000">
              <a:ln>
                <a:noFill/>
              </a:ln>
              <a:solidFill>
                <a:schemeClr val="tx1"/>
              </a:solidFill>
              <a:effectLst/>
              <a:latin typeface="Times New Roman" panose="02020603050405020304" pitchFamily="18" charset="0"/>
              <a:ea typeface="Times" panose="02020603050405020304" pitchFamily="18" charset="0"/>
              <a:sym typeface="Symbol" panose="05050102010706020507" pitchFamily="18" charset="2"/>
            </a:endParaRPr>
          </a:p>
        </p:txBody>
      </p:sp>
    </p:spTree>
    <p:extLst>
      <p:ext uri="{BB962C8B-B14F-4D97-AF65-F5344CB8AC3E}">
        <p14:creationId xmlns:p14="http://schemas.microsoft.com/office/powerpoint/2010/main" val="3464459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84BE9-B942-E96D-AA19-BF5C782627D5}"/>
              </a:ext>
            </a:extLst>
          </p:cNvPr>
          <p:cNvSpPr>
            <a:spLocks noGrp="1"/>
          </p:cNvSpPr>
          <p:nvPr>
            <p:ph type="title"/>
          </p:nvPr>
        </p:nvSpPr>
        <p:spPr/>
        <p:txBody>
          <a:bodyPr/>
          <a:lstStyle/>
          <a:p>
            <a:r>
              <a:rPr lang="en-GB" dirty="0"/>
              <a:t>Proofreading</a:t>
            </a:r>
          </a:p>
        </p:txBody>
      </p:sp>
      <p:sp>
        <p:nvSpPr>
          <p:cNvPr id="3" name="Content Placeholder 2">
            <a:extLst>
              <a:ext uri="{FF2B5EF4-FFF2-40B4-BE49-F238E27FC236}">
                <a16:creationId xmlns:a16="http://schemas.microsoft.com/office/drawing/2014/main" id="{E76A3CF6-CCBF-30AF-44FC-8F738F0EA3D2}"/>
              </a:ext>
            </a:extLst>
          </p:cNvPr>
          <p:cNvSpPr>
            <a:spLocks noGrp="1"/>
          </p:cNvSpPr>
          <p:nvPr>
            <p:ph idx="1"/>
          </p:nvPr>
        </p:nvSpPr>
        <p:spPr/>
        <p:txBody>
          <a:bodyPr>
            <a:normAutofit fontScale="85000" lnSpcReduction="20000"/>
          </a:bodyPr>
          <a:lstStyle/>
          <a:p>
            <a:r>
              <a:rPr lang="en-US" sz="1800" dirty="0">
                <a:effectLst/>
                <a:latin typeface="Times New Roman" panose="02020603050405020304" pitchFamily="18" charset="0"/>
                <a:ea typeface="Times New Roman" panose="02020603050405020304" pitchFamily="18" charset="0"/>
              </a:rPr>
              <a:t>Dear Colleagues:</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Times New Roman" panose="02020603050405020304" pitchFamily="18" charset="0"/>
              </a:rPr>
              <a:t>As we approach the holiday season, I want to be remind you about our company policy regarding to giving or to receiving gifts from persons and business entities with which your department has done business over the past year. It is important to be remember that our code of ethics requires “zero tolerance” of violation of this policy. If you have had any questions about what constitutes a business relationship or how the term “gift” is defined, please read the Code of Ethics Policy on our company website.</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Times New Roman" panose="02020603050405020304" pitchFamily="18" charset="0"/>
              </a:rPr>
              <a:t>Our CEO Jeremy Soledad reminds us, “We represent an organization that must maintain the public’s trust and, therefore, we must be operate under the highest ethical standards.  During the holidays, please be especially vigilant about not only gifts, but also holiday parties, industry-sponsored ceremonies, and other events.”</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Times New Roman" panose="02020603050405020304" pitchFamily="18" charset="0"/>
              </a:rPr>
              <a:t>What should have you do if you receive an invitation to a holiday party from a business colleague, receive a gift, or are in doubt about whether something you receive is a gift?  You can refer to the </a:t>
            </a:r>
            <a:r>
              <a:rPr lang="en-US" sz="1800" u="sng" dirty="0">
                <a:solidFill>
                  <a:srgbClr val="0000FF"/>
                </a:solidFill>
                <a:effectLst/>
                <a:latin typeface="Times New Roman" panose="02020603050405020304" pitchFamily="18" charset="0"/>
                <a:ea typeface="Times New Roman" panose="02020603050405020304" pitchFamily="18" charset="0"/>
                <a:hlinkClick r:id="rId2"/>
              </a:rPr>
              <a:t>Code of Ethics</a:t>
            </a:r>
            <a:r>
              <a:rPr lang="en-US" sz="1800" dirty="0">
                <a:effectLst/>
                <a:latin typeface="Times New Roman" panose="02020603050405020304" pitchFamily="18" charset="0"/>
                <a:ea typeface="Times New Roman" panose="02020603050405020304" pitchFamily="18" charset="0"/>
              </a:rPr>
              <a:t> Policy or contact my office for more guidance. </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Thank you for your cooperation. Happy Holidays!</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Jeannette Douglas</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Senior Employee Relations Manager</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691905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84BE9-B942-E96D-AA19-BF5C782627D5}"/>
              </a:ext>
            </a:extLst>
          </p:cNvPr>
          <p:cNvSpPr>
            <a:spLocks noGrp="1"/>
          </p:cNvSpPr>
          <p:nvPr>
            <p:ph type="title"/>
          </p:nvPr>
        </p:nvSpPr>
        <p:spPr/>
        <p:txBody>
          <a:bodyPr/>
          <a:lstStyle/>
          <a:p>
            <a:r>
              <a:rPr lang="en-GB" dirty="0"/>
              <a:t>Check you answer</a:t>
            </a:r>
          </a:p>
        </p:txBody>
      </p:sp>
      <p:sp>
        <p:nvSpPr>
          <p:cNvPr id="3" name="Content Placeholder 2">
            <a:extLst>
              <a:ext uri="{FF2B5EF4-FFF2-40B4-BE49-F238E27FC236}">
                <a16:creationId xmlns:a16="http://schemas.microsoft.com/office/drawing/2014/main" id="{E76A3CF6-CCBF-30AF-44FC-8F738F0EA3D2}"/>
              </a:ext>
            </a:extLst>
          </p:cNvPr>
          <p:cNvSpPr>
            <a:spLocks noGrp="1"/>
          </p:cNvSpPr>
          <p:nvPr>
            <p:ph idx="1"/>
          </p:nvPr>
        </p:nvSpPr>
        <p:spPr/>
        <p:txBody>
          <a:bodyPr>
            <a:normAutofit fontScale="77500" lnSpcReduction="20000"/>
          </a:bodyPr>
          <a:lstStyle/>
          <a:p>
            <a:r>
              <a:rPr lang="en-US" sz="1800" dirty="0">
                <a:effectLst/>
                <a:latin typeface="Times New Roman" panose="02020603050405020304" pitchFamily="18" charset="0"/>
                <a:ea typeface="Times New Roman" panose="02020603050405020304" pitchFamily="18" charset="0"/>
              </a:rPr>
              <a:t>Dear Colleagues:</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Times New Roman" panose="02020603050405020304" pitchFamily="18" charset="0"/>
              </a:rPr>
              <a:t>As we approach the holiday season, I want to remind you about our company’s [or company] policy regarding </a:t>
            </a:r>
            <a:r>
              <a:rPr lang="en-US" sz="1800" strike="sngStrike" dirty="0">
                <a:effectLst/>
                <a:latin typeface="Times New Roman" panose="02020603050405020304" pitchFamily="18" charset="0"/>
                <a:ea typeface="Times New Roman" panose="02020603050405020304" pitchFamily="18" charset="0"/>
              </a:rPr>
              <a:t>to</a:t>
            </a:r>
            <a:r>
              <a:rPr lang="en-US" sz="1800" dirty="0">
                <a:effectLst/>
                <a:latin typeface="Times New Roman" panose="02020603050405020304" pitchFamily="18" charset="0"/>
                <a:ea typeface="Times New Roman" panose="02020603050405020304" pitchFamily="18" charset="0"/>
              </a:rPr>
              <a:t> giving or </a:t>
            </a:r>
            <a:r>
              <a:rPr lang="en-US" sz="1800" strike="sngStrike" dirty="0">
                <a:effectLst/>
                <a:latin typeface="Times New Roman" panose="02020603050405020304" pitchFamily="18" charset="0"/>
                <a:ea typeface="Times New Roman" panose="02020603050405020304" pitchFamily="18" charset="0"/>
              </a:rPr>
              <a:t>to</a:t>
            </a:r>
            <a:r>
              <a:rPr lang="en-US" sz="1800" dirty="0">
                <a:effectLst/>
                <a:latin typeface="Times New Roman" panose="02020603050405020304" pitchFamily="18" charset="0"/>
                <a:ea typeface="Times New Roman" panose="02020603050405020304" pitchFamily="18" charset="0"/>
              </a:rPr>
              <a:t> receiving gifts from persons and business entities with which your department has done business over the past year. It is important to </a:t>
            </a:r>
            <a:r>
              <a:rPr lang="en-US" sz="1800" strike="sngStrike" dirty="0">
                <a:effectLst/>
                <a:latin typeface="Times New Roman" panose="02020603050405020304" pitchFamily="18" charset="0"/>
                <a:ea typeface="Times New Roman" panose="02020603050405020304" pitchFamily="18" charset="0"/>
              </a:rPr>
              <a:t>be</a:t>
            </a:r>
            <a:r>
              <a:rPr lang="en-US" sz="1800" dirty="0">
                <a:effectLst/>
                <a:latin typeface="Times New Roman" panose="02020603050405020304" pitchFamily="18" charset="0"/>
                <a:ea typeface="Times New Roman" panose="02020603050405020304" pitchFamily="18" charset="0"/>
              </a:rPr>
              <a:t> remember that our code of ethics requires “zero tolerance” of violation of this policy. If you have </a:t>
            </a:r>
            <a:r>
              <a:rPr lang="en-US" sz="1800" strike="sngStrike" dirty="0">
                <a:effectLst/>
                <a:latin typeface="Times New Roman" panose="02020603050405020304" pitchFamily="18" charset="0"/>
                <a:ea typeface="Times New Roman" panose="02020603050405020304" pitchFamily="18" charset="0"/>
              </a:rPr>
              <a:t>had</a:t>
            </a:r>
            <a:r>
              <a:rPr lang="en-US" sz="1800" dirty="0">
                <a:effectLst/>
                <a:latin typeface="Times New Roman" panose="02020603050405020304" pitchFamily="18" charset="0"/>
                <a:ea typeface="Times New Roman" panose="02020603050405020304" pitchFamily="18" charset="0"/>
              </a:rPr>
              <a:t> any questions about what constitutes a business relationship or how the term “gift” is defined, please read the Code of Ethics Policy on our company website.</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Times New Roman" panose="02020603050405020304" pitchFamily="18" charset="0"/>
              </a:rPr>
              <a:t>Our CEO Jeremy Soledad reminds us, “We represent an organization that must maintain the public’s trust and, therefore, we must </a:t>
            </a:r>
            <a:r>
              <a:rPr lang="en-US" sz="1800" strike="sngStrike" dirty="0">
                <a:effectLst/>
                <a:latin typeface="Times New Roman" panose="02020603050405020304" pitchFamily="18" charset="0"/>
                <a:ea typeface="Times New Roman" panose="02020603050405020304" pitchFamily="18" charset="0"/>
              </a:rPr>
              <a:t>be</a:t>
            </a:r>
            <a:r>
              <a:rPr lang="en-US" sz="1800" dirty="0">
                <a:effectLst/>
                <a:latin typeface="Times New Roman" panose="02020603050405020304" pitchFamily="18" charset="0"/>
                <a:ea typeface="Times New Roman" panose="02020603050405020304" pitchFamily="18" charset="0"/>
              </a:rPr>
              <a:t> operate under the highest ethical standards.  During the holidays, please be especially vigilant about not only gifts, but also holiday parties, industry-sponsored ceremonies, and other events.”</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Times New Roman" panose="02020603050405020304" pitchFamily="18" charset="0"/>
              </a:rPr>
              <a:t>What should you do if you receive an invitation to a holiday party from a business colleague, receive a gift, or are in doubt about whether something you receive is a gift?  You can refer to the </a:t>
            </a:r>
            <a:r>
              <a:rPr lang="en-US" sz="1800" u="sng" dirty="0">
                <a:solidFill>
                  <a:srgbClr val="0000FF"/>
                </a:solidFill>
                <a:effectLst/>
                <a:latin typeface="Times New Roman" panose="02020603050405020304" pitchFamily="18" charset="0"/>
                <a:ea typeface="Times New Roman" panose="02020603050405020304" pitchFamily="18" charset="0"/>
                <a:hlinkClick r:id="rId2"/>
              </a:rPr>
              <a:t>Code of Ethics</a:t>
            </a:r>
            <a:r>
              <a:rPr lang="en-US" sz="1800" dirty="0">
                <a:effectLst/>
                <a:latin typeface="Times New Roman" panose="02020603050405020304" pitchFamily="18" charset="0"/>
                <a:ea typeface="Times New Roman" panose="02020603050405020304" pitchFamily="18" charset="0"/>
              </a:rPr>
              <a:t> Policy or contact my office for more guidance. </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Thank you for your cooperation. Happy Holidays!</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Jeannette Douglas</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Senior Employee Relations Manager</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622242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75453-94F7-2207-683B-0B4512B8EA3A}"/>
              </a:ext>
            </a:extLst>
          </p:cNvPr>
          <p:cNvSpPr>
            <a:spLocks noGrp="1"/>
          </p:cNvSpPr>
          <p:nvPr>
            <p:ph type="title"/>
          </p:nvPr>
        </p:nvSpPr>
        <p:spPr/>
        <p:txBody>
          <a:bodyPr>
            <a:normAutofit/>
          </a:bodyPr>
          <a:lstStyle/>
          <a:p>
            <a:r>
              <a:rPr lang="en-US" sz="3600" b="1" dirty="0">
                <a:effectLst/>
                <a:latin typeface="Times New Roman" panose="02020603050405020304" pitchFamily="18" charset="0"/>
                <a:ea typeface="Times New Roman" panose="02020603050405020304" pitchFamily="18" charset="0"/>
              </a:rPr>
              <a:t>Objectives</a:t>
            </a:r>
            <a:br>
              <a:rPr lang="en-GB" sz="3600" dirty="0">
                <a:effectLst/>
                <a:latin typeface="Times New Roman" panose="02020603050405020304" pitchFamily="18" charset="0"/>
                <a:ea typeface="Times New Roman" panose="02020603050405020304" pitchFamily="18" charset="0"/>
              </a:rPr>
            </a:br>
            <a:endParaRPr lang="en-GB" sz="3600" dirty="0"/>
          </a:p>
        </p:txBody>
      </p:sp>
      <p:sp>
        <p:nvSpPr>
          <p:cNvPr id="3" name="Content Placeholder 2">
            <a:extLst>
              <a:ext uri="{FF2B5EF4-FFF2-40B4-BE49-F238E27FC236}">
                <a16:creationId xmlns:a16="http://schemas.microsoft.com/office/drawing/2014/main" id="{C21B7752-5FA3-E060-848A-5F08DB7F9CBA}"/>
              </a:ext>
            </a:extLst>
          </p:cNvPr>
          <p:cNvSpPr>
            <a:spLocks noGrp="1"/>
          </p:cNvSpPr>
          <p:nvPr>
            <p:ph idx="1"/>
          </p:nvPr>
        </p:nvSpPr>
        <p:spPr/>
        <p:txBody>
          <a:bodyPr/>
          <a:lstStyle/>
          <a:p>
            <a:pPr marL="342900" lvl="0" indent="-342900">
              <a:lnSpc>
                <a:spcPct val="150000"/>
              </a:lnSpc>
              <a:buSzPts val="1200"/>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Use the correct forms of pronouns as subjects and objects in sentences.</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SzPts val="1200"/>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Identify different types of pronouns and correctly use them in sentences.</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SzPts val="1200"/>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Correctly form possessives of pronouns.</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  Expand your knowledge and use of business terminology.</a:t>
            </a:r>
            <a:endParaRPr lang="en-GB" dirty="0"/>
          </a:p>
        </p:txBody>
      </p:sp>
    </p:spTree>
    <p:extLst>
      <p:ext uri="{BB962C8B-B14F-4D97-AF65-F5344CB8AC3E}">
        <p14:creationId xmlns:p14="http://schemas.microsoft.com/office/powerpoint/2010/main" val="2177406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A0E31-77B4-C69D-5471-9E628699093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C408D34-6E01-886A-8BC2-134C74334F2E}"/>
              </a:ext>
            </a:extLst>
          </p:cNvPr>
          <p:cNvSpPr>
            <a:spLocks noGrp="1"/>
          </p:cNvSpPr>
          <p:nvPr>
            <p:ph idx="1"/>
          </p:nvPr>
        </p:nvSpPr>
        <p:spPr/>
        <p:txBody>
          <a:bodyPr>
            <a:normAutofit/>
          </a:bodyPr>
          <a:lstStyle/>
          <a:p>
            <a:r>
              <a:rPr lang="en-US" sz="3600" i="1" dirty="0">
                <a:effectLst/>
                <a:latin typeface="Times New Roman" panose="02020603050405020304" pitchFamily="18" charset="0"/>
                <a:ea typeface="Times New Roman" panose="02020603050405020304" pitchFamily="18" charset="0"/>
              </a:rPr>
              <a:t>The customer told Enid and he </a:t>
            </a:r>
            <a:r>
              <a:rPr lang="en-US" sz="3600" dirty="0">
                <a:effectLst/>
                <a:latin typeface="Times New Roman" panose="02020603050405020304" pitchFamily="18" charset="0"/>
                <a:ea typeface="Times New Roman" panose="02020603050405020304" pitchFamily="18" charset="0"/>
              </a:rPr>
              <a:t>(should be him) </a:t>
            </a:r>
            <a:r>
              <a:rPr lang="en-US" sz="3600" i="1" dirty="0">
                <a:effectLst/>
                <a:latin typeface="Times New Roman" panose="02020603050405020304" pitchFamily="18" charset="0"/>
                <a:ea typeface="Times New Roman" panose="02020603050405020304" pitchFamily="18" charset="0"/>
              </a:rPr>
              <a:t>about the problem,</a:t>
            </a:r>
            <a:r>
              <a:rPr lang="en-US" sz="3600" dirty="0">
                <a:effectLst/>
                <a:latin typeface="Times New Roman" panose="02020603050405020304" pitchFamily="18" charset="0"/>
                <a:ea typeface="Times New Roman" panose="02020603050405020304" pitchFamily="18" charset="0"/>
              </a:rPr>
              <a:t> or </a:t>
            </a:r>
            <a:r>
              <a:rPr lang="en-US" sz="3600" i="1" dirty="0">
                <a:effectLst/>
                <a:latin typeface="Times New Roman" panose="02020603050405020304" pitchFamily="18" charset="0"/>
                <a:ea typeface="Times New Roman" panose="02020603050405020304" pitchFamily="18" charset="0"/>
              </a:rPr>
              <a:t>They presented Mr. Michaels and I </a:t>
            </a:r>
            <a:r>
              <a:rPr lang="en-US" sz="3600" dirty="0">
                <a:effectLst/>
                <a:latin typeface="Times New Roman" panose="02020603050405020304" pitchFamily="18" charset="0"/>
                <a:ea typeface="Times New Roman" panose="02020603050405020304" pitchFamily="18" charset="0"/>
              </a:rPr>
              <a:t>(should be me,) </a:t>
            </a:r>
            <a:r>
              <a:rPr lang="en-US" sz="3600" i="1" dirty="0">
                <a:effectLst/>
                <a:latin typeface="Times New Roman" panose="02020603050405020304" pitchFamily="18" charset="0"/>
                <a:ea typeface="Times New Roman" panose="02020603050405020304" pitchFamily="18" charset="0"/>
              </a:rPr>
              <a:t>with a difficult situation</a:t>
            </a:r>
            <a:r>
              <a:rPr lang="en-US" sz="3600" dirty="0">
                <a:effectLst/>
                <a:latin typeface="Times New Roman" panose="02020603050405020304" pitchFamily="18" charset="0"/>
                <a:ea typeface="Times New Roman" panose="02020603050405020304" pitchFamily="18" charset="0"/>
              </a:rPr>
              <a:t>, or </a:t>
            </a:r>
            <a:r>
              <a:rPr lang="en-US" sz="3600" i="1" dirty="0">
                <a:effectLst/>
                <a:latin typeface="Times New Roman" panose="02020603050405020304" pitchFamily="18" charset="0"/>
                <a:ea typeface="Times New Roman" panose="02020603050405020304" pitchFamily="18" charset="0"/>
              </a:rPr>
              <a:t>She is more patient than Jason or myself </a:t>
            </a:r>
            <a:r>
              <a:rPr lang="en-US" sz="3600" dirty="0">
                <a:effectLst/>
                <a:latin typeface="Times New Roman" panose="02020603050405020304" pitchFamily="18" charset="0"/>
                <a:ea typeface="Times New Roman" panose="02020603050405020304" pitchFamily="18" charset="0"/>
              </a:rPr>
              <a:t>(should be </a:t>
            </a:r>
            <a:r>
              <a:rPr lang="en-US" sz="3600" b="1" dirty="0">
                <a:effectLst/>
                <a:latin typeface="Times New Roman" panose="02020603050405020304" pitchFamily="18" charset="0"/>
                <a:ea typeface="Times New Roman" panose="02020603050405020304" pitchFamily="18" charset="0"/>
              </a:rPr>
              <a:t>me</a:t>
            </a:r>
            <a:r>
              <a:rPr lang="en-US" sz="3600" dirty="0">
                <a:effectLst/>
                <a:latin typeface="Times New Roman" panose="02020603050405020304" pitchFamily="18" charset="0"/>
                <a:ea typeface="Times New Roman" panose="02020603050405020304" pitchFamily="18" charset="0"/>
              </a:rPr>
              <a:t>).</a:t>
            </a:r>
            <a:endParaRPr lang="en-GB" sz="3600" dirty="0"/>
          </a:p>
        </p:txBody>
      </p:sp>
    </p:spTree>
    <p:extLst>
      <p:ext uri="{BB962C8B-B14F-4D97-AF65-F5344CB8AC3E}">
        <p14:creationId xmlns:p14="http://schemas.microsoft.com/office/powerpoint/2010/main" val="449886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0FC8-0537-4FEC-F167-A9E78521A64A}"/>
              </a:ext>
            </a:extLst>
          </p:cNvPr>
          <p:cNvSpPr>
            <a:spLocks noGrp="1"/>
          </p:cNvSpPr>
          <p:nvPr>
            <p:ph type="title"/>
          </p:nvPr>
        </p:nvSpPr>
        <p:spPr>
          <a:xfrm>
            <a:off x="838200" y="12700"/>
            <a:ext cx="10515600" cy="1325563"/>
          </a:xfrm>
        </p:spPr>
        <p:txBody>
          <a:bodyPr>
            <a:normAutofit/>
          </a:bodyPr>
          <a:lstStyle/>
          <a:p>
            <a:r>
              <a:rPr lang="en-US" sz="3600" dirty="0">
                <a:effectLst/>
                <a:latin typeface="Arial" panose="020B0604020202020204" pitchFamily="34" charset="0"/>
                <a:ea typeface="Calibri" panose="020F0502020204030204" pitchFamily="34" charset="0"/>
              </a:rPr>
              <a:t>Pronoun Case</a:t>
            </a:r>
            <a:endParaRPr lang="en-GB" sz="3600" dirty="0"/>
          </a:p>
        </p:txBody>
      </p:sp>
      <p:sp>
        <p:nvSpPr>
          <p:cNvPr id="3" name="Content Placeholder 2">
            <a:extLst>
              <a:ext uri="{FF2B5EF4-FFF2-40B4-BE49-F238E27FC236}">
                <a16:creationId xmlns:a16="http://schemas.microsoft.com/office/drawing/2014/main" id="{0C6FF1DB-84B4-8062-2264-0DFD4945BFC4}"/>
              </a:ext>
            </a:extLst>
          </p:cNvPr>
          <p:cNvSpPr>
            <a:spLocks noGrp="1"/>
          </p:cNvSpPr>
          <p:nvPr>
            <p:ph idx="1"/>
          </p:nvPr>
        </p:nvSpPr>
        <p:spPr>
          <a:xfrm>
            <a:off x="838200" y="800100"/>
            <a:ext cx="10515600" cy="4848225"/>
          </a:xfrm>
        </p:spPr>
        <p:txBody>
          <a:bodyPr>
            <a:noAutofit/>
          </a:bodyPr>
          <a:lstStyle/>
          <a:p>
            <a:pPr marL="226695" hangingPunct="0">
              <a:lnSpc>
                <a:spcPct val="150000"/>
              </a:lnSpc>
              <a:spcBef>
                <a:spcPts val="600"/>
              </a:spcBef>
              <a:spcAft>
                <a:spcPts val="100"/>
              </a:spcAft>
              <a:tabLst>
                <a:tab pos="1219200" algn="r"/>
                <a:tab pos="1371600" algn="l"/>
                <a:tab pos="1219200" algn="r"/>
                <a:tab pos="1371600" algn="l"/>
                <a:tab pos="1475105" algn="r"/>
              </a:tabLst>
            </a:pPr>
            <a:r>
              <a:rPr lang="en-US" sz="1400" b="1" u="sng" dirty="0">
                <a:effectLst/>
                <a:latin typeface="Arial" panose="020B0604020202020204" pitchFamily="34" charset="0"/>
                <a:ea typeface="Times New Roman" panose="02020603050405020304" pitchFamily="18" charset="0"/>
                <a:cs typeface="Times New Roman" panose="02020603050405020304" pitchFamily="18" charset="0"/>
              </a:rPr>
              <a:t>PERSONAL PRONOUNS </a:t>
            </a:r>
            <a:endParaRPr lang="en-GB" sz="1400" dirty="0">
              <a:effectLst/>
              <a:latin typeface="Bookman"/>
              <a:ea typeface="Times New Roman" panose="02020603050405020304" pitchFamily="18" charset="0"/>
              <a:cs typeface="Times New Roman" panose="02020603050405020304" pitchFamily="18" charset="0"/>
            </a:endParaRPr>
          </a:p>
          <a:p>
            <a:pPr marL="342900" lvl="0" indent="-342900" hangingPunct="0">
              <a:lnSpc>
                <a:spcPct val="150000"/>
              </a:lnSpc>
              <a:spcBef>
                <a:spcPts val="600"/>
              </a:spcBef>
              <a:spcAft>
                <a:spcPts val="100"/>
              </a:spcAft>
              <a:buFont typeface="Symbol" panose="05050102010706020507" pitchFamily="18" charset="2"/>
              <a:buChar char=""/>
              <a:tabLst>
                <a:tab pos="1219200" algn="r"/>
                <a:tab pos="1371600" algn="l"/>
                <a:tab pos="400050" algn="r"/>
                <a:tab pos="1371600" algn="l"/>
                <a:tab pos="1475105" algn="r"/>
              </a:tabLs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First-person pronouns refer to the person(s) doing the speaking or writing:</a:t>
            </a:r>
            <a:endParaRPr lang="en-GB" sz="1400" dirty="0">
              <a:effectLst/>
              <a:latin typeface="Bookman"/>
              <a:ea typeface="Times New Roman" panose="02020603050405020304" pitchFamily="18" charset="0"/>
              <a:cs typeface="Times New Roman" panose="02020603050405020304" pitchFamily="18" charset="0"/>
            </a:endParaRPr>
          </a:p>
          <a:p>
            <a:pPr indent="0" hangingPunct="0">
              <a:lnSpc>
                <a:spcPct val="150000"/>
              </a:lnSpc>
              <a:spcAft>
                <a:spcPts val="300"/>
              </a:spcAft>
              <a:buNone/>
              <a:tabLst>
                <a:tab pos="108585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Singular </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I    me    my    mine    myself</a:t>
            </a:r>
            <a:endParaRPr lang="en-GB" sz="1400" dirty="0">
              <a:effectLst/>
              <a:latin typeface="Melior"/>
              <a:ea typeface="Times New Roman" panose="02020603050405020304" pitchFamily="18" charset="0"/>
              <a:cs typeface="Times New Roman" panose="02020603050405020304" pitchFamily="18" charset="0"/>
            </a:endParaRPr>
          </a:p>
          <a:p>
            <a:pPr indent="0" hangingPunct="0">
              <a:lnSpc>
                <a:spcPct val="150000"/>
              </a:lnSpc>
              <a:spcAft>
                <a:spcPts val="1200"/>
              </a:spcAft>
              <a:buNone/>
              <a:tabLst>
                <a:tab pos="108585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Plural </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we    us    our    ours    ourselves</a:t>
            </a:r>
            <a:endParaRPr lang="en-GB" sz="14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50000"/>
              </a:lnSpc>
              <a:spcBef>
                <a:spcPts val="400"/>
              </a:spcBef>
              <a:spcAft>
                <a:spcPts val="100"/>
              </a:spcAft>
              <a:buFont typeface="Symbol" panose="05050102010706020507" pitchFamily="18" charset="2"/>
              <a:buChar char=""/>
              <a:tabLst>
                <a:tab pos="1219200" algn="r"/>
                <a:tab pos="1371600" algn="l"/>
                <a:tab pos="400050" algn="r"/>
                <a:tab pos="1371600" algn="l"/>
                <a:tab pos="1475105" algn="r"/>
              </a:tabLs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Second-person pronouns</a:t>
            </a: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refer to the person(s) spoken or written to:</a:t>
            </a:r>
            <a:endParaRPr lang="en-GB" sz="1400" dirty="0">
              <a:effectLst/>
              <a:latin typeface="Bookman"/>
              <a:ea typeface="Times New Roman" panose="02020603050405020304" pitchFamily="18" charset="0"/>
              <a:cs typeface="Times New Roman" panose="02020603050405020304" pitchFamily="18" charset="0"/>
            </a:endParaRPr>
          </a:p>
          <a:p>
            <a:pPr indent="0" hangingPunct="0">
              <a:lnSpc>
                <a:spcPct val="150000"/>
              </a:lnSpc>
              <a:spcAft>
                <a:spcPts val="300"/>
              </a:spcAft>
              <a:buNone/>
              <a:tabLst>
                <a:tab pos="1981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Singular or Plural</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you    your    yours</a:t>
            </a:r>
            <a:endParaRPr lang="en-GB" sz="1400" dirty="0">
              <a:effectLst/>
              <a:latin typeface="Melior"/>
              <a:ea typeface="Times New Roman" panose="02020603050405020304" pitchFamily="18" charset="0"/>
              <a:cs typeface="Times New Roman" panose="02020603050405020304" pitchFamily="18" charset="0"/>
            </a:endParaRPr>
          </a:p>
          <a:p>
            <a:pPr indent="0" hangingPunct="0">
              <a:lnSpc>
                <a:spcPct val="150000"/>
              </a:lnSpc>
              <a:spcAft>
                <a:spcPts val="300"/>
              </a:spcAft>
              <a:buNone/>
              <a:tabLst>
                <a:tab pos="1981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Singular</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yourself</a:t>
            </a:r>
            <a:endParaRPr lang="en-GB" sz="1400" dirty="0">
              <a:effectLst/>
              <a:latin typeface="Melior"/>
              <a:ea typeface="Times New Roman" panose="02020603050405020304" pitchFamily="18" charset="0"/>
              <a:cs typeface="Times New Roman" panose="02020603050405020304" pitchFamily="18" charset="0"/>
            </a:endParaRPr>
          </a:p>
          <a:p>
            <a:pPr indent="0" hangingPunct="0">
              <a:lnSpc>
                <a:spcPct val="150000"/>
              </a:lnSpc>
              <a:spcAft>
                <a:spcPts val="300"/>
              </a:spcAft>
              <a:buNone/>
              <a:tabLst>
                <a:tab pos="1981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Plural</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yourselves</a:t>
            </a:r>
            <a:endParaRPr lang="en-GB" sz="1400" dirty="0">
              <a:effectLst/>
              <a:latin typeface="Melior"/>
              <a:ea typeface="Times New Roman" panose="02020603050405020304" pitchFamily="18" charset="0"/>
              <a:cs typeface="Times New Roman" panose="02020603050405020304" pitchFamily="18" charset="0"/>
            </a:endParaRPr>
          </a:p>
          <a:p>
            <a:pPr marL="342900" lvl="0" indent="-342900" hangingPunct="0">
              <a:lnSpc>
                <a:spcPct val="150000"/>
              </a:lnSpc>
              <a:spcBef>
                <a:spcPts val="400"/>
              </a:spcBef>
              <a:spcAft>
                <a:spcPts val="100"/>
              </a:spcAft>
              <a:buFont typeface="Symbol" panose="05050102010706020507" pitchFamily="18" charset="2"/>
              <a:buChar char=""/>
              <a:tabLst>
                <a:tab pos="1219200" algn="r"/>
                <a:tab pos="1371600" algn="l"/>
                <a:tab pos="400050" algn="r"/>
                <a:tab pos="1371600" algn="l"/>
                <a:tab pos="1475105" algn="r"/>
              </a:tabLs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Third-person pronouns refer to the person(s) or thing(s) spoken or written about:</a:t>
            </a:r>
            <a:endParaRPr lang="en-GB" sz="1400" dirty="0">
              <a:effectLst/>
              <a:latin typeface="Bookman"/>
              <a:ea typeface="Times New Roman" panose="02020603050405020304" pitchFamily="18" charset="0"/>
              <a:cs typeface="Times New Roman" panose="02020603050405020304" pitchFamily="18" charset="0"/>
            </a:endParaRPr>
          </a:p>
          <a:p>
            <a:pPr indent="0" hangingPunct="0">
              <a:lnSpc>
                <a:spcPct val="150000"/>
              </a:lnSpc>
              <a:spcAft>
                <a:spcPts val="300"/>
              </a:spcAft>
              <a:buNone/>
              <a:tabLst>
                <a:tab pos="1981200" algn="l"/>
                <a:tab pos="2454910" algn="l"/>
                <a:tab pos="2959100" algn="l"/>
                <a:tab pos="3492500" algn="l"/>
                <a:tab pos="4140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Singular Masculine</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he	him	his	himself</a:t>
            </a:r>
            <a:endParaRPr lang="en-GB" sz="1400" dirty="0">
              <a:effectLst/>
              <a:latin typeface="Melior"/>
              <a:ea typeface="Times New Roman" panose="02020603050405020304" pitchFamily="18" charset="0"/>
              <a:cs typeface="Times New Roman" panose="02020603050405020304" pitchFamily="18" charset="0"/>
            </a:endParaRPr>
          </a:p>
          <a:p>
            <a:pPr indent="0" hangingPunct="0">
              <a:lnSpc>
                <a:spcPct val="150000"/>
              </a:lnSpc>
              <a:spcAft>
                <a:spcPts val="300"/>
              </a:spcAft>
              <a:buNone/>
              <a:tabLst>
                <a:tab pos="1981200" algn="l"/>
                <a:tab pos="2454910" algn="l"/>
                <a:tab pos="2959100" algn="l"/>
                <a:tab pos="3492500" algn="l"/>
                <a:tab pos="4140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Singular Feminine</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she	her	hers	herself</a:t>
            </a:r>
            <a:endParaRPr lang="en-GB" sz="1400" dirty="0">
              <a:effectLst/>
              <a:latin typeface="Melior"/>
              <a:ea typeface="Times New Roman" panose="02020603050405020304" pitchFamily="18" charset="0"/>
              <a:cs typeface="Times New Roman" panose="02020603050405020304" pitchFamily="18" charset="0"/>
            </a:endParaRPr>
          </a:p>
          <a:p>
            <a:pPr indent="0" hangingPunct="0">
              <a:lnSpc>
                <a:spcPct val="150000"/>
              </a:lnSpc>
              <a:spcAft>
                <a:spcPts val="300"/>
              </a:spcAft>
              <a:buNone/>
              <a:tabLst>
                <a:tab pos="1981200" algn="l"/>
                <a:tab pos="2454910" algn="l"/>
                <a:tab pos="2959100" algn="l"/>
                <a:tab pos="3492500" algn="l"/>
                <a:tab pos="4140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Singular Neutral</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it	its	itself</a:t>
            </a:r>
            <a:endParaRPr lang="en-GB" sz="1400" dirty="0">
              <a:effectLst/>
              <a:latin typeface="Melior"/>
              <a:ea typeface="Times New Roman" panose="02020603050405020304" pitchFamily="18" charset="0"/>
              <a:cs typeface="Times New Roman" panose="02020603050405020304" pitchFamily="18" charset="0"/>
            </a:endParaRPr>
          </a:p>
          <a:p>
            <a:pPr indent="0" hangingPunct="0">
              <a:lnSpc>
                <a:spcPct val="200000"/>
              </a:lnSpc>
              <a:spcAft>
                <a:spcPts val="300"/>
              </a:spcAft>
              <a:buNone/>
              <a:tabLst>
                <a:tab pos="1981200" algn="l"/>
                <a:tab pos="2454910" algn="l"/>
                <a:tab pos="2959100" algn="l"/>
                <a:tab pos="3492500" algn="l"/>
                <a:tab pos="4140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Plural Neutral</a:t>
            </a:r>
            <a:r>
              <a:rPr lang="en-US" sz="1400" dirty="0">
                <a:effectLst/>
                <a:latin typeface="Arial" panose="020B0604020202020204" pitchFamily="34" charset="0"/>
                <a:ea typeface="Times New Roman" panose="02020603050405020304" pitchFamily="18" charset="0"/>
                <a:cs typeface="Times New Roman" panose="02020603050405020304" pitchFamily="18" charset="0"/>
              </a:rPr>
              <a:t>		they	them	their	theirs</a:t>
            </a:r>
            <a:endParaRPr lang="en-GB" sz="1400" dirty="0">
              <a:effectLst/>
              <a:latin typeface="Melior"/>
              <a:ea typeface="Times New Roman" panose="02020603050405020304" pitchFamily="18" charset="0"/>
              <a:cs typeface="Times New Roman" panose="02020603050405020304" pitchFamily="18" charset="0"/>
            </a:endParaRPr>
          </a:p>
          <a:p>
            <a:endParaRPr lang="en-GB" sz="1400" dirty="0"/>
          </a:p>
        </p:txBody>
      </p:sp>
    </p:spTree>
    <p:extLst>
      <p:ext uri="{BB962C8B-B14F-4D97-AF65-F5344CB8AC3E}">
        <p14:creationId xmlns:p14="http://schemas.microsoft.com/office/powerpoint/2010/main" val="2837450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3092F-AA95-B1B0-9F97-89F5EA27F440}"/>
              </a:ext>
            </a:extLst>
          </p:cNvPr>
          <p:cNvSpPr>
            <a:spLocks noGrp="1"/>
          </p:cNvSpPr>
          <p:nvPr>
            <p:ph type="title"/>
          </p:nvPr>
        </p:nvSpPr>
        <p:spPr/>
        <p:txBody>
          <a:bodyPr/>
          <a:lstStyle/>
          <a:p>
            <a:r>
              <a:rPr lang="en-GB" dirty="0"/>
              <a:t>Pronoun case (Cont.)</a:t>
            </a:r>
          </a:p>
        </p:txBody>
      </p:sp>
      <p:graphicFrame>
        <p:nvGraphicFramePr>
          <p:cNvPr id="4" name="Content Placeholder 3">
            <a:extLst>
              <a:ext uri="{FF2B5EF4-FFF2-40B4-BE49-F238E27FC236}">
                <a16:creationId xmlns:a16="http://schemas.microsoft.com/office/drawing/2014/main" id="{18AA2E64-9B11-1940-F0AC-7346EB11E252}"/>
              </a:ext>
            </a:extLst>
          </p:cNvPr>
          <p:cNvGraphicFramePr>
            <a:graphicFrameLocks noGrp="1"/>
          </p:cNvGraphicFramePr>
          <p:nvPr>
            <p:ph idx="1"/>
            <p:extLst>
              <p:ext uri="{D42A27DB-BD31-4B8C-83A1-F6EECF244321}">
                <p14:modId xmlns:p14="http://schemas.microsoft.com/office/powerpoint/2010/main" val="705387094"/>
              </p:ext>
            </p:extLst>
          </p:nvPr>
        </p:nvGraphicFramePr>
        <p:xfrm>
          <a:off x="400051" y="1476375"/>
          <a:ext cx="11382377" cy="5016500"/>
        </p:xfrm>
        <a:graphic>
          <a:graphicData uri="http://schemas.openxmlformats.org/drawingml/2006/table">
            <a:tbl>
              <a:tblPr>
                <a:tableStyleId>{5C22544A-7EE6-4342-B048-85BDC9FD1C3A}</a:tableStyleId>
              </a:tblPr>
              <a:tblGrid>
                <a:gridCol w="1649779">
                  <a:extLst>
                    <a:ext uri="{9D8B030D-6E8A-4147-A177-3AD203B41FA5}">
                      <a16:colId xmlns:a16="http://schemas.microsoft.com/office/drawing/2014/main" val="449532584"/>
                    </a:ext>
                  </a:extLst>
                </a:gridCol>
                <a:gridCol w="272756">
                  <a:extLst>
                    <a:ext uri="{9D8B030D-6E8A-4147-A177-3AD203B41FA5}">
                      <a16:colId xmlns:a16="http://schemas.microsoft.com/office/drawing/2014/main" val="850265228"/>
                    </a:ext>
                  </a:extLst>
                </a:gridCol>
                <a:gridCol w="1524828">
                  <a:extLst>
                    <a:ext uri="{9D8B030D-6E8A-4147-A177-3AD203B41FA5}">
                      <a16:colId xmlns:a16="http://schemas.microsoft.com/office/drawing/2014/main" val="1758302109"/>
                    </a:ext>
                  </a:extLst>
                </a:gridCol>
                <a:gridCol w="1337400">
                  <a:extLst>
                    <a:ext uri="{9D8B030D-6E8A-4147-A177-3AD203B41FA5}">
                      <a16:colId xmlns:a16="http://schemas.microsoft.com/office/drawing/2014/main" val="2909841460"/>
                    </a:ext>
                  </a:extLst>
                </a:gridCol>
                <a:gridCol w="1718607">
                  <a:extLst>
                    <a:ext uri="{9D8B030D-6E8A-4147-A177-3AD203B41FA5}">
                      <a16:colId xmlns:a16="http://schemas.microsoft.com/office/drawing/2014/main" val="2705309440"/>
                    </a:ext>
                  </a:extLst>
                </a:gridCol>
                <a:gridCol w="272756">
                  <a:extLst>
                    <a:ext uri="{9D8B030D-6E8A-4147-A177-3AD203B41FA5}">
                      <a16:colId xmlns:a16="http://schemas.microsoft.com/office/drawing/2014/main" val="1331038477"/>
                    </a:ext>
                  </a:extLst>
                </a:gridCol>
                <a:gridCol w="1656132">
                  <a:extLst>
                    <a:ext uri="{9D8B030D-6E8A-4147-A177-3AD203B41FA5}">
                      <a16:colId xmlns:a16="http://schemas.microsoft.com/office/drawing/2014/main" val="1888772220"/>
                    </a:ext>
                  </a:extLst>
                </a:gridCol>
                <a:gridCol w="1425291">
                  <a:extLst>
                    <a:ext uri="{9D8B030D-6E8A-4147-A177-3AD203B41FA5}">
                      <a16:colId xmlns:a16="http://schemas.microsoft.com/office/drawing/2014/main" val="626490593"/>
                    </a:ext>
                  </a:extLst>
                </a:gridCol>
                <a:gridCol w="1524828">
                  <a:extLst>
                    <a:ext uri="{9D8B030D-6E8A-4147-A177-3AD203B41FA5}">
                      <a16:colId xmlns:a16="http://schemas.microsoft.com/office/drawing/2014/main" val="1551523413"/>
                    </a:ext>
                  </a:extLst>
                </a:gridCol>
              </a:tblGrid>
              <a:tr h="1033855">
                <a:tc>
                  <a:txBody>
                    <a:bodyPr/>
                    <a:lstStyle/>
                    <a:p>
                      <a:pPr algn="l" hangingPunct="0">
                        <a:lnSpc>
                          <a:spcPct val="115000"/>
                        </a:lnSpc>
                      </a:pPr>
                      <a:r>
                        <a:rPr lang="en-US" sz="1800">
                          <a:effectLst/>
                        </a:rPr>
                        <a:t>Personal Pronouns</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15000"/>
                        </a:lnSpc>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gridSpan="3">
                  <a:txBody>
                    <a:bodyPr/>
                    <a:lstStyle/>
                    <a:p>
                      <a:pPr algn="ctr" hangingPunct="0">
                        <a:lnSpc>
                          <a:spcPct val="115000"/>
                        </a:lnSpc>
                      </a:pPr>
                      <a:r>
                        <a:rPr lang="en-US" sz="1800">
                          <a:effectLst/>
                        </a:rPr>
                        <a:t>Singular</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tc>
                  <a:txBody>
                    <a:bodyPr/>
                    <a:lstStyle/>
                    <a:p>
                      <a:pPr algn="l" hangingPunct="0">
                        <a:lnSpc>
                          <a:spcPct val="200000"/>
                        </a:lnSpc>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gridSpan="3">
                  <a:txBody>
                    <a:bodyPr/>
                    <a:lstStyle/>
                    <a:p>
                      <a:pPr algn="ctr" hangingPunct="0">
                        <a:lnSpc>
                          <a:spcPct val="200000"/>
                        </a:lnSpc>
                      </a:pPr>
                      <a:r>
                        <a:rPr lang="en-US" sz="1800">
                          <a:effectLst/>
                        </a:rPr>
                        <a:t>Plural</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78923306"/>
                  </a:ext>
                </a:extLst>
              </a:tr>
              <a:tr h="796529">
                <a:tc>
                  <a:txBody>
                    <a:bodyPr/>
                    <a:lstStyle/>
                    <a:p>
                      <a:pPr algn="ctr" hangingPunct="0">
                        <a:lnSpc>
                          <a:spcPct val="200000"/>
                        </a:lnSpc>
                      </a:pPr>
                      <a:r>
                        <a:rPr lang="en-US" sz="1800">
                          <a:effectLst/>
                        </a:rPr>
                        <a:t>Person</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Subjective</a:t>
                      </a:r>
                      <a:r>
                        <a:rPr lang="en-US" sz="1800" baseline="30000">
                          <a:effectLst/>
                          <a:sym typeface="Symbol" panose="05050102010706020507" pitchFamily="18" charset="2"/>
                        </a:rPr>
                        <a:t></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Objective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Possessive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Subjective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Objective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tc>
                  <a:txBody>
                    <a:bodyPr/>
                    <a:lstStyle/>
                    <a:p>
                      <a:pPr algn="ctr" hangingPunct="0">
                        <a:lnSpc>
                          <a:spcPct val="200000"/>
                        </a:lnSpc>
                      </a:pPr>
                      <a:r>
                        <a:rPr lang="en-US" sz="1800">
                          <a:effectLst/>
                        </a:rPr>
                        <a:t>Possessive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642489023"/>
                  </a:ext>
                </a:extLst>
              </a:tr>
              <a:tr h="622875">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First person</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I</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me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my, mine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we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us</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our, ours</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11045068"/>
                  </a:ext>
                </a:extLst>
              </a:tr>
              <a:tr h="622875">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Second person</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you</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you</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your, yours</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indent="-56515"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you</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indent="-78105"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you</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indent="-30480"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your, yours</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32017400"/>
                  </a:ext>
                </a:extLst>
              </a:tr>
              <a:tr h="622875">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Third person</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he, she, it</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him, her, it</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his, hers, its</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they</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them</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hangingPunct="0">
                        <a:lnSpc>
                          <a:spcPct val="150000"/>
                        </a:lnSpc>
                        <a:tabLst>
                          <a:tab pos="1003300" algn="l"/>
                          <a:tab pos="1769110" algn="l"/>
                          <a:tab pos="2531110" algn="l"/>
                          <a:tab pos="3445510" algn="l"/>
                          <a:tab pos="4445000" algn="l"/>
                          <a:tab pos="5672455" algn="l"/>
                          <a:tab pos="457200" algn="l"/>
                          <a:tab pos="1003300" algn="l"/>
                          <a:tab pos="1769110" algn="l"/>
                          <a:tab pos="2531110" algn="l"/>
                          <a:tab pos="3445510" algn="l"/>
                          <a:tab pos="4445000" algn="l"/>
                          <a:tab pos="5672455" algn="l"/>
                        </a:tabLst>
                      </a:pPr>
                      <a:r>
                        <a:rPr lang="en-US" sz="1800">
                          <a:effectLst/>
                        </a:rPr>
                        <a:t>their, theirs</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09334459"/>
                  </a:ext>
                </a:extLst>
              </a:tr>
              <a:tr h="1317491">
                <a:tc>
                  <a:txBody>
                    <a:bodyPr/>
                    <a:lstStyle/>
                    <a:p>
                      <a:pPr algn="l" hangingPunct="0">
                        <a:lnSpc>
                          <a:spcPct val="150000"/>
                        </a:lnSpc>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a:effectLst/>
                        </a:rPr>
                        <a:t>who</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a:effectLst/>
                        </a:rPr>
                        <a:t>whom</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a:effectLst/>
                        </a:rPr>
                        <a:t>whose</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a:effectLst/>
                        </a:rPr>
                        <a:t> </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a:effectLst/>
                        </a:rPr>
                        <a:t>who, whoever</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a:effectLst/>
                        </a:rPr>
                        <a:t>whom, whomever</a:t>
                      </a:r>
                      <a:endParaRPr lang="en-GB" sz="1800">
                        <a:effectLst/>
                        <a:latin typeface="Melior"/>
                        <a:ea typeface="Times New Roman" panose="02020603050405020304" pitchFamily="18" charset="0"/>
                        <a:cs typeface="Times New Roman" panose="02020603050405020304" pitchFamily="18" charset="0"/>
                      </a:endParaRPr>
                    </a:p>
                  </a:txBody>
                  <a:tcPr marL="68580" marR="68580" marT="0" marB="0"/>
                </a:tc>
                <a:tc>
                  <a:txBody>
                    <a:bodyPr/>
                    <a:lstStyle/>
                    <a:p>
                      <a:pPr algn="l" hangingPunct="0">
                        <a:lnSpc>
                          <a:spcPct val="150000"/>
                        </a:lnSpc>
                      </a:pPr>
                      <a:r>
                        <a:rPr lang="en-US" sz="1800" dirty="0">
                          <a:effectLst/>
                        </a:rPr>
                        <a:t>whose</a:t>
                      </a:r>
                      <a:endParaRPr lang="en-GB" sz="1800" dirty="0">
                        <a:effectLst/>
                        <a:latin typeface="Melior"/>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19207958"/>
                  </a:ext>
                </a:extLst>
              </a:tr>
            </a:tbl>
          </a:graphicData>
        </a:graphic>
      </p:graphicFrame>
    </p:spTree>
    <p:extLst>
      <p:ext uri="{BB962C8B-B14F-4D97-AF65-F5344CB8AC3E}">
        <p14:creationId xmlns:p14="http://schemas.microsoft.com/office/powerpoint/2010/main" val="3003982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8745-E709-5496-06FC-25EF86F1046C}"/>
              </a:ext>
            </a:extLst>
          </p:cNvPr>
          <p:cNvSpPr>
            <a:spLocks noGrp="1"/>
          </p:cNvSpPr>
          <p:nvPr>
            <p:ph type="title"/>
          </p:nvPr>
        </p:nvSpPr>
        <p:spPr>
          <a:xfrm>
            <a:off x="752475" y="-187325"/>
            <a:ext cx="10515600" cy="1325563"/>
          </a:xfrm>
        </p:spPr>
        <p:txBody>
          <a:bodyPr/>
          <a:lstStyle/>
          <a:p>
            <a:r>
              <a:rPr lang="en-GB" dirty="0"/>
              <a:t>Proofreading</a:t>
            </a:r>
          </a:p>
        </p:txBody>
      </p:sp>
      <p:sp>
        <p:nvSpPr>
          <p:cNvPr id="3" name="Content Placeholder 2">
            <a:extLst>
              <a:ext uri="{FF2B5EF4-FFF2-40B4-BE49-F238E27FC236}">
                <a16:creationId xmlns:a16="http://schemas.microsoft.com/office/drawing/2014/main" id="{EF76B153-BABE-28D5-0F27-0BD54B8E2FFC}"/>
              </a:ext>
            </a:extLst>
          </p:cNvPr>
          <p:cNvSpPr>
            <a:spLocks noGrp="1"/>
          </p:cNvSpPr>
          <p:nvPr>
            <p:ph idx="1"/>
          </p:nvPr>
        </p:nvSpPr>
        <p:spPr>
          <a:xfrm>
            <a:off x="314325" y="685800"/>
            <a:ext cx="11630025" cy="4814888"/>
          </a:xfrm>
        </p:spPr>
        <p:txBody>
          <a:bodyPr>
            <a:noAutofit/>
          </a:bodyPr>
          <a:lstStyle/>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Dear Mr. McIntyre:</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I am responding to you advertisement for a customer service associate at the new spa you are opening at Greenville Mall. I am familiar with your company services and have experience working in the fitness industry that would fit well with the qualifications you are requesting.</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My last position was with the health club at the downtown Hyatt Hotel, were my associate and myself were responsible for managing the center. He and me oversaw operation of the facility for six hours daily. This job helped I develop skills in scheduling customers, overseeing maintenance staff, and maintaining safety rules. I feel comfortable in handling every one of these areas of responsibility.</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Details of my background are listed in the attached resume. I can offer references from prior employers for he I have work. I would like to request appointment for a personal interview to discuss how you and </a:t>
            </a:r>
            <a:r>
              <a:rPr lang="en-US" sz="1800" b="1" dirty="0">
                <a:effectLst/>
                <a:latin typeface="Stone Sans"/>
                <a:ea typeface="Times New Roman" panose="02020603050405020304" pitchFamily="18" charset="0"/>
                <a:cs typeface="Times New Roman" panose="02020603050405020304" pitchFamily="18" charset="0"/>
              </a:rPr>
              <a:t>I</a:t>
            </a:r>
            <a:r>
              <a:rPr lang="en-US" sz="1800" dirty="0">
                <a:effectLst/>
                <a:latin typeface="Stone Sans"/>
                <a:ea typeface="Times New Roman" panose="02020603050405020304" pitchFamily="18" charset="0"/>
                <a:cs typeface="Times New Roman" panose="02020603050405020304" pitchFamily="18" charset="0"/>
              </a:rPr>
              <a:t> can apply my knowledge of quality spa services to ensure the success of your new business venture.</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Sincerely,</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Jared Underwood</a:t>
            </a:r>
            <a:endParaRPr lang="en-GB" sz="1800" dirty="0">
              <a:effectLst/>
              <a:latin typeface="Stone Sans"/>
              <a:ea typeface="Times New Roman" panose="02020603050405020304" pitchFamily="18" charset="0"/>
              <a:cs typeface="Times New Roman" panose="02020603050405020304" pitchFamily="18" charset="0"/>
            </a:endParaRPr>
          </a:p>
          <a:p>
            <a:endParaRPr lang="en-GB" sz="1800" dirty="0"/>
          </a:p>
        </p:txBody>
      </p:sp>
    </p:spTree>
    <p:extLst>
      <p:ext uri="{BB962C8B-B14F-4D97-AF65-F5344CB8AC3E}">
        <p14:creationId xmlns:p14="http://schemas.microsoft.com/office/powerpoint/2010/main" val="3712509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97B7F-EF90-F68B-661F-C7048671E115}"/>
              </a:ext>
            </a:extLst>
          </p:cNvPr>
          <p:cNvSpPr>
            <a:spLocks noGrp="1"/>
          </p:cNvSpPr>
          <p:nvPr>
            <p:ph type="title"/>
          </p:nvPr>
        </p:nvSpPr>
        <p:spPr>
          <a:xfrm>
            <a:off x="838200" y="365126"/>
            <a:ext cx="10515600" cy="539750"/>
          </a:xfrm>
        </p:spPr>
        <p:txBody>
          <a:bodyPr>
            <a:normAutofit fontScale="90000"/>
          </a:bodyPr>
          <a:lstStyle/>
          <a:p>
            <a:r>
              <a:rPr lang="en-GB" dirty="0"/>
              <a:t>Check you answer</a:t>
            </a:r>
          </a:p>
        </p:txBody>
      </p:sp>
      <p:sp>
        <p:nvSpPr>
          <p:cNvPr id="3" name="Content Placeholder 2">
            <a:extLst>
              <a:ext uri="{FF2B5EF4-FFF2-40B4-BE49-F238E27FC236}">
                <a16:creationId xmlns:a16="http://schemas.microsoft.com/office/drawing/2014/main" id="{871AD7EB-7FCE-1319-3EF8-25C0F3DE93B8}"/>
              </a:ext>
            </a:extLst>
          </p:cNvPr>
          <p:cNvSpPr>
            <a:spLocks noGrp="1"/>
          </p:cNvSpPr>
          <p:nvPr>
            <p:ph idx="1"/>
          </p:nvPr>
        </p:nvSpPr>
        <p:spPr>
          <a:xfrm>
            <a:off x="838200" y="1466850"/>
            <a:ext cx="10515600" cy="4710113"/>
          </a:xfrm>
        </p:spPr>
        <p:txBody>
          <a:bodyPr>
            <a:normAutofit fontScale="85000" lnSpcReduction="20000"/>
          </a:bodyPr>
          <a:lstStyle/>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Dear Mr. McIntyre:</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I am responding to your advertisement for a customer service associate at the new spa you are opening at Greenville Mall. I am familiar with your company’s services and have experience working in the fitness industry that would fit well with the qualifications you are requesting.</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My last position was with the health club at the downtown Hyatt Hotel, where my associate and I were responsible for managing the center. He and I oversaw operation of the facility for six hours daily. This job helped me develop skills in scheduling customers, overseeing maintenance staff, and maintaining safety rules. I feel comfortable in handling every one of these areas of responsibility.</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Details of my background are listed in the attached resume. I can offer references from prior employers for whom I have worked. I would like to request an appointment for a personal interview to discuss how you and I can apply my knowledge of quality spa services to ensure the success of your new business venture.</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Sincerely,</a:t>
            </a:r>
            <a:endParaRPr lang="en-GB" sz="1800" dirty="0">
              <a:effectLst/>
              <a:latin typeface="Stone Sans"/>
              <a:ea typeface="Times New Roman" panose="02020603050405020304" pitchFamily="18" charset="0"/>
              <a:cs typeface="Times New Roman" panose="02020603050405020304" pitchFamily="18" charset="0"/>
            </a:endParaRPr>
          </a:p>
          <a:p>
            <a:pPr marL="0" marR="228600" indent="0" algn="l" hangingPunct="0">
              <a:lnSpc>
                <a:spcPct val="150000"/>
              </a:lnSpc>
              <a:buNone/>
            </a:pPr>
            <a:r>
              <a:rPr lang="en-US" sz="1800" dirty="0">
                <a:effectLst/>
                <a:latin typeface="Stone Sans"/>
                <a:ea typeface="Times New Roman" panose="02020603050405020304" pitchFamily="18" charset="0"/>
                <a:cs typeface="Times New Roman" panose="02020603050405020304" pitchFamily="18" charset="0"/>
              </a:rPr>
              <a:t>Jared Underwood</a:t>
            </a:r>
            <a:endParaRPr lang="en-GB" sz="1800" dirty="0">
              <a:effectLst/>
              <a:latin typeface="Stone Sans"/>
              <a:ea typeface="Times New Roman" panose="02020603050405020304" pitchFamily="18"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380396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75255-7CA6-051E-55BA-BA34D7FD834B}"/>
              </a:ext>
            </a:extLst>
          </p:cNvPr>
          <p:cNvSpPr>
            <a:spLocks noGrp="1"/>
          </p:cNvSpPr>
          <p:nvPr>
            <p:ph type="title"/>
          </p:nvPr>
        </p:nvSpPr>
        <p:spPr>
          <a:xfrm>
            <a:off x="838200" y="-307975"/>
            <a:ext cx="10515600" cy="1325563"/>
          </a:xfrm>
        </p:spPr>
        <p:txBody>
          <a:bodyPr>
            <a:normAutofit/>
          </a:bodyPr>
          <a:lstStyle/>
          <a:p>
            <a:r>
              <a:rPr lang="en-US" sz="3600" b="1" dirty="0">
                <a:effectLst/>
                <a:latin typeface="Times New Roman" panose="02020603050405020304" pitchFamily="18" charset="0"/>
                <a:ea typeface="Times New Roman" panose="02020603050405020304" pitchFamily="18" charset="0"/>
              </a:rPr>
              <a:t>Verbs: Types, Tenses, and Forms</a:t>
            </a:r>
            <a:endParaRPr lang="en-GB" sz="3600" dirty="0"/>
          </a:p>
        </p:txBody>
      </p:sp>
      <p:sp>
        <p:nvSpPr>
          <p:cNvPr id="3" name="Content Placeholder 2">
            <a:extLst>
              <a:ext uri="{FF2B5EF4-FFF2-40B4-BE49-F238E27FC236}">
                <a16:creationId xmlns:a16="http://schemas.microsoft.com/office/drawing/2014/main" id="{DB9B6FAB-E432-C3FD-93B5-9E2415B4DB6B}"/>
              </a:ext>
            </a:extLst>
          </p:cNvPr>
          <p:cNvSpPr>
            <a:spLocks noGrp="1"/>
          </p:cNvSpPr>
          <p:nvPr>
            <p:ph idx="1"/>
          </p:nvPr>
        </p:nvSpPr>
        <p:spPr>
          <a:xfrm>
            <a:off x="330200" y="863600"/>
            <a:ext cx="11684000" cy="5402263"/>
          </a:xfrm>
        </p:spPr>
        <p:txBody>
          <a:bodyPr>
            <a:noAutofit/>
          </a:bodyPr>
          <a:lstStyle/>
          <a:p>
            <a:pPr>
              <a:lnSpc>
                <a:spcPct val="150000"/>
              </a:lnSpc>
            </a:pPr>
            <a:r>
              <a:rPr lang="en-US" b="1" dirty="0">
                <a:effectLst/>
                <a:latin typeface="Times New Roman" panose="02020603050405020304" pitchFamily="18" charset="0"/>
                <a:ea typeface="Times New Roman" panose="02020603050405020304" pitchFamily="18" charset="0"/>
              </a:rPr>
              <a:t>Objectives</a:t>
            </a:r>
            <a:endParaRPr lang="en-GB" dirty="0">
              <a:effectLst/>
              <a:latin typeface="Times New Roman" panose="02020603050405020304" pitchFamily="18" charset="0"/>
              <a:ea typeface="Times New Roman" panose="02020603050405020304" pitchFamily="18" charset="0"/>
            </a:endParaRPr>
          </a:p>
          <a:p>
            <a:pPr marL="800100" lvl="1" indent="-342900">
              <a:lnSpc>
                <a:spcPct val="150000"/>
              </a:lnSpc>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rPr>
              <a:t>Identify verb forms in sentences.</a:t>
            </a:r>
            <a:endParaRPr lang="en-GB" sz="2800" dirty="0">
              <a:effectLst/>
              <a:latin typeface="Times New Roman" panose="02020603050405020304" pitchFamily="18" charset="0"/>
              <a:ea typeface="Times New Roman" panose="02020603050405020304" pitchFamily="18" charset="0"/>
            </a:endParaRPr>
          </a:p>
          <a:p>
            <a:pPr marL="800100" lvl="1" indent="-342900">
              <a:lnSpc>
                <a:spcPct val="150000"/>
              </a:lnSpc>
              <a:buSzPts val="1200"/>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rPr>
              <a:t>Use verb tenses correctly to express the time of action and state of being.</a:t>
            </a:r>
            <a:endParaRPr lang="en-GB" sz="2800" dirty="0">
              <a:effectLst/>
              <a:latin typeface="Times New Roman" panose="02020603050405020304" pitchFamily="18" charset="0"/>
              <a:ea typeface="Times New Roman" panose="02020603050405020304" pitchFamily="18" charset="0"/>
            </a:endParaRPr>
          </a:p>
          <a:p>
            <a:pPr marL="800100" lvl="1" indent="-342900">
              <a:lnSpc>
                <a:spcPct val="150000"/>
              </a:lnSpc>
              <a:buSzPts val="1200"/>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rPr>
              <a:t>Distinguish between regular and irregular verbs in forming tenses.</a:t>
            </a:r>
            <a:endParaRPr lang="en-GB" sz="2800" dirty="0">
              <a:effectLst/>
              <a:latin typeface="Times New Roman" panose="02020603050405020304" pitchFamily="18" charset="0"/>
              <a:ea typeface="Times New Roman" panose="02020603050405020304" pitchFamily="18" charset="0"/>
            </a:endParaRPr>
          </a:p>
          <a:p>
            <a:pPr marL="800100" lvl="1" indent="-342900">
              <a:lnSpc>
                <a:spcPct val="150000"/>
              </a:lnSpc>
              <a:buSzPts val="1200"/>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rPr>
              <a:t>Correctly form tenses of irregular verbs or use the dictionary to find their correct forms.</a:t>
            </a:r>
            <a:endParaRPr lang="en-GB" sz="2800" dirty="0">
              <a:effectLst/>
              <a:latin typeface="Times New Roman" panose="02020603050405020304" pitchFamily="18" charset="0"/>
              <a:ea typeface="Times New Roman" panose="02020603050405020304" pitchFamily="18" charset="0"/>
            </a:endParaRPr>
          </a:p>
          <a:p>
            <a:pPr marL="800100" lvl="1" indent="-342900">
              <a:lnSpc>
                <a:spcPct val="150000"/>
              </a:lnSpc>
              <a:buSzPts val="1200"/>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rPr>
              <a:t>Define forms of words that are called gerunds, infinitives, and </a:t>
            </a:r>
            <a:r>
              <a:rPr lang="en-US" sz="2800" dirty="0" err="1">
                <a:effectLst/>
                <a:latin typeface="Times New Roman" panose="02020603050405020304" pitchFamily="18" charset="0"/>
                <a:ea typeface="Calibri" panose="020F0502020204030204" pitchFamily="34" charset="0"/>
              </a:rPr>
              <a:t>verbals</a:t>
            </a:r>
            <a:r>
              <a:rPr lang="en-US" sz="2800" dirty="0">
                <a:effectLst/>
                <a:latin typeface="Times New Roman" panose="02020603050405020304" pitchFamily="18" charset="0"/>
                <a:ea typeface="Calibri" panose="020F0502020204030204" pitchFamily="34" charset="0"/>
              </a:rPr>
              <a:t> and explain their use in sentences.</a:t>
            </a:r>
            <a:endParaRPr lang="en-GB" sz="2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169374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348DB-DBE8-E45E-2283-8075714BBB81}"/>
              </a:ext>
            </a:extLst>
          </p:cNvPr>
          <p:cNvSpPr>
            <a:spLocks noGrp="1"/>
          </p:cNvSpPr>
          <p:nvPr>
            <p:ph type="title"/>
          </p:nvPr>
        </p:nvSpPr>
        <p:spPr/>
        <p:txBody>
          <a:bodyPr/>
          <a:lstStyle/>
          <a:p>
            <a:r>
              <a:rPr lang="en-US" sz="3600" dirty="0">
                <a:effectLst/>
                <a:latin typeface="Arial" panose="020B0604020202020204" pitchFamily="34" charset="0"/>
                <a:ea typeface="Calibri" panose="020F0502020204030204" pitchFamily="34" charset="0"/>
              </a:rPr>
              <a:t>Forming Verb Tenses</a:t>
            </a:r>
            <a:br>
              <a:rPr lang="en-GB" sz="1800" dirty="0">
                <a:effectLst/>
                <a:latin typeface="Times New Roman" panose="02020603050405020304" pitchFamily="18" charset="0"/>
                <a:ea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CE2EE8E7-AE60-FA47-FB7F-1B7A8E1A064A}"/>
              </a:ext>
            </a:extLst>
          </p:cNvPr>
          <p:cNvSpPr>
            <a:spLocks noGrp="1"/>
          </p:cNvSpPr>
          <p:nvPr>
            <p:ph idx="1"/>
          </p:nvPr>
        </p:nvSpPr>
        <p:spPr/>
        <p:txBody>
          <a:bodyPr/>
          <a:lstStyle/>
          <a:p>
            <a:pPr>
              <a:lnSpc>
                <a:spcPct val="200000"/>
              </a:lnSpc>
              <a:tabLst>
                <a:tab pos="457200" algn="l"/>
                <a:tab pos="914400" algn="l"/>
                <a:tab pos="1828800" algn="l"/>
              </a:tabLst>
            </a:pPr>
            <a:r>
              <a:rPr lang="en-US" sz="1800" b="1" dirty="0">
                <a:effectLst/>
                <a:latin typeface="Arial" panose="020B0604020202020204" pitchFamily="34" charset="0"/>
                <a:ea typeface="Times New Roman" panose="02020603050405020304" pitchFamily="18" charset="0"/>
              </a:rPr>
              <a:t>REGULAR VERBS</a:t>
            </a:r>
            <a:endParaRPr lang="en-GB" sz="1800" dirty="0">
              <a:effectLst/>
              <a:latin typeface="Times New Roman" panose="02020603050405020304" pitchFamily="18" charset="0"/>
              <a:ea typeface="Times New Roman" panose="02020603050405020304" pitchFamily="18" charset="0"/>
            </a:endParaRPr>
          </a:p>
          <a:p>
            <a:pPr>
              <a:lnSpc>
                <a:spcPct val="200000"/>
              </a:lnSpc>
              <a:tabLst>
                <a:tab pos="457200" algn="l"/>
                <a:tab pos="914400" algn="l"/>
                <a:tab pos="1828800" algn="l"/>
              </a:tabLst>
            </a:pPr>
            <a:r>
              <a:rPr lang="en-US" sz="1800" dirty="0">
                <a:effectLst/>
                <a:latin typeface="Arial" panose="020B0604020202020204" pitchFamily="34" charset="0"/>
                <a:ea typeface="Times New Roman" panose="02020603050405020304" pitchFamily="18" charset="0"/>
              </a:rPr>
              <a:t>Regular verbs</a:t>
            </a:r>
            <a:r>
              <a:rPr lang="en-US" sz="1800" i="1" dirty="0">
                <a:effectLst/>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form the past and past participle by adding </a:t>
            </a:r>
            <a:r>
              <a:rPr lang="en-US" sz="1800" i="1" dirty="0">
                <a:effectLst/>
                <a:latin typeface="Arial" panose="020B0604020202020204" pitchFamily="34" charset="0"/>
                <a:ea typeface="Times New Roman" panose="02020603050405020304" pitchFamily="18" charset="0"/>
              </a:rPr>
              <a:t>–d</a:t>
            </a:r>
            <a:r>
              <a:rPr lang="en-US" sz="1800" dirty="0">
                <a:effectLst/>
                <a:latin typeface="Arial" panose="020B0604020202020204" pitchFamily="34" charset="0"/>
                <a:ea typeface="Times New Roman" panose="02020603050405020304" pitchFamily="18" charset="0"/>
              </a:rPr>
              <a:t> or </a:t>
            </a:r>
            <a:r>
              <a:rPr lang="en-US" sz="1800" i="1" dirty="0">
                <a:effectLst/>
                <a:latin typeface="Arial" panose="020B0604020202020204" pitchFamily="34" charset="0"/>
                <a:ea typeface="Times New Roman" panose="02020603050405020304" pitchFamily="18" charset="0"/>
              </a:rPr>
              <a:t>–ed</a:t>
            </a:r>
            <a:r>
              <a:rPr lang="en-US" sz="1800" dirty="0">
                <a:effectLst/>
                <a:latin typeface="Arial" panose="020B0604020202020204" pitchFamily="34" charset="0"/>
                <a:ea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pPr>
              <a:lnSpc>
                <a:spcPct val="150000"/>
              </a:lnSpc>
              <a:tabLst>
                <a:tab pos="1295400" algn="l"/>
                <a:tab pos="2438400" algn="l"/>
              </a:tabLst>
            </a:pPr>
            <a:r>
              <a:rPr lang="en-US" sz="1800" b="1" dirty="0">
                <a:effectLst/>
                <a:latin typeface="Arial" panose="020B0604020202020204" pitchFamily="34" charset="0"/>
                <a:ea typeface="Times New Roman" panose="02020603050405020304" pitchFamily="18" charset="0"/>
              </a:rPr>
              <a:t>Present	                       Past	               Present Participle		Past Participle</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wait			waited			waiting			waited</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estimate		estimated</a:t>
            </a:r>
            <a:r>
              <a:rPr lang="en-US" sz="1800" b="1" dirty="0">
                <a:effectLst/>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estimating</a:t>
            </a:r>
            <a:r>
              <a:rPr lang="en-US" sz="1800" b="1" dirty="0">
                <a:effectLst/>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estimated</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Times New Roman" panose="02020603050405020304" pitchFamily="18" charset="0"/>
              </a:rPr>
              <a:t>    join			joined			joining			joined</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927173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otalTime>948</TotalTime>
  <Words>1901</Words>
  <Application>Microsoft Office PowerPoint</Application>
  <PresentationFormat>Widescreen</PresentationFormat>
  <Paragraphs>260</Paragraphs>
  <Slides>17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B Melior Bold</vt:lpstr>
      <vt:lpstr>Bookman</vt:lpstr>
      <vt:lpstr>Calibri</vt:lpstr>
      <vt:lpstr>Calibri Light</vt:lpstr>
      <vt:lpstr>Melior</vt:lpstr>
      <vt:lpstr>Stone Sans</vt:lpstr>
      <vt:lpstr>Symbol</vt:lpstr>
      <vt:lpstr>Times New Roman</vt:lpstr>
      <vt:lpstr>Office Theme</vt:lpstr>
      <vt:lpstr>Tutorial 5</vt:lpstr>
      <vt:lpstr>Objectives </vt:lpstr>
      <vt:lpstr>PowerPoint Presentation</vt:lpstr>
      <vt:lpstr>Pronoun Case</vt:lpstr>
      <vt:lpstr>Pronoun case (Cont.)</vt:lpstr>
      <vt:lpstr>Proofreading</vt:lpstr>
      <vt:lpstr>Check you answer</vt:lpstr>
      <vt:lpstr>Verbs: Types, Tenses, and Forms</vt:lpstr>
      <vt:lpstr>Forming Verb Tenses </vt:lpstr>
      <vt:lpstr>Forming Verb Tenses (cont.)</vt:lpstr>
      <vt:lpstr>Perfect tenses</vt:lpstr>
      <vt:lpstr>Perfect tenses</vt:lpstr>
      <vt:lpstr>Progressive Tenses </vt:lpstr>
      <vt:lpstr>Progressive Tenses (cont.)</vt:lpstr>
      <vt:lpstr>Irregular verbs</vt:lpstr>
      <vt:lpstr>Proofreading</vt:lpstr>
      <vt:lpstr>Check you answer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Tutorial 5</dc:title>
  <dc:creator>Khelifa Mazouz</dc:creator>
  <cp:lastModifiedBy>Khelifa Mazouz</cp:lastModifiedBy>
  <cp:revision>1</cp:revision>
  <dcterms:created xsi:type="dcterms:W3CDTF">2023-10-19T15:42:20Z</dcterms:created>
  <dcterms:modified xsi:type="dcterms:W3CDTF">2023-10-20T07:30:30Z</dcterms:modified>
</cp:coreProperties>
</file>