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1" r:id="rId4"/>
    <p:sldId id="263" r:id="rId5"/>
    <p:sldId id="264" r:id="rId6"/>
    <p:sldId id="271" r:id="rId7"/>
    <p:sldId id="267" r:id="rId8"/>
    <p:sldId id="265" r:id="rId9"/>
    <p:sldId id="268" r:id="rId10"/>
    <p:sldId id="269" r:id="rId11"/>
    <p:sldId id="259" r:id="rId12"/>
    <p:sldId id="273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7" r:id="rId24"/>
    <p:sldId id="288" r:id="rId25"/>
    <p:sldId id="289" r:id="rId26"/>
    <p:sldId id="291" r:id="rId27"/>
    <p:sldId id="292" r:id="rId28"/>
    <p:sldId id="293" r:id="rId29"/>
    <p:sldId id="294" r:id="rId30"/>
    <p:sldId id="296" r:id="rId31"/>
    <p:sldId id="297" r:id="rId32"/>
    <p:sldId id="299" r:id="rId33"/>
    <p:sldId id="300" r:id="rId34"/>
    <p:sldId id="325" r:id="rId35"/>
    <p:sldId id="301" r:id="rId36"/>
    <p:sldId id="302" r:id="rId37"/>
    <p:sldId id="303" r:id="rId38"/>
    <p:sldId id="304" r:id="rId39"/>
    <p:sldId id="305" r:id="rId40"/>
    <p:sldId id="306" r:id="rId41"/>
    <p:sldId id="307" r:id="rId42"/>
    <p:sldId id="308" r:id="rId43"/>
    <p:sldId id="309" r:id="rId44"/>
    <p:sldId id="310" r:id="rId45"/>
    <p:sldId id="311" r:id="rId46"/>
    <p:sldId id="312" r:id="rId47"/>
    <p:sldId id="313" r:id="rId48"/>
    <p:sldId id="322" r:id="rId49"/>
    <p:sldId id="314" r:id="rId50"/>
    <p:sldId id="315" r:id="rId51"/>
    <p:sldId id="316" r:id="rId52"/>
    <p:sldId id="317" r:id="rId53"/>
    <p:sldId id="318" r:id="rId54"/>
    <p:sldId id="319" r:id="rId55"/>
    <p:sldId id="320" r:id="rId56"/>
    <p:sldId id="321" r:id="rId5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6B277-484F-4EF7-B169-39A974D54546}" type="datetimeFigureOut">
              <a:rPr lang="fr-FR" smtClean="0"/>
              <a:t>02/03/2020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189E-D61B-4196-BC77-886EE9D9B0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584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6B277-484F-4EF7-B169-39A974D54546}" type="datetimeFigureOut">
              <a:rPr lang="fr-FR" smtClean="0"/>
              <a:t>02/03/2020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189E-D61B-4196-BC77-886EE9D9B0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3194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6B277-484F-4EF7-B169-39A974D54546}" type="datetimeFigureOut">
              <a:rPr lang="fr-FR" smtClean="0"/>
              <a:t>02/03/2020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189E-D61B-4196-BC77-886EE9D9B0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3516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6B277-484F-4EF7-B169-39A974D54546}" type="datetimeFigureOut">
              <a:rPr lang="fr-FR" smtClean="0"/>
              <a:t>02/03/2020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189E-D61B-4196-BC77-886EE9D9B0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5973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6B277-484F-4EF7-B169-39A974D54546}" type="datetimeFigureOut">
              <a:rPr lang="fr-FR" smtClean="0"/>
              <a:t>02/03/2020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189E-D61B-4196-BC77-886EE9D9B0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6104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6B277-484F-4EF7-B169-39A974D54546}" type="datetimeFigureOut">
              <a:rPr lang="fr-FR" smtClean="0"/>
              <a:t>02/03/2020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189E-D61B-4196-BC77-886EE9D9B0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5363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6B277-484F-4EF7-B169-39A974D54546}" type="datetimeFigureOut">
              <a:rPr lang="fr-FR" smtClean="0"/>
              <a:t>02/03/2020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189E-D61B-4196-BC77-886EE9D9B0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2127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6B277-484F-4EF7-B169-39A974D54546}" type="datetimeFigureOut">
              <a:rPr lang="fr-FR" smtClean="0"/>
              <a:t>02/03/2020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189E-D61B-4196-BC77-886EE9D9B0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3321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6B277-484F-4EF7-B169-39A974D54546}" type="datetimeFigureOut">
              <a:rPr lang="fr-FR" smtClean="0"/>
              <a:t>02/03/2020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189E-D61B-4196-BC77-886EE9D9B0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0857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6B277-484F-4EF7-B169-39A974D54546}" type="datetimeFigureOut">
              <a:rPr lang="fr-FR" smtClean="0"/>
              <a:t>02/03/2020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189E-D61B-4196-BC77-886EE9D9B0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2363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6B277-484F-4EF7-B169-39A974D54546}" type="datetimeFigureOut">
              <a:rPr lang="fr-FR" smtClean="0"/>
              <a:t>02/03/2020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189E-D61B-4196-BC77-886EE9D9B0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3169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36B277-484F-4EF7-B169-39A974D54546}" type="datetimeFigureOut">
              <a:rPr lang="fr-FR" smtClean="0"/>
              <a:t>02/03/2020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2189E-D61B-4196-BC77-886EE9D9B0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1478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-252536" y="2348880"/>
            <a:ext cx="939653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Famille des </a:t>
            </a:r>
            <a:r>
              <a:rPr lang="fr-FR" sz="2800" b="1" i="1" dirty="0" err="1" smtClean="0">
                <a:latin typeface="Times New Roman" pitchFamily="18" charset="0"/>
                <a:cs typeface="Times New Roman" pitchFamily="18" charset="0"/>
              </a:rPr>
              <a:t>Streptococcaceae</a:t>
            </a:r>
            <a:r>
              <a:rPr lang="fr-FR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et des </a:t>
            </a:r>
            <a:r>
              <a:rPr lang="fr-FR" sz="2800" b="1" i="1" dirty="0" err="1" smtClean="0">
                <a:latin typeface="Times New Roman" pitchFamily="18" charset="0"/>
                <a:cs typeface="Times New Roman" pitchFamily="18" charset="0"/>
              </a:rPr>
              <a:t>Enterococcaceae</a:t>
            </a:r>
            <a:endParaRPr lang="fr-FR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6660232" y="616530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Mme GHAROUT A.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184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0" y="188640"/>
            <a:ext cx="9252520" cy="666936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P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résence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ou non d’un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Antigène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de paroi → 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le polyoside C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sur lequel repose la classification de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Lancefield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algn="just">
              <a:lnSpc>
                <a:spcPct val="150000"/>
              </a:lnSpc>
              <a:buFont typeface="Wingdings" pitchFamily="2" charset="2"/>
              <a:buNone/>
            </a:pPr>
            <a:r>
              <a:rPr lang="fr-FR" sz="2800" i="1" dirty="0">
                <a:latin typeface="Times New Roman" pitchFamily="18" charset="0"/>
                <a:cs typeface="Times New Roman" pitchFamily="18" charset="0"/>
              </a:rPr>
              <a:t>		-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Définition de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plusieurs groupes A à H, K à P, R à V et non groupable</a:t>
            </a:r>
          </a:p>
          <a:p>
            <a:pPr algn="just">
              <a:lnSpc>
                <a:spcPct val="150000"/>
              </a:lnSpc>
              <a:buFont typeface="Wingdings" pitchFamily="2" charset="2"/>
              <a:buNone/>
            </a:pP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		-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Groupage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réalisé par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-agglutination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de particules de latex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sensibilisées par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des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spécifiques</a:t>
            </a:r>
          </a:p>
          <a:p>
            <a:pPr algn="just">
              <a:lnSpc>
                <a:spcPct val="150000"/>
              </a:lnSpc>
              <a:buFont typeface="Wingdings" pitchFamily="2" charset="2"/>
              <a:buNone/>
            </a:pPr>
            <a:endParaRPr lang="fr-FR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None/>
            </a:pP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             </a:t>
            </a:r>
            <a:endParaRPr lang="fr-FR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agglutin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274632"/>
            <a:ext cx="5328592" cy="232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79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16632"/>
            <a:ext cx="9073008" cy="6624736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 caractères biochimiques :</a:t>
            </a:r>
          </a:p>
          <a:p>
            <a:pPr marL="0" indent="0" algn="just"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L'analyse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des souches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pathogènes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est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complétée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par la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réalisation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de tests biochimiques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révélant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la production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d'enzymes ou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l'hydrolyse de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différents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substrats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 algn="just"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rapid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ID 32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Strept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® → résultat en 4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heures.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Api 20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Strept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® → résultat en 18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heures.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fr-FR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fr-FR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fr-FR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L‘étude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du profil de résistance aux antibiotiques et l‘étude du profil protéique (spectrométrie de masse MALDI-TOF).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fr-FR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fr-FR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fr-FR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fr-FR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fr-FR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None/>
            </a:pP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bio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44158"/>
            <a:ext cx="6120680" cy="1692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58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5361459"/>
          </a:xfrm>
        </p:spPr>
        <p:txBody>
          <a:bodyPr>
            <a:no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fr-FR" sz="2000" b="1" u="sng" dirty="0">
                <a:latin typeface="Times New Roman" pitchFamily="18" charset="0"/>
                <a:cs typeface="Times New Roman" pitchFamily="18" charset="0"/>
              </a:rPr>
              <a:t>Streptocoque du groupe A :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Streptococcus </a:t>
            </a:r>
            <a:r>
              <a:rPr lang="fr-FR" sz="2000" b="1" i="1" u="sng" dirty="0" err="1" smtClean="0">
                <a:latin typeface="Times New Roman" pitchFamily="18" charset="0"/>
                <a:cs typeface="Times New Roman" pitchFamily="18" charset="0"/>
              </a:rPr>
              <a:t>pyogenes</a:t>
            </a:r>
            <a:endParaRPr lang="fr-FR" sz="2000" b="1" i="1" u="sng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70000"/>
              </a:lnSpc>
            </a:pPr>
            <a:r>
              <a:rPr lang="fr-FR" sz="2000" u="sng" dirty="0">
                <a:latin typeface="Times New Roman" pitchFamily="18" charset="0"/>
                <a:cs typeface="Times New Roman" pitchFamily="18" charset="0"/>
              </a:rPr>
              <a:t>Identification</a:t>
            </a:r>
          </a:p>
          <a:p>
            <a:pPr algn="just">
              <a:lnSpc>
                <a:spcPct val="170000"/>
              </a:lnSpc>
            </a:pPr>
            <a:r>
              <a:rPr lang="fr-FR" sz="2000" b="1" i="1" dirty="0">
                <a:latin typeface="Times New Roman" pitchFamily="18" charset="0"/>
                <a:cs typeface="Times New Roman" pitchFamily="18" charset="0"/>
              </a:rPr>
              <a:t>S. </a:t>
            </a:r>
            <a:r>
              <a:rPr lang="fr-FR" sz="2000" b="1" i="1" dirty="0" err="1">
                <a:latin typeface="Times New Roman" pitchFamily="18" charset="0"/>
                <a:cs typeface="Times New Roman" pitchFamily="18" charset="0"/>
              </a:rPr>
              <a:t>pyogenes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est un streptocoque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β-hémolytique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qui possède l'antigène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groupe A. </a:t>
            </a:r>
            <a:endParaRPr lang="fr-FR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70000"/>
              </a:lnSpc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L'identification peut être confirmée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par la recherche de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u="sng" dirty="0" err="1">
                <a:latin typeface="Times New Roman" pitchFamily="18" charset="0"/>
                <a:cs typeface="Times New Roman" pitchFamily="18" charset="0"/>
              </a:rPr>
              <a:t>pyrrolidonyl</a:t>
            </a:r>
            <a:r>
              <a:rPr lang="fr-FR" sz="20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u="sng" dirty="0" err="1" smtClean="0">
                <a:latin typeface="Times New Roman" pitchFamily="18" charset="0"/>
                <a:cs typeface="Times New Roman" pitchFamily="18" charset="0"/>
              </a:rPr>
              <a:t>arylamidase</a:t>
            </a:r>
            <a:r>
              <a:rPr lang="fr-FR" sz="2000" u="sng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absente de 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S. </a:t>
            </a:r>
            <a:r>
              <a:rPr lang="fr-FR" sz="2000" b="1" i="1" dirty="0" err="1" smtClean="0">
                <a:latin typeface="Times New Roman" pitchFamily="18" charset="0"/>
                <a:cs typeface="Times New Roman" pitchFamily="18" charset="0"/>
              </a:rPr>
              <a:t>dysgalactiae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subsp</a:t>
            </a:r>
            <a:r>
              <a:rPr lang="fr-FR" sz="2000" b="1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FR" sz="2000" b="1" i="1" dirty="0" err="1">
                <a:latin typeface="Times New Roman" pitchFamily="18" charset="0"/>
                <a:cs typeface="Times New Roman" pitchFamily="18" charset="0"/>
              </a:rPr>
              <a:t>equisimilis</a:t>
            </a:r>
            <a:r>
              <a:rPr lang="fr-FR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et des s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ouches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β-hémolytiques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S. </a:t>
            </a:r>
            <a:r>
              <a:rPr lang="fr-FR" sz="2000" b="1" i="1" dirty="0" err="1">
                <a:latin typeface="Times New Roman" pitchFamily="18" charset="0"/>
                <a:cs typeface="Times New Roman" pitchFamily="18" charset="0"/>
              </a:rPr>
              <a:t>anginosus</a:t>
            </a:r>
            <a:r>
              <a:rPr lang="fr-FR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et 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S. </a:t>
            </a:r>
            <a:r>
              <a:rPr lang="fr-FR" sz="2000" b="1" i="1" dirty="0" err="1">
                <a:latin typeface="Times New Roman" pitchFamily="18" charset="0"/>
                <a:cs typeface="Times New Roman" pitchFamily="18" charset="0"/>
              </a:rPr>
              <a:t>constellatus</a:t>
            </a:r>
            <a:r>
              <a:rPr lang="fr-FR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qui présentent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occasionnellement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l’antigène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A de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Lancefield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70000"/>
              </a:lnSpc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Absence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de production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d'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acétoine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(VP négatif) permet aussi de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distinguer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S. </a:t>
            </a:r>
            <a:r>
              <a:rPr lang="fr-FR" sz="2000" i="1" dirty="0" err="1">
                <a:latin typeface="Times New Roman" pitchFamily="18" charset="0"/>
                <a:cs typeface="Times New Roman" pitchFamily="18" charset="0"/>
              </a:rPr>
              <a:t>pyogenes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des souches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β-hémolytiques des streptocoques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du groupe </a:t>
            </a:r>
            <a:r>
              <a:rPr lang="fr-FR" sz="2000" i="1" dirty="0" err="1">
                <a:latin typeface="Times New Roman" pitchFamily="18" charset="0"/>
                <a:cs typeface="Times New Roman" pitchFamily="18" charset="0"/>
              </a:rPr>
              <a:t>anginosus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70000"/>
              </a:lnSpc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Enfin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sensibilité à la </a:t>
            </a:r>
            <a:r>
              <a:rPr lang="fr-FR" sz="2000" b="1" dirty="0" err="1">
                <a:latin typeface="Times New Roman" pitchFamily="18" charset="0"/>
                <a:cs typeface="Times New Roman" pitchFamily="18" charset="0"/>
              </a:rPr>
              <a:t>bacitracine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, autrefois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utilisée,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ne peut plus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être considérée comme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un test de confirmation de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l'espèce </a:t>
            </a:r>
            <a:r>
              <a:rPr lang="fr-FR" sz="2000" b="1" i="1" dirty="0">
                <a:latin typeface="Times New Roman" pitchFamily="18" charset="0"/>
                <a:cs typeface="Times New Roman" pitchFamily="18" charset="0"/>
              </a:rPr>
              <a:t>S. </a:t>
            </a:r>
            <a:r>
              <a:rPr lang="fr-FR" sz="2000" b="1" i="1" dirty="0" err="1" smtClean="0">
                <a:latin typeface="Times New Roman" pitchFamily="18" charset="0"/>
                <a:cs typeface="Times New Roman" pitchFamily="18" charset="0"/>
              </a:rPr>
              <a:t>pyogenes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depuis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la mise en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évidence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de souches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résistantes. 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25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88640"/>
            <a:ext cx="8640638" cy="6409010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u="sng" dirty="0">
                <a:latin typeface="Times New Roman" pitchFamily="18" charset="0"/>
                <a:cs typeface="Times New Roman" pitchFamily="18" charset="0"/>
              </a:rPr>
              <a:t>Morphologie et croissance :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cocci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Gram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+ en longues chaînettes capsulées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	- anaérobie tolérant O</a:t>
            </a:r>
            <a:r>
              <a:rPr lang="fr-FR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, catalase et oxydase –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	- exigeant donc culture sur gélose sang → hémolyse </a:t>
            </a: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β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	- germe très 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fragile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survivant peu ou pas dans milieu extérieur 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9460" name="Picture 4" descr="streptocoque pyogene1l"/>
          <p:cNvPicPr>
            <a:picLocks noChangeAspect="1" noChangeArrowheads="1"/>
          </p:cNvPicPr>
          <p:nvPr/>
        </p:nvPicPr>
        <p:blipFill>
          <a:blip r:embed="rId2">
            <a:lum bright="-4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716338"/>
            <a:ext cx="54737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01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32656"/>
            <a:ext cx="8515350" cy="6120532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fr-FR" sz="2400" u="sng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fr-FR" sz="2400" u="sng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fr-FR" sz="2400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fr-FR" sz="24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fr-FR" sz="24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fr-FR" sz="24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fr-FR" sz="24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fr-FR" sz="24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fr-FR" sz="24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fr-FR" sz="2400" dirty="0"/>
              <a:t>	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fr-FR" sz="2400" dirty="0"/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Capsule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: élément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le plus extérieur constitué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d’acide                      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hyaluronique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responsable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de l’inhibition de la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phagocytose.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fr-FR" sz="2400" dirty="0"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fr-FR" sz="24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fr-FR" sz="24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fr-FR" sz="24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fr-FR" sz="2400" dirty="0"/>
          </a:p>
        </p:txBody>
      </p:sp>
      <p:pic>
        <p:nvPicPr>
          <p:cNvPr id="20486" name="Picture 6" descr="strepto 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970" y="-27384"/>
            <a:ext cx="5006270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7" name="Picture 7" descr="strepto a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753" y="-27384"/>
            <a:ext cx="5040759" cy="4488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86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0"/>
            <a:ext cx="8892480" cy="6858000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  <a:buFontTx/>
              <a:buNone/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protéine M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associée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aux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pili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(adhérence), on en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connaît                                                                       		    plus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de 80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sérotypes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  <a:buFontTx/>
              <a:buNone/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                          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protéine R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inconstant </a:t>
            </a:r>
          </a:p>
          <a:p>
            <a:pPr algn="just">
              <a:lnSpc>
                <a:spcPct val="90000"/>
              </a:lnSpc>
              <a:buFontTx/>
              <a:buNone/>
            </a:pPr>
            <a:endParaRPr lang="fr-FR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  <a:buFontTx/>
              <a:buNone/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protéine T 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sérotypes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différents   </a:t>
            </a:r>
          </a:p>
          <a:p>
            <a:pPr algn="just">
              <a:lnSpc>
                <a:spcPct val="90000"/>
              </a:lnSpc>
              <a:buFontTx/>
              <a:buNone/>
            </a:pPr>
            <a:endParaRPr lang="fr-FR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Tx/>
              <a:buNone/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ouche polysaccharidique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polysaccharide C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ou                                                     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antigène de groupe</a:t>
            </a:r>
          </a:p>
          <a:p>
            <a:pPr algn="just">
              <a:lnSpc>
                <a:spcPct val="90000"/>
              </a:lnSpc>
              <a:buFontTx/>
              <a:buNone/>
            </a:pPr>
            <a:endParaRPr lang="fr-FR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  <a:buFontTx/>
              <a:buNone/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peptidoglycane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  <a:buFontTx/>
              <a:buNone/>
            </a:pP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48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16632"/>
            <a:ext cx="8964488" cy="640799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u="sng" dirty="0">
                <a:latin typeface="Times New Roman" pitchFamily="18" charset="0"/>
                <a:cs typeface="Times New Roman" pitchFamily="18" charset="0"/>
              </a:rPr>
              <a:t>substances élaborées :</a:t>
            </a:r>
          </a:p>
          <a:p>
            <a:pPr>
              <a:buFont typeface="Wingdings" pitchFamily="2" charset="2"/>
              <a:buNone/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	- nombreuses et souvent antigéniques conduisant à la formation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d’anticorps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pouvant servir au diagnostic sérologique</a:t>
            </a:r>
          </a:p>
          <a:p>
            <a:pPr>
              <a:buFont typeface="Wingdings" pitchFamily="2" charset="2"/>
              <a:buNone/>
            </a:pPr>
            <a:endParaRPr lang="fr-FR" sz="2400" dirty="0"/>
          </a:p>
          <a:p>
            <a:pPr>
              <a:buFont typeface="Wingdings" pitchFamily="2" charset="2"/>
              <a:buNone/>
            </a:pPr>
            <a:endParaRPr lang="fr-FR" sz="2400" dirty="0"/>
          </a:p>
          <a:p>
            <a:pPr>
              <a:buFont typeface="Wingdings" pitchFamily="2" charset="2"/>
              <a:buNone/>
            </a:pPr>
            <a:endParaRPr lang="fr-FR" sz="2400" dirty="0"/>
          </a:p>
          <a:p>
            <a:pPr>
              <a:buFont typeface="Wingdings" pitchFamily="2" charset="2"/>
              <a:buNone/>
            </a:pPr>
            <a:endParaRPr lang="fr-FR" sz="2400" dirty="0"/>
          </a:p>
          <a:p>
            <a:pPr>
              <a:buFont typeface="Wingdings" pitchFamily="2" charset="2"/>
              <a:buNone/>
            </a:pPr>
            <a:endParaRPr lang="fr-FR" sz="2400" dirty="0"/>
          </a:p>
          <a:p>
            <a:pPr>
              <a:buFont typeface="Wingdings" pitchFamily="2" charset="2"/>
              <a:buNone/>
            </a:pPr>
            <a:endParaRPr lang="fr-FR" sz="2400" dirty="0"/>
          </a:p>
          <a:p>
            <a:pPr>
              <a:buFont typeface="Wingdings" pitchFamily="2" charset="2"/>
              <a:buNone/>
            </a:pPr>
            <a:endParaRPr lang="fr-FR" sz="2400" dirty="0"/>
          </a:p>
          <a:p>
            <a:pPr>
              <a:buFont typeface="Wingdings" pitchFamily="2" charset="2"/>
              <a:buNone/>
            </a:pPr>
            <a:endParaRPr lang="fr-FR" sz="2400" dirty="0"/>
          </a:p>
          <a:p>
            <a:pPr>
              <a:buFont typeface="Wingdings" pitchFamily="2" charset="2"/>
              <a:buNone/>
            </a:pPr>
            <a:endParaRPr lang="fr-FR" sz="2400" dirty="0"/>
          </a:p>
          <a:p>
            <a:pPr>
              <a:buFont typeface="Wingdings" pitchFamily="2" charset="2"/>
              <a:buNone/>
            </a:pPr>
            <a:endParaRPr lang="fr-FR" sz="2400" dirty="0"/>
          </a:p>
          <a:p>
            <a:pPr>
              <a:buFont typeface="Wingdings" pitchFamily="2" charset="2"/>
              <a:buNone/>
            </a:pPr>
            <a:endParaRPr lang="fr-FR" sz="2400" dirty="0"/>
          </a:p>
        </p:txBody>
      </p:sp>
      <p:pic>
        <p:nvPicPr>
          <p:cNvPr id="22532" name="Picture 4" descr="strepto 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205038"/>
            <a:ext cx="7705725" cy="417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58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3999" cy="6741368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  <a:buFontTx/>
              <a:buNone/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fr-FR" sz="2400" u="sng" dirty="0" err="1">
                <a:latin typeface="Times New Roman" pitchFamily="18" charset="0"/>
                <a:cs typeface="Times New Roman" pitchFamily="18" charset="0"/>
              </a:rPr>
              <a:t>Streptolysine</a:t>
            </a:r>
            <a:r>
              <a:rPr lang="fr-FR" sz="2400" u="sng" dirty="0">
                <a:latin typeface="Times New Roman" pitchFamily="18" charset="0"/>
                <a:cs typeface="Times New Roman" pitchFamily="18" charset="0"/>
              </a:rPr>
              <a:t> O (SLO)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 hémolysine 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fr-FR" sz="24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 sensible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ne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fonctionnant qu’en anaérobiose à activité cytotoxique / inhibition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du chimiotactisme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PN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ASLO</a:t>
            </a:r>
          </a:p>
          <a:p>
            <a:pPr algn="just">
              <a:lnSpc>
                <a:spcPct val="150000"/>
              </a:lnSpc>
              <a:buFontTx/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fr-FR" sz="2400" u="sng" dirty="0" err="1" smtClean="0">
                <a:latin typeface="Times New Roman" pitchFamily="18" charset="0"/>
                <a:cs typeface="Times New Roman" pitchFamily="18" charset="0"/>
              </a:rPr>
              <a:t>Streptolysine</a:t>
            </a:r>
            <a:r>
              <a:rPr lang="fr-FR" sz="2400" u="sng" dirty="0" smtClean="0">
                <a:latin typeface="Times New Roman" pitchFamily="18" charset="0"/>
                <a:cs typeface="Times New Roman" pitchFamily="18" charset="0"/>
              </a:rPr>
              <a:t> S (SLS)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hémolysine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fr-FR" sz="24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 stable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également cytotoxique conduisant à l’hémolyse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lnSpc>
                <a:spcPct val="150000"/>
              </a:lnSpc>
              <a:buFontTx/>
              <a:buNone/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fr-FR" sz="2400" u="sng" dirty="0" err="1">
                <a:latin typeface="Times New Roman" pitchFamily="18" charset="0"/>
                <a:cs typeface="Times New Roman" pitchFamily="18" charset="0"/>
              </a:rPr>
              <a:t>Fibrinolysine</a:t>
            </a:r>
            <a:r>
              <a:rPr lang="fr-FR" sz="2400" u="sng" dirty="0">
                <a:latin typeface="Times New Roman" pitchFamily="18" charset="0"/>
                <a:cs typeface="Times New Roman" pitchFamily="18" charset="0"/>
              </a:rPr>
              <a:t> ou </a:t>
            </a:r>
            <a:r>
              <a:rPr lang="fr-FR" sz="2400" u="sng" dirty="0" err="1">
                <a:latin typeface="Times New Roman" pitchFamily="18" charset="0"/>
                <a:cs typeface="Times New Roman" pitchFamily="18" charset="0"/>
              </a:rPr>
              <a:t>Streptokinase</a:t>
            </a:r>
            <a:r>
              <a:rPr lang="fr-FR" sz="2400" u="sng" dirty="0">
                <a:latin typeface="Times New Roman" pitchFamily="18" charset="0"/>
                <a:cs typeface="Times New Roman" pitchFamily="18" charset="0"/>
              </a:rPr>
              <a:t> (SK)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active le plasminogène en plasmine → 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ASK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Tx/>
              <a:buNone/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fr-FR" sz="2400" u="sng" dirty="0" err="1">
                <a:latin typeface="Times New Roman" pitchFamily="18" charset="0"/>
                <a:cs typeface="Times New Roman" pitchFamily="18" charset="0"/>
              </a:rPr>
              <a:t>Hyalurodinase</a:t>
            </a:r>
            <a:r>
              <a:rPr lang="fr-FR" sz="2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ASH</a:t>
            </a:r>
          </a:p>
          <a:p>
            <a:pPr algn="just">
              <a:lnSpc>
                <a:spcPct val="150000"/>
              </a:lnSpc>
              <a:buFontTx/>
              <a:buNone/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fr-FR" sz="2400" u="sng" dirty="0">
                <a:latin typeface="Times New Roman" pitchFamily="18" charset="0"/>
                <a:cs typeface="Times New Roman" pitchFamily="18" charset="0"/>
              </a:rPr>
              <a:t>Désoxyribonucléases (</a:t>
            </a:r>
            <a:r>
              <a:rPr lang="fr-FR" sz="2400" u="sng" dirty="0" err="1">
                <a:latin typeface="Times New Roman" pitchFamily="18" charset="0"/>
                <a:cs typeface="Times New Roman" pitchFamily="18" charset="0"/>
              </a:rPr>
              <a:t>DNases</a:t>
            </a:r>
            <a:r>
              <a:rPr lang="fr-FR" sz="2400" u="sng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de type A, B ,C et D. La B étant toujours produite en grande quantité → </a:t>
            </a:r>
            <a:r>
              <a:rPr lang="fr-FR" sz="2400" b="1" dirty="0" err="1">
                <a:latin typeface="Times New Roman" pitchFamily="18" charset="0"/>
                <a:cs typeface="Times New Roman" pitchFamily="18" charset="0"/>
              </a:rPr>
              <a:t>ADNase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Tx/>
              <a:buNone/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fr-FR" sz="2400" u="sng" dirty="0">
                <a:latin typeface="Times New Roman" pitchFamily="18" charset="0"/>
                <a:cs typeface="Times New Roman" pitchFamily="18" charset="0"/>
              </a:rPr>
              <a:t>Nicotinamide adénine </a:t>
            </a:r>
            <a:r>
              <a:rPr lang="fr-FR" sz="2400" u="sng" dirty="0" err="1">
                <a:latin typeface="Times New Roman" pitchFamily="18" charset="0"/>
                <a:cs typeface="Times New Roman" pitchFamily="18" charset="0"/>
              </a:rPr>
              <a:t>nucléotidase</a:t>
            </a:r>
            <a:r>
              <a:rPr lang="fr-FR" sz="2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fr-FR" sz="2400" b="1" dirty="0" err="1">
                <a:latin typeface="Times New Roman" pitchFamily="18" charset="0"/>
                <a:cs typeface="Times New Roman" pitchFamily="18" charset="0"/>
              </a:rPr>
              <a:t>ANADase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Tx/>
              <a:buNone/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fr-FR" sz="2400" u="sng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r-FR" sz="2400" u="sng" baseline="-25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fr-FR" sz="2400" u="sng" dirty="0">
                <a:latin typeface="Times New Roman" pitchFamily="18" charset="0"/>
                <a:cs typeface="Times New Roman" pitchFamily="18" charset="0"/>
              </a:rPr>
              <a:t>a-peptidase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permet de cliver la fraction C</a:t>
            </a:r>
            <a:r>
              <a:rPr lang="fr-FR" sz="2400" baseline="-25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a du complément inhibant le chimiotactisme des PN</a:t>
            </a:r>
          </a:p>
          <a:p>
            <a:pPr algn="just">
              <a:lnSpc>
                <a:spcPct val="150000"/>
              </a:lnSpc>
              <a:buFontTx/>
              <a:buNone/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fr-FR" sz="2400" u="sng" dirty="0">
                <a:latin typeface="Times New Roman" pitchFamily="18" charset="0"/>
                <a:cs typeface="Times New Roman" pitchFamily="18" charset="0"/>
              </a:rPr>
              <a:t>Toxines </a:t>
            </a:r>
            <a:r>
              <a:rPr lang="fr-FR" sz="2400" u="sng" dirty="0" err="1">
                <a:latin typeface="Times New Roman" pitchFamily="18" charset="0"/>
                <a:cs typeface="Times New Roman" pitchFamily="18" charset="0"/>
              </a:rPr>
              <a:t>érythrogènes</a:t>
            </a:r>
            <a:r>
              <a:rPr lang="fr-FR" sz="2400" u="sng" dirty="0">
                <a:latin typeface="Times New Roman" pitchFamily="18" charset="0"/>
                <a:cs typeface="Times New Roman" pitchFamily="18" charset="0"/>
              </a:rPr>
              <a:t> A, B et C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exotoxines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pyrogènes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40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741367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400" b="1" u="sng" dirty="0">
                <a:latin typeface="Times New Roman" pitchFamily="18" charset="0"/>
                <a:cs typeface="Times New Roman" pitchFamily="18" charset="0"/>
              </a:rPr>
              <a:t>Habitat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None/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	- strictement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humain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400" b="1" u="sng" dirty="0">
                <a:latin typeface="Times New Roman" pitchFamily="18" charset="0"/>
                <a:cs typeface="Times New Roman" pitchFamily="18" charset="0"/>
              </a:rPr>
              <a:t>Réservoir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None/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	- pharynx de l’homme à partir duquel il peut coloniser la peau. Dans de rare cas, on a une colonisation du vagin</a:t>
            </a:r>
          </a:p>
          <a:p>
            <a:pPr algn="just">
              <a:lnSpc>
                <a:spcPct val="150000"/>
              </a:lnSpc>
              <a:buFont typeface="Wingdings" pitchFamily="2" charset="2"/>
              <a:buNone/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	- les porteurs sains sont fréquents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~ 20 %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u="sng" dirty="0">
                <a:latin typeface="Times New Roman" pitchFamily="18" charset="0"/>
                <a:cs typeface="Times New Roman" pitchFamily="18" charset="0"/>
              </a:rPr>
              <a:t>transmission</a:t>
            </a:r>
            <a:r>
              <a:rPr lang="fr-FR" sz="2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: strictement interhumaine</a:t>
            </a:r>
          </a:p>
          <a:p>
            <a:pPr lvl="2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 directe essentiellement par gouttelettes provenant des voies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aériennes supérieures et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les lésions cutanées</a:t>
            </a:r>
          </a:p>
          <a:p>
            <a:pPr lvl="2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 indirecte possible (aliment, air) 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126" y="216024"/>
            <a:ext cx="2446852" cy="16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790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6237312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fr-F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Streptococcies </a:t>
            </a:r>
            <a:r>
              <a:rPr lang="fr-FR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cutanéo</a:t>
            </a:r>
            <a:r>
              <a:rPr lang="fr-F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-muqueuses</a:t>
            </a:r>
          </a:p>
          <a:p>
            <a:pPr marL="342900" lvl="2" indent="-342900">
              <a:buFont typeface="Wingdings" pitchFamily="2" charset="2"/>
              <a:buChar char="Ø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muqueuses: </a:t>
            </a:r>
          </a:p>
          <a:p>
            <a:pPr marL="0" indent="0"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                    ORL :  angines érythémateuses</a:t>
            </a:r>
          </a:p>
          <a:p>
            <a:pPr marL="0" lvl="2" indent="0"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                            Génitales : vulvo-vaginites		</a:t>
            </a:r>
          </a:p>
          <a:p>
            <a:pPr marL="342900" lvl="2" indent="-342900">
              <a:buFont typeface="Wingdings" pitchFamily="2" charset="2"/>
              <a:buChar char="Ø"/>
            </a:pPr>
            <a:r>
              <a:rPr lang="fr-FR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cutanées:</a:t>
            </a:r>
          </a:p>
          <a:p>
            <a:pPr lvl="2">
              <a:buFontTx/>
              <a:buChar char="-"/>
            </a:pPr>
            <a:r>
              <a:rPr lang="fr-FR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Scarlatine :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enfant de 5-10 ans, 2 à 3 jours après une</a:t>
            </a:r>
          </a:p>
          <a:p>
            <a:pPr lvl="2">
              <a:buFontTx/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infection aiguë comme une angine, fièvre élevée à 39-40°C</a:t>
            </a:r>
          </a:p>
          <a:p>
            <a:pPr lvl="2">
              <a:buFontTx/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avec éruption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cutanéo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-muqueuse suivie d’une desquamation</a:t>
            </a:r>
          </a:p>
          <a:p>
            <a:pPr lvl="2">
              <a:buFontTx/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intense au bout d’une semaine. Symptômes régressent en 6 à</a:t>
            </a:r>
          </a:p>
          <a:p>
            <a:pPr lvl="2">
              <a:buFontTx/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30 jours.</a:t>
            </a:r>
            <a:endParaRPr lang="fr-FR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-36512" y="44624"/>
            <a:ext cx="8229600" cy="490066"/>
          </a:xfrm>
        </p:spPr>
        <p:txBody>
          <a:bodyPr>
            <a:normAutofit/>
          </a:bodyPr>
          <a:lstStyle/>
          <a:p>
            <a:pPr algn="l"/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Streptocoque A : pouvoir pathogène</a:t>
            </a:r>
          </a:p>
        </p:txBody>
      </p:sp>
      <p:pic>
        <p:nvPicPr>
          <p:cNvPr id="5" name="Picture 5" descr="scarlat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960740"/>
            <a:ext cx="4464745" cy="1897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20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093296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Ce sont des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cocci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à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Gram positif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dépourvus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catalase et d’ oxydase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Ils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produisent de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l'acide lactique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par fermentation du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glucose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et sont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anaérobies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aérotolérants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Parmi toutes ces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bactéries,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espèces des genres </a:t>
            </a:r>
            <a:r>
              <a:rPr lang="fr-FR" sz="2800" i="1" dirty="0">
                <a:latin typeface="Times New Roman" pitchFamily="18" charset="0"/>
                <a:cs typeface="Times New Roman" pitchFamily="18" charset="0"/>
              </a:rPr>
              <a:t>Streptococcus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et </a:t>
            </a:r>
            <a:r>
              <a:rPr lang="fr-FR" sz="2800" i="1" dirty="0" err="1">
                <a:latin typeface="Times New Roman" pitchFamily="18" charset="0"/>
                <a:cs typeface="Times New Roman" pitchFamily="18" charset="0"/>
              </a:rPr>
              <a:t>Enterococcus</a:t>
            </a:r>
            <a:r>
              <a:rPr lang="fr-FR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sont le plus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souvent impliquées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en pathologie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humaine.</a:t>
            </a:r>
          </a:p>
          <a:p>
            <a:pPr algn="just">
              <a:lnSpc>
                <a:spcPct val="150000"/>
              </a:lnSpc>
            </a:pP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L'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absence de catalase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et l'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aspect 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caractéristique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paires (diplocoques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) ou en chainettes permettent de les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distinguer des </a:t>
            </a:r>
            <a:r>
              <a:rPr lang="fr-FR" sz="2800" b="1" i="1" dirty="0" err="1">
                <a:latin typeface="Times New Roman" pitchFamily="18" charset="0"/>
                <a:cs typeface="Times New Roman" pitchFamily="18" charset="0"/>
              </a:rPr>
              <a:t>Micrococcaceae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20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"/>
            <a:ext cx="9324528" cy="3861047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- érysipèle</a:t>
            </a:r>
            <a:r>
              <a:rPr lang="fr-FR" sz="3600" i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latin typeface="Times New Roman" pitchFamily="18" charset="0"/>
                <a:cs typeface="Times New Roman" pitchFamily="18" charset="0"/>
              </a:rPr>
              <a:t>dermo-épidermite</a:t>
            </a:r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 aiguë consécutive à une infection localisée. </a:t>
            </a:r>
          </a:p>
          <a:p>
            <a:pPr>
              <a:lnSpc>
                <a:spcPct val="90000"/>
              </a:lnSpc>
              <a:buFontTx/>
              <a:buNone/>
            </a:pPr>
            <a:endParaRPr lang="fr-FR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         du </a:t>
            </a:r>
            <a:r>
              <a:rPr lang="fr-FR" sz="3600" b="1" dirty="0" smtClean="0">
                <a:latin typeface="Times New Roman" pitchFamily="18" charset="0"/>
                <a:cs typeface="Times New Roman" pitchFamily="18" charset="0"/>
              </a:rPr>
              <a:t>visage</a:t>
            </a:r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                           de la </a:t>
            </a:r>
            <a:r>
              <a:rPr lang="fr-FR" sz="3600" b="1" dirty="0" smtClean="0">
                <a:latin typeface="Times New Roman" pitchFamily="18" charset="0"/>
                <a:cs typeface="Times New Roman" pitchFamily="18" charset="0"/>
              </a:rPr>
              <a:t>jambe</a:t>
            </a:r>
            <a:endParaRPr lang="fr-FR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fr-FR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 flipH="1">
            <a:off x="2339752" y="1196752"/>
            <a:ext cx="576064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>
            <a:off x="5796136" y="1343796"/>
            <a:ext cx="792088" cy="3960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érysipè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581525"/>
            <a:ext cx="2592387" cy="201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érysipél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581525"/>
            <a:ext cx="5616575" cy="20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23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07504" y="1"/>
            <a:ext cx="8785671" cy="685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0" lvl="2" indent="-457200">
              <a:lnSpc>
                <a:spcPct val="90000"/>
              </a:lnSpc>
              <a:buFont typeface="Wingdings" pitchFamily="2" charset="2"/>
              <a:buChar char="ü"/>
            </a:pPr>
            <a:r>
              <a:rPr lang="fr-FR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non spécifique</a:t>
            </a:r>
            <a:endParaRPr lang="fr-FR" dirty="0" smtClean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371600" lvl="2" indent="-457200">
              <a:lnSpc>
                <a:spcPct val="90000"/>
              </a:lnSpc>
              <a:buFontTx/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-    Primaire : • impétigo</a:t>
            </a:r>
          </a:p>
          <a:p>
            <a:pPr marL="1371600" lvl="2" indent="-457200">
              <a:lnSpc>
                <a:spcPct val="90000"/>
              </a:lnSpc>
              <a:buFontTx/>
              <a:buNone/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marL="1371600" lvl="2" indent="-457200">
              <a:lnSpc>
                <a:spcPct val="90000"/>
              </a:lnSpc>
              <a:buFontTx/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                       • cellulites (hypoderme)</a:t>
            </a:r>
          </a:p>
          <a:p>
            <a:pPr marL="1371600" lvl="2" indent="-457200">
              <a:lnSpc>
                <a:spcPct val="90000"/>
              </a:lnSpc>
              <a:buFontTx/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</a:t>
            </a:r>
          </a:p>
          <a:p>
            <a:pPr marL="1371600" lvl="2" indent="-457200">
              <a:lnSpc>
                <a:spcPct val="90000"/>
              </a:lnSpc>
              <a:buFont typeface="Wingdings" pitchFamily="2" charset="2"/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                       •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fasciites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nécrosantes</a:t>
            </a:r>
          </a:p>
          <a:p>
            <a:pPr marL="1371600" lvl="2" indent="-457200">
              <a:lnSpc>
                <a:spcPct val="90000"/>
              </a:lnSpc>
              <a:buFont typeface="Wingdings" pitchFamily="2" charset="2"/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                                 </a:t>
            </a:r>
          </a:p>
          <a:p>
            <a:pPr marL="1371600" lvl="2" indent="-457200">
              <a:lnSpc>
                <a:spcPct val="90000"/>
              </a:lnSpc>
              <a:buFontTx/>
              <a:buChar char="-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Secondaire : surinfections de plaies, brûlures….</a:t>
            </a:r>
          </a:p>
          <a:p>
            <a:pPr marL="1371600" lvl="2" indent="-457200">
              <a:lnSpc>
                <a:spcPct val="90000"/>
              </a:lnSpc>
              <a:buFontTx/>
              <a:buChar char="-"/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marL="990600" lvl="1" indent="-533400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autres : rare</a:t>
            </a:r>
          </a:p>
          <a:p>
            <a:pPr marL="990600" lvl="1" indent="-533400">
              <a:lnSpc>
                <a:spcPct val="150000"/>
              </a:lnSpc>
              <a:buFontTx/>
              <a:buChar char="-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septicémies, suppurations profondes : pleuro-pulmonaires,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ostéoarticulaires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….</a:t>
            </a:r>
          </a:p>
          <a:p>
            <a:pPr marL="990600" lvl="1" indent="-533400">
              <a:lnSpc>
                <a:spcPct val="90000"/>
              </a:lnSpc>
              <a:buFontTx/>
              <a:buNone/>
            </a:pPr>
            <a:endParaRPr lang="fr-FR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90600" lvl="1" indent="-533400">
              <a:lnSpc>
                <a:spcPct val="90000"/>
              </a:lnSpc>
              <a:buFont typeface="Wingdings" pitchFamily="2" charset="2"/>
              <a:buChar char="Ø"/>
            </a:pPr>
            <a:r>
              <a:rPr lang="fr-F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Syndrome de choc </a:t>
            </a:r>
            <a:r>
              <a:rPr lang="fr-FR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toxinique</a:t>
            </a:r>
            <a:r>
              <a:rPr lang="fr-F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streptococcique</a:t>
            </a:r>
            <a:endParaRPr lang="fr-FR" sz="2400" dirty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" descr="Impetigo00_Low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88640"/>
            <a:ext cx="2449513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Erysip03_Low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341165"/>
            <a:ext cx="2627312" cy="122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53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116632"/>
            <a:ext cx="9144000" cy="6840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Complications post-streptococciques non suppurées</a:t>
            </a:r>
          </a:p>
          <a:p>
            <a:pPr algn="just">
              <a:lnSpc>
                <a:spcPct val="150000"/>
              </a:lnSpc>
              <a:buFont typeface="Wingdings" pitchFamily="2" charset="2"/>
              <a:buNone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	- 1 à 3 % des sujets non traités vont les présenter</a:t>
            </a:r>
          </a:p>
          <a:p>
            <a:pPr algn="just">
              <a:lnSpc>
                <a:spcPct val="150000"/>
              </a:lnSpc>
              <a:buFont typeface="Wingdings" pitchFamily="2" charset="2"/>
              <a:buNone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	- apparition 1 semaine à plusieurs mois après infection aiguë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fr-FR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Rhumatisme articulaire aiguë : le plus fréquent</a:t>
            </a:r>
          </a:p>
          <a:p>
            <a:pPr lvl="1" algn="just">
              <a:lnSpc>
                <a:spcPct val="150000"/>
              </a:lnSpc>
              <a:buFontTx/>
              <a:buChar char="-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15 à 20 jours après une angine</a:t>
            </a:r>
          </a:p>
          <a:p>
            <a:pPr lvl="1" algn="just">
              <a:lnSpc>
                <a:spcPct val="150000"/>
              </a:lnSpc>
              <a:buFontTx/>
              <a:buChar char="-"/>
            </a:pPr>
            <a:r>
              <a:rPr lang="fr-FR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érotype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spécifique dits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rhumatogènes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 algn="just">
              <a:lnSpc>
                <a:spcPct val="150000"/>
              </a:lnSpc>
              <a:buFontTx/>
              <a:buChar char="-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ntigénicité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croisée entre les streptocoques A et des composants de l’endocarde et des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synoviales.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1" indent="0" algn="just">
              <a:lnSpc>
                <a:spcPct val="150000"/>
              </a:lnSpc>
              <a:buNone/>
            </a:pPr>
            <a:endParaRPr lang="fr-FR" dirty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33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418058"/>
          </a:xfrm>
        </p:spPr>
        <p:txBody>
          <a:bodyPr>
            <a:noAutofit/>
          </a:bodyPr>
          <a:lstStyle/>
          <a:p>
            <a:r>
              <a:rPr lang="fr-FR" sz="2800" b="1" i="1" dirty="0">
                <a:latin typeface="Times New Roman" pitchFamily="18" charset="0"/>
                <a:cs typeface="Times New Roman" pitchFamily="18" charset="0"/>
              </a:rPr>
              <a:t>Streptococcus </a:t>
            </a:r>
            <a:r>
              <a:rPr lang="fr-FR" sz="2800" b="1" i="1" dirty="0" err="1">
                <a:latin typeface="Times New Roman" pitchFamily="18" charset="0"/>
                <a:cs typeface="Times New Roman" pitchFamily="18" charset="0"/>
              </a:rPr>
              <a:t>pneumoniae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404664"/>
            <a:ext cx="9144000" cy="6453336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70000"/>
              </a:lnSpc>
            </a:pPr>
            <a:r>
              <a:rPr lang="fr-FR" b="1" i="1" dirty="0">
                <a:latin typeface="Times New Roman" pitchFamily="18" charset="0"/>
                <a:cs typeface="Times New Roman" pitchFamily="18" charset="0"/>
              </a:rPr>
              <a:t>S. </a:t>
            </a:r>
            <a:r>
              <a:rPr lang="fr-FR" b="1" i="1" dirty="0" err="1">
                <a:latin typeface="Times New Roman" pitchFamily="18" charset="0"/>
                <a:cs typeface="Times New Roman" pitchFamily="18" charset="0"/>
              </a:rPr>
              <a:t>pneumoniae</a:t>
            </a:r>
            <a:r>
              <a:rPr lang="fr-FR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appartient aux streptocoques du groupe </a:t>
            </a:r>
            <a:r>
              <a:rPr lang="fr-FR" i="1" dirty="0" err="1" smtClean="0">
                <a:latin typeface="Times New Roman" pitchFamily="18" charset="0"/>
                <a:cs typeface="Times New Roman" pitchFamily="18" charset="0"/>
              </a:rPr>
              <a:t>mitis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(Streptocoques oraux). </a:t>
            </a:r>
          </a:p>
          <a:p>
            <a:pPr algn="just">
              <a:lnSpc>
                <a:spcPct val="170000"/>
              </a:lnSpc>
            </a:pPr>
            <a:r>
              <a:rPr lang="fr-FR" b="1" i="1" dirty="0" smtClean="0">
                <a:latin typeface="Times New Roman" pitchFamily="18" charset="0"/>
                <a:cs typeface="Times New Roman" pitchFamily="18" charset="0"/>
              </a:rPr>
              <a:t>S. </a:t>
            </a:r>
            <a:r>
              <a:rPr lang="fr-FR" b="1" i="1" dirty="0" err="1" smtClean="0">
                <a:latin typeface="Times New Roman" pitchFamily="18" charset="0"/>
                <a:cs typeface="Times New Roman" pitchFamily="18" charset="0"/>
              </a:rPr>
              <a:t>pneumoniae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appelé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pneumocoque, est une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bactérie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capsulée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, commensale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des voies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aériennes supérieures.</a:t>
            </a:r>
          </a:p>
          <a:p>
            <a:pPr algn="just">
              <a:lnSpc>
                <a:spcPct val="170000"/>
              </a:lnSpc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L'un des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éléments majeurs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de virulence du pneumocoque repose sur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capsule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. Elle est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constituée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macromolécules 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polyosidiques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et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, classiquement,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seules les souches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capsulées possèdent un pouvoir pathogène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expérimental.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structure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antigénique de la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capsule permet un 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sérotypage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des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souches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; 93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sérotypes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sont actuellement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décrits.</a:t>
            </a:r>
          </a:p>
          <a:p>
            <a:pPr algn="just">
              <a:lnSpc>
                <a:spcPct val="170000"/>
              </a:lnSpc>
            </a:pP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Le pneumocoque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peut être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responsable d'infections respiratoires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hautes (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otites moyennes aigues, sinusites) ou basses (pneumonies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), mais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aussi d'infections invasives,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bactériémies, pleurésies ou méningites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5404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HABITAT</a:t>
            </a:r>
          </a:p>
          <a:p>
            <a:pPr algn="just">
              <a:lnSpc>
                <a:spcPct val="150000"/>
              </a:lnSpc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Commensal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des voies aériennes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supérieures (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rhinopharynx)</a:t>
            </a:r>
          </a:p>
          <a:p>
            <a:pPr algn="just">
              <a:lnSpc>
                <a:spcPct val="150000"/>
              </a:lnSpc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Germe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essentiellement humain il est très rarement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isolé chez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les animaux.</a:t>
            </a:r>
          </a:p>
          <a:p>
            <a:pPr algn="just">
              <a:lnSpc>
                <a:spcPct val="150000"/>
              </a:lnSpc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Colonisation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: précoce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enfants &lt; 2 ans</a:t>
            </a:r>
          </a:p>
          <a:p>
            <a:pPr algn="just">
              <a:lnSpc>
                <a:spcPct val="150000"/>
              </a:lnSpc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Transmission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aérienne,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il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est fragile et survit peu dans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le milieu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extérieur.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19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0"/>
            <a:ext cx="9036496" cy="6858000"/>
          </a:xfrm>
        </p:spPr>
        <p:txBody>
          <a:bodyPr>
            <a:normAutofit/>
          </a:bodyPr>
          <a:lstStyle/>
          <a:p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CARACTERES BACTERIOLOGIQUES</a:t>
            </a:r>
          </a:p>
          <a:p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Cocci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Gram positif (0.5 à 1 </a:t>
            </a: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immobiles,</a:t>
            </a:r>
          </a:p>
          <a:p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en diplocoques</a:t>
            </a:r>
          </a:p>
          <a:p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ovoïdes, 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flamme de bougie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Capsulés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anaérobie tolérant O</a:t>
            </a:r>
            <a:r>
              <a:rPr lang="fr-FR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catalase / oxydase - ,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-hémolytique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Exigeant, fragile, 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sensible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au</a:t>
            </a:r>
          </a:p>
          <a:p>
            <a:pPr marL="0" indent="0">
              <a:buNone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froid et à la dessiccation</a:t>
            </a:r>
          </a:p>
          <a:p>
            <a:pPr>
              <a:buFont typeface="Wingdings" pitchFamily="2" charset="2"/>
              <a:buNone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04664"/>
            <a:ext cx="2339900" cy="1850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058" y="2416299"/>
            <a:ext cx="1905000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362" y="4068558"/>
            <a:ext cx="3519289" cy="2744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907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just"/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Les colonies ont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généralement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une taille de 0,5 a 1,5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mm et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sont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entourées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d'une 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α-hémolyse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; elles sont opaques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ou grisâtres, à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bord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régulier,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et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bombées. </a:t>
            </a:r>
          </a:p>
          <a:p>
            <a:pPr algn="just"/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Les colonies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en forme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creusent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au centre sous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l'action d'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autolysines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pour donner un aspect en anneau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déprimé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son centre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. Cette forme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ombiliquée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est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spécifique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du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pneumocoque. </a:t>
            </a:r>
          </a:p>
          <a:p>
            <a:pPr algn="just"/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souches de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sérotype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3 donnent des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colonies muqueuses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du fait d'une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exubérance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de la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capsule.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65" y="4073234"/>
            <a:ext cx="8006283" cy="2956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69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0"/>
            <a:ext cx="9036496" cy="68580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En bouillon nutritif, les pneumocoques ne peuvent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survivre qu'en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milieu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glucosé tamponné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; sinon, la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fermentation du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glucose en acide lactique abaisse le pH, rendant le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milieu hostile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. La croissance du pneumocoque est granulaire,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avec un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surnageant limpide voire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légèrement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trouble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Font typeface="Wingdings" pitchFamily="2" charset="2"/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culture à 37°C : • gélose sang → colonies « en roue de vélo »</a:t>
            </a:r>
          </a:p>
          <a:p>
            <a:pPr>
              <a:buFont typeface="Wingdings" pitchFamily="2" charset="2"/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                                • gélose chocolat → colonies verdâtres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L'identification du pneumocoque repose sur la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sensibilité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à l'</a:t>
            </a:r>
            <a:r>
              <a:rPr lang="fr-FR" sz="2400" b="1" dirty="0" err="1" smtClean="0">
                <a:latin typeface="Times New Roman" pitchFamily="18" charset="0"/>
                <a:cs typeface="Times New Roman" pitchFamily="18" charset="0"/>
              </a:rPr>
              <a:t>optochine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Ethyl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hydrocupréine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algn="just">
              <a:lnSpc>
                <a:spcPct val="150000"/>
              </a:lnSpc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Si une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zone d'inhibition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d'au moins 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15 mm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apparait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autour du disque, le test est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alors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considéré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comme positif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(sensibilité).</a:t>
            </a:r>
          </a:p>
          <a:p>
            <a:pPr algn="just">
              <a:lnSpc>
                <a:spcPct val="150000"/>
              </a:lnSpc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pneumocoque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est généralement sensible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à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l'</a:t>
            </a:r>
            <a:r>
              <a:rPr lang="fr-FR" sz="2400" b="1" dirty="0" err="1">
                <a:latin typeface="Times New Roman" pitchFamily="18" charset="0"/>
                <a:cs typeface="Times New Roman" pitchFamily="18" charset="0"/>
              </a:rPr>
              <a:t>optochine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, mais 5 % des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souches peuvent être résistantes.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598" y="3068960"/>
            <a:ext cx="2427737" cy="3205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822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70000"/>
              </a:lnSpc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Parmi les streptocoques, seuls les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pneumocoques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sont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solubles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dans la bile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. 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70000"/>
              </a:lnSpc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test consiste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à préparer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une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suspension dense à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partir d'une culture pure de 18 heures sur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gélose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au sang.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A 500 </a:t>
            </a:r>
            <a:r>
              <a:rPr lang="fr-FR" b="1" dirty="0" err="1">
                <a:latin typeface="Times New Roman" pitchFamily="18" charset="0"/>
                <a:cs typeface="Times New Roman" pitchFamily="18" charset="0"/>
              </a:rPr>
              <a:t>μl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de cette suspension, ajouter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deux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gouttes d'une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solution de 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désoxycholate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de sodium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à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10 %.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Après 30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minutes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à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37 °C, on note, en cas de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positivité,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un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éclaircissement de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la solution par comparaison avec une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suspension témoin où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désoxycholate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de sodium est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remplacé par une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solution tampon (phosphate de potassium 1 M pH 8,0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). 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70000"/>
              </a:lnSpc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biologie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moléculaire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peut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permettre de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confirmer rapidement l'identification de la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souche.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gènes cibles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les plus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usités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sont le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gène </a:t>
            </a:r>
            <a:r>
              <a:rPr lang="fr-FR" b="1" i="1" dirty="0" err="1">
                <a:latin typeface="Times New Roman" pitchFamily="18" charset="0"/>
                <a:cs typeface="Times New Roman" pitchFamily="18" charset="0"/>
              </a:rPr>
              <a:t>lytA</a:t>
            </a:r>
            <a:r>
              <a:rPr lang="fr-FR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de l'</a:t>
            </a:r>
            <a:r>
              <a:rPr lang="fr-FR" b="1" dirty="0" err="1">
                <a:latin typeface="Times New Roman" pitchFamily="18" charset="0"/>
                <a:cs typeface="Times New Roman" pitchFamily="18" charset="0"/>
              </a:rPr>
              <a:t>autolysine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le gène </a:t>
            </a:r>
            <a:r>
              <a:rPr lang="fr-FR" b="1" i="1" dirty="0" err="1">
                <a:latin typeface="Times New Roman" pitchFamily="18" charset="0"/>
                <a:cs typeface="Times New Roman" pitchFamily="18" charset="0"/>
              </a:rPr>
              <a:t>pno</a:t>
            </a:r>
            <a:r>
              <a:rPr lang="fr-FR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de la </a:t>
            </a:r>
            <a:r>
              <a:rPr lang="fr-FR" b="1" dirty="0" err="1">
                <a:latin typeface="Times New Roman" pitchFamily="18" charset="0"/>
                <a:cs typeface="Times New Roman" pitchFamily="18" charset="0"/>
              </a:rPr>
              <a:t>pneumolysine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et le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gène </a:t>
            </a:r>
            <a:r>
              <a:rPr lang="fr-FR" b="1" i="1" dirty="0" err="1">
                <a:latin typeface="Times New Roman" pitchFamily="18" charset="0"/>
                <a:cs typeface="Times New Roman" pitchFamily="18" charset="0"/>
              </a:rPr>
              <a:t>capsA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70000"/>
              </a:lnSpc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Après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avoir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porté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le diagnostic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d'espèce </a:t>
            </a:r>
            <a:r>
              <a:rPr lang="fr-FR" i="1" dirty="0">
                <a:latin typeface="Times New Roman" pitchFamily="18" charset="0"/>
                <a:cs typeface="Times New Roman" pitchFamily="18" charset="0"/>
              </a:rPr>
              <a:t>S. </a:t>
            </a:r>
            <a:r>
              <a:rPr lang="fr-FR" i="1" dirty="0" err="1">
                <a:latin typeface="Times New Roman" pitchFamily="18" charset="0"/>
                <a:cs typeface="Times New Roman" pitchFamily="18" charset="0"/>
              </a:rPr>
              <a:t>pneumoniae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, on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peut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déterminer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sérotype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Cela peut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être effectué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par agglutination avec des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particules de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latex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sensibilisées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avec des anticorps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spécifiques de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chaque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sérotype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ou par biologie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moléculaire.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70000"/>
              </a:lnSpc>
            </a:pP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18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rmAutofit fontScale="90000"/>
          </a:bodyPr>
          <a:lstStyle/>
          <a:p>
            <a:pPr algn="just"/>
            <a:r>
              <a:rPr lang="fr-FR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Antigènes</a:t>
            </a:r>
            <a:endParaRPr lang="fr-FR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pneumo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70258"/>
            <a:ext cx="8964488" cy="529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37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08504" cy="6820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062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 smtClean="0"/>
              <a:t>Genre </a:t>
            </a:r>
            <a:r>
              <a:rPr lang="fr-FR" b="1" i="1" dirty="0" err="1" smtClean="0"/>
              <a:t>Enterococcus</a:t>
            </a:r>
            <a:r>
              <a:rPr lang="fr-FR" b="1" i="1" dirty="0" smtClean="0"/>
              <a:t> </a:t>
            </a:r>
            <a:endParaRPr lang="fr-FR" b="1" i="1" dirty="0"/>
          </a:p>
        </p:txBody>
      </p:sp>
    </p:spTree>
    <p:extLst>
      <p:ext uri="{BB962C8B-B14F-4D97-AF65-F5344CB8AC3E}">
        <p14:creationId xmlns:p14="http://schemas.microsoft.com/office/powerpoint/2010/main" val="293141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fr-FR" b="1" u="sng" dirty="0">
                <a:latin typeface="Times New Roman" pitchFamily="18" charset="0"/>
                <a:cs typeface="Times New Roman" pitchFamily="18" charset="0"/>
              </a:rPr>
              <a:t>Caractères généraux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990600"/>
            <a:ext cx="9036496" cy="5105400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Bactérie ubiquitaire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Commensaux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de l’intestin Homme et animaux</a:t>
            </a:r>
          </a:p>
          <a:p>
            <a:pPr algn="just">
              <a:lnSpc>
                <a:spcPct val="150000"/>
              </a:lnSpc>
            </a:pPr>
            <a:r>
              <a:rPr lang="fr-FR" dirty="0" err="1">
                <a:latin typeface="Times New Roman" pitchFamily="18" charset="0"/>
                <a:cs typeface="Times New Roman" pitchFamily="18" charset="0"/>
              </a:rPr>
              <a:t>Cocci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G+ </a:t>
            </a:r>
            <a:r>
              <a:rPr lang="fr-FR" u="sng" dirty="0">
                <a:latin typeface="Times New Roman" pitchFamily="18" charset="0"/>
                <a:cs typeface="Times New Roman" pitchFamily="18" charset="0"/>
              </a:rPr>
              <a:t>ovoïdes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, diplocoques, courtes chaînettes et plus gros que le </a:t>
            </a:r>
            <a:r>
              <a:rPr lang="fr-FR" u="sng" dirty="0" smtClean="0">
                <a:latin typeface="Times New Roman" pitchFamily="18" charset="0"/>
                <a:cs typeface="Times New Roman" pitchFamily="18" charset="0"/>
              </a:rPr>
              <a:t>pneumocoques</a:t>
            </a:r>
            <a:endParaRPr lang="fr-FR" u="sng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fr-FR" u="sng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mmobiles (sauf </a:t>
            </a:r>
            <a:r>
              <a:rPr lang="fr-FR" b="1" i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fr-FR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FR" b="1" i="1" dirty="0" err="1" smtClean="0">
                <a:latin typeface="Times New Roman" pitchFamily="18" charset="0"/>
                <a:cs typeface="Times New Roman" pitchFamily="18" charset="0"/>
              </a:rPr>
              <a:t>gallinarum</a:t>
            </a:r>
            <a:r>
              <a:rPr lang="fr-FR" b="1" i="1" dirty="0">
                <a:latin typeface="Times New Roman" pitchFamily="18" charset="0"/>
                <a:cs typeface="Times New Roman" pitchFamily="18" charset="0"/>
              </a:rPr>
              <a:t>, E. </a:t>
            </a:r>
            <a:r>
              <a:rPr lang="fr-FR" b="1" i="1" dirty="0" err="1" smtClean="0">
                <a:latin typeface="Times New Roman" pitchFamily="18" charset="0"/>
                <a:cs typeface="Times New Roman" pitchFamily="18" charset="0"/>
              </a:rPr>
              <a:t>casseliflavus</a:t>
            </a:r>
            <a:r>
              <a:rPr lang="fr-FR" b="1" i="1" dirty="0" smtClean="0">
                <a:latin typeface="Times New Roman" pitchFamily="18" charset="0"/>
                <a:cs typeface="Times New Roman" pitchFamily="18" charset="0"/>
              </a:rPr>
              <a:t>, E</a:t>
            </a:r>
            <a:r>
              <a:rPr lang="fr-FR" b="1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FR" b="1" i="1" dirty="0" err="1">
                <a:latin typeface="Times New Roman" pitchFamily="18" charset="0"/>
                <a:cs typeface="Times New Roman" pitchFamily="18" charset="0"/>
              </a:rPr>
              <a:t>flavescens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Non sporulés</a:t>
            </a:r>
          </a:p>
          <a:p>
            <a:pPr algn="just">
              <a:lnSpc>
                <a:spcPct val="150000"/>
              </a:lnSpc>
            </a:pP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0371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0"/>
            <a:ext cx="9036496" cy="6857999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fr-FR" sz="3000" dirty="0">
                <a:latin typeface="Times New Roman" pitchFamily="18" charset="0"/>
                <a:cs typeface="Times New Roman" pitchFamily="18" charset="0"/>
              </a:rPr>
              <a:t>Anaérobie </a:t>
            </a:r>
            <a:r>
              <a:rPr lang="fr-FR" sz="3000" dirty="0" err="1" smtClean="0">
                <a:latin typeface="Times New Roman" pitchFamily="18" charset="0"/>
                <a:cs typeface="Times New Roman" pitchFamily="18" charset="0"/>
              </a:rPr>
              <a:t>aéro</a:t>
            </a:r>
            <a:r>
              <a:rPr lang="fr-FR" sz="3000" dirty="0" smtClean="0">
                <a:latin typeface="Times New Roman" pitchFamily="18" charset="0"/>
                <a:cs typeface="Times New Roman" pitchFamily="18" charset="0"/>
              </a:rPr>
              <a:t>-facultatif</a:t>
            </a:r>
            <a:endParaRPr lang="fr-FR" sz="3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fr-FR" sz="3000" dirty="0">
                <a:latin typeface="Times New Roman" pitchFamily="18" charset="0"/>
                <a:cs typeface="Times New Roman" pitchFamily="18" charset="0"/>
              </a:rPr>
              <a:t>Catalase </a:t>
            </a:r>
            <a:r>
              <a:rPr lang="fr-FR" sz="3000" dirty="0" smtClean="0">
                <a:latin typeface="Times New Roman" pitchFamily="18" charset="0"/>
                <a:cs typeface="Times New Roman" pitchFamily="18" charset="0"/>
              </a:rPr>
              <a:t>négative</a:t>
            </a:r>
          </a:p>
          <a:p>
            <a:pPr algn="just">
              <a:lnSpc>
                <a:spcPct val="150000"/>
              </a:lnSpc>
            </a:pPr>
            <a:r>
              <a:rPr lang="fr-FR" sz="3000" dirty="0" smtClean="0">
                <a:latin typeface="Times New Roman" pitchFamily="18" charset="0"/>
                <a:cs typeface="Times New Roman" pitchFamily="18" charset="0"/>
              </a:rPr>
              <a:t>Oxydase positive </a:t>
            </a:r>
            <a:endParaRPr lang="fr-FR" sz="3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fr-FR" sz="3000" dirty="0" smtClean="0">
                <a:latin typeface="Times New Roman" pitchFamily="18" charset="0"/>
                <a:cs typeface="Times New Roman" pitchFamily="18" charset="0"/>
              </a:rPr>
              <a:t>Optimum </a:t>
            </a:r>
            <a:r>
              <a:rPr lang="fr-FR" sz="3000" dirty="0">
                <a:latin typeface="Times New Roman" pitchFamily="18" charset="0"/>
                <a:cs typeface="Times New Roman" pitchFamily="18" charset="0"/>
              </a:rPr>
              <a:t>thermique 35 °C</a:t>
            </a:r>
          </a:p>
          <a:p>
            <a:pPr algn="just">
              <a:lnSpc>
                <a:spcPct val="150000"/>
              </a:lnSpc>
            </a:pPr>
            <a:r>
              <a:rPr lang="fr-FR" sz="3000" dirty="0" smtClean="0">
                <a:latin typeface="Times New Roman" pitchFamily="18" charset="0"/>
                <a:cs typeface="Times New Roman" pitchFamily="18" charset="0"/>
              </a:rPr>
              <a:t>Ag </a:t>
            </a:r>
            <a:r>
              <a:rPr lang="fr-FR" sz="3000" dirty="0">
                <a:latin typeface="Times New Roman" pitchFamily="18" charset="0"/>
                <a:cs typeface="Times New Roman" pitchFamily="18" charset="0"/>
              </a:rPr>
              <a:t>du groupe </a:t>
            </a:r>
            <a:r>
              <a:rPr lang="fr-FR" sz="3000" b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fr-FR" sz="3000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fr-FR" sz="3000" dirty="0" err="1">
                <a:latin typeface="Times New Roman" pitchFamily="18" charset="0"/>
                <a:cs typeface="Times New Roman" pitchFamily="18" charset="0"/>
              </a:rPr>
              <a:t>Lancefield</a:t>
            </a:r>
            <a:r>
              <a:rPr lang="fr-FR" sz="3000" dirty="0">
                <a:latin typeface="Times New Roman" pitchFamily="18" charset="0"/>
                <a:cs typeface="Times New Roman" pitchFamily="18" charset="0"/>
              </a:rPr>
              <a:t> (possède des acides </a:t>
            </a:r>
            <a:r>
              <a:rPr lang="fr-FR" sz="3000" dirty="0" err="1" smtClean="0">
                <a:latin typeface="Times New Roman" pitchFamily="18" charset="0"/>
                <a:cs typeface="Times New Roman" pitchFamily="18" charset="0"/>
              </a:rPr>
              <a:t>lipotéichoiques</a:t>
            </a:r>
            <a:r>
              <a:rPr lang="fr-FR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000" dirty="0">
                <a:latin typeface="Times New Roman" pitchFamily="18" charset="0"/>
                <a:cs typeface="Times New Roman" pitchFamily="18" charset="0"/>
              </a:rPr>
              <a:t>dans le peptidoglycane qui donne une réaction croisée avec les Ag D</a:t>
            </a:r>
            <a:r>
              <a:rPr lang="fr-FR" sz="30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just">
              <a:lnSpc>
                <a:spcPct val="150000"/>
              </a:lnSpc>
            </a:pPr>
            <a:r>
              <a:rPr lang="fr-FR" sz="30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 ou non hémolytique</a:t>
            </a:r>
            <a:r>
              <a:rPr lang="fr-FR" sz="3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 </a:t>
            </a:r>
            <a:r>
              <a:rPr lang="fr-FR" sz="30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rarement -hémolytique</a:t>
            </a:r>
          </a:p>
          <a:p>
            <a:pPr lvl="1" algn="just">
              <a:lnSpc>
                <a:spcPct val="150000"/>
              </a:lnSpc>
            </a:pPr>
            <a:r>
              <a:rPr lang="fr-FR" sz="3000" i="1" dirty="0" smtClean="0">
                <a:latin typeface="Times New Roman" pitchFamily="18" charset="0"/>
                <a:cs typeface="Times New Roman" pitchFamily="18" charset="0"/>
              </a:rPr>
              <a:t>Gélose au sang mouton = jamais de </a:t>
            </a:r>
            <a:r>
              <a:rPr lang="el-GR" sz="3000" i="1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fr-FR" sz="3000" i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fr-FR" sz="3000" i="1" dirty="0" smtClean="0">
                <a:latin typeface="Times New Roman" pitchFamily="18" charset="0"/>
                <a:cs typeface="Times New Roman" pitchFamily="18" charset="0"/>
              </a:rPr>
              <a:t>hémolyse</a:t>
            </a:r>
          </a:p>
          <a:p>
            <a:pPr lvl="1" algn="just">
              <a:lnSpc>
                <a:spcPct val="150000"/>
              </a:lnSpc>
            </a:pPr>
            <a:r>
              <a:rPr lang="fr-FR" sz="3000" i="1" dirty="0" smtClean="0">
                <a:latin typeface="Times New Roman" pitchFamily="18" charset="0"/>
                <a:cs typeface="Times New Roman" pitchFamily="18" charset="0"/>
              </a:rPr>
              <a:t>Gélose au sang de cheval = possible </a:t>
            </a:r>
            <a:r>
              <a:rPr lang="el-GR" sz="3000" i="1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fr-FR" sz="3000" i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fr-FR" sz="3000" i="1" dirty="0" smtClean="0">
                <a:latin typeface="Times New Roman" pitchFamily="18" charset="0"/>
                <a:cs typeface="Times New Roman" pitchFamily="18" charset="0"/>
              </a:rPr>
              <a:t>hémolyse</a:t>
            </a:r>
          </a:p>
          <a:p>
            <a:pPr algn="just">
              <a:lnSpc>
                <a:spcPct val="150000"/>
              </a:lnSpc>
            </a:pPr>
            <a:endParaRPr lang="fr-FR" sz="3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fr-FR" sz="3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30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Le genre </a:t>
            </a:r>
            <a:r>
              <a:rPr lang="fr-FR" sz="2400" i="1" dirty="0" err="1" smtClean="0">
                <a:latin typeface="Times New Roman" pitchFamily="18" charset="0"/>
                <a:cs typeface="Times New Roman" pitchFamily="18" charset="0"/>
              </a:rPr>
              <a:t>Enterococcus</a:t>
            </a:r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comprend actuellement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54 espèces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(janvier 2016).</a:t>
            </a:r>
          </a:p>
          <a:p>
            <a:pPr algn="just">
              <a:lnSpc>
                <a:spcPct val="150000"/>
              </a:lnSpc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Les principales espèces isolées chez l'homme sont </a:t>
            </a:r>
            <a:r>
              <a:rPr lang="fr-FR" sz="2400" b="1" i="1" dirty="0" smtClean="0">
                <a:latin typeface="Times New Roman" pitchFamily="18" charset="0"/>
                <a:cs typeface="Times New Roman" pitchFamily="18" charset="0"/>
              </a:rPr>
              <a:t>E. </a:t>
            </a:r>
            <a:r>
              <a:rPr lang="fr-FR" sz="2400" b="1" i="1" dirty="0" err="1" smtClean="0">
                <a:latin typeface="Times New Roman" pitchFamily="18" charset="0"/>
                <a:cs typeface="Times New Roman" pitchFamily="18" charset="0"/>
              </a:rPr>
              <a:t>faecalis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, et </a:t>
            </a:r>
            <a:r>
              <a:rPr lang="fr-FR" sz="2400" b="1" i="1" dirty="0" smtClean="0">
                <a:latin typeface="Times New Roman" pitchFamily="18" charset="0"/>
                <a:cs typeface="Times New Roman" pitchFamily="18" charset="0"/>
              </a:rPr>
              <a:t>E. </a:t>
            </a:r>
            <a:r>
              <a:rPr lang="fr-FR" sz="2400" b="1" i="1" dirty="0" err="1" smtClean="0">
                <a:latin typeface="Times New Roman" pitchFamily="18" charset="0"/>
                <a:cs typeface="Times New Roman" pitchFamily="18" charset="0"/>
              </a:rPr>
              <a:t>faecium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Les entérocoques sont des </a:t>
            </a:r>
            <a:r>
              <a:rPr lang="fr-FR" sz="2400" b="1" dirty="0" err="1" smtClean="0">
                <a:latin typeface="Times New Roman" pitchFamily="18" charset="0"/>
                <a:cs typeface="Times New Roman" pitchFamily="18" charset="0"/>
              </a:rPr>
              <a:t>coccis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 à Gram positif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, un aspect </a:t>
            </a:r>
            <a:r>
              <a:rPr lang="fr-FR" sz="2400" b="1" dirty="0" err="1" smtClean="0">
                <a:latin typeface="Times New Roman" pitchFamily="18" charset="0"/>
                <a:cs typeface="Times New Roman" pitchFamily="18" charset="0"/>
              </a:rPr>
              <a:t>ovoide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des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cocci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et une disposition préférentielle par paires ou courtes chainettes après 18 heures de culture en milieu liquide et une </a:t>
            </a:r>
            <a:r>
              <a:rPr lang="fr-FR" sz="2400" b="1" u="sng" dirty="0" smtClean="0">
                <a:latin typeface="Times New Roman" pitchFamily="18" charset="0"/>
                <a:cs typeface="Times New Roman" pitchFamily="18" charset="0"/>
              </a:rPr>
              <a:t>catalase négative.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Ils se distinguent des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 streptocoques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par leur croissance sur gélose ordinaire et dans des conditions hostiles : à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10 °C et à 45 °C, en milieu </a:t>
            </a:r>
            <a:r>
              <a:rPr lang="fr-FR" sz="2400" b="1" dirty="0" err="1" smtClean="0">
                <a:latin typeface="Times New Roman" pitchFamily="18" charset="0"/>
                <a:cs typeface="Times New Roman" pitchFamily="18" charset="0"/>
              </a:rPr>
              <a:t>hypersalé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, en présence de 40 % de bile et à pH 9,6.</a:t>
            </a:r>
          </a:p>
          <a:p>
            <a:pPr algn="just">
              <a:lnSpc>
                <a:spcPct val="150000"/>
              </a:lnSpc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Ils hydrolysent l'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esculine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en noircissant le milieu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bile-esculine.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9735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88640"/>
            <a:ext cx="8856984" cy="666936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La plupart des espèces produisent une </a:t>
            </a:r>
            <a:r>
              <a:rPr lang="fr-FR" sz="2800" b="1" u="sng" dirty="0" err="1">
                <a:latin typeface="Times New Roman" pitchFamily="18" charset="0"/>
                <a:cs typeface="Times New Roman" pitchFamily="18" charset="0"/>
              </a:rPr>
              <a:t>pyrrolidonyl</a:t>
            </a:r>
            <a:r>
              <a:rPr lang="fr-FR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u="sng" dirty="0" err="1">
                <a:latin typeface="Times New Roman" pitchFamily="18" charset="0"/>
                <a:cs typeface="Times New Roman" pitchFamily="18" charset="0"/>
              </a:rPr>
              <a:t>arylamidase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et portent l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'antigène de groupe D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de la classification de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Lancefield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Sur 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gélose au sang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, les colonies sont le plus souvent larges (0,5 a 1,5 mm), blanches ou gris-blanc et non hémolytiques(Fig.). </a:t>
            </a:r>
          </a:p>
          <a:p>
            <a:pPr algn="just">
              <a:lnSpc>
                <a:spcPct val="150000"/>
              </a:lnSpc>
            </a:pP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L'identification est fondée sur l‘étude des caractères culturaux, biochimiques et antigéniques (Tableau 28.10). </a:t>
            </a:r>
          </a:p>
          <a:p>
            <a:pPr algn="just">
              <a:lnSpc>
                <a:spcPct val="150000"/>
              </a:lnSpc>
            </a:pPr>
            <a:r>
              <a:rPr lang="fr-FR" sz="2800" b="1" i="1" dirty="0">
                <a:latin typeface="Times New Roman" pitchFamily="18" charset="0"/>
                <a:cs typeface="Times New Roman" pitchFamily="18" charset="0"/>
              </a:rPr>
              <a:t>E. </a:t>
            </a:r>
            <a:r>
              <a:rPr lang="fr-FR" sz="2800" b="1" i="1" dirty="0" err="1">
                <a:latin typeface="Times New Roman" pitchFamily="18" charset="0"/>
                <a:cs typeface="Times New Roman" pitchFamily="18" charset="0"/>
              </a:rPr>
              <a:t>faecalis</a:t>
            </a:r>
            <a:r>
              <a:rPr lang="fr-FR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est caractérisé par sa 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résistance au </a:t>
            </a:r>
            <a:r>
              <a:rPr lang="fr-FR" sz="2800" b="1" u="sng" dirty="0" err="1">
                <a:latin typeface="Times New Roman" pitchFamily="18" charset="0"/>
                <a:cs typeface="Times New Roman" pitchFamily="18" charset="0"/>
              </a:rPr>
              <a:t>tellurite</a:t>
            </a:r>
            <a:r>
              <a:rPr lang="fr-FR" sz="2800" b="1" u="sng" dirty="0">
                <a:latin typeface="Times New Roman" pitchFamily="18" charset="0"/>
                <a:cs typeface="Times New Roman" pitchFamily="18" charset="0"/>
              </a:rPr>
              <a:t> de potassium.</a:t>
            </a:r>
          </a:p>
          <a:p>
            <a:pPr marL="0" indent="0">
              <a:lnSpc>
                <a:spcPct val="150000"/>
              </a:lnSpc>
              <a:buNone/>
            </a:pP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54876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Habitat et pouvoir pathogène</a:t>
            </a:r>
          </a:p>
          <a:p>
            <a:pPr algn="just">
              <a:lnSpc>
                <a:spcPct val="150000"/>
              </a:lnSpc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entérocoques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font partie de la flore normale de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l'intestin de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l'homme et des animaux. </a:t>
            </a: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Ils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peuvent, par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contamination de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voisinage, coloniser la peau, notamment la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région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périneale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le vagin. </a:t>
            </a: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Les entérocoques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sont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également isolés de l'environnement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(eaux et sol). </a:t>
            </a: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Les entérocoques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sont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principalement responsables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d'infections urinaires,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d'infections intra-abdominales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, de suppurations diverses (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survenant après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une exploration digestive, urologique, etc.). </a:t>
            </a:r>
          </a:p>
        </p:txBody>
      </p:sp>
    </p:spTree>
    <p:extLst>
      <p:ext uri="{BB962C8B-B14F-4D97-AF65-F5344CB8AC3E}">
        <p14:creationId xmlns:p14="http://schemas.microsoft.com/office/powerpoint/2010/main" val="169205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404664"/>
            <a:ext cx="8507288" cy="5721499"/>
          </a:xfrm>
        </p:spPr>
        <p:txBody>
          <a:bodyPr/>
          <a:lstStyle/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Examen direct : </a:t>
            </a:r>
          </a:p>
          <a:p>
            <a:pPr lvl="1">
              <a:buFont typeface="Wingdings" pitchFamily="2" charset="2"/>
              <a:buNone/>
            </a:pPr>
            <a:endParaRPr lang="fr-FR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708920"/>
            <a:ext cx="5466630" cy="3638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506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741368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</a:pPr>
            <a:r>
              <a:rPr lang="fr-FR" b="1" dirty="0">
                <a:latin typeface="Times New Roman" pitchFamily="18" charset="0"/>
                <a:cs typeface="Times New Roman" pitchFamily="18" charset="0"/>
              </a:rPr>
              <a:t>Culture :</a:t>
            </a:r>
          </a:p>
          <a:p>
            <a:pPr lvl="1" algn="just">
              <a:lnSpc>
                <a:spcPct val="150000"/>
              </a:lnSpc>
            </a:pP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milieux non sélectifs :  </a:t>
            </a:r>
          </a:p>
          <a:p>
            <a:pPr lvl="2" algn="just">
              <a:lnSpc>
                <a:spcPct val="150000"/>
              </a:lnSpc>
            </a:pP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base Columbia 5% sang</a:t>
            </a:r>
          </a:p>
          <a:p>
            <a:pPr lvl="2" algn="just">
              <a:lnSpc>
                <a:spcPct val="150000"/>
              </a:lnSpc>
            </a:pP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parfois, ß-hémolyse sur </a:t>
            </a:r>
            <a:r>
              <a:rPr lang="fr-FR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sang de cheval</a:t>
            </a:r>
          </a:p>
          <a:p>
            <a:pPr lvl="2" algn="just">
              <a:lnSpc>
                <a:spcPct val="150000"/>
              </a:lnSpc>
            </a:pPr>
            <a:r>
              <a:rPr lang="fr-FR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Colonies grises translucides</a:t>
            </a:r>
          </a:p>
          <a:p>
            <a:pPr lvl="1" algn="just">
              <a:lnSpc>
                <a:spcPct val="150000"/>
              </a:lnSpc>
            </a:pP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milieux sélectifs :  </a:t>
            </a:r>
          </a:p>
          <a:p>
            <a:pPr lvl="2" algn="just">
              <a:lnSpc>
                <a:spcPct val="150000"/>
              </a:lnSpc>
            </a:pP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bile esculine</a:t>
            </a:r>
          </a:p>
          <a:p>
            <a:pPr lvl="2" algn="just">
              <a:lnSpc>
                <a:spcPct val="150000"/>
              </a:lnSpc>
            </a:pP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bile esculine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azide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de Na</a:t>
            </a:r>
          </a:p>
          <a:p>
            <a:pPr lvl="2" algn="just">
              <a:lnSpc>
                <a:spcPct val="150000"/>
              </a:lnSpc>
            </a:pP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tellurite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de K </a:t>
            </a:r>
            <a:r>
              <a:rPr lang="fr-FR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32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E. </a:t>
            </a:r>
            <a:r>
              <a:rPr lang="fr-FR" sz="3200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faecalis</a:t>
            </a:r>
            <a:r>
              <a:rPr lang="fr-FR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) : colonies noires  car </a:t>
            </a:r>
            <a:r>
              <a:rPr lang="fr-FR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résistante </a:t>
            </a:r>
            <a:r>
              <a:rPr lang="fr-FR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au </a:t>
            </a:r>
            <a:r>
              <a:rPr lang="fr-FR" sz="32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tellurite</a:t>
            </a:r>
            <a:r>
              <a:rPr lang="fr-FR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de K</a:t>
            </a:r>
          </a:p>
          <a:p>
            <a:pPr lvl="1" algn="just">
              <a:lnSpc>
                <a:spcPct val="150000"/>
              </a:lnSpc>
            </a:pPr>
            <a:endParaRPr lang="fr-FR" sz="32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22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fr-FR" sz="3600"/>
              <a:t>Entérocoques sur gélose au sang</a:t>
            </a:r>
          </a:p>
        </p:txBody>
      </p:sp>
      <p:pic>
        <p:nvPicPr>
          <p:cNvPr id="11268" name="Picture 4" descr="Enterococcus_faecalis_BLO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4001"/>
            <a:ext cx="5751513" cy="427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1752600" y="6172200"/>
            <a:ext cx="5791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Colonies grises translucides à bords + foncés</a:t>
            </a:r>
          </a:p>
        </p:txBody>
      </p:sp>
    </p:spTree>
    <p:extLst>
      <p:ext uri="{BB962C8B-B14F-4D97-AF65-F5344CB8AC3E}">
        <p14:creationId xmlns:p14="http://schemas.microsoft.com/office/powerpoint/2010/main" val="198984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fr-FR" sz="3600" b="1" u="sng" dirty="0"/>
              <a:t>Entérocoques sur gélose TK</a:t>
            </a:r>
          </a:p>
        </p:txBody>
      </p:sp>
      <p:pic>
        <p:nvPicPr>
          <p:cNvPr id="12292" name="Picture 4" descr="tellurite de 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25538"/>
            <a:ext cx="7086600" cy="470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752600" y="5943600"/>
            <a:ext cx="617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</a:rPr>
              <a:t>Colonies noires résistantes au </a:t>
            </a:r>
            <a:r>
              <a:rPr lang="fr-FR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</a:rPr>
              <a:t>téllurite</a:t>
            </a:r>
            <a:r>
              <a:rPr lang="fr-FR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</a:rPr>
              <a:t> de K</a:t>
            </a:r>
          </a:p>
        </p:txBody>
      </p:sp>
    </p:spTree>
    <p:extLst>
      <p:ext uri="{BB962C8B-B14F-4D97-AF65-F5344CB8AC3E}">
        <p14:creationId xmlns:p14="http://schemas.microsoft.com/office/powerpoint/2010/main" val="19752226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fr-FR" b="1" dirty="0">
                <a:latin typeface="Times New Roman" pitchFamily="18" charset="0"/>
                <a:cs typeface="Times New Roman" pitchFamily="18" charset="0"/>
              </a:rPr>
              <a:t>Le genre </a:t>
            </a:r>
            <a:r>
              <a:rPr lang="fr-FR" b="1" i="1" dirty="0">
                <a:latin typeface="Times New Roman" pitchFamily="18" charset="0"/>
                <a:cs typeface="Times New Roman" pitchFamily="18" charset="0"/>
              </a:rPr>
              <a:t>Streptococcus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836712"/>
            <a:ext cx="9036496" cy="5289451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Le genre </a:t>
            </a:r>
            <a:r>
              <a:rPr lang="fr-FR" sz="2800" i="1" dirty="0">
                <a:latin typeface="Times New Roman" pitchFamily="18" charset="0"/>
                <a:cs typeface="Times New Roman" pitchFamily="18" charset="0"/>
              </a:rPr>
              <a:t>Streptococcus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comprend 113 espèces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(janvier 2016).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L'espèce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type du genre est </a:t>
            </a:r>
            <a:r>
              <a:rPr lang="fr-FR" sz="2800" b="1" i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fr-FR" sz="28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FR" sz="2800" b="1" i="1" dirty="0" err="1" smtClean="0">
                <a:latin typeface="Times New Roman" pitchFamily="18" charset="0"/>
                <a:cs typeface="Times New Roman" pitchFamily="18" charset="0"/>
              </a:rPr>
              <a:t>pyogenes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décrite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en 1884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Certaines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espèces très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virulentes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, comme </a:t>
            </a:r>
            <a:r>
              <a:rPr lang="fr-FR" sz="2800" b="1" i="1" dirty="0">
                <a:latin typeface="Times New Roman" pitchFamily="18" charset="0"/>
                <a:cs typeface="Times New Roman" pitchFamily="18" charset="0"/>
              </a:rPr>
              <a:t>S. </a:t>
            </a:r>
            <a:r>
              <a:rPr lang="fr-FR" sz="2800" b="1" i="1" dirty="0" err="1">
                <a:latin typeface="Times New Roman" pitchFamily="18" charset="0"/>
                <a:cs typeface="Times New Roman" pitchFamily="18" charset="0"/>
              </a:rPr>
              <a:t>pyogenes</a:t>
            </a:r>
            <a:r>
              <a:rPr lang="fr-FR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ou </a:t>
            </a:r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fr-FR" sz="2800" b="1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fr-FR" sz="2800" b="1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FR" sz="2800" b="1" i="1" dirty="0" err="1">
                <a:latin typeface="Times New Roman" pitchFamily="18" charset="0"/>
                <a:cs typeface="Times New Roman" pitchFamily="18" charset="0"/>
              </a:rPr>
              <a:t>pneumoniae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, sont des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bactéries pathogènes. </a:t>
            </a:r>
          </a:p>
          <a:p>
            <a:pPr algn="just">
              <a:lnSpc>
                <a:spcPct val="150000"/>
              </a:lnSpc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D'autres espèces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sont le plus souvent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commensales mais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deviennent des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pathogènes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≪ opportunistes ≫ dans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certaines circonstances.</a:t>
            </a:r>
          </a:p>
          <a:p>
            <a:pPr algn="just">
              <a:lnSpc>
                <a:spcPct val="150000"/>
              </a:lnSpc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C'est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le cas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des streptocoques oraux qui peuvent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être responsables d'endocardites.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D'autres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espèces, comme </a:t>
            </a:r>
            <a:r>
              <a:rPr lang="fr-FR" sz="2800" b="1" i="1" dirty="0">
                <a:latin typeface="Times New Roman" pitchFamily="18" charset="0"/>
                <a:cs typeface="Times New Roman" pitchFamily="18" charset="0"/>
              </a:rPr>
              <a:t>Streptococcus </a:t>
            </a:r>
            <a:r>
              <a:rPr lang="fr-FR" sz="2800" b="1" i="1" dirty="0" err="1">
                <a:latin typeface="Times New Roman" pitchFamily="18" charset="0"/>
                <a:cs typeface="Times New Roman" pitchFamily="18" charset="0"/>
              </a:rPr>
              <a:t>mutans</a:t>
            </a:r>
            <a:r>
              <a:rPr lang="fr-FR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qui peut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être responsable de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caries dentaires.</a:t>
            </a:r>
          </a:p>
        </p:txBody>
      </p:sp>
    </p:spTree>
    <p:extLst>
      <p:ext uri="{BB962C8B-B14F-4D97-AF65-F5344CB8AC3E}">
        <p14:creationId xmlns:p14="http://schemas.microsoft.com/office/powerpoint/2010/main" val="62401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b="1" u="sng"/>
              <a:t>GROUPAGE</a:t>
            </a:r>
          </a:p>
        </p:txBody>
      </p:sp>
      <p:pic>
        <p:nvPicPr>
          <p:cNvPr id="91139" name="Picture 3" descr="group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700213"/>
            <a:ext cx="7848600" cy="46085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628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16632"/>
            <a:ext cx="9036496" cy="6552728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Identification </a:t>
            </a:r>
          </a:p>
          <a:p>
            <a:pPr lvl="1">
              <a:lnSpc>
                <a:spcPct val="200000"/>
              </a:lnSpc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groupe D de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Lancefield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>
              <a:lnSpc>
                <a:spcPct val="200000"/>
              </a:lnSpc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biochimie : </a:t>
            </a:r>
          </a:p>
          <a:p>
            <a:pPr lvl="2">
              <a:lnSpc>
                <a:spcPct val="200000"/>
              </a:lnSpc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API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Strep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(24 h)</a:t>
            </a:r>
          </a:p>
          <a:p>
            <a:pPr lvl="2">
              <a:lnSpc>
                <a:spcPct val="200000"/>
              </a:lnSpc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ID32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Strep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(4 h)</a:t>
            </a:r>
          </a:p>
          <a:p>
            <a:pPr lvl="2">
              <a:lnSpc>
                <a:spcPct val="200000"/>
              </a:lnSpc>
            </a:pP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Vitek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2</a:t>
            </a:r>
          </a:p>
          <a:p>
            <a:pPr marL="0" indent="0">
              <a:lnSpc>
                <a:spcPct val="200000"/>
              </a:lnSpc>
              <a:buNone/>
            </a:pP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61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8964613" cy="864096"/>
          </a:xfrm>
        </p:spPr>
        <p:txBody>
          <a:bodyPr>
            <a:normAutofit/>
          </a:bodyPr>
          <a:lstStyle/>
          <a:p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Diagnostic différentiel avec Streptocoque du groupe D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8720"/>
            <a:ext cx="9144000" cy="5949280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  <a:buFontTx/>
              <a:buNone/>
            </a:pP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Streptocoques du groupe D</a:t>
            </a:r>
          </a:p>
          <a:p>
            <a:pPr algn="just">
              <a:lnSpc>
                <a:spcPct val="150000"/>
              </a:lnSpc>
            </a:pP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Identification :</a:t>
            </a:r>
          </a:p>
          <a:p>
            <a:pPr lvl="1" algn="just">
              <a:lnSpc>
                <a:spcPct val="150000"/>
              </a:lnSpc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Petites colonies, non pigmentées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ou non hémolytique sur gélose au sang.</a:t>
            </a:r>
          </a:p>
          <a:p>
            <a:pPr lvl="1" algn="just">
              <a:lnSpc>
                <a:spcPct val="150000"/>
              </a:lnSpc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Ag du groupe D de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Lancefield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lnSpc>
                <a:spcPct val="150000"/>
              </a:lnSpc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Capacité de croissance sur milieu bile-esculine avec noircissement de la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gélose :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idem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avec les entérocoques.</a:t>
            </a:r>
            <a:endParaRPr lang="fr-FR" sz="2400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Mais différence :</a:t>
            </a:r>
          </a:p>
          <a:p>
            <a:pPr lvl="1" algn="just">
              <a:lnSpc>
                <a:spcPct val="150000"/>
              </a:lnSpc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Streptocoques D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une </a:t>
            </a:r>
            <a:r>
              <a:rPr lang="fr-FR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absence de croissance sur:</a:t>
            </a:r>
          </a:p>
          <a:p>
            <a:pPr lvl="2" algn="just">
              <a:lnSpc>
                <a:spcPct val="150000"/>
              </a:lnSpc>
            </a:pPr>
            <a:r>
              <a:rPr lang="fr-FR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Milieu ordinaire</a:t>
            </a:r>
          </a:p>
          <a:p>
            <a:pPr lvl="2" algn="just">
              <a:lnSpc>
                <a:spcPct val="150000"/>
              </a:lnSpc>
            </a:pPr>
            <a:r>
              <a:rPr lang="fr-FR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Milieu </a:t>
            </a:r>
            <a:r>
              <a:rPr lang="fr-FR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hypersalé</a:t>
            </a:r>
            <a:r>
              <a:rPr lang="fr-FR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à </a:t>
            </a:r>
            <a:r>
              <a:rPr lang="fr-FR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10°C et 45°C.</a:t>
            </a:r>
          </a:p>
          <a:p>
            <a:pPr lvl="2" algn="just">
              <a:lnSpc>
                <a:spcPct val="150000"/>
              </a:lnSpc>
            </a:pPr>
            <a:r>
              <a:rPr lang="fr-FR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Absence de production de </a:t>
            </a:r>
            <a:r>
              <a:rPr lang="fr-FR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PYRase</a:t>
            </a:r>
            <a:endParaRPr lang="fr-FR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2" algn="just">
              <a:lnSpc>
                <a:spcPct val="150000"/>
              </a:lnSpc>
              <a:buFontTx/>
              <a:buNone/>
            </a:pPr>
            <a:endParaRPr lang="fr-FR" b="1" dirty="0"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fr-FR" sz="2400" dirty="0">
              <a:solidFill>
                <a:srgbClr val="66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80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6597817"/>
              </p:ext>
            </p:extLst>
          </p:nvPr>
        </p:nvGraphicFramePr>
        <p:xfrm>
          <a:off x="0" y="1397000"/>
          <a:ext cx="9144000" cy="566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541954">
                <a:tc>
                  <a:txBody>
                    <a:bodyPr/>
                    <a:lstStyle/>
                    <a:p>
                      <a:endParaRPr lang="fr-FR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1" i="0" u="none" strike="noStrike" kern="1200" baseline="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CHROMagar</a:t>
                      </a:r>
                      <a:endParaRPr lang="fr-FR" sz="1800" b="1" i="0" u="none" strike="noStrike" kern="1200" baseline="0" dirty="0" smtClean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fr-FR" sz="1800" b="1" i="0" u="none" strike="noStrike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Orientation® (BD)</a:t>
                      </a:r>
                    </a:p>
                    <a:p>
                      <a:r>
                        <a:rPr lang="fr-FR" sz="1800" b="1" i="0" u="none" strike="noStrike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fr-FR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1" i="0" u="none" strike="noStrike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CPS ID 3® (</a:t>
                      </a:r>
                      <a:r>
                        <a:rPr lang="fr-FR" sz="1800" b="1" i="0" u="none" strike="noStrike" kern="1200" baseline="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bioMérieux</a:t>
                      </a:r>
                      <a:r>
                        <a:rPr lang="fr-FR" sz="1800" b="1" i="0" u="none" strike="noStrike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 </a:t>
                      </a:r>
                      <a:endParaRPr lang="fr-FR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1" i="0" u="none" strike="noStrike" kern="1200" baseline="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UriSelect</a:t>
                      </a:r>
                      <a:r>
                        <a:rPr lang="fr-FR" sz="1800" b="1" i="0" u="none" strike="noStrike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4®(</a:t>
                      </a:r>
                      <a:r>
                        <a:rPr lang="fr-FR" sz="1800" b="1" i="0" u="none" strike="noStrike" kern="1200" baseline="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Biorad</a:t>
                      </a:r>
                      <a:r>
                        <a:rPr lang="fr-FR" sz="1800" b="1" i="0" u="none" strike="noStrike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fr-FR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1" i="0" u="none" strike="noStrike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fr-FR" sz="1800" b="1" i="0" u="none" strike="noStrike" kern="1200" baseline="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Biorad</a:t>
                      </a:r>
                      <a:r>
                        <a:rPr lang="fr-FR" sz="1800" b="1" i="0" u="none" strike="noStrike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 UTI® (</a:t>
                      </a:r>
                      <a:r>
                        <a:rPr lang="fr-FR" sz="1800" b="1" i="0" u="none" strike="noStrike" kern="1200" baseline="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Oxoid</a:t>
                      </a:r>
                      <a:r>
                        <a:rPr lang="fr-FR" sz="1800" b="1" i="0" u="none" strike="noStrike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fr-FR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138118">
                <a:tc>
                  <a:txBody>
                    <a:bodyPr/>
                    <a:lstStyle/>
                    <a:p>
                      <a:r>
                        <a:rPr lang="fr-FR" sz="1800" b="1" i="1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Enterococcus</a:t>
                      </a:r>
                      <a:r>
                        <a:rPr lang="fr-FR" sz="1800" b="1" i="1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fr-FR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sp</a:t>
                      </a:r>
                      <a:r>
                        <a:rPr lang="fr-FR" sz="1800" b="1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r>
                        <a:rPr lang="fr-FR" sz="1800" b="1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el-GR" sz="1800" b="1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β</a:t>
                      </a:r>
                      <a:r>
                        <a:rPr lang="fr-FR" sz="1800" b="1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lang="fr-FR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glucosidase</a:t>
                      </a:r>
                      <a:r>
                        <a:rPr lang="fr-FR" sz="1800" b="1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+)</a:t>
                      </a:r>
                      <a:endParaRPr lang="fr-FR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1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Colonies bleu-vert à</a:t>
                      </a:r>
                    </a:p>
                    <a:p>
                      <a:r>
                        <a:rPr lang="fr-FR" sz="1800" b="1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turquoise de petite</a:t>
                      </a:r>
                    </a:p>
                    <a:p>
                      <a:r>
                        <a:rPr lang="fr-FR" sz="1800" b="1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taille</a:t>
                      </a:r>
                      <a:endParaRPr lang="fr-FR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1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Colonies bleu à turquoise</a:t>
                      </a:r>
                    </a:p>
                    <a:p>
                      <a:r>
                        <a:rPr lang="fr-FR" sz="1800" b="1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de petite taille et l'examen</a:t>
                      </a:r>
                    </a:p>
                    <a:p>
                      <a:r>
                        <a:rPr lang="fr-FR" sz="1800" b="1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microscopique montrant</a:t>
                      </a:r>
                    </a:p>
                    <a:p>
                      <a:r>
                        <a:rPr lang="fr-FR" sz="1800" b="1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des </a:t>
                      </a:r>
                      <a:r>
                        <a:rPr lang="fr-FR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cocci</a:t>
                      </a:r>
                      <a:r>
                        <a:rPr lang="fr-FR" sz="1800" b="1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r>
                        <a:rPr lang="fr-FR" sz="1800" b="1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N.B. : si une des conditions</a:t>
                      </a:r>
                    </a:p>
                    <a:p>
                      <a:r>
                        <a:rPr lang="fr-FR" sz="1800" b="1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n'est pas remplie, identifier</a:t>
                      </a:r>
                    </a:p>
                    <a:p>
                      <a:r>
                        <a:rPr lang="fr-FR" sz="1800" b="1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le germe par la méthode</a:t>
                      </a:r>
                    </a:p>
                    <a:p>
                      <a:r>
                        <a:rPr lang="fr-FR" sz="1800" b="1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classique</a:t>
                      </a:r>
                      <a:endParaRPr lang="fr-FR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1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Colonies bleu-turquoise</a:t>
                      </a:r>
                    </a:p>
                    <a:p>
                      <a:r>
                        <a:rPr lang="fr-FR" sz="1800" b="1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franc, brillant, de petite taille,</a:t>
                      </a:r>
                    </a:p>
                    <a:p>
                      <a:r>
                        <a:rPr lang="fr-FR" sz="1800" b="1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et l'examen microscopique</a:t>
                      </a:r>
                    </a:p>
                    <a:p>
                      <a:r>
                        <a:rPr lang="fr-FR" sz="1800" b="1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montrant des </a:t>
                      </a:r>
                      <a:r>
                        <a:rPr lang="fr-FR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cocci</a:t>
                      </a:r>
                      <a:endParaRPr lang="fr-FR" sz="1800" b="1" i="0" u="none" strike="noStrike" kern="1200" baseline="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fr-FR" sz="1800" b="1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N.B. : si une des conditions</a:t>
                      </a:r>
                    </a:p>
                    <a:p>
                      <a:r>
                        <a:rPr lang="fr-FR" sz="1800" b="1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n'est pas remplie, identifier</a:t>
                      </a:r>
                    </a:p>
                    <a:p>
                      <a:r>
                        <a:rPr lang="fr-FR" sz="1800" b="1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le germe par la méthode</a:t>
                      </a:r>
                    </a:p>
                    <a:p>
                      <a:r>
                        <a:rPr lang="fr-FR" sz="1800" b="1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classique</a:t>
                      </a:r>
                      <a:endParaRPr lang="fr-FR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1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Colonies bleu turquoise</a:t>
                      </a:r>
                      <a:endParaRPr lang="fr-FR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147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9550"/>
            <a:ext cx="3711038" cy="2787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9550"/>
            <a:ext cx="3456384" cy="2596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-108520" y="2996952"/>
            <a:ext cx="9252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Figuree1: Résultat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d'une culture d'</a:t>
            </a:r>
            <a:r>
              <a:rPr lang="fr-FR" b="1" i="1" dirty="0" err="1">
                <a:latin typeface="Times New Roman" pitchFamily="18" charset="0"/>
                <a:cs typeface="Times New Roman" pitchFamily="18" charset="0"/>
              </a:rPr>
              <a:t>Enterococcus</a:t>
            </a:r>
            <a:r>
              <a:rPr lang="fr-FR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i="1" dirty="0" err="1">
                <a:latin typeface="Times New Roman" pitchFamily="18" charset="0"/>
                <a:cs typeface="Times New Roman" pitchFamily="18" charset="0"/>
              </a:rPr>
              <a:t>faecalis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 sur </a:t>
            </a:r>
            <a:r>
              <a:rPr lang="fr-FR" b="1" dirty="0" err="1">
                <a:latin typeface="Times New Roman" pitchFamily="18" charset="0"/>
                <a:cs typeface="Times New Roman" pitchFamily="18" charset="0"/>
              </a:rPr>
              <a:t>CHROMagar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®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Orientation (BD) à gauche et sur milieu </a:t>
            </a:r>
            <a:r>
              <a:rPr lang="fr-FR" b="1" dirty="0" err="1">
                <a:latin typeface="Times New Roman" pitchFamily="18" charset="0"/>
                <a:cs typeface="Times New Roman" pitchFamily="18" charset="0"/>
              </a:rPr>
              <a:t>Uriselect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®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b="1" dirty="0" err="1">
                <a:latin typeface="Times New Roman" pitchFamily="18" charset="0"/>
                <a:cs typeface="Times New Roman" pitchFamily="18" charset="0"/>
              </a:rPr>
              <a:t>Biorad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) à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droite.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867" y="4150276"/>
            <a:ext cx="1787277" cy="2339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868144" y="4149080"/>
            <a:ext cx="32758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latin typeface="Times New Roman" pitchFamily="18" charset="0"/>
                <a:cs typeface="Times New Roman" pitchFamily="18" charset="0"/>
              </a:rPr>
              <a:t>Résultats du milieu à l'esculine.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À gauche, tube ensemencé</a:t>
            </a:r>
          </a:p>
          <a:p>
            <a:r>
              <a:rPr lang="fr-FR" dirty="0">
                <a:latin typeface="Times New Roman" pitchFamily="18" charset="0"/>
                <a:cs typeface="Times New Roman" pitchFamily="18" charset="0"/>
              </a:rPr>
              <a:t>avec une bactérie esculine négative. À droite, tube ensemencé</a:t>
            </a:r>
          </a:p>
          <a:p>
            <a:r>
              <a:rPr lang="fr-FR" dirty="0">
                <a:latin typeface="Times New Roman" pitchFamily="18" charset="0"/>
                <a:cs typeface="Times New Roman" pitchFamily="18" charset="0"/>
              </a:rPr>
              <a:t>avec une souche esculine positive (</a:t>
            </a:r>
            <a:r>
              <a:rPr lang="fr-FR" i="1" dirty="0" err="1">
                <a:latin typeface="Times New Roman" pitchFamily="18" charset="0"/>
                <a:cs typeface="Times New Roman" pitchFamily="18" charset="0"/>
              </a:rPr>
              <a:t>Enterococcus</a:t>
            </a:r>
            <a:r>
              <a:rPr lang="fr-FR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i="1" dirty="0" err="1">
                <a:latin typeface="Times New Roman" pitchFamily="18" charset="0"/>
                <a:cs typeface="Times New Roman" pitchFamily="18" charset="0"/>
              </a:rPr>
              <a:t>faecalis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44942"/>
            <a:ext cx="2448272" cy="2681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237996"/>
            <a:ext cx="3419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latin typeface="Times New Roman" pitchFamily="18" charset="0"/>
                <a:cs typeface="Times New Roman" pitchFamily="18" charset="0"/>
              </a:rPr>
              <a:t>Colonies d'</a:t>
            </a:r>
            <a:r>
              <a:rPr lang="fr-FR" b="1" i="1" dirty="0" err="1">
                <a:latin typeface="Times New Roman" pitchFamily="18" charset="0"/>
                <a:cs typeface="Times New Roman" pitchFamily="18" charset="0"/>
              </a:rPr>
              <a:t>Enterococcus</a:t>
            </a:r>
            <a:r>
              <a:rPr lang="fr-FR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i="1" dirty="0" err="1">
                <a:latin typeface="Times New Roman" pitchFamily="18" charset="0"/>
                <a:cs typeface="Times New Roman" pitchFamily="18" charset="0"/>
              </a:rPr>
              <a:t>faecalis</a:t>
            </a:r>
            <a:r>
              <a:rPr lang="fr-FR" b="1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fr-FR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sur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gélose au sang.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55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30622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fr-FR" b="1" dirty="0">
                <a:latin typeface="Times New Roman" pitchFamily="18" charset="0"/>
                <a:cs typeface="Times New Roman" pitchFamily="18" charset="0"/>
              </a:rPr>
              <a:t>Démarche diagnostique</a:t>
            </a:r>
            <a:br>
              <a:rPr lang="fr-FR" b="1" dirty="0">
                <a:latin typeface="Times New Roman" pitchFamily="18" charset="0"/>
                <a:cs typeface="Times New Roman" pitchFamily="18" charset="0"/>
              </a:rPr>
            </a:b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557748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Prélèvements : sites d'isolement multiples</a:t>
            </a:r>
          </a:p>
          <a:p>
            <a:pPr marL="457200" lvl="1" indent="0" algn="just">
              <a:lnSpc>
                <a:spcPct val="150000"/>
              </a:lnSpc>
              <a:buNone/>
            </a:pPr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urine, sang, plaies opératoires, liquide péritonéal, </a:t>
            </a:r>
          </a:p>
          <a:p>
            <a:pPr algn="just">
              <a:lnSpc>
                <a:spcPct val="150000"/>
              </a:lnSpc>
            </a:pPr>
            <a:r>
              <a:rPr lang="fr-FR" b="1" dirty="0">
                <a:latin typeface="Times New Roman" pitchFamily="18" charset="0"/>
                <a:cs typeface="Times New Roman" pitchFamily="18" charset="0"/>
              </a:rPr>
              <a:t>Transport des prélèvements</a:t>
            </a:r>
          </a:p>
          <a:p>
            <a:pPr algn="just">
              <a:lnSpc>
                <a:spcPct val="150000"/>
              </a:lnSpc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Il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est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préférable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d'acheminer le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prélèvement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au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laboratoire le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plus rapidement possible avec un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délai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ne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dépassant pas 2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heures. </a:t>
            </a:r>
          </a:p>
        </p:txBody>
      </p:sp>
    </p:spTree>
    <p:extLst>
      <p:ext uri="{BB962C8B-B14F-4D97-AF65-F5344CB8AC3E}">
        <p14:creationId xmlns:p14="http://schemas.microsoft.com/office/powerpoint/2010/main" val="275814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70000"/>
              </a:lnSpc>
            </a:pP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Diagnostic rapide 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directement 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à 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partir du prélèvement</a:t>
            </a:r>
          </a:p>
          <a:p>
            <a:pPr algn="just">
              <a:lnSpc>
                <a:spcPct val="170000"/>
              </a:lnSpc>
            </a:pP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détection d'antigènes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ou d'ADN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bactérien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directement sur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le prélèvement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biologique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70000"/>
              </a:lnSpc>
            </a:pP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Pour le diagnostic de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l'angine à </a:t>
            </a:r>
            <a:r>
              <a:rPr lang="fr-FR" sz="2800" b="1" i="1" dirty="0">
                <a:latin typeface="Times New Roman" pitchFamily="18" charset="0"/>
                <a:cs typeface="Times New Roman" pitchFamily="18" charset="0"/>
              </a:rPr>
              <a:t>S. </a:t>
            </a:r>
            <a:r>
              <a:rPr lang="fr-FR" sz="2800" b="1" i="1" dirty="0" err="1">
                <a:latin typeface="Times New Roman" pitchFamily="18" charset="0"/>
                <a:cs typeface="Times New Roman" pitchFamily="18" charset="0"/>
              </a:rPr>
              <a:t>pyogenes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, des tests de diagnostic rapide (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TDR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sont commercialisés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afin de rendre accessible le diagnostic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au lit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du patient. Le principe des TDR repose sur la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détection directe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du 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polyoside C de </a:t>
            </a:r>
            <a:r>
              <a:rPr lang="fr-FR" sz="2800" b="1" i="1" dirty="0">
                <a:latin typeface="Times New Roman" pitchFamily="18" charset="0"/>
                <a:cs typeface="Times New Roman" pitchFamily="18" charset="0"/>
              </a:rPr>
              <a:t>S. </a:t>
            </a:r>
            <a:r>
              <a:rPr lang="fr-FR" sz="2800" b="1" i="1" dirty="0" err="1">
                <a:latin typeface="Times New Roman" pitchFamily="18" charset="0"/>
                <a:cs typeface="Times New Roman" pitchFamily="18" charset="0"/>
              </a:rPr>
              <a:t>pyogenes</a:t>
            </a:r>
            <a:r>
              <a:rPr lang="fr-FR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à partir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d'un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écouvillonnage pharyngé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par une technique d'</a:t>
            </a:r>
            <a:r>
              <a:rPr lang="fr-FR" sz="2800" b="1" dirty="0" err="1">
                <a:latin typeface="Times New Roman" pitchFamily="18" charset="0"/>
                <a:cs typeface="Times New Roman" pitchFamily="18" charset="0"/>
              </a:rPr>
              <a:t>immunochromatographie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70000"/>
              </a:lnSpc>
            </a:pP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Le temps global de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réalisation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d'un TDR varie de 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5 à 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minutes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La plupart des TDR permettent la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détection de </a:t>
            </a:r>
            <a:r>
              <a:rPr lang="fr-FR" sz="2800" b="1" i="1" dirty="0">
                <a:latin typeface="Times New Roman" pitchFamily="18" charset="0"/>
                <a:cs typeface="Times New Roman" pitchFamily="18" charset="0"/>
              </a:rPr>
              <a:t>S. </a:t>
            </a:r>
            <a:r>
              <a:rPr lang="fr-FR" sz="2800" b="1" i="1" dirty="0" err="1">
                <a:latin typeface="Times New Roman" pitchFamily="18" charset="0"/>
                <a:cs typeface="Times New Roman" pitchFamily="18" charset="0"/>
              </a:rPr>
              <a:t>pyogenes</a:t>
            </a:r>
            <a:r>
              <a:rPr lang="fr-FR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une concentration de 10</a:t>
            </a:r>
            <a:r>
              <a:rPr lang="fr-FR" sz="2800" b="1" baseline="30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 UFC/ml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70000"/>
              </a:lnSpc>
            </a:pP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Un test </a:t>
            </a:r>
            <a:r>
              <a:rPr lang="fr-FR" sz="2800" b="1" dirty="0" err="1">
                <a:latin typeface="Times New Roman" pitchFamily="18" charset="0"/>
                <a:cs typeface="Times New Roman" pitchFamily="18" charset="0"/>
              </a:rPr>
              <a:t>immunochromatographique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pour la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détection du 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 polyoside 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spécifique 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fr-FR" sz="2800" b="1" i="1" dirty="0">
                <a:latin typeface="Times New Roman" pitchFamily="18" charset="0"/>
                <a:cs typeface="Times New Roman" pitchFamily="18" charset="0"/>
              </a:rPr>
              <a:t>S. </a:t>
            </a:r>
            <a:r>
              <a:rPr lang="fr-FR" sz="2800" b="1" i="1" dirty="0" err="1">
                <a:latin typeface="Times New Roman" pitchFamily="18" charset="0"/>
                <a:cs typeface="Times New Roman" pitchFamily="18" charset="0"/>
              </a:rPr>
              <a:t>pneumoniae</a:t>
            </a:r>
            <a:r>
              <a:rPr lang="fr-FR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également été  développé.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Ce test est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validé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sur le 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LCR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en cas de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suspicion de 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méningite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ou sur les urines.</a:t>
            </a:r>
          </a:p>
        </p:txBody>
      </p:sp>
    </p:spTree>
    <p:extLst>
      <p:ext uri="{BB962C8B-B14F-4D97-AF65-F5344CB8AC3E}">
        <p14:creationId xmlns:p14="http://schemas.microsoft.com/office/powerpoint/2010/main" val="327588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Examen microscopique direct</a:t>
            </a:r>
          </a:p>
          <a:p>
            <a:pPr algn="just">
              <a:lnSpc>
                <a:spcPct val="150000"/>
              </a:lnSpc>
            </a:pP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Un examen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cytobactériologique,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avant coloration, est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réalisé sur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des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échantillons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LCR, d'urines, 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d‘épanchement liquidien pleural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800" b="1" dirty="0" err="1" smtClean="0">
                <a:latin typeface="Times New Roman" pitchFamily="18" charset="0"/>
                <a:cs typeface="Times New Roman" pitchFamily="18" charset="0"/>
              </a:rPr>
              <a:t>péritoneal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, articulaire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ou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à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partir des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cultures positives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en milieu liquide (flacons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d'hémocultures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bouillon d'enrichissement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). </a:t>
            </a:r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L'observation à l‘état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frais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révèlera alors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présence d‘éléments sphériques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ou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coccoides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immobiles et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asporulés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, de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diamètre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inferieur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à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μm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regroupés en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diplocoques ou en chainettes de longueur variable. </a:t>
            </a:r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45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En parallèle, des frottis des échantillons prélevés sont réalisés et colorés. Ils permettent d'observer la présence de cellules (polynucléaires neutrophiles et/ou cellules épithéliales) et de bactéries dont on apprécie l'abondance, l'aspect et la localisation intracellulaire éventuelle. </a:t>
            </a:r>
          </a:p>
          <a:p>
            <a:pPr algn="just">
              <a:lnSpc>
                <a:spcPct val="150000"/>
              </a:lnSpc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La présence de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cocci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à Gram positif disposés en diplocoques ou en chainettes plus ou moins longues évoque les streptocoques ou les entérocoques.</a:t>
            </a:r>
          </a:p>
          <a:p>
            <a:pPr algn="just">
              <a:lnSpc>
                <a:spcPct val="150000"/>
              </a:lnSpc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Cet examen direct oriente le diagnostic étiologique et permet le choix de milieux de culture enrichis et de milieux sélectifs en cas d'une flore polymorphe associée.</a:t>
            </a:r>
          </a:p>
          <a:p>
            <a:pPr>
              <a:lnSpc>
                <a:spcPct val="150000"/>
              </a:lnSpc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27142585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0"/>
            <a:ext cx="9036496" cy="6858000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70000"/>
              </a:lnSpc>
            </a:pPr>
            <a:r>
              <a:rPr lang="fr-FR" b="1" dirty="0">
                <a:latin typeface="Times New Roman" pitchFamily="18" charset="0"/>
                <a:cs typeface="Times New Roman" pitchFamily="18" charset="0"/>
              </a:rPr>
              <a:t>Isolement et cultures</a:t>
            </a:r>
          </a:p>
          <a:p>
            <a:pPr algn="just">
              <a:lnSpc>
                <a:spcPct val="170000"/>
              </a:lnSpc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Milieux de culture</a:t>
            </a:r>
          </a:p>
          <a:p>
            <a:pPr algn="just">
              <a:lnSpc>
                <a:spcPct val="170000"/>
              </a:lnSpc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A la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différence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des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entérocoques,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les streptocoques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sont des bactéries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relativement exigeantes sur le plan nutritif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, se développant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sur des milieux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gélosés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enrichis tels que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les milieux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Columbia au sang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70000"/>
              </a:lnSpc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Certains auteurs recommandent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d'utiliser un milieu au sang de cheval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qui permettrait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une meilleure expression de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l'hémolyse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La concentration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en sang pouvant modifier l'expression et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la qualité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l'hémolyse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, une concentration de 5 % est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donc recommandée. </a:t>
            </a:r>
          </a:p>
          <a:p>
            <a:pPr algn="just">
              <a:lnSpc>
                <a:spcPct val="170000"/>
              </a:lnSpc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Certaines espèces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sont sensibles aux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variations de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pH et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nécessitent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donc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d‘être cultivées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dans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des milieux tamponnés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comme le bouillon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glucosé tamponné ou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le bouillon Todd-Hewitt. 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70000"/>
              </a:lnSpc>
              <a:buNone/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775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180528" y="0"/>
            <a:ext cx="9324528" cy="6126163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</a:pPr>
            <a:r>
              <a:rPr lang="fr-FR" sz="1800" dirty="0">
                <a:latin typeface="Times New Roman" pitchFamily="18" charset="0"/>
                <a:cs typeface="Times New Roman" pitchFamily="18" charset="0"/>
              </a:rPr>
              <a:t>Les streptocoques se 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présentent </a:t>
            </a:r>
            <a:r>
              <a:rPr lang="fr-FR" sz="1800" dirty="0">
                <a:latin typeface="Times New Roman" pitchFamily="18" charset="0"/>
                <a:cs typeface="Times New Roman" pitchFamily="18" charset="0"/>
              </a:rPr>
              <a:t>sous l'aspect de </a:t>
            </a:r>
            <a:r>
              <a:rPr lang="fr-FR" sz="1800" b="1" dirty="0" err="1">
                <a:latin typeface="Times New Roman" pitchFamily="18" charset="0"/>
                <a:cs typeface="Times New Roman" pitchFamily="18" charset="0"/>
              </a:rPr>
              <a:t>cocci</a:t>
            </a:r>
            <a:r>
              <a:rPr lang="fr-FR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800" b="1" dirty="0" smtClean="0">
                <a:latin typeface="Times New Roman" pitchFamily="18" charset="0"/>
                <a:cs typeface="Times New Roman" pitchFamily="18" charset="0"/>
              </a:rPr>
              <a:t>à Gram </a:t>
            </a:r>
            <a:r>
              <a:rPr lang="fr-FR" sz="1800" b="1" dirty="0">
                <a:latin typeface="Times New Roman" pitchFamily="18" charset="0"/>
                <a:cs typeface="Times New Roman" pitchFamily="18" charset="0"/>
              </a:rPr>
              <a:t>positif,</a:t>
            </a:r>
            <a:r>
              <a:rPr lang="fr-FR" sz="1800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diamètre </a:t>
            </a:r>
            <a:r>
              <a:rPr lang="fr-FR" sz="1800" dirty="0">
                <a:latin typeface="Times New Roman" pitchFamily="18" charset="0"/>
                <a:cs typeface="Times New Roman" pitchFamily="18" charset="0"/>
              </a:rPr>
              <a:t>inferieur 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à </a:t>
            </a:r>
            <a:r>
              <a:rPr lang="fr-FR" sz="18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800" dirty="0" err="1">
                <a:latin typeface="Times New Roman" pitchFamily="18" charset="0"/>
                <a:cs typeface="Times New Roman" pitchFamily="18" charset="0"/>
              </a:rPr>
              <a:t>μm</a:t>
            </a:r>
            <a:r>
              <a:rPr lang="fr-FR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1800" b="1" dirty="0">
                <a:latin typeface="Times New Roman" pitchFamily="18" charset="0"/>
                <a:cs typeface="Times New Roman" pitchFamily="18" charset="0"/>
              </a:rPr>
              <a:t>immobiles 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et </a:t>
            </a:r>
            <a:r>
              <a:rPr lang="fr-FR" sz="1800" b="1" dirty="0" err="1" smtClean="0">
                <a:latin typeface="Times New Roman" pitchFamily="18" charset="0"/>
                <a:cs typeface="Times New Roman" pitchFamily="18" charset="0"/>
              </a:rPr>
              <a:t>asporulés</a:t>
            </a:r>
            <a:r>
              <a:rPr lang="fr-FR" sz="1800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fr-FR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70000"/>
              </a:lnSpc>
            </a:pP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Ils </a:t>
            </a:r>
            <a:r>
              <a:rPr lang="fr-FR" sz="1800" dirty="0">
                <a:latin typeface="Times New Roman" pitchFamily="18" charset="0"/>
                <a:cs typeface="Times New Roman" pitchFamily="18" charset="0"/>
              </a:rPr>
              <a:t>sont 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groupés </a:t>
            </a:r>
            <a:r>
              <a:rPr lang="fr-FR" sz="1800" dirty="0">
                <a:latin typeface="Times New Roman" pitchFamily="18" charset="0"/>
                <a:cs typeface="Times New Roman" pitchFamily="18" charset="0"/>
              </a:rPr>
              <a:t>en diplocoques ou en 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chainettes de </a:t>
            </a:r>
            <a:r>
              <a:rPr lang="fr-FR" sz="1800" dirty="0">
                <a:latin typeface="Times New Roman" pitchFamily="18" charset="0"/>
                <a:cs typeface="Times New Roman" pitchFamily="18" charset="0"/>
              </a:rPr>
              <a:t>longueur 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variable.</a:t>
            </a:r>
          </a:p>
          <a:p>
            <a:pPr algn="just">
              <a:lnSpc>
                <a:spcPct val="170000"/>
              </a:lnSpc>
            </a:pP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 Certaines espèces se </a:t>
            </a:r>
            <a:r>
              <a:rPr lang="fr-FR" sz="1800" dirty="0">
                <a:latin typeface="Times New Roman" pitchFamily="18" charset="0"/>
                <a:cs typeface="Times New Roman" pitchFamily="18" charset="0"/>
              </a:rPr>
              <a:t>multiplient plus facilement en 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anaérobiose 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1800" i="1" dirty="0">
                <a:latin typeface="Times New Roman" pitchFamily="18" charset="0"/>
                <a:cs typeface="Times New Roman" pitchFamily="18" charset="0"/>
              </a:rPr>
              <a:t>Streptococcus </a:t>
            </a:r>
            <a:r>
              <a:rPr lang="fr-FR" sz="1800" i="1" dirty="0" err="1">
                <a:latin typeface="Times New Roman" pitchFamily="18" charset="0"/>
                <a:cs typeface="Times New Roman" pitchFamily="18" charset="0"/>
              </a:rPr>
              <a:t>intermedius</a:t>
            </a:r>
            <a:r>
              <a:rPr lang="fr-FR" sz="1800" dirty="0">
                <a:latin typeface="Times New Roman" pitchFamily="18" charset="0"/>
                <a:cs typeface="Times New Roman" pitchFamily="18" charset="0"/>
              </a:rPr>
              <a:t>) ou en 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présence </a:t>
            </a:r>
            <a:r>
              <a:rPr lang="fr-FR" sz="1800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fr-FR" sz="1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fr-FR" sz="1800" i="1" dirty="0">
                <a:latin typeface="Times New Roman" pitchFamily="18" charset="0"/>
                <a:cs typeface="Times New Roman" pitchFamily="18" charset="0"/>
              </a:rPr>
              <a:t>S. </a:t>
            </a:r>
            <a:r>
              <a:rPr lang="fr-FR" sz="1800" i="1" dirty="0" err="1">
                <a:latin typeface="Times New Roman" pitchFamily="18" charset="0"/>
                <a:cs typeface="Times New Roman" pitchFamily="18" charset="0"/>
              </a:rPr>
              <a:t>pneumoniae</a:t>
            </a:r>
            <a:r>
              <a:rPr lang="fr-FR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1800" i="1" dirty="0">
                <a:latin typeface="Times New Roman" pitchFamily="18" charset="0"/>
                <a:cs typeface="Times New Roman" pitchFamily="18" charset="0"/>
              </a:rPr>
              <a:t>S. </a:t>
            </a:r>
            <a:r>
              <a:rPr lang="fr-FR" sz="1800" i="1" dirty="0" err="1">
                <a:latin typeface="Times New Roman" pitchFamily="18" charset="0"/>
                <a:cs typeface="Times New Roman" pitchFamily="18" charset="0"/>
              </a:rPr>
              <a:t>mutans</a:t>
            </a:r>
            <a:r>
              <a:rPr lang="fr-FR" sz="1800" dirty="0">
                <a:latin typeface="Times New Roman" pitchFamily="18" charset="0"/>
                <a:cs typeface="Times New Roman" pitchFamily="18" charset="0"/>
              </a:rPr>
              <a:t>). </a:t>
            </a:r>
            <a:endParaRPr lang="fr-FR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70000"/>
              </a:lnSpc>
            </a:pP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FR" sz="1800" dirty="0">
                <a:latin typeface="Times New Roman" pitchFamily="18" charset="0"/>
                <a:cs typeface="Times New Roman" pitchFamily="18" charset="0"/>
              </a:rPr>
              <a:t>streptocoques sont </a:t>
            </a:r>
            <a:r>
              <a:rPr lang="fr-FR" sz="1800" b="1" dirty="0" err="1">
                <a:latin typeface="Times New Roman" pitchFamily="18" charset="0"/>
                <a:cs typeface="Times New Roman" pitchFamily="18" charset="0"/>
              </a:rPr>
              <a:t>homofermentaires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1800" b="1" dirty="0" smtClean="0">
                <a:latin typeface="Times New Roman" pitchFamily="18" charset="0"/>
                <a:cs typeface="Times New Roman" pitchFamily="18" charset="0"/>
              </a:rPr>
              <a:t>catalase </a:t>
            </a:r>
            <a:r>
              <a:rPr lang="fr-FR" sz="1800" b="1" dirty="0">
                <a:latin typeface="Times New Roman" pitchFamily="18" charset="0"/>
                <a:cs typeface="Times New Roman" pitchFamily="18" charset="0"/>
              </a:rPr>
              <a:t>et oxydase </a:t>
            </a:r>
            <a:r>
              <a:rPr lang="fr-FR" sz="1800" b="1" dirty="0" smtClean="0">
                <a:latin typeface="Times New Roman" pitchFamily="18" charset="0"/>
                <a:cs typeface="Times New Roman" pitchFamily="18" charset="0"/>
              </a:rPr>
              <a:t>négatifs</a:t>
            </a:r>
            <a:r>
              <a:rPr lang="fr-FR" sz="18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fr-FR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70000"/>
              </a:lnSpc>
            </a:pP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Ils </a:t>
            </a:r>
            <a:r>
              <a:rPr lang="fr-FR" sz="1800" dirty="0"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multiplient en </a:t>
            </a:r>
            <a:r>
              <a:rPr lang="fr-FR" sz="1800" dirty="0">
                <a:latin typeface="Times New Roman" pitchFamily="18" charset="0"/>
                <a:cs typeface="Times New Roman" pitchFamily="18" charset="0"/>
              </a:rPr>
              <a:t>milieu </a:t>
            </a:r>
            <a:r>
              <a:rPr lang="fr-FR" sz="1800" b="1" dirty="0">
                <a:latin typeface="Times New Roman" pitchFamily="18" charset="0"/>
                <a:cs typeface="Times New Roman" pitchFamily="18" charset="0"/>
              </a:rPr>
              <a:t>Man, </a:t>
            </a:r>
            <a:r>
              <a:rPr lang="fr-FR" sz="1800" b="1" dirty="0" err="1">
                <a:latin typeface="Times New Roman" pitchFamily="18" charset="0"/>
                <a:cs typeface="Times New Roman" pitchFamily="18" charset="0"/>
              </a:rPr>
              <a:t>Rogosa</a:t>
            </a:r>
            <a:r>
              <a:rPr lang="fr-FR" sz="1800" b="1" dirty="0">
                <a:latin typeface="Times New Roman" pitchFamily="18" charset="0"/>
                <a:cs typeface="Times New Roman" pitchFamily="18" charset="0"/>
              </a:rPr>
              <a:t> et Sharpe (MRS)</a:t>
            </a:r>
            <a:r>
              <a:rPr lang="fr-FR" sz="1800" dirty="0">
                <a:latin typeface="Times New Roman" pitchFamily="18" charset="0"/>
                <a:cs typeface="Times New Roman" pitchFamily="18" charset="0"/>
              </a:rPr>
              <a:t> sans production 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de gaz</a:t>
            </a:r>
            <a:r>
              <a:rPr lang="fr-FR" sz="1800" dirty="0">
                <a:latin typeface="Times New Roman" pitchFamily="18" charset="0"/>
                <a:cs typeface="Times New Roman" pitchFamily="18" charset="0"/>
              </a:rPr>
              <a:t>, contrairement 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à </a:t>
            </a:r>
            <a:r>
              <a:rPr lang="fr-FR" sz="1800" i="1" dirty="0" err="1">
                <a:latin typeface="Times New Roman" pitchFamily="18" charset="0"/>
                <a:cs typeface="Times New Roman" pitchFamily="18" charset="0"/>
              </a:rPr>
              <a:t>Leuconostoc</a:t>
            </a:r>
            <a:r>
              <a:rPr lang="fr-FR" sz="18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fr-FR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70000"/>
              </a:lnSpc>
            </a:pPr>
            <a:r>
              <a:rPr lang="fr-FR" sz="1800" b="1" dirty="0" smtClean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FR" sz="1800" b="1" dirty="0">
                <a:latin typeface="Times New Roman" pitchFamily="18" charset="0"/>
                <a:cs typeface="Times New Roman" pitchFamily="18" charset="0"/>
              </a:rPr>
              <a:t>streptocoques 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nécessitent pour </a:t>
            </a:r>
            <a:r>
              <a:rPr lang="fr-FR" sz="1800" dirty="0">
                <a:latin typeface="Times New Roman" pitchFamily="18" charset="0"/>
                <a:cs typeface="Times New Roman" pitchFamily="18" charset="0"/>
              </a:rPr>
              <a:t>leur multiplication </a:t>
            </a:r>
            <a:r>
              <a:rPr lang="fr-FR" sz="1800" b="1" dirty="0">
                <a:latin typeface="Times New Roman" pitchFamily="18" charset="0"/>
                <a:cs typeface="Times New Roman" pitchFamily="18" charset="0"/>
              </a:rPr>
              <a:t>de nombreux facteurs </a:t>
            </a:r>
            <a:r>
              <a:rPr lang="fr-FR" sz="1800" b="1" dirty="0" smtClean="0">
                <a:latin typeface="Times New Roman" pitchFamily="18" charset="0"/>
                <a:cs typeface="Times New Roman" pitchFamily="18" charset="0"/>
              </a:rPr>
              <a:t>de croissance 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présents </a:t>
            </a:r>
            <a:r>
              <a:rPr lang="fr-FR" sz="1800" dirty="0">
                <a:latin typeface="Times New Roman" pitchFamily="18" charset="0"/>
                <a:cs typeface="Times New Roman" pitchFamily="18" charset="0"/>
              </a:rPr>
              <a:t>dans les milieux de culture complexes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, tels </a:t>
            </a:r>
            <a:r>
              <a:rPr lang="fr-FR" sz="1800" dirty="0">
                <a:latin typeface="Times New Roman" pitchFamily="18" charset="0"/>
                <a:cs typeface="Times New Roman" pitchFamily="18" charset="0"/>
              </a:rPr>
              <a:t>que les 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géloses </a:t>
            </a:r>
            <a:r>
              <a:rPr lang="fr-FR" sz="1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1800" dirty="0" err="1">
                <a:latin typeface="Times New Roman" pitchFamily="18" charset="0"/>
                <a:cs typeface="Times New Roman" pitchFamily="18" charset="0"/>
              </a:rPr>
              <a:t>trypticase</a:t>
            </a:r>
            <a:r>
              <a:rPr lang="fr-FR" sz="1800" dirty="0">
                <a:latin typeface="Times New Roman" pitchFamily="18" charset="0"/>
                <a:cs typeface="Times New Roman" pitchFamily="18" charset="0"/>
              </a:rPr>
              <a:t> soja ou Columbia) </a:t>
            </a:r>
            <a:r>
              <a:rPr lang="fr-FR" sz="1800" b="1" dirty="0" smtClean="0">
                <a:latin typeface="Times New Roman" pitchFamily="18" charset="0"/>
                <a:cs typeface="Times New Roman" pitchFamily="18" charset="0"/>
              </a:rPr>
              <a:t>enrichies </a:t>
            </a:r>
            <a:r>
              <a:rPr lang="fr-FR" sz="1800" b="1" dirty="0">
                <a:latin typeface="Times New Roman" pitchFamily="18" charset="0"/>
                <a:cs typeface="Times New Roman" pitchFamily="18" charset="0"/>
              </a:rPr>
              <a:t>de 5 % de </a:t>
            </a:r>
            <a:r>
              <a:rPr lang="fr-FR" sz="1800" b="1" dirty="0" smtClean="0">
                <a:latin typeface="Times New Roman" pitchFamily="18" charset="0"/>
                <a:cs typeface="Times New Roman" pitchFamily="18" charset="0"/>
              </a:rPr>
              <a:t>sang.</a:t>
            </a:r>
          </a:p>
          <a:p>
            <a:pPr algn="just">
              <a:lnSpc>
                <a:spcPct val="170000"/>
              </a:lnSpc>
            </a:pP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Les milieux réducteurs, </a:t>
            </a:r>
            <a:r>
              <a:rPr lang="fr-FR" sz="1800" dirty="0">
                <a:latin typeface="Times New Roman" pitchFamily="18" charset="0"/>
                <a:cs typeface="Times New Roman" pitchFamily="18" charset="0"/>
              </a:rPr>
              <a:t>type milieu de </a:t>
            </a:r>
            <a:r>
              <a:rPr lang="fr-FR" sz="1800" dirty="0" err="1">
                <a:latin typeface="Times New Roman" pitchFamily="18" charset="0"/>
                <a:cs typeface="Times New Roman" pitchFamily="18" charset="0"/>
              </a:rPr>
              <a:t>Schaedler</a:t>
            </a:r>
            <a:r>
              <a:rPr lang="fr-FR" sz="1800" dirty="0">
                <a:latin typeface="Times New Roman" pitchFamily="18" charset="0"/>
                <a:cs typeface="Times New Roman" pitchFamily="18" charset="0"/>
              </a:rPr>
              <a:t> ou 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bouillon au </a:t>
            </a:r>
            <a:r>
              <a:rPr lang="fr-FR" sz="1800" dirty="0" err="1">
                <a:latin typeface="Times New Roman" pitchFamily="18" charset="0"/>
                <a:cs typeface="Times New Roman" pitchFamily="18" charset="0"/>
              </a:rPr>
              <a:t>thioglycolate</a:t>
            </a:r>
            <a:r>
              <a:rPr lang="fr-FR" sz="1800" dirty="0">
                <a:latin typeface="Times New Roman" pitchFamily="18" charset="0"/>
                <a:cs typeface="Times New Roman" pitchFamily="18" charset="0"/>
              </a:rPr>
              <a:t>, favorisent leur 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métabolisme anaérobie préférentiel. </a:t>
            </a:r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Croissance en 24 à 48 heures;  Température optimale comprise entre 35 et 37°C</a:t>
            </a:r>
          </a:p>
          <a:p>
            <a:pPr algn="just">
              <a:lnSpc>
                <a:spcPct val="170000"/>
              </a:lnSpc>
            </a:pPr>
            <a:endParaRPr lang="fr-FR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70000"/>
              </a:lnSpc>
            </a:pPr>
            <a:endParaRPr lang="fr-FR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91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Il est parfois nécessaire d'avoir recours à des milieux sélectifs pour éliminer une flore associée non pathogène ou une flore altérant les caractéristiques culturales des streptocoques. Ainsi, le milieu ANC (type Columbia additionné d'acide </a:t>
            </a:r>
            <a:r>
              <a:rPr lang="fr-FR" sz="2800" b="1" dirty="0" err="1">
                <a:latin typeface="Times New Roman" pitchFamily="18" charset="0"/>
                <a:cs typeface="Times New Roman" pitchFamily="18" charset="0"/>
              </a:rPr>
              <a:t>nalidixique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 et de </a:t>
            </a:r>
            <a:r>
              <a:rPr lang="fr-FR" sz="2800" b="1" dirty="0" err="1">
                <a:latin typeface="Times New Roman" pitchFamily="18" charset="0"/>
                <a:cs typeface="Times New Roman" pitchFamily="18" charset="0"/>
              </a:rPr>
              <a:t>colimycine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) inhibe la croissance des bactéries à Gram négatif et le milieu à l'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azide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de sodium et au cristal violet inhibe la croissance des bactéries à Gram négatif et des staphylocoques.</a:t>
            </a:r>
          </a:p>
          <a:p>
            <a:pPr algn="just">
              <a:lnSpc>
                <a:spcPct val="150000"/>
              </a:lnSpc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streptocoques et les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entérocoques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ont un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métabolisme anaérobie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mais la plupart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tolèrent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l'O</a:t>
            </a:r>
            <a:r>
              <a:rPr lang="fr-FR" sz="28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et peuvent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être cultivés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aérobiose </a:t>
            </a:r>
            <a:r>
              <a:rPr lang="fr-FR" sz="2800" i="1" dirty="0">
                <a:latin typeface="Times New Roman" pitchFamily="18" charset="0"/>
                <a:cs typeface="Times New Roman" pitchFamily="18" charset="0"/>
              </a:rPr>
              <a:t>in vitro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croissance et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l'expression du caractère hémolytique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sont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favorisées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par une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atmosphère enrichie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en CO</a:t>
            </a:r>
            <a:r>
              <a:rPr lang="fr-FR" sz="28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ou en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anaérobiose à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une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température optimale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de 35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à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37 °C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95976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16632"/>
            <a:ext cx="9144000" cy="6741368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70000"/>
              </a:lnSpc>
            </a:pPr>
            <a:r>
              <a:rPr lang="fr-FR" b="1" dirty="0">
                <a:latin typeface="Times New Roman" pitchFamily="18" charset="0"/>
                <a:cs typeface="Times New Roman" pitchFamily="18" charset="0"/>
              </a:rPr>
              <a:t>Cultures et qualité de l'hémolyse</a:t>
            </a:r>
          </a:p>
          <a:p>
            <a:pPr algn="just">
              <a:lnSpc>
                <a:spcPct val="170000"/>
              </a:lnSpc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Après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24 heures d'incubation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à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37 °C sur une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gélose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au sang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, les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streptocoques se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présentent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sous la forme de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colonies rondes à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bords nets, convexes, pouvant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être entourées d'une zone hémolytique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dont il existe trois aspects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différents. </a:t>
            </a:r>
          </a:p>
          <a:p>
            <a:pPr algn="just">
              <a:lnSpc>
                <a:spcPct val="170000"/>
              </a:lnSpc>
            </a:pP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Les colonies β-hémolytiques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sont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entourées 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d'une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zone claire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à bords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nets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correspondant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à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une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hémolyse totale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70000"/>
              </a:lnSpc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Les colonies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 α-</a:t>
            </a:r>
            <a:r>
              <a:rPr lang="fr-FR" b="1" dirty="0" err="1">
                <a:latin typeface="Times New Roman" pitchFamily="18" charset="0"/>
                <a:cs typeface="Times New Roman" pitchFamily="18" charset="0"/>
              </a:rPr>
              <a:t>hemolytiques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sont entourées d'une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zone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verdâtre à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bords mal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limités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, due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à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une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dégradation incomplète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l'hémoglobine.</a:t>
            </a:r>
          </a:p>
          <a:p>
            <a:pPr algn="just">
              <a:lnSpc>
                <a:spcPct val="170000"/>
              </a:lnSpc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Enfin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, certaines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espèces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streptocoques ne présentent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aucune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hémolyse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sur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gélose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au sang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; on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parle de streptocoques non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hémolytiques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672" y="2933193"/>
            <a:ext cx="1595438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660" y="2195147"/>
            <a:ext cx="1911461" cy="240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957344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1887" y="0"/>
            <a:ext cx="9062113" cy="612616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streptocoques oraux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forment des colonies punctiformes de 0,1 a 0,5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μm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de diamètre,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souvent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entourées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d'une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α-hémolyse.</a:t>
            </a:r>
          </a:p>
          <a:p>
            <a:pPr algn="just">
              <a:lnSpc>
                <a:spcPct val="150000"/>
              </a:lnSpc>
            </a:pP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entérocoques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forment des colonies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blanches le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plus souvent non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hémolytiques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sur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gélose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au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sang.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Ils cultivent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également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sur les milieux 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non 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enrichis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(géloses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ordinaires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>
              <a:lnSpc>
                <a:spcPct val="150000"/>
              </a:lnSpc>
            </a:pPr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272" y="4365104"/>
            <a:ext cx="1763688" cy="2349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786429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741368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</a:pP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Tests d'identification</a:t>
            </a:r>
          </a:p>
          <a:p>
            <a:pPr algn="just">
              <a:lnSpc>
                <a:spcPct val="170000"/>
              </a:lnSpc>
            </a:pP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Détermination de l'antigène du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groupe de </a:t>
            </a:r>
            <a:r>
              <a:rPr lang="fr-FR" sz="2000" dirty="0" err="1">
                <a:latin typeface="Times New Roman" pitchFamily="18" charset="0"/>
                <a:cs typeface="Times New Roman" pitchFamily="18" charset="0"/>
              </a:rPr>
              <a:t>Lancefield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fr-FR" sz="2000" dirty="0" err="1">
                <a:latin typeface="Times New Roman" pitchFamily="18" charset="0"/>
                <a:cs typeface="Times New Roman" pitchFamily="18" charset="0"/>
              </a:rPr>
              <a:t>sérogroupage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) et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sérotypage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70000"/>
              </a:lnSpc>
            </a:pP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La classification de </a:t>
            </a:r>
            <a:r>
              <a:rPr lang="fr-FR" sz="2000" dirty="0" err="1">
                <a:latin typeface="Times New Roman" pitchFamily="18" charset="0"/>
                <a:cs typeface="Times New Roman" pitchFamily="18" charset="0"/>
              </a:rPr>
              <a:t>Lancefield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repose sur les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caractères antigéniques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des polyosides de la paroi. 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70000"/>
              </a:lnSpc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≪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polyoside C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≫ permet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caractérisation antigénique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des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streptocoques β-hémolytiques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des groupes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A, B, C, F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par une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technique rapide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d'agglutination sur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lame.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70000"/>
              </a:lnSpc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Différents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kits sont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commercialisés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afin de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déterminer le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sérogroupe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des principaux streptocoques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rencontrés en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pathologie humaine (A, B, C, D, F et G). 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70000"/>
              </a:lnSpc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L'existence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d'une capsule ou la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présence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résidus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polyosidiques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à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la surface de la paroi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bactérienne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ont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permis l‘établissement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d'une classification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sérologique pour   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fr-FR" sz="2000" b="1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FR" sz="2000" b="1" i="1" dirty="0" err="1">
                <a:latin typeface="Times New Roman" pitchFamily="18" charset="0"/>
                <a:cs typeface="Times New Roman" pitchFamily="18" charset="0"/>
              </a:rPr>
              <a:t>pneumoniae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000" b="1" i="1" dirty="0">
                <a:latin typeface="Times New Roman" pitchFamily="18" charset="0"/>
                <a:cs typeface="Times New Roman" pitchFamily="18" charset="0"/>
              </a:rPr>
              <a:t>S. </a:t>
            </a:r>
            <a:r>
              <a:rPr lang="fr-FR" sz="2000" b="1" i="1" dirty="0" err="1">
                <a:latin typeface="Times New Roman" pitchFamily="18" charset="0"/>
                <a:cs typeface="Times New Roman" pitchFamily="18" charset="0"/>
              </a:rPr>
              <a:t>agalactiae</a:t>
            </a:r>
            <a:r>
              <a:rPr lang="fr-FR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et </a:t>
            </a:r>
            <a:r>
              <a:rPr lang="fr-FR" sz="2000" b="1" i="1" dirty="0">
                <a:latin typeface="Times New Roman" pitchFamily="18" charset="0"/>
                <a:cs typeface="Times New Roman" pitchFamily="18" charset="0"/>
              </a:rPr>
              <a:t>S. suis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200786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957392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70000"/>
              </a:lnSpc>
            </a:pPr>
            <a:r>
              <a:rPr lang="fr-FR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Tests d'orientation</a:t>
            </a:r>
          </a:p>
          <a:p>
            <a:pPr algn="just">
              <a:lnSpc>
                <a:spcPct val="170000"/>
              </a:lnSpc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L'identification des streptocoques et des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entérocoques repose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sur la mise en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évidence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d'un ensemble de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caractères physiologiques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et biochimiques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70000"/>
              </a:lnSpc>
            </a:pPr>
            <a:r>
              <a:rPr lang="fr-FR" b="1" dirty="0">
                <a:latin typeface="Times New Roman" pitchFamily="18" charset="0"/>
                <a:cs typeface="Times New Roman" pitchFamily="18" charset="0"/>
              </a:rPr>
              <a:t>Recherche de la </a:t>
            </a:r>
            <a:r>
              <a:rPr lang="fr-FR" b="1" dirty="0" err="1">
                <a:latin typeface="Times New Roman" pitchFamily="18" charset="0"/>
                <a:cs typeface="Times New Roman" pitchFamily="18" charset="0"/>
              </a:rPr>
              <a:t>pyrrolidonyl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err="1">
                <a:latin typeface="Times New Roman" pitchFamily="18" charset="0"/>
                <a:cs typeface="Times New Roman" pitchFamily="18" charset="0"/>
              </a:rPr>
              <a:t>arylamidase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 (PYR)</a:t>
            </a:r>
          </a:p>
          <a:p>
            <a:pPr algn="just">
              <a:lnSpc>
                <a:spcPct val="170000"/>
              </a:lnSpc>
            </a:pPr>
            <a:r>
              <a:rPr lang="fr-FR" b="1" i="1" dirty="0">
                <a:latin typeface="Times New Roman" pitchFamily="18" charset="0"/>
                <a:cs typeface="Times New Roman" pitchFamily="18" charset="0"/>
              </a:rPr>
              <a:t>S. </a:t>
            </a:r>
            <a:r>
              <a:rPr lang="fr-FR" b="1" i="1" dirty="0" err="1">
                <a:latin typeface="Times New Roman" pitchFamily="18" charset="0"/>
                <a:cs typeface="Times New Roman" pitchFamily="18" charset="0"/>
              </a:rPr>
              <a:t>pyogenes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et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entérocoques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possèdent une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err="1">
                <a:latin typeface="Times New Roman" pitchFamily="18" charset="0"/>
                <a:cs typeface="Times New Roman" pitchFamily="18" charset="0"/>
              </a:rPr>
              <a:t>pyrrolidonyl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err="1">
                <a:latin typeface="Times New Roman" pitchFamily="18" charset="0"/>
                <a:cs typeface="Times New Roman" pitchFamily="18" charset="0"/>
              </a:rPr>
              <a:t>arylamidase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dont le principal substrat est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le L-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pyrrolidonyl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β-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naphtylamide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(PYR). L'hydrolyse du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PYR libère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β-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naphthylamine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qui peut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être détectée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par le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N,Ndimethylaminocinnamaldehyde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70000"/>
              </a:lnSpc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Ces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réactifs, commercialisés sous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forme de kit, permettent en quelques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minutes d'identifier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une souche de streptocoque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β-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hemolytique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comme </a:t>
            </a:r>
            <a:r>
              <a:rPr lang="fr-FR" i="1" dirty="0">
                <a:latin typeface="Times New Roman" pitchFamily="18" charset="0"/>
                <a:cs typeface="Times New Roman" pitchFamily="18" charset="0"/>
              </a:rPr>
              <a:t>S. </a:t>
            </a:r>
            <a:r>
              <a:rPr lang="fr-FR" i="1" dirty="0" err="1">
                <a:latin typeface="Times New Roman" pitchFamily="18" charset="0"/>
                <a:cs typeface="Times New Roman" pitchFamily="18" charset="0"/>
              </a:rPr>
              <a:t>pyogenes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, de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differencier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une souche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d'entérocoque d'une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souche de streptocoque du complexe </a:t>
            </a:r>
            <a:r>
              <a:rPr lang="fr-FR" i="1" dirty="0">
                <a:latin typeface="Times New Roman" pitchFamily="18" charset="0"/>
                <a:cs typeface="Times New Roman" pitchFamily="18" charset="0"/>
              </a:rPr>
              <a:t>S. </a:t>
            </a:r>
            <a:r>
              <a:rPr lang="fr-FR" i="1" dirty="0" err="1">
                <a:latin typeface="Times New Roman" pitchFamily="18" charset="0"/>
                <a:cs typeface="Times New Roman" pitchFamily="18" charset="0"/>
              </a:rPr>
              <a:t>bovis</a:t>
            </a:r>
            <a:r>
              <a:rPr lang="fr-FR" i="1" dirty="0">
                <a:latin typeface="Times New Roman" pitchFamily="18" charset="0"/>
                <a:cs typeface="Times New Roman" pitchFamily="18" charset="0"/>
              </a:rPr>
              <a:t>/S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FR" i="1" dirty="0" err="1" smtClean="0">
                <a:latin typeface="Times New Roman" pitchFamily="18" charset="0"/>
                <a:cs typeface="Times New Roman" pitchFamily="18" charset="0"/>
              </a:rPr>
              <a:t>equinus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70000"/>
              </a:lnSpc>
            </a:pP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30089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0"/>
            <a:ext cx="9036496" cy="6126163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60000"/>
              </a:lnSpc>
            </a:pPr>
            <a:r>
              <a:rPr lang="fr-FR" b="1" dirty="0">
                <a:latin typeface="Times New Roman" pitchFamily="18" charset="0"/>
                <a:cs typeface="Times New Roman" pitchFamily="18" charset="0"/>
              </a:rPr>
              <a:t>Sensibilité à l'</a:t>
            </a:r>
            <a:r>
              <a:rPr lang="fr-FR" b="1" dirty="0" err="1">
                <a:latin typeface="Times New Roman" pitchFamily="18" charset="0"/>
                <a:cs typeface="Times New Roman" pitchFamily="18" charset="0"/>
              </a:rPr>
              <a:t>optochine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résistance à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la vancomycine</a:t>
            </a:r>
          </a:p>
          <a:p>
            <a:pPr algn="just">
              <a:lnSpc>
                <a:spcPct val="160000"/>
              </a:lnSpc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L‘étude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de la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sensibilité à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l'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optochine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permet de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différencier les pneumocoques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(sensibles) des autres streptocoques oraux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après incubation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atmosphère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enrichie en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CO2.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60000"/>
              </a:lnSpc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résistance à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la vancomycine permet d'orienter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l'identification vers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espèces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des genres </a:t>
            </a:r>
            <a:r>
              <a:rPr lang="fr-FR" i="1" dirty="0" err="1">
                <a:latin typeface="Times New Roman" pitchFamily="18" charset="0"/>
                <a:cs typeface="Times New Roman" pitchFamily="18" charset="0"/>
              </a:rPr>
              <a:t>Leuconostoc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i="1" dirty="0" err="1" smtClean="0">
                <a:latin typeface="Times New Roman" pitchFamily="18" charset="0"/>
                <a:cs typeface="Times New Roman" pitchFamily="18" charset="0"/>
              </a:rPr>
              <a:t>Pediococcus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ou </a:t>
            </a:r>
            <a:r>
              <a:rPr lang="fr-FR" i="1" dirty="0" err="1">
                <a:latin typeface="Times New Roman" pitchFamily="18" charset="0"/>
                <a:cs typeface="Times New Roman" pitchFamily="18" charset="0"/>
              </a:rPr>
              <a:t>Weissella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6398412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16632"/>
            <a:ext cx="9144000" cy="6741368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60000"/>
              </a:lnSpc>
            </a:pPr>
            <a:r>
              <a:rPr lang="fr-FR" b="1" dirty="0">
                <a:latin typeface="Times New Roman" pitchFamily="18" charset="0"/>
                <a:cs typeface="Times New Roman" pitchFamily="18" charset="0"/>
              </a:rPr>
              <a:t>Tests de résistance à la bile et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d'hydrolyse de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l'esculine</a:t>
            </a:r>
          </a:p>
          <a:p>
            <a:pPr algn="just">
              <a:lnSpc>
                <a:spcPct val="160000"/>
              </a:lnSpc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Ce test permet essentiellement de reconnaitre les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streptocoques du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complexe </a:t>
            </a:r>
            <a:r>
              <a:rPr lang="fr-FR" i="1" dirty="0">
                <a:latin typeface="Times New Roman" pitchFamily="18" charset="0"/>
                <a:cs typeface="Times New Roman" pitchFamily="18" charset="0"/>
              </a:rPr>
              <a:t>S. </a:t>
            </a:r>
            <a:r>
              <a:rPr lang="fr-FR" i="1" dirty="0" err="1">
                <a:latin typeface="Times New Roman" pitchFamily="18" charset="0"/>
                <a:cs typeface="Times New Roman" pitchFamily="18" charset="0"/>
              </a:rPr>
              <a:t>bovis</a:t>
            </a:r>
            <a:r>
              <a:rPr lang="fr-FR" i="1" dirty="0">
                <a:latin typeface="Times New Roman" pitchFamily="18" charset="0"/>
                <a:cs typeface="Times New Roman" pitchFamily="18" charset="0"/>
              </a:rPr>
              <a:t>/S. </a:t>
            </a:r>
            <a:r>
              <a:rPr lang="fr-FR" i="1" dirty="0" err="1">
                <a:latin typeface="Times New Roman" pitchFamily="18" charset="0"/>
                <a:cs typeface="Times New Roman" pitchFamily="18" charset="0"/>
              </a:rPr>
              <a:t>equinus</a:t>
            </a:r>
            <a:r>
              <a:rPr lang="fr-FR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et les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entérocoques.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60000"/>
              </a:lnSpc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L'obtention d'une culture sur milieu bile-esculine avec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noircissement de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gélose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met en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évidence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positivité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du test.</a:t>
            </a:r>
          </a:p>
          <a:p>
            <a:pPr algn="just">
              <a:lnSpc>
                <a:spcPct val="160000"/>
              </a:lnSpc>
            </a:pPr>
            <a:r>
              <a:rPr lang="fr-FR" b="1" dirty="0">
                <a:latin typeface="Times New Roman" pitchFamily="18" charset="0"/>
                <a:cs typeface="Times New Roman" pitchFamily="18" charset="0"/>
              </a:rPr>
              <a:t>Tolérance au milieu </a:t>
            </a:r>
            <a:r>
              <a:rPr lang="fr-FR" b="1" dirty="0" err="1">
                <a:latin typeface="Times New Roman" pitchFamily="18" charset="0"/>
                <a:cs typeface="Times New Roman" pitchFamily="18" charset="0"/>
              </a:rPr>
              <a:t>hypersalé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fr-FR" b="1" dirty="0" err="1">
                <a:latin typeface="Times New Roman" pitchFamily="18" charset="0"/>
                <a:cs typeface="Times New Roman" pitchFamily="18" charset="0"/>
              </a:rPr>
              <a:t>NaCl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 à 6,5 %)</a:t>
            </a:r>
          </a:p>
          <a:p>
            <a:pPr algn="just">
              <a:lnSpc>
                <a:spcPct val="160000"/>
              </a:lnSpc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L'aptitude d'une souche de streptocoque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à se développer sur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milieu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hypersalé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(6,5 % de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NaCl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) permet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essentiellement de différencier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entérocoques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des streptocoques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du complexe </a:t>
            </a:r>
            <a:r>
              <a:rPr lang="fr-FR" i="1" dirty="0">
                <a:latin typeface="Times New Roman" pitchFamily="18" charset="0"/>
                <a:cs typeface="Times New Roman" pitchFamily="18" charset="0"/>
              </a:rPr>
              <a:t>S. </a:t>
            </a:r>
            <a:r>
              <a:rPr lang="fr-FR" i="1" dirty="0" err="1">
                <a:latin typeface="Times New Roman" pitchFamily="18" charset="0"/>
                <a:cs typeface="Times New Roman" pitchFamily="18" charset="0"/>
              </a:rPr>
              <a:t>bovis</a:t>
            </a:r>
            <a:r>
              <a:rPr lang="fr-FR" i="1" dirty="0">
                <a:latin typeface="Times New Roman" pitchFamily="18" charset="0"/>
                <a:cs typeface="Times New Roman" pitchFamily="18" charset="0"/>
              </a:rPr>
              <a:t>/S. </a:t>
            </a:r>
            <a:r>
              <a:rPr lang="fr-FR" i="1" dirty="0" err="1">
                <a:latin typeface="Times New Roman" pitchFamily="18" charset="0"/>
                <a:cs typeface="Times New Roman" pitchFamily="18" charset="0"/>
              </a:rPr>
              <a:t>equinus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. La plupart des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entérocoques se développent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facilement en 24 heures sur milieu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hypersalé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566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9" name="Picture 15" descr="Streptocoque longue chaîlett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8463" y="1700213"/>
            <a:ext cx="3386137" cy="25384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595313"/>
          </a:xfrm>
        </p:spPr>
        <p:txBody>
          <a:bodyPr/>
          <a:lstStyle/>
          <a:p>
            <a:pPr algn="ctr"/>
            <a:r>
              <a:rPr lang="fr-FR" sz="2400" b="1" dirty="0">
                <a:latin typeface="Arial" pitchFamily="34" charset="0"/>
                <a:cs typeface="Arial" pitchFamily="34" charset="0"/>
              </a:rPr>
              <a:t>Aspect microscopique</a:t>
            </a:r>
          </a:p>
        </p:txBody>
      </p:sp>
      <p:pic>
        <p:nvPicPr>
          <p:cNvPr id="6150" name="Picture 6" descr="Streptocoques G+"/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844675"/>
            <a:ext cx="4176713" cy="208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2" name="Line 8"/>
          <p:cNvSpPr>
            <a:spLocks noChangeShapeType="1"/>
          </p:cNvSpPr>
          <p:nvPr/>
        </p:nvSpPr>
        <p:spPr bwMode="auto">
          <a:xfrm flipH="1" flipV="1">
            <a:off x="5724525" y="3357563"/>
            <a:ext cx="647700" cy="1511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5580063" y="4941888"/>
            <a:ext cx="33464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sz="1600" b="1" dirty="0" err="1">
                <a:solidFill>
                  <a:srgbClr val="660066"/>
                </a:solidFill>
                <a:latin typeface="Georgia" pitchFamily="18" charset="0"/>
              </a:rPr>
              <a:t>Streptococoques</a:t>
            </a:r>
            <a:r>
              <a:rPr lang="fr-FR" sz="1600" b="1" dirty="0">
                <a:solidFill>
                  <a:srgbClr val="660066"/>
                </a:solidFill>
                <a:latin typeface="Georgia" pitchFamily="18" charset="0"/>
              </a:rPr>
              <a:t>: Coques en longue chaînette Gram +</a:t>
            </a:r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 flipH="1" flipV="1">
            <a:off x="2282825" y="2063750"/>
            <a:ext cx="4089400" cy="28051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6161" name="Picture 17" descr="chainette de Strepto G+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4398963"/>
            <a:ext cx="1905000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63" name="Line 19"/>
          <p:cNvSpPr>
            <a:spLocks noChangeShapeType="1"/>
          </p:cNvSpPr>
          <p:nvPr/>
        </p:nvSpPr>
        <p:spPr bwMode="auto">
          <a:xfrm flipH="1">
            <a:off x="2743200" y="4867275"/>
            <a:ext cx="3603625" cy="579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6654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2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52" grpId="0" animBg="1"/>
      <p:bldP spid="6153" grpId="0"/>
      <p:bldP spid="6154" grpId="0" animBg="1"/>
      <p:bldP spid="616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Avant l'utilisation des techniques de biologie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moléculaire, la classification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des streptocoques reposait essentiellement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sur trois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types de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caractères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l'hémolyse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entourant les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colonies obtenues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sur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gélose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au sang, le groupe de </a:t>
            </a:r>
            <a:r>
              <a:rPr lang="fr-FR" sz="2000" b="1" dirty="0" err="1">
                <a:latin typeface="Times New Roman" pitchFamily="18" charset="0"/>
                <a:cs typeface="Times New Roman" pitchFamily="18" charset="0"/>
              </a:rPr>
              <a:t>Lancefield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les propriétés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physiologiques ou biochimiques.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Cette approche qui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repose sur les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caractères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culturaux (aspect et taille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de la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colonie, aspect et taille de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l'hémolyse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et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atmosphère de croissance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) reste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utilisée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en pratique courante pour l'identification.</a:t>
            </a:r>
          </a:p>
          <a:p>
            <a:pPr algn="just">
              <a:lnSpc>
                <a:spcPct val="150000"/>
              </a:lnSpc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L'hémolyse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permet la distinction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des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streptocoques β-hémolytiques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α-hémolytiques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et non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hémolytiques.</a:t>
            </a:r>
          </a:p>
          <a:p>
            <a:pPr algn="just">
              <a:lnSpc>
                <a:spcPct val="150000"/>
              </a:lnSpc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Elle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permet de distinguer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rapidement les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streptocoques </a:t>
            </a:r>
            <a:r>
              <a:rPr lang="fr-FR" sz="2000" b="1" dirty="0" err="1">
                <a:latin typeface="Times New Roman" pitchFamily="18" charset="0"/>
                <a:cs typeface="Times New Roman" pitchFamily="18" charset="0"/>
              </a:rPr>
              <a:t>pyogenes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, le plus souvent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β-hémolytiques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mis à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part </a:t>
            </a:r>
            <a:r>
              <a:rPr lang="fr-FR" sz="2000" b="1" i="1" dirty="0">
                <a:latin typeface="Times New Roman" pitchFamily="18" charset="0"/>
                <a:cs typeface="Times New Roman" pitchFamily="18" charset="0"/>
              </a:rPr>
              <a:t>S. </a:t>
            </a:r>
            <a:r>
              <a:rPr lang="fr-FR" sz="2000" b="1" i="1" dirty="0" err="1">
                <a:latin typeface="Times New Roman" pitchFamily="18" charset="0"/>
                <a:cs typeface="Times New Roman" pitchFamily="18" charset="0"/>
              </a:rPr>
              <a:t>pneumoniae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qui est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α-hémolytique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et les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streptocoques du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groupe </a:t>
            </a:r>
            <a:r>
              <a:rPr lang="fr-FR" sz="2000" b="1" i="1" dirty="0" err="1">
                <a:latin typeface="Times New Roman" pitchFamily="18" charset="0"/>
                <a:cs typeface="Times New Roman" pitchFamily="18" charset="0"/>
              </a:rPr>
              <a:t>anginosus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dont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l'hémolyse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est variable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), pour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lesquels l'identification repose sur le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sérogroupage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par une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technique rapide d'agglutination sur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lame.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53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342900"/>
            <a:ext cx="874395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335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treptocoques α-hémolytiques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075" y="1471613"/>
            <a:ext cx="4133850" cy="391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182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6174</TotalTime>
  <Words>3165</Words>
  <Application>Microsoft Office PowerPoint</Application>
  <PresentationFormat>Affichage à l'écran (4:3)</PresentationFormat>
  <Paragraphs>334</Paragraphs>
  <Slides>56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56</vt:i4>
      </vt:variant>
    </vt:vector>
  </HeadingPairs>
  <TitlesOfParts>
    <vt:vector size="57" baseType="lpstr">
      <vt:lpstr>Thème Office</vt:lpstr>
      <vt:lpstr>Présentation PowerPoint</vt:lpstr>
      <vt:lpstr>Présentation PowerPoint</vt:lpstr>
      <vt:lpstr>Présentation PowerPoint</vt:lpstr>
      <vt:lpstr>Le genre Streptococcus</vt:lpstr>
      <vt:lpstr>Présentation PowerPoint</vt:lpstr>
      <vt:lpstr>Aspect microscopique</vt:lpstr>
      <vt:lpstr>Présentation PowerPoint</vt:lpstr>
      <vt:lpstr>Présentation PowerPoint</vt:lpstr>
      <vt:lpstr>Streptocoques α-hémolytiques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Streptocoque A : pouvoir pathogène</vt:lpstr>
      <vt:lpstr>Présentation PowerPoint</vt:lpstr>
      <vt:lpstr>Présentation PowerPoint</vt:lpstr>
      <vt:lpstr>Présentation PowerPoint</vt:lpstr>
      <vt:lpstr>Streptococcus pneumoniae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Antigènes</vt:lpstr>
      <vt:lpstr>Genre Enterococcus </vt:lpstr>
      <vt:lpstr>Caractères généraux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Entérocoques sur gélose au sang</vt:lpstr>
      <vt:lpstr>Entérocoques sur gélose TK</vt:lpstr>
      <vt:lpstr>GROUPAGE</vt:lpstr>
      <vt:lpstr>Présentation PowerPoint</vt:lpstr>
      <vt:lpstr>Diagnostic différentiel avec Streptocoque du groupe D</vt:lpstr>
      <vt:lpstr>Présentation PowerPoint</vt:lpstr>
      <vt:lpstr>Présentation PowerPoint</vt:lpstr>
      <vt:lpstr>Démarche diagnostique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Streptococcus</dc:title>
  <dc:creator>acer</dc:creator>
  <cp:lastModifiedBy>acer</cp:lastModifiedBy>
  <cp:revision>150</cp:revision>
  <dcterms:created xsi:type="dcterms:W3CDTF">2017-02-26T18:10:31Z</dcterms:created>
  <dcterms:modified xsi:type="dcterms:W3CDTF">2020-03-02T20:02:29Z</dcterms:modified>
</cp:coreProperties>
</file>